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25" r:id="rId3"/>
    <p:sldId id="326" r:id="rId4"/>
    <p:sldId id="327" r:id="rId5"/>
    <p:sldId id="322" r:id="rId6"/>
    <p:sldId id="335" r:id="rId7"/>
    <p:sldId id="312" r:id="rId8"/>
    <p:sldId id="333" r:id="rId9"/>
    <p:sldId id="330" r:id="rId10"/>
    <p:sldId id="332" r:id="rId11"/>
    <p:sldId id="307" r:id="rId12"/>
    <p:sldId id="336" r:id="rId13"/>
    <p:sldId id="342" r:id="rId14"/>
    <p:sldId id="337" r:id="rId15"/>
    <p:sldId id="338" r:id="rId16"/>
    <p:sldId id="339" r:id="rId17"/>
    <p:sldId id="341" r:id="rId18"/>
  </p:sldIdLst>
  <p:sldSz cx="9144000" cy="5143500" type="screen16x9"/>
  <p:notesSz cx="6808788" cy="9940925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B9A1DD-62FA-4F07-91E6-CC8E7BB80C7B}">
          <p14:sldIdLst>
            <p14:sldId id="256"/>
            <p14:sldId id="325"/>
            <p14:sldId id="326"/>
            <p14:sldId id="327"/>
            <p14:sldId id="322"/>
            <p14:sldId id="335"/>
            <p14:sldId id="312"/>
            <p14:sldId id="333"/>
            <p14:sldId id="330"/>
            <p14:sldId id="332"/>
            <p14:sldId id="307"/>
            <p14:sldId id="336"/>
            <p14:sldId id="342"/>
            <p14:sldId id="337"/>
            <p14:sldId id="338"/>
            <p14:sldId id="339"/>
            <p14:sldId id="3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3366FF"/>
    <a:srgbClr val="F4FEBA"/>
    <a:srgbClr val="0000FF"/>
    <a:srgbClr val="0072CE"/>
    <a:srgbClr val="2D0000"/>
    <a:srgbClr val="D5D7D8"/>
    <a:srgbClr val="2DBDB6"/>
    <a:srgbClr val="D71920"/>
    <a:srgbClr val="8A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20" autoAdjust="0"/>
  </p:normalViewPr>
  <p:slideViewPr>
    <p:cSldViewPr showGuides="1">
      <p:cViewPr>
        <p:scale>
          <a:sx n="100" d="100"/>
          <a:sy n="100" d="100"/>
        </p:scale>
        <p:origin x="-1104" y="-462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bulg\Desktop\&#1091;&#1095;&#1077;&#1073;&#1072;%20&#1087;&#1086;%20&#1087;&#1088;&#1077;&#1079;&#1077;&#1085;&#1090;&#1072;&#1094;&#1080;&#1103;&#1084;\&#1056;&#1072;&#1073;&#1086;&#1090;&#1072;%20&#1089;%20&#1090;&#1072;&#1073;&#1083;&#1080;&#1094;&#1072;&#1084;&#1080;\&#1042;&#1072;&#1088;2%20&#1076;&#1083;&#1103;%20FMC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369039075738334E-2"/>
          <c:y val="6.9058877717290676E-2"/>
          <c:w val="0.85954422016308396"/>
          <c:h val="0.79502451116542605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67614976"/>
        <c:axId val="77657216"/>
      </c:barChart>
      <c:catAx>
        <c:axId val="6761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7216"/>
        <c:crosses val="autoZero"/>
        <c:auto val="1"/>
        <c:lblAlgn val="ctr"/>
        <c:lblOffset val="100"/>
        <c:noMultiLvlLbl val="0"/>
      </c:catAx>
      <c:valAx>
        <c:axId val="7765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61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94A43-86D6-4FA1-87DB-FAFC59ECE6A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B185D-275C-464C-B170-85E373428CEE}" type="pres">
      <dgm:prSet presAssocID="{B7994A43-86D6-4FA1-87DB-FAFC59ECE6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C7275-9AD7-465D-8D25-AEAE51E31752}" type="presOf" srcId="{B7994A43-86D6-4FA1-87DB-FAFC59ECE6A5}" destId="{0F5B185D-275C-464C-B170-85E373428CEE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0.11712</cdr:x>
      <cdr:y>0.86772</cdr:y>
    </cdr:from>
    <cdr:to>
      <cdr:x>0.2973</cdr:x>
      <cdr:y>0.97481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58969258-1C22-4127-A5F3-C2DFDA5087DC}"/>
            </a:ext>
          </a:extLst>
        </cdr:cNvPr>
        <cdr:cNvSpPr txBox="1"/>
      </cdr:nvSpPr>
      <cdr:spPr>
        <a:xfrm xmlns:a="http://schemas.openxmlformats.org/drawingml/2006/main">
          <a:off x="936104" y="2999184"/>
          <a:ext cx="1440160" cy="370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rPr>
            <a:t>На 01.02.2021</a:t>
          </a:r>
          <a:endParaRPr kumimoji="0" lang="ru-RU" sz="1400" b="1" i="0" u="none" strike="noStrike" kern="1200" cap="none" spc="0" normalizeH="0" baseline="0" noProof="0" dirty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0.41977</cdr:x>
      <cdr:y>0.86606</cdr:y>
    </cdr:from>
    <cdr:to>
      <cdr:x>0.58559</cdr:x>
      <cdr:y>0.97314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1B14CF8C-42D0-4D55-8BA1-9FD06C180C33}"/>
            </a:ext>
          </a:extLst>
        </cdr:cNvPr>
        <cdr:cNvSpPr txBox="1"/>
      </cdr:nvSpPr>
      <cdr:spPr>
        <a:xfrm xmlns:a="http://schemas.openxmlformats.org/drawingml/2006/main">
          <a:off x="3355201" y="2993429"/>
          <a:ext cx="1325319" cy="370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algn="l" defTabSz="1043056" rtl="0">
            <a:spcBef>
              <a:spcPct val="0"/>
            </a:spcBef>
          </a:pPr>
          <a:r>
            <a:rPr lang="ru-RU" sz="1400" b="1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На </a:t>
          </a:r>
          <a:r>
            <a:rPr lang="ru-RU" sz="14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30.03.2021</a:t>
          </a:r>
          <a:endParaRPr lang="ru-RU" sz="14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0.13934</cdr:x>
      <cdr:y>0.1157</cdr:y>
    </cdr:from>
    <cdr:to>
      <cdr:x>0.22943</cdr:x>
      <cdr:y>0.83556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224136" y="399889"/>
          <a:ext cx="791439" cy="248812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0.13934</cdr:x>
      <cdr:y>0.4907</cdr:y>
    </cdr:from>
    <cdr:to>
      <cdr:x>0.22943</cdr:x>
      <cdr:y>0.83587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1224136" y="1696033"/>
          <a:ext cx="791439" cy="119306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0.45086</cdr:x>
      <cdr:y>0.1157</cdr:y>
    </cdr:from>
    <cdr:to>
      <cdr:x>0.54095</cdr:x>
      <cdr:y>0.83556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3960764" y="399889"/>
          <a:ext cx="791439" cy="248812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0.45086</cdr:x>
      <cdr:y>0.4907</cdr:y>
    </cdr:from>
    <cdr:to>
      <cdr:x>0.54095</cdr:x>
      <cdr:y>0.83587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3960764" y="1696033"/>
          <a:ext cx="791439" cy="119306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0.54098</cdr:x>
      <cdr:y>0.26153</cdr:y>
    </cdr:from>
    <cdr:to>
      <cdr:x>0.90984</cdr:x>
      <cdr:y>0.3657</cdr:y>
    </cdr:to>
    <cdr:cxnSp macro="">
      <cdr:nvCxnSpPr>
        <cdr:cNvPr id="18" name="Соединительная линия уступом 17"/>
        <cdr:cNvCxnSpPr/>
      </cdr:nvCxnSpPr>
      <cdr:spPr>
        <a:xfrm xmlns:a="http://schemas.openxmlformats.org/drawingml/2006/main">
          <a:off x="4752528" y="903945"/>
          <a:ext cx="3240360" cy="360040"/>
        </a:xfrm>
        <a:prstGeom xmlns:a="http://schemas.openxmlformats.org/drawingml/2006/main" prst="bentConnector3">
          <a:avLst>
            <a:gd name="adj1" fmla="val 27954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0.54098</cdr:x>
      <cdr:y>0.64795</cdr:y>
    </cdr:from>
    <cdr:to>
      <cdr:x>0.89754</cdr:x>
      <cdr:y>0.75254</cdr:y>
    </cdr:to>
    <cdr:cxnSp macro="">
      <cdr:nvCxnSpPr>
        <cdr:cNvPr id="19" name="Соединительная линия уступом 18"/>
        <cdr:cNvCxnSpPr/>
      </cdr:nvCxnSpPr>
      <cdr:spPr>
        <a:xfrm xmlns:a="http://schemas.openxmlformats.org/drawingml/2006/main">
          <a:off x="4752528" y="2239556"/>
          <a:ext cx="3132348" cy="361513"/>
        </a:xfrm>
        <a:prstGeom xmlns:a="http://schemas.openxmlformats.org/drawingml/2006/main" prst="bentConnector3">
          <a:avLst>
            <a:gd name="adj1" fmla="val 7428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0.8018</cdr:x>
      <cdr:y>0.15736</cdr:y>
    </cdr:from>
    <cdr:to>
      <cdr:x>0.98649</cdr:x>
      <cdr:y>0.28728</cdr:y>
    </cdr:to>
    <cdr:sp macro="" textlink="">
      <cdr:nvSpPr>
        <cdr:cNvPr id="20" name="TextBox 29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059FF6D4-4A69-46F4-86D1-D38B5BBF0183}"/>
            </a:ext>
          </a:extLst>
        </cdr:cNvPr>
        <cdr:cNvSpPr txBox="1"/>
      </cdr:nvSpPr>
      <cdr:spPr>
        <a:xfrm xmlns:a="http://schemas.openxmlformats.org/drawingml/2006/main">
          <a:off x="6408712" y="543905"/>
          <a:ext cx="1476164" cy="449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58143" tIns="29072" rIns="58143" bIns="29072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581481">
            <a:spcBef>
              <a:spcPct val="0"/>
            </a:spcBef>
          </a:pPr>
          <a:endParaRPr lang="ru-RU" sz="1400" dirty="0">
            <a:solidFill>
              <a:schemeClr val="tx1">
                <a:lumMod val="85000"/>
                <a:lumOff val="1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0.57377</cdr:x>
      <cdr:y>0.53236</cdr:y>
    </cdr:from>
    <cdr:to>
      <cdr:x>0.96721</cdr:x>
      <cdr:y>0.78236</cdr:y>
    </cdr:to>
    <cdr:sp macro="" textlink="">
      <cdr:nvSpPr>
        <cdr:cNvPr id="21" name="TextBox 29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059FF6D4-4A69-46F4-86D1-D38B5BBF0183}"/>
            </a:ext>
          </a:extLst>
        </cdr:cNvPr>
        <cdr:cNvSpPr txBox="1"/>
      </cdr:nvSpPr>
      <cdr:spPr>
        <a:xfrm xmlns:a="http://schemas.openxmlformats.org/drawingml/2006/main">
          <a:off x="5040560" y="1840049"/>
          <a:ext cx="3456384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58143" tIns="29072" rIns="58143" bIns="29072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581481">
            <a:spcBef>
              <a:spcPct val="0"/>
            </a:spcBef>
          </a:pP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Налогоплательщики впервые зарегистрировавшие ККТ, чел.</a:t>
          </a:r>
        </a:p>
        <a:p xmlns:a="http://schemas.openxmlformats.org/drawingml/2006/main">
          <a:pPr defTabSz="581481">
            <a:spcBef>
              <a:spcPct val="0"/>
            </a:spcBef>
          </a:pP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0.63934</cdr:x>
      <cdr:y>0.19903</cdr:y>
    </cdr:from>
    <cdr:to>
      <cdr:x>0.98361</cdr:x>
      <cdr:y>0.37062</cdr:y>
    </cdr:to>
    <cdr:sp macro="" textlink="">
      <cdr:nvSpPr>
        <cdr:cNvPr id="22" name="TextBox 29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059FF6D4-4A69-46F4-86D1-D38B5BBF0183}"/>
            </a:ext>
          </a:extLst>
        </cdr:cNvPr>
        <cdr:cNvSpPr txBox="1"/>
      </cdr:nvSpPr>
      <cdr:spPr>
        <a:xfrm xmlns:a="http://schemas.openxmlformats.org/drawingml/2006/main">
          <a:off x="5616624" y="687921"/>
          <a:ext cx="3024336" cy="593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58143" tIns="29072" rIns="58143" bIns="29072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581481">
            <a:spcBef>
              <a:spcPct val="0"/>
            </a:spcBef>
          </a:pP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Зарегистрированные ККТ, ед.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0.13934</cdr:x>
      <cdr:y>0.2407</cdr:y>
    </cdr:from>
    <cdr:to>
      <cdr:x>0.23361</cdr:x>
      <cdr:y>0.38653</cdr:y>
    </cdr:to>
    <cdr:sp macro="" textlink="">
      <cdr:nvSpPr>
        <cdr:cNvPr id="29" name="TextBox 26"/>
        <cdr:cNvSpPr txBox="1"/>
      </cdr:nvSpPr>
      <cdr:spPr>
        <a:xfrm xmlns:a="http://schemas.openxmlformats.org/drawingml/2006/main">
          <a:off x="1224136" y="831937"/>
          <a:ext cx="82809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rPr>
            <a:t>10977</a:t>
          </a:r>
        </a:p>
      </cdr:txBody>
    </cdr:sp>
  </cdr:relSizeAnchor>
  <cdr:relSizeAnchor xmlns:cdr="http://schemas.openxmlformats.org/drawingml/2006/chartDrawing">
    <cdr:from>
      <cdr:x>0.21901</cdr:x>
      <cdr:y>0.3032</cdr:y>
    </cdr:from>
    <cdr:to>
      <cdr:x>0.30064</cdr:x>
      <cdr:y>0.38043</cdr:y>
    </cdr:to>
    <cdr:sp macro="" textlink="">
      <cdr:nvSpPr>
        <cdr:cNvPr id="30" name="TextBox 26"/>
        <cdr:cNvSpPr txBox="1"/>
      </cdr:nvSpPr>
      <cdr:spPr>
        <a:xfrm xmlns:a="http://schemas.openxmlformats.org/drawingml/2006/main">
          <a:off x="1924010" y="1047961"/>
          <a:ext cx="717083" cy="26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0.02939</cdr:x>
      <cdr:y>0.59486</cdr:y>
    </cdr:from>
    <cdr:to>
      <cdr:x>0.11101</cdr:x>
      <cdr:y>0.6721</cdr:y>
    </cdr:to>
    <cdr:sp macro="" textlink="">
      <cdr:nvSpPr>
        <cdr:cNvPr id="31" name="TextBox 26"/>
        <cdr:cNvSpPr txBox="1"/>
      </cdr:nvSpPr>
      <cdr:spPr>
        <a:xfrm xmlns:a="http://schemas.openxmlformats.org/drawingml/2006/main">
          <a:off x="258155" y="2056073"/>
          <a:ext cx="717083" cy="26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2000" b="1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0.13934</cdr:x>
      <cdr:y>0.59486</cdr:y>
    </cdr:from>
    <cdr:to>
      <cdr:x>0.23361</cdr:x>
      <cdr:y>0.6721</cdr:y>
    </cdr:to>
    <cdr:sp macro="" textlink="">
      <cdr:nvSpPr>
        <cdr:cNvPr id="32" name="TextBox 26"/>
        <cdr:cNvSpPr txBox="1"/>
      </cdr:nvSpPr>
      <cdr:spPr>
        <a:xfrm xmlns:a="http://schemas.openxmlformats.org/drawingml/2006/main">
          <a:off x="1224136" y="2056073"/>
          <a:ext cx="828092" cy="26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rPr>
            <a:t>6160</a:t>
          </a:r>
        </a:p>
      </cdr:txBody>
    </cdr:sp>
  </cdr:relSizeAnchor>
  <cdr:relSizeAnchor xmlns:cdr="http://schemas.openxmlformats.org/drawingml/2006/chartDrawing">
    <cdr:from>
      <cdr:x>0.44877</cdr:x>
      <cdr:y>0.2407</cdr:y>
    </cdr:from>
    <cdr:to>
      <cdr:x>0.54303</cdr:x>
      <cdr:y>0.38653</cdr:y>
    </cdr:to>
    <cdr:sp macro="" textlink="">
      <cdr:nvSpPr>
        <cdr:cNvPr id="39" name="TextBox 26"/>
        <cdr:cNvSpPr txBox="1"/>
      </cdr:nvSpPr>
      <cdr:spPr>
        <a:xfrm xmlns:a="http://schemas.openxmlformats.org/drawingml/2006/main">
          <a:off x="3942438" y="831937"/>
          <a:ext cx="82809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rPr>
            <a:t>11874</a:t>
          </a:r>
        </a:p>
      </cdr:txBody>
    </cdr:sp>
  </cdr:relSizeAnchor>
  <cdr:relSizeAnchor xmlns:cdr="http://schemas.openxmlformats.org/drawingml/2006/chartDrawing">
    <cdr:from>
      <cdr:x>0.44877</cdr:x>
      <cdr:y>0.59486</cdr:y>
    </cdr:from>
    <cdr:to>
      <cdr:x>0.54303</cdr:x>
      <cdr:y>0.6721</cdr:y>
    </cdr:to>
    <cdr:sp macro="" textlink="">
      <cdr:nvSpPr>
        <cdr:cNvPr id="40" name="TextBox 26"/>
        <cdr:cNvSpPr txBox="1"/>
      </cdr:nvSpPr>
      <cdr:spPr>
        <a:xfrm xmlns:a="http://schemas.openxmlformats.org/drawingml/2006/main">
          <a:off x="3942438" y="2056073"/>
          <a:ext cx="828092" cy="26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rPr>
            <a:t>6493</a:t>
          </a:r>
        </a:p>
      </cdr:txBody>
    </cdr:sp>
  </cdr:relSizeAnchor>
  <cdr:relSizeAnchor xmlns:cdr="http://schemas.openxmlformats.org/drawingml/2006/chartDrawing">
    <cdr:from>
      <cdr:x>0.2713</cdr:x>
      <cdr:y>0.15736</cdr:y>
    </cdr:from>
    <cdr:to>
      <cdr:x>0.37705</cdr:x>
      <cdr:y>0.3032</cdr:y>
    </cdr:to>
    <cdr:sp macro="" textlink="">
      <cdr:nvSpPr>
        <cdr:cNvPr id="43" name="TextBox 26"/>
        <cdr:cNvSpPr txBox="1"/>
      </cdr:nvSpPr>
      <cdr:spPr>
        <a:xfrm xmlns:a="http://schemas.openxmlformats.org/drawingml/2006/main">
          <a:off x="2383346" y="543905"/>
          <a:ext cx="92902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rPr>
            <a:t> + 897 ед. </a:t>
          </a:r>
        </a:p>
      </cdr:txBody>
    </cdr:sp>
  </cdr:relSizeAnchor>
  <cdr:relSizeAnchor xmlns:cdr="http://schemas.openxmlformats.org/drawingml/2006/chartDrawing">
    <cdr:from>
      <cdr:x>0.25982</cdr:x>
      <cdr:y>0.51784</cdr:y>
    </cdr:from>
    <cdr:to>
      <cdr:x>0.38525</cdr:x>
      <cdr:y>0.66367</cdr:y>
    </cdr:to>
    <cdr:sp macro="" textlink="">
      <cdr:nvSpPr>
        <cdr:cNvPr id="44" name="TextBox 26"/>
        <cdr:cNvSpPr txBox="1"/>
      </cdr:nvSpPr>
      <cdr:spPr>
        <a:xfrm xmlns:a="http://schemas.openxmlformats.org/drawingml/2006/main">
          <a:off x="2282552" y="1789838"/>
          <a:ext cx="110182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rPr>
            <a:t>+ 333 чел.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2322" tIns="46161" rIns="92322" bIns="461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2322" tIns="46161" rIns="92322" bIns="46161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2" tIns="46161" rIns="92322" bIns="461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2322" tIns="46161" rIns="92322" bIns="461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2322" tIns="46161" rIns="92322" bIns="461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2322" tIns="46161" rIns="92322" bIns="46161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1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780" y="2931790"/>
            <a:ext cx="77724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B3"/>
                </a:solidFill>
              </a:rPr>
              <a:t> </a:t>
            </a:r>
            <a:br>
              <a:rPr lang="ru-RU" dirty="0" smtClean="0">
                <a:solidFill>
                  <a:srgbClr val="0066B3"/>
                </a:solidFill>
              </a:rPr>
            </a:br>
            <a:r>
              <a:rPr lang="ru-RU" sz="2100" dirty="0" smtClean="0"/>
              <a:t>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600" dirty="0" smtClean="0">
                <a:solidFill>
                  <a:srgbClr val="0066B3"/>
                </a:solidFill>
              </a:rPr>
              <a:t/>
            </a:r>
            <a:br>
              <a:rPr lang="ru-RU" sz="1600" dirty="0" smtClean="0">
                <a:solidFill>
                  <a:srgbClr val="0066B3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71950"/>
            <a:ext cx="6400800" cy="64807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923678"/>
            <a:ext cx="525658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ФЕДЕРАЛЬНОЙ НАЛОГОВОЙ СЛУЖБ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Ы ПО МОСКОВСКОЙ ОБЛАСТИ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36383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отраслевых проектов ФНС России по выводу из теневого сектора экономики сферы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торговли на рынках»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7545" y="339724"/>
            <a:ext cx="8208912" cy="647850"/>
          </a:xfrm>
        </p:spPr>
        <p:txBody>
          <a:bodyPr/>
          <a:lstStyle/>
          <a:p>
            <a:pPr algn="ctr"/>
            <a:r>
              <a:rPr lang="ru-RU" sz="2000" b="0" dirty="0"/>
              <a:t/>
            </a:r>
            <a:br>
              <a:rPr lang="ru-RU" sz="2000" b="0" dirty="0"/>
            </a:br>
            <a:r>
              <a:rPr lang="ru-RU" sz="3600" dirty="0"/>
              <a:t>ЦЕЛЬ ПРОЕКТА</a:t>
            </a:r>
            <a:endParaRPr lang="ru-RU" alt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02638" y="4398963"/>
            <a:ext cx="50482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alt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758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оказания услуг в сфере общественного питания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сложившаяся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ментальность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потребителей допустили формирование рисков осуществления расчетов без применения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контрольно-кассовой техники либо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нарушением порядка применения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контрольно-кассовой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5766"/>
            <a:ext cx="212166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3075806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200" b="1" dirty="0">
                <a:solidFill>
                  <a:schemeClr val="tx2"/>
                </a:solidFill>
              </a:rPr>
              <a:t>ДЕТЕНИЗАЦИЯ СФЕРЫ </a:t>
            </a:r>
            <a:r>
              <a:rPr lang="ru-RU" sz="3200" b="1" dirty="0" smtClean="0">
                <a:solidFill>
                  <a:schemeClr val="tx2"/>
                </a:solidFill>
              </a:rPr>
              <a:t>УСЛУГ ОБЩЕСТВЕННОГО </a:t>
            </a:r>
            <a:r>
              <a:rPr lang="ru-RU" sz="3200" b="1" dirty="0">
                <a:solidFill>
                  <a:schemeClr val="tx2"/>
                </a:solidFill>
              </a:rPr>
              <a:t>ПИТАНИЯ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22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644797"/>
          </a:xfrm>
        </p:spPr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6367" y="142833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ИНФОРМАЦИОННОЙ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КАМПАНИИ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ИНФОРМИРОВАНИЮ НАЛОГОПЛАТЕЛЬЩИКОВ О ТРЕБОВАНИЯХ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ЗАКОНОДАТЕЛЬСТВА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ПРИМЕНЕНИИ КОНТРОЛЬНО-КАССОВОЙ </a:t>
            </a:r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ТЕХНИКИ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САНКЦИЯХ ЗА НАРУШЕНИЯ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1" y="1540699"/>
            <a:ext cx="1022226" cy="97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3199295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КОНТРОЛЬНЫХ МЕРОПРИЯТИЙ В ОТНОШЕНИИ</a:t>
            </a:r>
          </a:p>
          <a:p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НАЛОГОПЛАТЕЛЬЩИКОВ НА ОСНОВАНИИ ИНФОРМАЦИИ,</a:t>
            </a:r>
          </a:p>
          <a:p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СОБРАННОЙ В РАМКАХ АНАЛИТИЧЕСКОЙ РАБОТЫ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1" y="3216832"/>
            <a:ext cx="1033461" cy="97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02638" y="4398963"/>
            <a:ext cx="50482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alt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8" y="411511"/>
            <a:ext cx="8209283" cy="576063"/>
          </a:xfrm>
        </p:spPr>
        <p:txBody>
          <a:bodyPr/>
          <a:lstStyle/>
          <a:p>
            <a:pPr algn="ctr"/>
            <a:r>
              <a:rPr lang="ru-RU" sz="2800" dirty="0" smtClean="0"/>
              <a:t>НАИБОЛЕЕ </a:t>
            </a:r>
            <a:r>
              <a:rPr lang="ru-RU" sz="2800" dirty="0"/>
              <a:t>РАСПРОСТРАНЕННЫЕ НАРУШЕНИЯ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63638"/>
            <a:ext cx="1880005" cy="165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131590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НЕПРИМЕНЕНИЕ КОНТРОЛЬНО -</a:t>
            </a:r>
            <a:endParaRPr lang="ru-RU" sz="1400" dirty="0">
              <a:solidFill>
                <a:schemeClr val="tx2"/>
              </a:solidFill>
            </a:endParaRPr>
          </a:p>
          <a:p>
            <a:pPr algn="just"/>
            <a:r>
              <a:rPr lang="ru-RU" sz="1400" b="1" dirty="0">
                <a:solidFill>
                  <a:schemeClr val="tx2"/>
                </a:solidFill>
              </a:rPr>
              <a:t>КАССОВОЙ ТЕХНИКИ: </a:t>
            </a:r>
            <a:r>
              <a:rPr lang="ru-RU" sz="1400" dirty="0">
                <a:solidFill>
                  <a:schemeClr val="tx2"/>
                </a:solidFill>
              </a:rPr>
              <a:t>перевод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денежных средств по номеру </a:t>
            </a:r>
          </a:p>
          <a:p>
            <a:r>
              <a:rPr lang="ru-RU" sz="1400" dirty="0">
                <a:solidFill>
                  <a:schemeClr val="tx2"/>
                </a:solidFill>
              </a:rPr>
              <a:t>телефона, на банковскую карту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3808" y="1707654"/>
            <a:ext cx="639309" cy="194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7544" y="2604849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НЕВЫДАЧА </a:t>
            </a:r>
            <a:r>
              <a:rPr lang="ru-RU" b="1" dirty="0">
                <a:solidFill>
                  <a:schemeClr val="tx2"/>
                </a:solidFill>
              </a:rPr>
              <a:t>ЧЕКА</a:t>
            </a:r>
            <a:r>
              <a:rPr lang="ru-RU" b="1" dirty="0" smtClean="0">
                <a:solidFill>
                  <a:schemeClr val="tx2"/>
                </a:solidFill>
              </a:rPr>
              <a:t>: </a:t>
            </a:r>
            <a:r>
              <a:rPr lang="ru-RU" dirty="0" smtClean="0">
                <a:solidFill>
                  <a:schemeClr val="tx2"/>
                </a:solidFill>
              </a:rPr>
              <a:t>не направление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в электронном виде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83768" y="3075806"/>
            <a:ext cx="999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469392" y="915566"/>
            <a:ext cx="30630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ВЫДАЧА </a:t>
            </a:r>
            <a:r>
              <a:rPr lang="ru-RU" sz="1400" b="1" dirty="0">
                <a:solidFill>
                  <a:schemeClr val="tx2"/>
                </a:solidFill>
              </a:rPr>
              <a:t>ЧЕКА С НЕКОРРЕКТНЫМИ 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b="1" dirty="0">
                <a:solidFill>
                  <a:schemeClr val="tx2"/>
                </a:solidFill>
              </a:rPr>
              <a:t>РЕКВИЗИТАМИ (НЕ УКАЗАНЫ ИЛИ 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b="1" dirty="0">
                <a:solidFill>
                  <a:schemeClr val="tx2"/>
                </a:solidFill>
              </a:rPr>
              <a:t>НЕВЕРНО УКАЗАНЫ):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• дата</a:t>
            </a:r>
            <a:r>
              <a:rPr lang="ru-RU" sz="1400" dirty="0">
                <a:solidFill>
                  <a:schemeClr val="tx2"/>
                </a:solidFill>
              </a:rPr>
              <a:t>, время и место (адрес) осуществления расчета;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• наименование </a:t>
            </a:r>
            <a:r>
              <a:rPr lang="ru-RU" sz="1400" dirty="0">
                <a:solidFill>
                  <a:schemeClr val="tx2"/>
                </a:solidFill>
              </a:rPr>
              <a:t>организации или ФИО ИП;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• применяемая </a:t>
            </a:r>
            <a:r>
              <a:rPr lang="ru-RU" sz="1400" dirty="0">
                <a:solidFill>
                  <a:schemeClr val="tx2"/>
                </a:solidFill>
              </a:rPr>
              <a:t>при расчете система налогообложения;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• наименование </a:t>
            </a:r>
            <a:r>
              <a:rPr lang="ru-RU" sz="1400" dirty="0">
                <a:solidFill>
                  <a:schemeClr val="tx2"/>
                </a:solidFill>
              </a:rPr>
              <a:t>товара или услуги;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• сумма </a:t>
            </a:r>
            <a:r>
              <a:rPr lang="ru-RU" sz="1400" dirty="0">
                <a:solidFill>
                  <a:schemeClr val="tx2"/>
                </a:solidFill>
              </a:rPr>
              <a:t>расчета;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• форма </a:t>
            </a:r>
            <a:r>
              <a:rPr lang="ru-RU" sz="1400" dirty="0">
                <a:solidFill>
                  <a:schemeClr val="tx2"/>
                </a:solidFill>
              </a:rPr>
              <a:t>расчета (оплата наличными или в безналичном порядке);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•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QR-</a:t>
            </a:r>
            <a:r>
              <a:rPr lang="ru-RU" sz="1400" dirty="0">
                <a:solidFill>
                  <a:schemeClr val="tx2"/>
                </a:solidFill>
              </a:rPr>
              <a:t>код;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• в </a:t>
            </a:r>
            <a:r>
              <a:rPr lang="ru-RU" sz="1400" dirty="0">
                <a:solidFill>
                  <a:schemeClr val="tx2"/>
                </a:solidFill>
              </a:rPr>
              <a:t>поле «Кассир» отсутствуют или неверно указаны ФИО продавца, который осуществил продажу товара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788024" y="1275606"/>
            <a:ext cx="68136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75581" y="3507854"/>
            <a:ext cx="499381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ВЫДАЧА ТОЛЬКО ПРЕЧЕКА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(</a:t>
            </a:r>
            <a:r>
              <a:rPr lang="ru-RU" sz="1400" dirty="0">
                <a:solidFill>
                  <a:schemeClr val="tx2"/>
                </a:solidFill>
              </a:rPr>
              <a:t>счет на оплату, который предоставляется клиенту для того, чтобы он мог проверить сумму и состав заказа</a:t>
            </a:r>
            <a:r>
              <a:rPr lang="ru-RU" sz="1400" dirty="0" smtClean="0">
                <a:solidFill>
                  <a:schemeClr val="tx2"/>
                </a:solidFill>
              </a:rPr>
              <a:t>), без предоставления чека ККТ</a:t>
            </a:r>
            <a:endParaRPr lang="ru-RU" sz="1400" dirty="0">
              <a:solidFill>
                <a:schemeClr val="tx2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163462" y="3363838"/>
            <a:ext cx="68845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8136904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6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8" y="558801"/>
            <a:ext cx="8209283" cy="572789"/>
          </a:xfrm>
        </p:spPr>
        <p:txBody>
          <a:bodyPr/>
          <a:lstStyle/>
          <a:p>
            <a:pPr algn="ctr"/>
            <a:r>
              <a:rPr lang="ru-RU" sz="3200" dirty="0" smtClean="0"/>
              <a:t>ОТВЕТСТВЕННОСТЬ </a:t>
            </a:r>
            <a:r>
              <a:rPr lang="ru-RU" sz="3200" dirty="0"/>
              <a:t>ЗА НЕПРИМЕНЕНИЕ ККТ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4948" y="929372"/>
            <a:ext cx="858954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dirty="0">
                <a:solidFill>
                  <a:schemeClr val="tx2"/>
                </a:solidFill>
              </a:rPr>
              <a:t>В СООТВЕТСТВИИ СО СТ. 14.5 КОДЕКСА РОССИЙСКОЙ ФЕДЕРАЦИИ ОБ АДМИНИСТРАТИВНЫХ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ПРАВОНАРУШЕНИЯХ ПРЕДУСМОТРЕНА АДМИНИСТРАТИВНАЯ ОТВЕТСТВЕННОСТЬ</a:t>
            </a:r>
          </a:p>
          <a:p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Штрафы </a:t>
            </a:r>
            <a:r>
              <a:rPr lang="ru-RU" sz="1400" b="1" dirty="0">
                <a:solidFill>
                  <a:schemeClr val="tx2"/>
                </a:solidFill>
              </a:rPr>
              <a:t>ЗА НЕПРИМЕНЕНИЕ ККТ </a:t>
            </a:r>
            <a:r>
              <a:rPr lang="ru-RU" sz="1400" dirty="0">
                <a:solidFill>
                  <a:schemeClr val="tx2"/>
                </a:solidFill>
              </a:rPr>
              <a:t>напрямую зависят от суммы расчета, осуществленного без применения ККТ:</a:t>
            </a:r>
          </a:p>
          <a:p>
            <a:r>
              <a:rPr lang="ru-RU" sz="1400" dirty="0">
                <a:solidFill>
                  <a:schemeClr val="tx2"/>
                </a:solidFill>
              </a:rPr>
              <a:t>•для должностных лиц -от ¼ до ½ суммы расчета, но </a:t>
            </a:r>
            <a:r>
              <a:rPr lang="ru-RU" sz="1400" b="1" dirty="0">
                <a:solidFill>
                  <a:schemeClr val="tx2"/>
                </a:solidFill>
              </a:rPr>
              <a:t>не менее 10 тыс. руб.</a:t>
            </a:r>
            <a:r>
              <a:rPr lang="ru-RU" sz="1400" dirty="0">
                <a:solidFill>
                  <a:schemeClr val="tx2"/>
                </a:solidFill>
              </a:rPr>
              <a:t>;</a:t>
            </a:r>
          </a:p>
          <a:p>
            <a:r>
              <a:rPr lang="ru-RU" sz="1400" dirty="0">
                <a:solidFill>
                  <a:schemeClr val="tx2"/>
                </a:solidFill>
              </a:rPr>
              <a:t>•для юридических лиц –от ¾ до 1 размера суммы расчета, но </a:t>
            </a:r>
            <a:r>
              <a:rPr lang="ru-RU" sz="1400" b="1" dirty="0">
                <a:solidFill>
                  <a:schemeClr val="tx2"/>
                </a:solidFill>
              </a:rPr>
              <a:t>не менее 30 тыс. руб.</a:t>
            </a:r>
            <a:endParaRPr lang="ru-RU" sz="1400" dirty="0">
              <a:solidFill>
                <a:schemeClr val="tx2"/>
              </a:solidFill>
            </a:endParaRPr>
          </a:p>
          <a:p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За </a:t>
            </a:r>
            <a:r>
              <a:rPr lang="ru-RU" sz="1400" b="1" dirty="0">
                <a:solidFill>
                  <a:schemeClr val="tx2"/>
                </a:solidFill>
              </a:rPr>
              <a:t>ПОВТОРНОЕ СОВЕРШЕНИЕ </a:t>
            </a:r>
            <a:r>
              <a:rPr lang="ru-RU" sz="1400" dirty="0">
                <a:solidFill>
                  <a:schemeClr val="tx2"/>
                </a:solidFill>
              </a:rPr>
              <a:t>административного правонарушения:</a:t>
            </a:r>
          </a:p>
          <a:p>
            <a:r>
              <a:rPr lang="ru-RU" sz="1400" dirty="0">
                <a:solidFill>
                  <a:schemeClr val="tx2"/>
                </a:solidFill>
              </a:rPr>
              <a:t>•для должностных лиц –дисквалификация </a:t>
            </a:r>
            <a:r>
              <a:rPr lang="ru-RU" sz="1400" b="1" dirty="0">
                <a:solidFill>
                  <a:schemeClr val="tx2"/>
                </a:solidFill>
              </a:rPr>
              <a:t>от 1 года до 2 лет</a:t>
            </a:r>
            <a:r>
              <a:rPr lang="ru-RU" sz="1400" dirty="0">
                <a:solidFill>
                  <a:schemeClr val="tx2"/>
                </a:solidFill>
              </a:rPr>
              <a:t>;</a:t>
            </a:r>
          </a:p>
          <a:p>
            <a:r>
              <a:rPr lang="ru-RU" sz="1400" dirty="0">
                <a:solidFill>
                  <a:schemeClr val="tx2"/>
                </a:solidFill>
              </a:rPr>
              <a:t>•для юридических лиц –приостановление деятельности </a:t>
            </a:r>
            <a:r>
              <a:rPr lang="ru-RU" sz="1400" b="1" dirty="0">
                <a:solidFill>
                  <a:schemeClr val="tx2"/>
                </a:solidFill>
              </a:rPr>
              <a:t>на срок до 90 суток</a:t>
            </a:r>
            <a:endParaRPr lang="ru-RU" sz="1400" dirty="0">
              <a:solidFill>
                <a:schemeClr val="tx2"/>
              </a:solidFill>
            </a:endParaRPr>
          </a:p>
          <a:p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b="1" dirty="0">
                <a:solidFill>
                  <a:schemeClr val="tx2"/>
                </a:solidFill>
              </a:rPr>
              <a:t>ОТВЕТСТВЕННОСТЬ ЗА </a:t>
            </a:r>
            <a:r>
              <a:rPr lang="ru-RU" sz="1400" b="1" dirty="0" smtClean="0">
                <a:solidFill>
                  <a:schemeClr val="tx2"/>
                </a:solidFill>
              </a:rPr>
              <a:t>ПРИМЕНЕНИЕ </a:t>
            </a:r>
            <a:r>
              <a:rPr lang="ru-RU" sz="1400" b="1" dirty="0">
                <a:solidFill>
                  <a:schemeClr val="tx2"/>
                </a:solidFill>
              </a:rPr>
              <a:t>ККТ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С </a:t>
            </a:r>
            <a:r>
              <a:rPr lang="ru-RU" sz="1400" b="1" dirty="0" smtClean="0">
                <a:solidFill>
                  <a:schemeClr val="tx2"/>
                </a:solidFill>
              </a:rPr>
              <a:t>НАРУШЕНИЕМ ПОРЯДКА 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И </a:t>
            </a:r>
            <a:r>
              <a:rPr lang="ru-RU" sz="1400" b="1" dirty="0">
                <a:solidFill>
                  <a:schemeClr val="tx2"/>
                </a:solidFill>
              </a:rPr>
              <a:t>ТРЕБОВАНИЙ</a:t>
            </a:r>
            <a:r>
              <a:rPr lang="ru-RU" sz="1400" dirty="0">
                <a:solidFill>
                  <a:schemeClr val="tx2"/>
                </a:solidFill>
              </a:rPr>
              <a:t>, установленных законом:</a:t>
            </a:r>
          </a:p>
          <a:p>
            <a:r>
              <a:rPr lang="ru-RU" sz="1400" dirty="0">
                <a:solidFill>
                  <a:schemeClr val="tx2"/>
                </a:solidFill>
              </a:rPr>
              <a:t>•предупреждение;</a:t>
            </a:r>
          </a:p>
          <a:p>
            <a:r>
              <a:rPr lang="ru-RU" sz="1400" dirty="0">
                <a:solidFill>
                  <a:schemeClr val="tx2"/>
                </a:solidFill>
              </a:rPr>
              <a:t>•для должностных лиц -от 1,5 до 3 тыс. рублей;</a:t>
            </a:r>
          </a:p>
          <a:p>
            <a:r>
              <a:rPr lang="ru-RU" sz="1400" dirty="0">
                <a:solidFill>
                  <a:schemeClr val="tx2"/>
                </a:solidFill>
              </a:rPr>
              <a:t>•для юридических лиц –от 5 до 10 тыс. рублей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696" y="3723878"/>
            <a:ext cx="761908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69718" y="3723878"/>
            <a:ext cx="3862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давности привлечения к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ответственности 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все нарушения, связанные с применением ККТ, 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 </a:t>
            </a:r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ОДНОГО ГОДА (ч. 1 ст. 4.5 КоАП РФ)</a:t>
            </a:r>
          </a:p>
        </p:txBody>
      </p:sp>
    </p:spTree>
    <p:extLst>
      <p:ext uri="{BB962C8B-B14F-4D97-AF65-F5344CB8AC3E}">
        <p14:creationId xmlns:p14="http://schemas.microsoft.com/office/powerpoint/2010/main" val="3703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11511"/>
            <a:ext cx="8280919" cy="936104"/>
          </a:xfrm>
        </p:spPr>
        <p:txBody>
          <a:bodyPr/>
          <a:lstStyle/>
          <a:p>
            <a:pPr algn="ctr"/>
            <a:r>
              <a:rPr lang="ru-RU" sz="3200" dirty="0" smtClean="0"/>
              <a:t>ОСНОВАНИЯ ОСВОБОЖДЕНИЯ </a:t>
            </a:r>
            <a:r>
              <a:rPr lang="ru-RU" sz="3200" b="0" dirty="0"/>
              <a:t/>
            </a:r>
            <a:br>
              <a:rPr lang="ru-RU" sz="3200" b="0" dirty="0"/>
            </a:br>
            <a:r>
              <a:rPr lang="ru-RU" sz="3200" dirty="0"/>
              <a:t>ОТ ОТВЕТСТВЕННОСТИ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7614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Налогоплательщики</a:t>
            </a:r>
            <a:r>
              <a:rPr lang="ru-RU" sz="1400" dirty="0">
                <a:solidFill>
                  <a:schemeClr val="tx2"/>
                </a:solidFill>
              </a:rPr>
              <a:t>, добровольно заявившие в налоговый орган </a:t>
            </a:r>
            <a:r>
              <a:rPr lang="ru-RU" sz="1400" dirty="0" smtClean="0">
                <a:solidFill>
                  <a:schemeClr val="tx2"/>
                </a:solidFill>
              </a:rPr>
              <a:t>в </a:t>
            </a:r>
            <a:r>
              <a:rPr lang="ru-RU" sz="1400" dirty="0">
                <a:solidFill>
                  <a:schemeClr val="tx2"/>
                </a:solidFill>
              </a:rPr>
              <a:t>письменной форме о допущенных ими нарушениях и добровольно </a:t>
            </a:r>
            <a:r>
              <a:rPr lang="ru-RU" sz="1400" dirty="0" smtClean="0">
                <a:solidFill>
                  <a:schemeClr val="tx2"/>
                </a:solidFill>
              </a:rPr>
              <a:t>устранившие </a:t>
            </a:r>
            <a:r>
              <a:rPr lang="ru-RU" sz="1400" dirty="0">
                <a:solidFill>
                  <a:schemeClr val="tx2"/>
                </a:solidFill>
              </a:rPr>
              <a:t>эти нарушения до вынесения постановления по делу </a:t>
            </a:r>
            <a:r>
              <a:rPr lang="ru-RU" sz="1400" dirty="0" smtClean="0">
                <a:solidFill>
                  <a:schemeClr val="tx2"/>
                </a:solidFill>
              </a:rPr>
              <a:t>об </a:t>
            </a:r>
            <a:r>
              <a:rPr lang="ru-RU" sz="1400" dirty="0">
                <a:solidFill>
                  <a:schemeClr val="tx2"/>
                </a:solidFill>
              </a:rPr>
              <a:t>административном правонарушении, а также налогоплательщики, </a:t>
            </a:r>
            <a:r>
              <a:rPr lang="ru-RU" sz="1400" dirty="0" smtClean="0">
                <a:solidFill>
                  <a:schemeClr val="tx2"/>
                </a:solidFill>
              </a:rPr>
              <a:t>направившие </a:t>
            </a:r>
            <a:r>
              <a:rPr lang="ru-RU" sz="1400" dirty="0">
                <a:solidFill>
                  <a:schemeClr val="tx2"/>
                </a:solidFill>
              </a:rPr>
              <a:t>в налоговый орган кассовый чек коррекции, </a:t>
            </a:r>
            <a:r>
              <a:rPr lang="ru-RU" sz="1400" b="1" dirty="0" smtClean="0">
                <a:solidFill>
                  <a:schemeClr val="tx2"/>
                </a:solidFill>
              </a:rPr>
              <a:t>ОСВОБОЖДАЮТСЯ </a:t>
            </a:r>
            <a:r>
              <a:rPr lang="ru-RU" sz="1400" b="1" dirty="0">
                <a:solidFill>
                  <a:schemeClr val="tx2"/>
                </a:solidFill>
              </a:rPr>
              <a:t>ОТ </a:t>
            </a:r>
            <a:r>
              <a:rPr lang="ru-RU" sz="1400" b="1" dirty="0" smtClean="0">
                <a:solidFill>
                  <a:schemeClr val="tx2"/>
                </a:solidFill>
              </a:rPr>
              <a:t>АДМИНИСТРАТИВНОЙ </a:t>
            </a:r>
            <a:r>
              <a:rPr lang="ru-RU" sz="1400" b="1" dirty="0">
                <a:solidFill>
                  <a:schemeClr val="tx2"/>
                </a:solidFill>
              </a:rPr>
              <a:t>ОТВЕТСТВЕННОСТИ, </a:t>
            </a:r>
            <a:r>
              <a:rPr lang="ru-RU" sz="1400" dirty="0" smtClean="0">
                <a:solidFill>
                  <a:schemeClr val="tx2"/>
                </a:solidFill>
              </a:rPr>
              <a:t>предусмотренной </a:t>
            </a:r>
            <a:r>
              <a:rPr lang="ru-RU" sz="1400" dirty="0">
                <a:solidFill>
                  <a:schemeClr val="tx2"/>
                </a:solidFill>
              </a:rPr>
              <a:t>ч. 2, 4 или 6 ст. 14.5 КоАП РФ, </a:t>
            </a:r>
            <a:r>
              <a:rPr lang="ru-RU" sz="1400" b="1" dirty="0">
                <a:solidFill>
                  <a:schemeClr val="tx2"/>
                </a:solidFill>
              </a:rPr>
              <a:t>ЕСЛИ</a:t>
            </a:r>
            <a:r>
              <a:rPr lang="ru-RU" sz="14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825354"/>
            <a:ext cx="32828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на </a:t>
            </a:r>
            <a:r>
              <a:rPr lang="ru-RU" sz="1400" dirty="0">
                <a:solidFill>
                  <a:schemeClr val="tx2"/>
                </a:solidFill>
              </a:rPr>
              <a:t>момент обращения с заявлением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в налоговый орган либо направления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в налоговый орган кассового чека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коррекции налоговый орган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не располагал соответствующими </a:t>
            </a:r>
          </a:p>
          <a:p>
            <a:r>
              <a:rPr lang="ru-RU" sz="1400" dirty="0">
                <a:solidFill>
                  <a:schemeClr val="tx2"/>
                </a:solidFill>
              </a:rPr>
              <a:t>сведениями и документами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о совершенном административном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правонарушении;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3" y="3112595"/>
            <a:ext cx="716843" cy="6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03" y="3112596"/>
            <a:ext cx="655130" cy="65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60033" y="2812258"/>
            <a:ext cx="36724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представленные </a:t>
            </a:r>
            <a:r>
              <a:rPr lang="ru-RU" sz="1400" dirty="0">
                <a:solidFill>
                  <a:schemeClr val="tx2"/>
                </a:solidFill>
              </a:rPr>
              <a:t>сведения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и документы либо кассовый чек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коррекции являются достаточными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для установления события </a:t>
            </a:r>
          </a:p>
          <a:p>
            <a:r>
              <a:rPr lang="ru-RU" sz="1400" dirty="0">
                <a:solidFill>
                  <a:schemeClr val="tx2"/>
                </a:solidFill>
              </a:rPr>
              <a:t>административного правонарушения.</a:t>
            </a:r>
          </a:p>
        </p:txBody>
      </p:sp>
    </p:spTree>
    <p:extLst>
      <p:ext uri="{BB962C8B-B14F-4D97-AF65-F5344CB8AC3E}">
        <p14:creationId xmlns:p14="http://schemas.microsoft.com/office/powerpoint/2010/main" val="17150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1151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Федеральной налоговой 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службы РФ по Московской области 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целях обеспечения интересов и защиты 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 потребителей, а также создания равных, 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конкурентных условий ведения бизнеса 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ПОЛНОЙ МЕРЕ СОБЛЮДАТЬ 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 О ПРИМЕНЕНИИ 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КОНТРОЛЬНО-КАССОВОЙ ТЕХНИКИ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6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069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graphicFrame>
        <p:nvGraphicFramePr>
          <p:cNvPr id="13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83645"/>
              </p:ext>
            </p:extLst>
          </p:nvPr>
        </p:nvGraphicFramePr>
        <p:xfrm>
          <a:off x="331912" y="411510"/>
          <a:ext cx="8272536" cy="1080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272536"/>
              </a:tblGrid>
              <a:tr h="1080120">
                <a:tc>
                  <a:txBody>
                    <a:bodyPr/>
                    <a:lstStyle/>
                    <a:p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ПРОЕКТОВ</a:t>
                      </a:r>
                      <a:endParaRPr lang="ru-RU" sz="2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1101" marB="31101"/>
                </a:tc>
              </a:tr>
            </a:tbl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/>
              <a:t>РАВНЫХ, КОНКУРЕНТНЫХ УСЛОВИЙ ВЕДЕНИЯ БИЗНЕСА, УВЕЛИЧЕНИЕ ВЫРУЧКИ, ФИКСИРУЕМОЙ С ПРИМЕНЕНИЕМ КОНТРОЛЬНО-КАССОВОЙ ТЕХНИКИ, </a:t>
            </a:r>
            <a:r>
              <a:rPr lang="ru-RU" dirty="0" smtClean="0"/>
              <a:t>И </a:t>
            </a:r>
            <a:r>
              <a:rPr lang="ru-RU" dirty="0"/>
              <a:t>КАК СЛЕДСТВИЕ ПОВЫШЕНИЕ РОСТА ДОХОДОВ БЮДЖЕТА ЗА СЧЁТ СОКРАЩЕНИЯ ТЕНЕВОГО </a:t>
            </a:r>
            <a:r>
              <a:rPr lang="ru-RU" dirty="0" smtClean="0"/>
              <a:t>ОБОРОТА ДЕНЕЖНЫХ СРЕДСТВ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432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12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0199660"/>
              </p:ext>
            </p:extLst>
          </p:nvPr>
        </p:nvGraphicFramePr>
        <p:xfrm>
          <a:off x="323528" y="411510"/>
          <a:ext cx="8496944" cy="13271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96944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100" dirty="0" smtClean="0">
                        <a:solidFill>
                          <a:srgbClr val="0066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Подготовлены поправки в Федеральный закон от 22.05.2003 </a:t>
                      </a:r>
                      <a:br>
                        <a:rPr lang="ru-RU" sz="24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54-ФЗ «О применении контрольно-кассовой техники при осуществлении расчетов в Российской Федерации»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0" u="none" strike="noStrike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1101" marB="31101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198697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66B3"/>
                </a:solidFill>
                <a:latin typeface="+mj-lt"/>
              </a:rPr>
              <a:t>расширение оснований для применения контрольно-кассовой </a:t>
            </a:r>
            <a:r>
              <a:rPr lang="ru-RU" sz="2400" b="1" dirty="0" smtClean="0">
                <a:solidFill>
                  <a:srgbClr val="0066B3"/>
                </a:solidFill>
                <a:latin typeface="+mj-lt"/>
              </a:rPr>
              <a:t>техники </a:t>
            </a:r>
            <a:r>
              <a:rPr lang="ru-RU" sz="2400" b="1" dirty="0">
                <a:solidFill>
                  <a:srgbClr val="0066B3"/>
                </a:solidFill>
                <a:latin typeface="+mj-lt"/>
              </a:rPr>
              <a:t>на розничных </a:t>
            </a:r>
            <a:r>
              <a:rPr lang="ru-RU" sz="2400" b="1" dirty="0" smtClean="0">
                <a:solidFill>
                  <a:srgbClr val="0066B3"/>
                </a:solidFill>
                <a:latin typeface="+mj-lt"/>
              </a:rPr>
              <a:t>рынках;</a:t>
            </a:r>
            <a:endParaRPr lang="ru-RU" sz="2400" b="1" dirty="0">
              <a:solidFill>
                <a:srgbClr val="0066B3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271576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66B3"/>
                </a:solidFill>
                <a:latin typeface="+mj-lt"/>
              </a:rPr>
              <a:t>усиление контроля соблюдения кассовой дисциплины на розничных </a:t>
            </a:r>
            <a:r>
              <a:rPr lang="ru-RU" sz="2400" b="1" dirty="0" smtClean="0">
                <a:solidFill>
                  <a:srgbClr val="0066B3"/>
                </a:solidFill>
                <a:latin typeface="+mj-lt"/>
              </a:rPr>
              <a:t>рынках;</a:t>
            </a:r>
            <a:endParaRPr lang="ru-RU" sz="2400" b="1" dirty="0">
              <a:solidFill>
                <a:srgbClr val="0066B3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354676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66B3"/>
                </a:solidFill>
                <a:latin typeface="+mj-lt"/>
              </a:rPr>
              <a:t>введение ответственности для управляющих рынками организаций за предоставление арендаторам, не имеющим зарегистрированной ККТ, торгового </a:t>
            </a:r>
            <a:r>
              <a:rPr lang="ru-RU" sz="2400" b="1" dirty="0" smtClean="0">
                <a:solidFill>
                  <a:srgbClr val="0066B3"/>
                </a:solidFill>
                <a:latin typeface="+mj-lt"/>
              </a:rPr>
              <a:t>места.</a:t>
            </a:r>
            <a:endParaRPr lang="ru-RU" sz="2400" b="1" dirty="0">
              <a:solidFill>
                <a:srgbClr val="0066B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2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9503"/>
            <a:ext cx="8209284" cy="648071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99992" y="132961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20" y="2499742"/>
            <a:ext cx="792088" cy="33232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3768" y="418843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8" y="1078926"/>
            <a:ext cx="792088" cy="75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403648" y="107892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</a:rPr>
              <a:t>ИНВЕНТАРИЗАЦИЯ </a:t>
            </a:r>
            <a:r>
              <a:rPr lang="ru-RU" sz="2000" b="1" dirty="0">
                <a:solidFill>
                  <a:srgbClr val="0066B3"/>
                </a:solidFill>
              </a:rPr>
              <a:t>РЫНКОВ, РАСПОЛОЖЕННЫХ </a:t>
            </a:r>
          </a:p>
          <a:p>
            <a:r>
              <a:rPr lang="ru-RU" sz="2000" b="1" dirty="0">
                <a:solidFill>
                  <a:srgbClr val="0066B3"/>
                </a:solidFill>
              </a:rPr>
              <a:t>НА ТЕРРИТОРИИ МОСКОВСКОЙ ОБЛАСТИ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03648" y="1923678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</a:rPr>
              <a:t>ПРОВЕДЕНИЕ </a:t>
            </a:r>
            <a:r>
              <a:rPr lang="ru-RU" sz="2000" b="1" dirty="0" smtClean="0">
                <a:solidFill>
                  <a:srgbClr val="0066B3"/>
                </a:solidFill>
              </a:rPr>
              <a:t>ИНФОРМАЦИОННОЙ </a:t>
            </a:r>
            <a:r>
              <a:rPr lang="ru-RU" sz="2000" b="1" dirty="0">
                <a:solidFill>
                  <a:srgbClr val="0066B3"/>
                </a:solidFill>
              </a:rPr>
              <a:t>КАМПАНИИ </a:t>
            </a:r>
          </a:p>
          <a:p>
            <a:r>
              <a:rPr lang="ru-RU" sz="2000" b="1" dirty="0">
                <a:solidFill>
                  <a:srgbClr val="0066B3"/>
                </a:solidFill>
              </a:rPr>
              <a:t>ПО ИНФОРМИРОВАНИЮ НАЛОГОПЛАТЕЛЬЩИКОВ О ТРЕБОВАНИЯХ </a:t>
            </a:r>
            <a:r>
              <a:rPr lang="ru-RU" sz="2000" b="1" dirty="0" smtClean="0">
                <a:solidFill>
                  <a:srgbClr val="0066B3"/>
                </a:solidFill>
              </a:rPr>
              <a:t>ЗАКОНОДАТЕЛЬСТВА </a:t>
            </a:r>
            <a:r>
              <a:rPr lang="ru-RU" sz="2000" b="1" dirty="0">
                <a:solidFill>
                  <a:srgbClr val="0066B3"/>
                </a:solidFill>
              </a:rPr>
              <a:t>О ПРИМЕНЕНИИ КОНТРОЛЬНО-КАССОВОЙ </a:t>
            </a:r>
            <a:r>
              <a:rPr lang="ru-RU" sz="2000" b="1" dirty="0" smtClean="0">
                <a:solidFill>
                  <a:srgbClr val="0066B3"/>
                </a:solidFill>
              </a:rPr>
              <a:t>ТЕХНИКИ </a:t>
            </a:r>
            <a:r>
              <a:rPr lang="ru-RU" sz="2000" b="1" dirty="0">
                <a:solidFill>
                  <a:srgbClr val="0066B3"/>
                </a:solidFill>
              </a:rPr>
              <a:t>И САНКЦИЯХ ЗА Н</a:t>
            </a:r>
            <a:r>
              <a:rPr lang="ru-RU" sz="2000" b="1" dirty="0" smtClean="0">
                <a:solidFill>
                  <a:srgbClr val="0066B3"/>
                </a:solidFill>
              </a:rPr>
              <a:t>АРУШЕНИЯ</a:t>
            </a:r>
            <a:endParaRPr lang="ru-RU" sz="2000" b="1" dirty="0">
              <a:solidFill>
                <a:srgbClr val="0066B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8" y="2343562"/>
            <a:ext cx="792088" cy="79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8" y="3709615"/>
            <a:ext cx="78536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403648" y="3526712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B3"/>
                </a:solidFill>
              </a:rPr>
              <a:t>ПРОВЕДЕНИЕ </a:t>
            </a:r>
            <a:r>
              <a:rPr lang="ru-RU" sz="2000" b="1" dirty="0">
                <a:solidFill>
                  <a:srgbClr val="0066B3"/>
                </a:solidFill>
              </a:rPr>
              <a:t>КОНТРОЛЬНЫХ МЕРОПРИЯТИЙ </a:t>
            </a:r>
            <a:r>
              <a:rPr lang="ru-RU" sz="2000" b="1" dirty="0" smtClean="0">
                <a:solidFill>
                  <a:srgbClr val="0066B3"/>
                </a:solidFill>
              </a:rPr>
              <a:t>В </a:t>
            </a:r>
            <a:r>
              <a:rPr lang="ru-RU" sz="2000" b="1" dirty="0">
                <a:solidFill>
                  <a:srgbClr val="0066B3"/>
                </a:solidFill>
              </a:rPr>
              <a:t>ОТНОШЕНИИ НЕДОБРОСОВЕСТНЫХ НАЛОГОПЛАТЕЛЬЩИКОВ </a:t>
            </a:r>
            <a:r>
              <a:rPr lang="ru-RU" sz="2000" b="1" dirty="0" smtClean="0">
                <a:solidFill>
                  <a:srgbClr val="0066B3"/>
                </a:solidFill>
              </a:rPr>
              <a:t>НА ОСНОВАНИИ </a:t>
            </a:r>
            <a:r>
              <a:rPr lang="ru-RU" sz="2000" b="1" dirty="0">
                <a:solidFill>
                  <a:srgbClr val="0066B3"/>
                </a:solidFill>
              </a:rPr>
              <a:t>ИНФОРМАЦИИ, СОБРАННОЙ В РАМКАХ </a:t>
            </a:r>
          </a:p>
          <a:p>
            <a:r>
              <a:rPr lang="ru-RU" sz="2000" b="1" dirty="0">
                <a:solidFill>
                  <a:srgbClr val="0066B3"/>
                </a:solidFill>
              </a:rPr>
              <a:t>ИНВЕНТАРИЗАЦИИ И АНАЛИТИЧЕСКОЙ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82523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18533"/>
            <a:ext cx="7337192" cy="829353"/>
          </a:xfrm>
        </p:spPr>
        <p:txBody>
          <a:bodyPr>
            <a:noAutofit/>
          </a:bodyPr>
          <a:lstStyle/>
          <a:p>
            <a:pPr algn="ctr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7039147"/>
              </p:ext>
            </p:extLst>
          </p:nvPr>
        </p:nvGraphicFramePr>
        <p:xfrm>
          <a:off x="323528" y="1347614"/>
          <a:ext cx="8064896" cy="352839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064896"/>
              </a:tblGrid>
              <a:tr h="352839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66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проводятся в </a:t>
                      </a:r>
                      <a:r>
                        <a:rPr lang="ru-RU" sz="2400" b="1" kern="1200" dirty="0" smtClean="0">
                          <a:solidFill>
                            <a:srgbClr val="0066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целях установления: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66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количества торговых мест на рынке;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66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размера арендной платы по каждому типу торгового места;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66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количества лиц, осуществляющих деятельность на территории рынков;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66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количества налогоплательщиков, обязанных применять контрольно-кассовую технику, но не имеющих зарегистрированную ККТ.</a:t>
                      </a:r>
                      <a:endParaRPr lang="ru-RU" sz="2400" b="1" i="0" u="none" strike="noStrike" kern="1200" baseline="0" dirty="0" smtClean="0">
                        <a:solidFill>
                          <a:srgbClr val="0066B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8191" marR="78191" marT="31101" marB="31101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4373090"/>
              </p:ext>
            </p:extLst>
          </p:nvPr>
        </p:nvGraphicFramePr>
        <p:xfrm>
          <a:off x="323528" y="483518"/>
          <a:ext cx="8064896" cy="5040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064896"/>
              </a:tblGrid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по инвентаризации рынков</a:t>
                      </a:r>
                      <a:endParaRPr lang="ru-RU" sz="2400" u="none" strike="noStrike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1101" marB="311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5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8137275" cy="946151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инвентаризации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275856" y="1552034"/>
            <a:ext cx="2376264" cy="201622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>
          <a:xfrm>
            <a:off x="3707904" y="1923679"/>
            <a:ext cx="1512168" cy="108011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171 рынок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6129857" y="1704848"/>
            <a:ext cx="1872208" cy="1800199"/>
            <a:chOff x="2581581" y="605"/>
            <a:chExt cx="1422566" cy="1241613"/>
          </a:xfrm>
        </p:grpSpPr>
        <p:sp>
          <p:nvSpPr>
            <p:cNvPr id="27" name="Овал 26"/>
            <p:cNvSpPr/>
            <p:nvPr/>
          </p:nvSpPr>
          <p:spPr>
            <a:xfrm>
              <a:off x="2581581" y="605"/>
              <a:ext cx="1422566" cy="124161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28" name="Овал 4"/>
            <p:cNvSpPr/>
            <p:nvPr/>
          </p:nvSpPr>
          <p:spPr>
            <a:xfrm>
              <a:off x="2767132" y="308750"/>
              <a:ext cx="1051463" cy="616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Организаторы торговых пространств </a:t>
              </a:r>
              <a:endParaRPr lang="ru-RU" b="1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24816" y="1638714"/>
            <a:ext cx="1944216" cy="1800200"/>
            <a:chOff x="3005295" y="1504020"/>
            <a:chExt cx="1355854" cy="1241613"/>
          </a:xfrm>
        </p:grpSpPr>
        <p:sp>
          <p:nvSpPr>
            <p:cNvPr id="30" name="Овал 29"/>
            <p:cNvSpPr/>
            <p:nvPr/>
          </p:nvSpPr>
          <p:spPr>
            <a:xfrm>
              <a:off x="3005295" y="1504020"/>
              <a:ext cx="1355854" cy="124161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31" name="Овал 4"/>
            <p:cNvSpPr/>
            <p:nvPr/>
          </p:nvSpPr>
          <p:spPr>
            <a:xfrm>
              <a:off x="3203855" y="1685850"/>
              <a:ext cx="958734" cy="877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7259 арендаторов</a:t>
              </a:r>
              <a:endParaRPr lang="ru-RU" b="1" kern="1200" dirty="0"/>
            </a:p>
          </p:txBody>
        </p:sp>
      </p:grpSp>
      <p:cxnSp>
        <p:nvCxnSpPr>
          <p:cNvPr id="32" name="Прямая со стрелкой 31"/>
          <p:cNvCxnSpPr>
            <a:endCxn id="30" idx="6"/>
          </p:cNvCxnSpPr>
          <p:nvPr/>
        </p:nvCxnSpPr>
        <p:spPr>
          <a:xfrm flipH="1">
            <a:off x="2569032" y="2538814"/>
            <a:ext cx="63481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ая соединительная линия 3"/>
          <p:cNvSpPr/>
          <p:nvPr/>
        </p:nvSpPr>
        <p:spPr>
          <a:xfrm rot="21554821">
            <a:off x="5580391" y="2561035"/>
            <a:ext cx="477628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6499"/>
                </a:moveTo>
                <a:lnTo>
                  <a:pt x="622448" y="2649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6" name="Прямая со стрелкой 35"/>
          <p:cNvCxnSpPr/>
          <p:nvPr/>
        </p:nvCxnSpPr>
        <p:spPr>
          <a:xfrm flipH="1">
            <a:off x="1115617" y="3371288"/>
            <a:ext cx="225138" cy="851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852261" y="3371288"/>
            <a:ext cx="1034179" cy="10006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316081" y="3119001"/>
            <a:ext cx="2759975" cy="1252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751960" y="4227698"/>
            <a:ext cx="1911888" cy="4161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174 физических лица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6732" y="4222952"/>
            <a:ext cx="2222300" cy="4161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6626 Индивидуальных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предпринимателей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43661" y="4243944"/>
            <a:ext cx="1911888" cy="4161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459 юридических лиц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9140" y="1471541"/>
            <a:ext cx="994917" cy="106727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831" y="3581206"/>
            <a:ext cx="1216960" cy="70486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3742238"/>
            <a:ext cx="479237" cy="6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0420461"/>
              </p:ext>
            </p:extLst>
          </p:nvPr>
        </p:nvGraphicFramePr>
        <p:xfrm>
          <a:off x="323528" y="3867894"/>
          <a:ext cx="7992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2683667"/>
              </p:ext>
            </p:extLst>
          </p:nvPr>
        </p:nvGraphicFramePr>
        <p:xfrm>
          <a:off x="323528" y="339502"/>
          <a:ext cx="7992888" cy="5040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99288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Зоны риска</a:t>
                      </a:r>
                    </a:p>
                  </a:txBody>
                  <a:tcPr marL="78191" marR="78191" marT="31101" marB="31101"/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595721" y="2236006"/>
            <a:ext cx="2099905" cy="839962"/>
            <a:chOff x="1893522" y="820171"/>
            <a:chExt cx="2099905" cy="8399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Нашивка 12"/>
            <p:cNvSpPr/>
            <p:nvPr/>
          </p:nvSpPr>
          <p:spPr>
            <a:xfrm>
              <a:off x="1893522" y="820171"/>
              <a:ext cx="2099905" cy="839962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2313503" y="820171"/>
              <a:ext cx="1259943" cy="8399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/>
                  </a:solidFill>
                </a:rPr>
                <a:t>Отсутствие ККТ</a:t>
              </a:r>
              <a:endParaRPr lang="ru-RU" sz="1400" b="1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Нашивка 4"/>
          <p:cNvSpPr/>
          <p:nvPr/>
        </p:nvSpPr>
        <p:spPr>
          <a:xfrm>
            <a:off x="4343908" y="2134629"/>
            <a:ext cx="1259943" cy="839962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0005" tIns="13335" rIns="13335" bIns="133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solidFill>
                <a:srgbClr val="3366FF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836622" y="2229532"/>
            <a:ext cx="2099905" cy="868165"/>
            <a:chOff x="2037957" y="1273688"/>
            <a:chExt cx="2099905" cy="868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Нашивка 21"/>
            <p:cNvSpPr/>
            <p:nvPr/>
          </p:nvSpPr>
          <p:spPr>
            <a:xfrm>
              <a:off x="2037957" y="1301891"/>
              <a:ext cx="2099905" cy="839962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3" name="Нашивка 4"/>
            <p:cNvSpPr/>
            <p:nvPr/>
          </p:nvSpPr>
          <p:spPr>
            <a:xfrm>
              <a:off x="2469586" y="1273688"/>
              <a:ext cx="1452226" cy="8399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/>
                  </a:solidFill>
                </a:rPr>
                <a:t>Незначительные транзакции</a:t>
              </a:r>
              <a:endParaRPr lang="ru-RU" sz="1400" b="1" kern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5" name="Объект 5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17" y="3546519"/>
            <a:ext cx="1379465" cy="1187302"/>
          </a:xfrm>
          <a:prstGeom prst="rect">
            <a:avLst/>
          </a:prstGeom>
        </p:spPr>
      </p:pic>
      <p:sp>
        <p:nvSpPr>
          <p:cNvPr id="30" name="Умножение 29"/>
          <p:cNvSpPr/>
          <p:nvPr/>
        </p:nvSpPr>
        <p:spPr>
          <a:xfrm>
            <a:off x="1137035" y="3435846"/>
            <a:ext cx="3168352" cy="1408649"/>
          </a:xfrm>
          <a:prstGeom prst="mathMultiply">
            <a:avLst/>
          </a:prstGeom>
          <a:solidFill>
            <a:srgbClr val="FF0000">
              <a:alpha val="12157"/>
            </a:srgb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9086" y="3552839"/>
            <a:ext cx="1626906" cy="110323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5465" y="1563638"/>
            <a:ext cx="1800200" cy="50405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677 налогоплательщиков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3378031" y="2236006"/>
            <a:ext cx="2099905" cy="839962"/>
            <a:chOff x="1893522" y="820171"/>
            <a:chExt cx="2099905" cy="8399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" name="Нашивка 35"/>
            <p:cNvSpPr/>
            <p:nvPr/>
          </p:nvSpPr>
          <p:spPr>
            <a:xfrm>
              <a:off x="1893522" y="820171"/>
              <a:ext cx="2099905" cy="839962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37" name="Нашивка 4"/>
            <p:cNvSpPr/>
            <p:nvPr/>
          </p:nvSpPr>
          <p:spPr>
            <a:xfrm>
              <a:off x="2313503" y="820171"/>
              <a:ext cx="1259943" cy="8399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/>
                  </a:solidFill>
                </a:rPr>
                <a:t>Неприменение ККТ</a:t>
              </a:r>
              <a:endParaRPr lang="ru-RU" sz="1400" b="1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461660" y="1562758"/>
            <a:ext cx="1824022" cy="50405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527 налогоплательщиков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0480" y="1562758"/>
            <a:ext cx="1824022" cy="50405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621 налогоплательщик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2498" y="915565"/>
            <a:ext cx="1902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Выявлено: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705417" y="1275606"/>
            <a:ext cx="1858471" cy="216024"/>
          </a:xfrm>
          <a:prstGeom prst="straightConnector1">
            <a:avLst/>
          </a:prstGeom>
          <a:ln w="28575">
            <a:solidFill>
              <a:srgbClr val="2353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4304246" y="1275606"/>
            <a:ext cx="1141" cy="251588"/>
          </a:xfrm>
          <a:prstGeom prst="straightConnector1">
            <a:avLst/>
          </a:prstGeom>
          <a:ln w="28575">
            <a:solidFill>
              <a:srgbClr val="2353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285682" y="1275606"/>
            <a:ext cx="1416809" cy="216024"/>
          </a:xfrm>
          <a:prstGeom prst="straightConnector1">
            <a:avLst/>
          </a:prstGeom>
          <a:ln w="28575">
            <a:solidFill>
              <a:srgbClr val="2353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4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39502"/>
            <a:ext cx="8568952" cy="7200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регистрации ККТ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423287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548" y="3836826"/>
            <a:ext cx="7632848" cy="79208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433594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32BD58EC-174D-419F-9FE7-112AA7CD2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333094"/>
              </p:ext>
            </p:extLst>
          </p:nvPr>
        </p:nvGraphicFramePr>
        <p:xfrm>
          <a:off x="251520" y="1235757"/>
          <a:ext cx="87849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flipV="1">
            <a:off x="2411760" y="2139702"/>
            <a:ext cx="1728192" cy="432048"/>
          </a:xfrm>
          <a:prstGeom prst="straightConnector1">
            <a:avLst/>
          </a:prstGeom>
          <a:ln w="28575">
            <a:solidFill>
              <a:srgbClr val="2353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411760" y="3291830"/>
            <a:ext cx="1728192" cy="544996"/>
          </a:xfrm>
          <a:prstGeom prst="straightConnector1">
            <a:avLst/>
          </a:prstGeom>
          <a:ln w="28575">
            <a:solidFill>
              <a:srgbClr val="2353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37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16416" y="4443958"/>
            <a:ext cx="619678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7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7963295"/>
              </p:ext>
            </p:extLst>
          </p:nvPr>
        </p:nvGraphicFramePr>
        <p:xfrm>
          <a:off x="323528" y="483518"/>
          <a:ext cx="8064896" cy="5040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06489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ТЕНДЕНЦИИ В СФЕРЕ ОБЩЕСТВЕННОГО ПИТАНИЯ</a:t>
                      </a:r>
                      <a:endParaRPr lang="ru-RU" sz="2000" u="none" strike="noStrike" kern="1200" baseline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31101" marB="31101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9592" y="1203599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КОЛИЧЕСТВЕННЫЙ </a:t>
            </a:r>
            <a:r>
              <a:rPr lang="ru-RU" dirty="0"/>
              <a:t>ПРИРОСТ ОБЪЕКТОВ </a:t>
            </a:r>
          </a:p>
          <a:p>
            <a:r>
              <a:rPr lang="ru-RU" dirty="0"/>
              <a:t>ОБЩЕСТВЕННОГО ПИТАНИЯ (В ЕД.)*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19752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РОСТ </a:t>
            </a:r>
            <a:r>
              <a:rPr lang="ru-RU" dirty="0"/>
              <a:t>ВАЛОВОГО ОБОРОТА В ДЕНЕЖНОМ </a:t>
            </a:r>
          </a:p>
          <a:p>
            <a:r>
              <a:rPr lang="ru-RU" dirty="0"/>
              <a:t>ВЫРАЖЕНИИ (В </a:t>
            </a:r>
            <a:r>
              <a:rPr lang="ru-RU" dirty="0" smtClean="0"/>
              <a:t>МЛН. </a:t>
            </a:r>
            <a:r>
              <a:rPr lang="ru-RU" dirty="0"/>
              <a:t>РУБЛЕЙ)*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2474"/>
            <a:ext cx="576064" cy="44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71" y="1272474"/>
            <a:ext cx="547117" cy="54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3147814"/>
            <a:ext cx="791439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5391" y="2643758"/>
            <a:ext cx="791439" cy="1512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2355726"/>
            <a:ext cx="791439" cy="180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68368" y="3147814"/>
            <a:ext cx="755759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20380" y="2643758"/>
            <a:ext cx="791439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2355726"/>
            <a:ext cx="791439" cy="1800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6367" y="2809260"/>
            <a:ext cx="989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180 329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371" y="4155926"/>
            <a:ext cx="91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2017 </a:t>
            </a:r>
            <a:r>
              <a:rPr lang="ru-RU" sz="1400" dirty="0"/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79645" y="4158951"/>
            <a:ext cx="91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2018 </a:t>
            </a:r>
            <a:r>
              <a:rPr lang="ru-RU" sz="1400" dirty="0"/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56667" y="4158951"/>
            <a:ext cx="91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2019 </a:t>
            </a:r>
            <a:r>
              <a:rPr lang="ru-RU" sz="1400" dirty="0"/>
              <a:t>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87323" y="4155925"/>
            <a:ext cx="91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2017 </a:t>
            </a:r>
            <a:r>
              <a:rPr lang="ru-RU" sz="1400" dirty="0"/>
              <a:t>год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63624" y="4158951"/>
            <a:ext cx="91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2018 </a:t>
            </a:r>
            <a:r>
              <a:rPr lang="ru-RU" sz="1400" dirty="0"/>
              <a:t>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73091" y="4158951"/>
            <a:ext cx="91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2019 </a:t>
            </a:r>
            <a:r>
              <a:rPr lang="ru-RU" sz="1400" dirty="0"/>
              <a:t>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43641" y="2305204"/>
            <a:ext cx="989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182 954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20663" y="2026082"/>
            <a:ext cx="989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185 396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16971" y="2808645"/>
            <a:ext cx="1146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1 524 490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05171" y="2305204"/>
            <a:ext cx="1287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1 621 608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20272" y="2026082"/>
            <a:ext cx="1296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1 763 293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2041" y="1731412"/>
            <a:ext cx="3879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</a:t>
            </a:r>
            <a:r>
              <a:rPr lang="ru-RU" sz="1000" i="1" dirty="0"/>
              <a:t>по данным Федеральной службы государственной статистики</a:t>
            </a:r>
            <a:endParaRPr lang="ru-RU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3702"/>
            <a:ext cx="432048" cy="4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5575" y="4450422"/>
            <a:ext cx="7704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/>
              <a:t>2020 году зафиксировано </a:t>
            </a:r>
            <a:r>
              <a:rPr lang="ru-RU" sz="1400" b="1" dirty="0"/>
              <a:t>СНИЖЕНИЕ ОБОРОТА ОТРАСЛИ НА 20</a:t>
            </a:r>
            <a:r>
              <a:rPr lang="ru-RU" sz="1400" b="1" dirty="0" smtClean="0"/>
              <a:t>% </a:t>
            </a:r>
            <a:r>
              <a:rPr lang="ru-RU" sz="1400" dirty="0" smtClean="0"/>
              <a:t>в </a:t>
            </a:r>
            <a:r>
              <a:rPr lang="ru-RU" sz="1400" dirty="0"/>
              <a:t>силу ограничений, принятых для нераспространения </a:t>
            </a:r>
            <a:r>
              <a:rPr lang="ru-RU" sz="1400" dirty="0" err="1"/>
              <a:t>коронавируснойинфекции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027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25327</TotalTime>
  <Words>894</Words>
  <Application>Microsoft Office PowerPoint</Application>
  <PresentationFormat>Экран (16:9)</PresentationFormat>
  <Paragraphs>165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Present_FNS2012_16-9</vt:lpstr>
      <vt:lpstr>     </vt:lpstr>
      <vt:lpstr>Презентация PowerPoint</vt:lpstr>
      <vt:lpstr>Презентация PowerPoint</vt:lpstr>
      <vt:lpstr>ЭТАПЫ ПРОЕКТА</vt:lpstr>
      <vt:lpstr>    </vt:lpstr>
      <vt:lpstr>Участники инвентаризации</vt:lpstr>
      <vt:lpstr>Презентация PowerPoint</vt:lpstr>
      <vt:lpstr>Презентация PowerPoint</vt:lpstr>
      <vt:lpstr>Презентация PowerPoint</vt:lpstr>
      <vt:lpstr> ЦЕЛЬ ПРОЕКТА</vt:lpstr>
      <vt:lpstr>ЭТАПЫ ПРОЕКТА</vt:lpstr>
      <vt:lpstr>НАИБОЛЕЕ РАСПРОСТРАНЕННЫЕ НАРУШЕНИЯ</vt:lpstr>
      <vt:lpstr>Презентация PowerPoint</vt:lpstr>
      <vt:lpstr>ОТВЕТСТВЕННОСТЬ ЗА НЕПРИМЕНЕНИЕ ККТ</vt:lpstr>
      <vt:lpstr>ОСНОВАНИЯ ОСВОБОЖДЕНИЯ  ОТ ОТВЕТСТВЕННОСТИ</vt:lpstr>
      <vt:lpstr>Презентация PowerPoint</vt:lpstr>
      <vt:lpstr>Спасибо за внимание!</vt:lpstr>
    </vt:vector>
  </TitlesOfParts>
  <Company>UFNS 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результатах контрольной работы по вопросу соблюдения законодательства о применении контрольно-кассовой техники и использования специальных банковских счетов за 8 месяцев 2014 года»</dc:title>
  <dc:creator>5000-91-411</dc:creator>
  <cp:lastModifiedBy>Кухтоеков Роман Викторович</cp:lastModifiedBy>
  <cp:revision>1568</cp:revision>
  <cp:lastPrinted>2021-04-13T07:24:18Z</cp:lastPrinted>
  <dcterms:created xsi:type="dcterms:W3CDTF">2014-09-24T05:36:47Z</dcterms:created>
  <dcterms:modified xsi:type="dcterms:W3CDTF">2021-04-13T08:24:04Z</dcterms:modified>
</cp:coreProperties>
</file>