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70" r:id="rId1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38D"/>
    <a:srgbClr val="FFCC00"/>
    <a:srgbClr val="6188BB"/>
    <a:srgbClr val="99B2D3"/>
    <a:srgbClr val="4F81BD"/>
    <a:srgbClr val="376092"/>
    <a:srgbClr val="EAEAEA"/>
    <a:srgbClr val="686868"/>
    <a:srgbClr val="848484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32" autoAdjust="0"/>
  </p:normalViewPr>
  <p:slideViewPr>
    <p:cSldViewPr>
      <p:cViewPr>
        <p:scale>
          <a:sx n="82" d="100"/>
          <a:sy n="82" d="100"/>
        </p:scale>
        <p:origin x="-2376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3.png"/><Relationship Id="rId5" Type="http://schemas.openxmlformats.org/officeDocument/2006/relationships/image" Target="../media/image13.jpg"/><Relationship Id="rId4" Type="http://schemas.openxmlformats.org/officeDocument/2006/relationships/image" Target="../media/image2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3.png"/><Relationship Id="rId5" Type="http://schemas.openxmlformats.org/officeDocument/2006/relationships/image" Target="../media/image13.jp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7BCCC-39B3-4EB3-962E-2BA53968B50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17EC9D8-9109-417A-AEE9-A4B40F184243}">
      <dgm:prSet phldrT="[Текст]"/>
      <dgm:spPr/>
      <dgm:t>
        <a:bodyPr/>
        <a:lstStyle/>
        <a:p>
          <a:r>
            <a:rPr lang="ru-RU" dirty="0" smtClean="0"/>
            <a:t>72 открыто</a:t>
          </a:r>
          <a:endParaRPr lang="ru-RU" dirty="0"/>
        </a:p>
      </dgm:t>
    </dgm:pt>
    <dgm:pt modelId="{5C1E88D3-C990-475A-A90E-5891FCD556E7}" type="parTrans" cxnId="{6AE3FDB1-33FF-4F07-ABA7-D9BCCFB7B97B}">
      <dgm:prSet/>
      <dgm:spPr/>
      <dgm:t>
        <a:bodyPr/>
        <a:lstStyle/>
        <a:p>
          <a:endParaRPr lang="ru-RU"/>
        </a:p>
      </dgm:t>
    </dgm:pt>
    <dgm:pt modelId="{0D3F09D7-9A4B-4DEC-8C8F-CF59F20D45FF}" type="sibTrans" cxnId="{6AE3FDB1-33FF-4F07-ABA7-D9BCCFB7B97B}">
      <dgm:prSet/>
      <dgm:spPr/>
      <dgm:t>
        <a:bodyPr/>
        <a:lstStyle/>
        <a:p>
          <a:endParaRPr lang="ru-RU"/>
        </a:p>
      </dgm:t>
    </dgm:pt>
    <dgm:pt modelId="{B595FD84-3852-4897-A90A-C519B13832FE}">
      <dgm:prSet phldrT="[Текст]"/>
      <dgm:spPr/>
      <dgm:t>
        <a:bodyPr/>
        <a:lstStyle/>
        <a:p>
          <a:r>
            <a:rPr lang="ru-RU" dirty="0" smtClean="0"/>
            <a:t>45 закрыто</a:t>
          </a:r>
          <a:endParaRPr lang="ru-RU" dirty="0"/>
        </a:p>
      </dgm:t>
    </dgm:pt>
    <dgm:pt modelId="{4A4D8A89-F836-400D-84B9-D7725417159A}" type="parTrans" cxnId="{7954DEBE-5A97-41BB-9DEE-1519D06668B3}">
      <dgm:prSet/>
      <dgm:spPr/>
      <dgm:t>
        <a:bodyPr/>
        <a:lstStyle/>
        <a:p>
          <a:endParaRPr lang="ru-RU"/>
        </a:p>
      </dgm:t>
    </dgm:pt>
    <dgm:pt modelId="{4B4295DC-DB4A-490A-8156-EB2161238B1F}" type="sibTrans" cxnId="{7954DEBE-5A97-41BB-9DEE-1519D06668B3}">
      <dgm:prSet/>
      <dgm:spPr/>
      <dgm:t>
        <a:bodyPr/>
        <a:lstStyle/>
        <a:p>
          <a:endParaRPr lang="ru-RU"/>
        </a:p>
      </dgm:t>
    </dgm:pt>
    <dgm:pt modelId="{57D8BB0B-17C6-4D43-8F14-C6905C0A119E}">
      <dgm:prSet phldrT="[Текст]"/>
      <dgm:spPr/>
      <dgm:t>
        <a:bodyPr/>
        <a:lstStyle/>
        <a:p>
          <a:r>
            <a:rPr lang="ru-RU" dirty="0" smtClean="0"/>
            <a:t>366 действует </a:t>
          </a:r>
          <a:endParaRPr lang="ru-RU" dirty="0"/>
        </a:p>
      </dgm:t>
    </dgm:pt>
    <dgm:pt modelId="{AEE165B2-2A7B-4D65-AF47-0FE90E431679}" type="parTrans" cxnId="{683843B3-094C-4AF9-A4B2-8B71BB544084}">
      <dgm:prSet/>
      <dgm:spPr/>
      <dgm:t>
        <a:bodyPr/>
        <a:lstStyle/>
        <a:p>
          <a:endParaRPr lang="ru-RU"/>
        </a:p>
      </dgm:t>
    </dgm:pt>
    <dgm:pt modelId="{92253291-DEDE-4AFC-91CC-29837FAAEA9E}" type="sibTrans" cxnId="{683843B3-094C-4AF9-A4B2-8B71BB544084}">
      <dgm:prSet/>
      <dgm:spPr/>
      <dgm:t>
        <a:bodyPr/>
        <a:lstStyle/>
        <a:p>
          <a:endParaRPr lang="ru-RU"/>
        </a:p>
      </dgm:t>
    </dgm:pt>
    <dgm:pt modelId="{D80BD10E-5987-4B6E-9D58-FA39F8F74DE0}" type="pres">
      <dgm:prSet presAssocID="{2387BCCC-39B3-4EB3-962E-2BA53968B502}" presName="Name0" presStyleCnt="0">
        <dgm:presLayoutVars>
          <dgm:dir/>
          <dgm:resizeHandles val="exact"/>
        </dgm:presLayoutVars>
      </dgm:prSet>
      <dgm:spPr/>
    </dgm:pt>
    <dgm:pt modelId="{38FD36BB-6BDE-4A12-A0EC-08A5BC6D1E33}" type="pres">
      <dgm:prSet presAssocID="{817EC9D8-9109-417A-AEE9-A4B40F18424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34C7C-4EB0-4F58-943A-CBDCF6611ABF}" type="pres">
      <dgm:prSet presAssocID="{0D3F09D7-9A4B-4DEC-8C8F-CF59F20D45F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77BD7B1-C7A4-4264-913D-D879367D4936}" type="pres">
      <dgm:prSet presAssocID="{0D3F09D7-9A4B-4DEC-8C8F-CF59F20D45F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3DD1970-2F0E-4E56-8965-2175B4F76C98}" type="pres">
      <dgm:prSet presAssocID="{B595FD84-3852-4897-A90A-C519B13832F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3F1F8-C3C9-4311-B27C-8F9C24439078}" type="pres">
      <dgm:prSet presAssocID="{4B4295DC-DB4A-490A-8156-EB2161238B1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67C06B1-4AFF-4B62-A543-841980EAAC24}" type="pres">
      <dgm:prSet presAssocID="{4B4295DC-DB4A-490A-8156-EB2161238B1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5C1A1E2-136F-444A-AF89-64D487D1240B}" type="pres">
      <dgm:prSet presAssocID="{57D8BB0B-17C6-4D43-8F14-C6905C0A11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7DE16-7C4D-42FD-B516-1CCCC0E6EE5D}" type="presOf" srcId="{0D3F09D7-9A4B-4DEC-8C8F-CF59F20D45FF}" destId="{5B934C7C-4EB0-4F58-943A-CBDCF6611ABF}" srcOrd="0" destOrd="0" presId="urn:microsoft.com/office/officeart/2005/8/layout/process1"/>
    <dgm:cxn modelId="{CB277325-DC6F-4609-B44C-696CCF2AF820}" type="presOf" srcId="{2387BCCC-39B3-4EB3-962E-2BA53968B502}" destId="{D80BD10E-5987-4B6E-9D58-FA39F8F74DE0}" srcOrd="0" destOrd="0" presId="urn:microsoft.com/office/officeart/2005/8/layout/process1"/>
    <dgm:cxn modelId="{7954DEBE-5A97-41BB-9DEE-1519D06668B3}" srcId="{2387BCCC-39B3-4EB3-962E-2BA53968B502}" destId="{B595FD84-3852-4897-A90A-C519B13832FE}" srcOrd="1" destOrd="0" parTransId="{4A4D8A89-F836-400D-84B9-D7725417159A}" sibTransId="{4B4295DC-DB4A-490A-8156-EB2161238B1F}"/>
    <dgm:cxn modelId="{7415D607-7E8D-4A3E-910B-E1E457C23017}" type="presOf" srcId="{4B4295DC-DB4A-490A-8156-EB2161238B1F}" destId="{71D3F1F8-C3C9-4311-B27C-8F9C24439078}" srcOrd="0" destOrd="0" presId="urn:microsoft.com/office/officeart/2005/8/layout/process1"/>
    <dgm:cxn modelId="{F79399D7-A3B2-4129-875A-2586321F292B}" type="presOf" srcId="{B595FD84-3852-4897-A90A-C519B13832FE}" destId="{D3DD1970-2F0E-4E56-8965-2175B4F76C98}" srcOrd="0" destOrd="0" presId="urn:microsoft.com/office/officeart/2005/8/layout/process1"/>
    <dgm:cxn modelId="{FA075743-969F-4523-A854-63AE2E33F491}" type="presOf" srcId="{817EC9D8-9109-417A-AEE9-A4B40F184243}" destId="{38FD36BB-6BDE-4A12-A0EC-08A5BC6D1E33}" srcOrd="0" destOrd="0" presId="urn:microsoft.com/office/officeart/2005/8/layout/process1"/>
    <dgm:cxn modelId="{6AE3FDB1-33FF-4F07-ABA7-D9BCCFB7B97B}" srcId="{2387BCCC-39B3-4EB3-962E-2BA53968B502}" destId="{817EC9D8-9109-417A-AEE9-A4B40F184243}" srcOrd="0" destOrd="0" parTransId="{5C1E88D3-C990-475A-A90E-5891FCD556E7}" sibTransId="{0D3F09D7-9A4B-4DEC-8C8F-CF59F20D45FF}"/>
    <dgm:cxn modelId="{976D1926-54B3-48E8-B6C3-FC20358BF0B8}" type="presOf" srcId="{57D8BB0B-17C6-4D43-8F14-C6905C0A119E}" destId="{F5C1A1E2-136F-444A-AF89-64D487D1240B}" srcOrd="0" destOrd="0" presId="urn:microsoft.com/office/officeart/2005/8/layout/process1"/>
    <dgm:cxn modelId="{5DFF0923-6249-46BA-92CA-ED2CF4E9A1B5}" type="presOf" srcId="{0D3F09D7-9A4B-4DEC-8C8F-CF59F20D45FF}" destId="{C77BD7B1-C7A4-4264-913D-D879367D4936}" srcOrd="1" destOrd="0" presId="urn:microsoft.com/office/officeart/2005/8/layout/process1"/>
    <dgm:cxn modelId="{683843B3-094C-4AF9-A4B2-8B71BB544084}" srcId="{2387BCCC-39B3-4EB3-962E-2BA53968B502}" destId="{57D8BB0B-17C6-4D43-8F14-C6905C0A119E}" srcOrd="2" destOrd="0" parTransId="{AEE165B2-2A7B-4D65-AF47-0FE90E431679}" sibTransId="{92253291-DEDE-4AFC-91CC-29837FAAEA9E}"/>
    <dgm:cxn modelId="{F466EEA8-4422-45D0-8C08-18858202582B}" type="presOf" srcId="{4B4295DC-DB4A-490A-8156-EB2161238B1F}" destId="{867C06B1-4AFF-4B62-A543-841980EAAC24}" srcOrd="1" destOrd="0" presId="urn:microsoft.com/office/officeart/2005/8/layout/process1"/>
    <dgm:cxn modelId="{A11A2191-1807-42D2-B6B7-6169563582A8}" type="presParOf" srcId="{D80BD10E-5987-4B6E-9D58-FA39F8F74DE0}" destId="{38FD36BB-6BDE-4A12-A0EC-08A5BC6D1E33}" srcOrd="0" destOrd="0" presId="urn:microsoft.com/office/officeart/2005/8/layout/process1"/>
    <dgm:cxn modelId="{B1B9ABE5-C15B-4187-BEE0-9D9D2F136C67}" type="presParOf" srcId="{D80BD10E-5987-4B6E-9D58-FA39F8F74DE0}" destId="{5B934C7C-4EB0-4F58-943A-CBDCF6611ABF}" srcOrd="1" destOrd="0" presId="urn:microsoft.com/office/officeart/2005/8/layout/process1"/>
    <dgm:cxn modelId="{30BC404C-D477-44C2-9733-6608448538B4}" type="presParOf" srcId="{5B934C7C-4EB0-4F58-943A-CBDCF6611ABF}" destId="{C77BD7B1-C7A4-4264-913D-D879367D4936}" srcOrd="0" destOrd="0" presId="urn:microsoft.com/office/officeart/2005/8/layout/process1"/>
    <dgm:cxn modelId="{6D3EFCD1-87E4-4BDC-9DC4-33A35B876C32}" type="presParOf" srcId="{D80BD10E-5987-4B6E-9D58-FA39F8F74DE0}" destId="{D3DD1970-2F0E-4E56-8965-2175B4F76C98}" srcOrd="2" destOrd="0" presId="urn:microsoft.com/office/officeart/2005/8/layout/process1"/>
    <dgm:cxn modelId="{94F5A7F6-55C4-4F3B-B68D-6E549109EB90}" type="presParOf" srcId="{D80BD10E-5987-4B6E-9D58-FA39F8F74DE0}" destId="{71D3F1F8-C3C9-4311-B27C-8F9C24439078}" srcOrd="3" destOrd="0" presId="urn:microsoft.com/office/officeart/2005/8/layout/process1"/>
    <dgm:cxn modelId="{4BBBA009-31DD-4F43-9E29-B929D6ADA947}" type="presParOf" srcId="{71D3F1F8-C3C9-4311-B27C-8F9C24439078}" destId="{867C06B1-4AFF-4B62-A543-841980EAAC24}" srcOrd="0" destOrd="0" presId="urn:microsoft.com/office/officeart/2005/8/layout/process1"/>
    <dgm:cxn modelId="{FA9B302D-08E2-43DF-9EA8-C74EFD13917A}" type="presParOf" srcId="{D80BD10E-5987-4B6E-9D58-FA39F8F74DE0}" destId="{F5C1A1E2-136F-444A-AF89-64D487D1240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1CD294-6079-4636-987C-72EAD4B001C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A0AF9-C2F5-4090-B175-52E42B924394}">
      <dgm:prSet phldrT="[Текст]"/>
      <dgm:spPr>
        <a:solidFill>
          <a:srgbClr val="23538D">
            <a:alpha val="74000"/>
          </a:srgbClr>
        </a:solidFill>
      </dgm:spPr>
      <dgm:t>
        <a:bodyPr/>
        <a:lstStyle/>
        <a:p>
          <a:r>
            <a:rPr lang="ru-RU" b="1" dirty="0" err="1" smtClean="0">
              <a:latin typeface="Arial" panose="020B0604020202020204" pitchFamily="34" charset="0"/>
              <a:cs typeface="Arial" panose="020B0604020202020204" pitchFamily="34" charset="0"/>
            </a:rPr>
            <a:t>Неуведомление</a:t>
          </a: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 об открытии, закрытии, изменении реквизитов счета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D21832-5954-4C5F-90FE-EBC7EB3EF3E9}" type="parTrans" cxnId="{A3A7BE06-1874-46A5-B6F6-04DD6A6F2A1D}">
      <dgm:prSet/>
      <dgm:spPr/>
      <dgm:t>
        <a:bodyPr/>
        <a:lstStyle/>
        <a:p>
          <a:endParaRPr lang="ru-RU"/>
        </a:p>
      </dgm:t>
    </dgm:pt>
    <dgm:pt modelId="{CE5993FC-D1B3-44AD-9DDD-F3B130FAEE1B}" type="sibTrans" cxnId="{A3A7BE06-1874-46A5-B6F6-04DD6A6F2A1D}">
      <dgm:prSet/>
      <dgm:spPr/>
      <dgm:t>
        <a:bodyPr/>
        <a:lstStyle/>
        <a:p>
          <a:endParaRPr lang="ru-RU"/>
        </a:p>
      </dgm:t>
    </dgm:pt>
    <dgm:pt modelId="{E4ABD317-C8D5-4A7A-9497-65C7B44B35F5}">
      <dgm:prSet phldrT="[Текст]" custT="1"/>
      <dgm:spPr/>
      <dgm:t>
        <a:bodyPr/>
        <a:lstStyle/>
        <a:p>
          <a:pPr marL="0" indent="0" algn="ctr">
            <a:tabLst>
              <a:tab pos="92075" algn="l"/>
            </a:tabLst>
          </a:pPr>
          <a:r>
            <a:rPr lang="ru-RU" sz="1800" b="1" dirty="0" smtClean="0">
              <a:latin typeface="Arial Narrow" panose="020B0606020202030204" pitchFamily="34" charset="0"/>
            </a:rPr>
            <a:t>800</a:t>
          </a:r>
          <a:r>
            <a:rPr lang="ru-RU" sz="1800" b="0" dirty="0" smtClean="0">
              <a:latin typeface="Arial Narrow" panose="020B0606020202030204" pitchFamily="34" charset="0"/>
            </a:rPr>
            <a:t> тыс.руб.-</a:t>
          </a:r>
          <a:r>
            <a:rPr lang="ru-RU" sz="1800" b="1" dirty="0" smtClean="0">
              <a:latin typeface="Arial Narrow" panose="020B0606020202030204" pitchFamily="34" charset="0"/>
            </a:rPr>
            <a:t>1 </a:t>
          </a:r>
          <a:r>
            <a:rPr lang="ru-RU" sz="1800" b="0" dirty="0" smtClean="0">
              <a:latin typeface="Arial Narrow" panose="020B0606020202030204" pitchFamily="34" charset="0"/>
            </a:rPr>
            <a:t>млн. рублей </a:t>
          </a:r>
          <a:br>
            <a:rPr lang="ru-RU" sz="1800" b="0" dirty="0" smtClean="0">
              <a:latin typeface="Arial Narrow" panose="020B0606020202030204" pitchFamily="34" charset="0"/>
            </a:rPr>
          </a:br>
          <a:r>
            <a:rPr lang="ru-RU" sz="1800" b="0" dirty="0" smtClean="0">
              <a:latin typeface="Arial Narrow" panose="020B0606020202030204" pitchFamily="34" charset="0"/>
            </a:rPr>
            <a:t>юридические лица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21B3C0BA-DB5E-4AFA-B6F4-CBC99F9C49C7}" type="parTrans" cxnId="{FC692628-9BD7-4A22-BD07-A67808066C1D}">
      <dgm:prSet/>
      <dgm:spPr/>
      <dgm:t>
        <a:bodyPr/>
        <a:lstStyle/>
        <a:p>
          <a:endParaRPr lang="ru-RU"/>
        </a:p>
      </dgm:t>
    </dgm:pt>
    <dgm:pt modelId="{F355F90C-29C7-4F0E-9A80-87506CBB717E}" type="sibTrans" cxnId="{FC692628-9BD7-4A22-BD07-A67808066C1D}">
      <dgm:prSet/>
      <dgm:spPr/>
      <dgm:t>
        <a:bodyPr/>
        <a:lstStyle/>
        <a:p>
          <a:endParaRPr lang="ru-RU"/>
        </a:p>
      </dgm:t>
    </dgm:pt>
    <dgm:pt modelId="{CA906857-D543-4C23-A6AD-DDC0B6858F69}">
      <dgm:prSet phldrT="[Текст]" custT="1"/>
      <dgm:spPr/>
      <dgm:t>
        <a:bodyPr/>
        <a:lstStyle/>
        <a:p>
          <a:pPr marL="0" indent="0" algn="ctr">
            <a:tabLst>
              <a:tab pos="0" algn="l"/>
            </a:tabLst>
          </a:pPr>
          <a:r>
            <a:rPr lang="ru-RU" sz="1800" b="1" dirty="0" smtClean="0">
              <a:latin typeface="Arial Narrow" panose="020B0606020202030204" pitchFamily="34" charset="0"/>
            </a:rPr>
            <a:t>40-50</a:t>
          </a:r>
          <a:r>
            <a:rPr lang="ru-RU" sz="1800" b="0" dirty="0" smtClean="0">
              <a:latin typeface="Arial Narrow" panose="020B0606020202030204" pitchFamily="34" charset="0"/>
            </a:rPr>
            <a:t> тыс. рублей</a:t>
          </a:r>
          <a:br>
            <a:rPr lang="ru-RU" sz="1800" b="0" dirty="0" smtClean="0">
              <a:latin typeface="Arial Narrow" panose="020B0606020202030204" pitchFamily="34" charset="0"/>
            </a:rPr>
          </a:br>
          <a:r>
            <a:rPr lang="ru-RU" sz="1800" b="0" dirty="0" smtClean="0">
              <a:latin typeface="Arial Narrow" panose="020B0606020202030204" pitchFamily="34" charset="0"/>
            </a:rPr>
            <a:t>должностные лица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67F79C22-C11E-49A8-9855-114946DE6BA5}" type="parTrans" cxnId="{66FA1F2E-564C-435E-852D-3BB8582BD739}">
      <dgm:prSet/>
      <dgm:spPr/>
      <dgm:t>
        <a:bodyPr/>
        <a:lstStyle/>
        <a:p>
          <a:endParaRPr lang="ru-RU"/>
        </a:p>
      </dgm:t>
    </dgm:pt>
    <dgm:pt modelId="{7D9AACE9-DE11-4760-964B-B1ACD8D42FB5}" type="sibTrans" cxnId="{66FA1F2E-564C-435E-852D-3BB8582BD739}">
      <dgm:prSet/>
      <dgm:spPr/>
      <dgm:t>
        <a:bodyPr/>
        <a:lstStyle/>
        <a:p>
          <a:endParaRPr lang="ru-RU"/>
        </a:p>
      </dgm:t>
    </dgm:pt>
    <dgm:pt modelId="{52718736-C715-4E07-A1AE-1CABE3EDB39D}">
      <dgm:prSet phldrT="[Текст]"/>
      <dgm:spPr>
        <a:solidFill>
          <a:srgbClr val="23538D">
            <a:alpha val="74000"/>
          </a:srgbClr>
        </a:solidFill>
      </dgm:spPr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Несвоевременное уведомление об открытии, закрытии, изменении реквизитов счета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792501-EC0B-46F2-8D17-463F4BC3125E}" type="parTrans" cxnId="{D55DD360-EB8E-44E8-BFA8-00CB01325990}">
      <dgm:prSet/>
      <dgm:spPr/>
      <dgm:t>
        <a:bodyPr/>
        <a:lstStyle/>
        <a:p>
          <a:endParaRPr lang="ru-RU"/>
        </a:p>
      </dgm:t>
    </dgm:pt>
    <dgm:pt modelId="{DFBEEF5C-B003-41AC-B356-149B634B8F9B}" type="sibTrans" cxnId="{D55DD360-EB8E-44E8-BFA8-00CB01325990}">
      <dgm:prSet/>
      <dgm:spPr/>
      <dgm:t>
        <a:bodyPr/>
        <a:lstStyle/>
        <a:p>
          <a:endParaRPr lang="ru-RU"/>
        </a:p>
      </dgm:t>
    </dgm:pt>
    <dgm:pt modelId="{42506D1B-7B2E-472A-AE9E-76C76C5D1CF3}">
      <dgm:prSet phldrT="[Текст]" custT="1"/>
      <dgm:spPr/>
      <dgm:t>
        <a:bodyPr/>
        <a:lstStyle/>
        <a:p>
          <a:pPr marL="358775" indent="0" algn="l"/>
          <a:r>
            <a:rPr lang="ru-RU" sz="1800" b="1" dirty="0" smtClean="0">
              <a:latin typeface="Arial Narrow" panose="020B0606020202030204" pitchFamily="34" charset="0"/>
            </a:rPr>
            <a:t>50-100</a:t>
          </a:r>
          <a:r>
            <a:rPr lang="ru-RU" sz="1800" dirty="0" smtClean="0">
              <a:latin typeface="Arial Narrow" panose="020B0606020202030204" pitchFamily="34" charset="0"/>
            </a:rPr>
            <a:t> тыс. рублей </a:t>
          </a:r>
          <a:br>
            <a:rPr lang="ru-RU" sz="1800" dirty="0" smtClean="0">
              <a:latin typeface="Arial Narrow" panose="020B0606020202030204" pitchFamily="34" charset="0"/>
            </a:rPr>
          </a:br>
          <a:r>
            <a:rPr lang="ru-RU" sz="1800" dirty="0" smtClean="0">
              <a:latin typeface="Arial Narrow" panose="020B0606020202030204" pitchFamily="34" charset="0"/>
            </a:rPr>
            <a:t>юридические лица 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15DC9B10-AA57-4AD4-8C66-EC2AB12D9F88}" type="parTrans" cxnId="{E1F3B2C5-6D54-4D88-9708-7F1F8CA43590}">
      <dgm:prSet/>
      <dgm:spPr/>
      <dgm:t>
        <a:bodyPr/>
        <a:lstStyle/>
        <a:p>
          <a:endParaRPr lang="ru-RU"/>
        </a:p>
      </dgm:t>
    </dgm:pt>
    <dgm:pt modelId="{58B0FE29-6629-4244-80F8-282D4848540E}" type="sibTrans" cxnId="{E1F3B2C5-6D54-4D88-9708-7F1F8CA43590}">
      <dgm:prSet/>
      <dgm:spPr/>
      <dgm:t>
        <a:bodyPr/>
        <a:lstStyle/>
        <a:p>
          <a:endParaRPr lang="ru-RU"/>
        </a:p>
      </dgm:t>
    </dgm:pt>
    <dgm:pt modelId="{E6D68652-11C1-428D-BE05-1CE416ED1C97}">
      <dgm:prSet phldrT="[Текст]" custT="1"/>
      <dgm:spPr/>
      <dgm:t>
        <a:bodyPr/>
        <a:lstStyle/>
        <a:p>
          <a:pPr marL="358775" indent="0" algn="l"/>
          <a:r>
            <a:rPr lang="ru-RU" sz="1800" b="1" dirty="0" smtClean="0">
              <a:latin typeface="Arial Narrow" panose="020B0606020202030204" pitchFamily="34" charset="0"/>
            </a:rPr>
            <a:t>5-10</a:t>
          </a:r>
          <a:r>
            <a:rPr lang="ru-RU" sz="1800" dirty="0" smtClean="0">
              <a:latin typeface="Arial Narrow" panose="020B0606020202030204" pitchFamily="34" charset="0"/>
            </a:rPr>
            <a:t> тыс. рублей</a:t>
          </a:r>
          <a:br>
            <a:rPr lang="ru-RU" sz="1800" dirty="0" smtClean="0">
              <a:latin typeface="Arial Narrow" panose="020B0606020202030204" pitchFamily="34" charset="0"/>
            </a:rPr>
          </a:br>
          <a:r>
            <a:rPr lang="ru-RU" sz="1800" dirty="0" smtClean="0">
              <a:latin typeface="Arial Narrow" panose="020B0606020202030204" pitchFamily="34" charset="0"/>
            </a:rPr>
            <a:t>должностные лица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05C86959-F91E-4B7F-BBFD-BE6D82FD1FEE}" type="parTrans" cxnId="{36DBB9FA-21BA-4728-8352-B8C359D719E9}">
      <dgm:prSet/>
      <dgm:spPr/>
      <dgm:t>
        <a:bodyPr/>
        <a:lstStyle/>
        <a:p>
          <a:endParaRPr lang="ru-RU"/>
        </a:p>
      </dgm:t>
    </dgm:pt>
    <dgm:pt modelId="{E7598C6F-6251-4531-8343-807F372ECE97}" type="sibTrans" cxnId="{36DBB9FA-21BA-4728-8352-B8C359D719E9}">
      <dgm:prSet/>
      <dgm:spPr/>
      <dgm:t>
        <a:bodyPr/>
        <a:lstStyle/>
        <a:p>
          <a:endParaRPr lang="ru-RU"/>
        </a:p>
      </dgm:t>
    </dgm:pt>
    <dgm:pt modelId="{D5E99A32-B501-429E-B2A0-1F28CC8B043B}">
      <dgm:prSet phldrT="[Текст]" custT="1"/>
      <dgm:spPr/>
      <dgm:t>
        <a:bodyPr/>
        <a:lstStyle/>
        <a:p>
          <a:pPr marL="0" indent="0" algn="ctr"/>
          <a:r>
            <a:rPr lang="ru-RU" sz="1800" b="1" dirty="0" smtClean="0">
              <a:latin typeface="Arial Narrow" panose="020B0606020202030204" pitchFamily="34" charset="0"/>
            </a:rPr>
            <a:t>4-5</a:t>
          </a:r>
          <a:r>
            <a:rPr lang="ru-RU" sz="1800" dirty="0" smtClean="0">
              <a:latin typeface="Arial Narrow" panose="020B0606020202030204" pitchFamily="34" charset="0"/>
            </a:rPr>
            <a:t> тыс. рублей</a:t>
          </a:r>
          <a:br>
            <a:rPr lang="ru-RU" sz="1800" dirty="0" smtClean="0">
              <a:latin typeface="Arial Narrow" panose="020B0606020202030204" pitchFamily="34" charset="0"/>
            </a:rPr>
          </a:br>
          <a:r>
            <a:rPr lang="ru-RU" sz="1800" dirty="0" smtClean="0">
              <a:latin typeface="Arial Narrow" panose="020B0606020202030204" pitchFamily="34" charset="0"/>
            </a:rPr>
            <a:t>физические лица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EE2DDABF-0B39-468C-B2AC-850F2CA9E512}" type="parTrans" cxnId="{DD822C34-4758-4263-981B-25FB3DB0781C}">
      <dgm:prSet/>
      <dgm:spPr/>
      <dgm:t>
        <a:bodyPr/>
        <a:lstStyle/>
        <a:p>
          <a:endParaRPr lang="ru-RU"/>
        </a:p>
      </dgm:t>
    </dgm:pt>
    <dgm:pt modelId="{3D22EB4D-9779-42EC-8686-9118D462AE12}" type="sibTrans" cxnId="{DD822C34-4758-4263-981B-25FB3DB0781C}">
      <dgm:prSet/>
      <dgm:spPr/>
      <dgm:t>
        <a:bodyPr/>
        <a:lstStyle/>
        <a:p>
          <a:endParaRPr lang="ru-RU"/>
        </a:p>
      </dgm:t>
    </dgm:pt>
    <dgm:pt modelId="{92F46093-E6DD-4D8C-8E51-9E5A477734BF}">
      <dgm:prSet phldrT="[Текст]" custT="1"/>
      <dgm:spPr/>
      <dgm:t>
        <a:bodyPr/>
        <a:lstStyle/>
        <a:p>
          <a:pPr marL="358775" indent="0" algn="l"/>
          <a:r>
            <a:rPr lang="ru-RU" sz="1800" b="1" dirty="0" smtClean="0">
              <a:latin typeface="Arial Narrow" panose="020B0606020202030204" pitchFamily="34" charset="0"/>
            </a:rPr>
            <a:t>1-1,5</a:t>
          </a:r>
          <a:r>
            <a:rPr lang="ru-RU" sz="1800" dirty="0" smtClean="0">
              <a:latin typeface="Arial Narrow" panose="020B0606020202030204" pitchFamily="34" charset="0"/>
            </a:rPr>
            <a:t> тыс. рублей</a:t>
          </a:r>
          <a:br>
            <a:rPr lang="ru-RU" sz="1800" dirty="0" smtClean="0">
              <a:latin typeface="Arial Narrow" panose="020B0606020202030204" pitchFamily="34" charset="0"/>
            </a:rPr>
          </a:br>
          <a:r>
            <a:rPr lang="ru-RU" sz="1800" dirty="0" smtClean="0">
              <a:latin typeface="Arial Narrow" panose="020B0606020202030204" pitchFamily="34" charset="0"/>
            </a:rPr>
            <a:t>физические лица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F398F6CA-E36A-4DCF-9F97-DFEDA529DFE7}" type="parTrans" cxnId="{299B6BE6-011D-49FF-9A64-D74921336E8C}">
      <dgm:prSet/>
      <dgm:spPr/>
      <dgm:t>
        <a:bodyPr/>
        <a:lstStyle/>
        <a:p>
          <a:endParaRPr lang="ru-RU"/>
        </a:p>
      </dgm:t>
    </dgm:pt>
    <dgm:pt modelId="{256048C0-F771-4F29-838E-5B6AB576259F}" type="sibTrans" cxnId="{299B6BE6-011D-49FF-9A64-D74921336E8C}">
      <dgm:prSet/>
      <dgm:spPr/>
      <dgm:t>
        <a:bodyPr/>
        <a:lstStyle/>
        <a:p>
          <a:endParaRPr lang="ru-RU"/>
        </a:p>
      </dgm:t>
    </dgm:pt>
    <dgm:pt modelId="{91B0016E-5B83-4655-8FCA-8136DB44E5EF}" type="pres">
      <dgm:prSet presAssocID="{E61CD294-6079-4636-987C-72EAD4B001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945B73-0DA2-4463-ACCD-298E0A02805F}" type="pres">
      <dgm:prSet presAssocID="{3F2A0AF9-C2F5-4090-B175-52E42B924394}" presName="root" presStyleCnt="0"/>
      <dgm:spPr/>
    </dgm:pt>
    <dgm:pt modelId="{EC4F942A-1ABA-4025-90E0-89942D96B99B}" type="pres">
      <dgm:prSet presAssocID="{3F2A0AF9-C2F5-4090-B175-52E42B924394}" presName="rootComposite" presStyleCnt="0"/>
      <dgm:spPr/>
    </dgm:pt>
    <dgm:pt modelId="{F07112DE-B5E2-43E9-AF04-E27F49CBC696}" type="pres">
      <dgm:prSet presAssocID="{3F2A0AF9-C2F5-4090-B175-52E42B924394}" presName="rootText" presStyleLbl="node1" presStyleIdx="0" presStyleCnt="2" custScaleX="215825" custScaleY="12384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43B63E-82AC-494C-ACFC-05CABD3BBE13}" type="pres">
      <dgm:prSet presAssocID="{3F2A0AF9-C2F5-4090-B175-52E42B924394}" presName="rootConnector" presStyleLbl="node1" presStyleIdx="0" presStyleCnt="2"/>
      <dgm:spPr/>
      <dgm:t>
        <a:bodyPr/>
        <a:lstStyle/>
        <a:p>
          <a:endParaRPr lang="ru-RU"/>
        </a:p>
      </dgm:t>
    </dgm:pt>
    <dgm:pt modelId="{388B962F-EBCB-4328-9036-087F1E60B1F8}" type="pres">
      <dgm:prSet presAssocID="{3F2A0AF9-C2F5-4090-B175-52E42B924394}" presName="childShape" presStyleCnt="0"/>
      <dgm:spPr/>
    </dgm:pt>
    <dgm:pt modelId="{1E3AF354-F7D2-4CC1-B58B-FFAE0D05ACC6}" type="pres">
      <dgm:prSet presAssocID="{21B3C0BA-DB5E-4AFA-B6F4-CBC99F9C49C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D32ACD7-C980-45C5-99B3-E5F18598C7AA}" type="pres">
      <dgm:prSet presAssocID="{E4ABD317-C8D5-4A7A-9497-65C7B44B35F5}" presName="childText" presStyleLbl="bgAcc1" presStyleIdx="0" presStyleCnt="6" custScaleX="183521" custScaleY="104982" custLinFactNeighborX="1813" custLinFactNeighborY="-4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DA68B9-B0D5-4BB3-B2AF-DC42BE763648}" type="pres">
      <dgm:prSet presAssocID="{67F79C22-C11E-49A8-9855-114946DE6BA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38BA49B-B050-4697-8EF6-51915886E87A}" type="pres">
      <dgm:prSet presAssocID="{CA906857-D543-4C23-A6AD-DDC0B6858F69}" presName="childText" presStyleLbl="bgAcc1" presStyleIdx="1" presStyleCnt="6" custScaleX="182779" custLinFactNeighborX="1813" custLinFactNeighborY="-384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957D0E0-4472-4168-BD14-CEAE7B160498}" type="pres">
      <dgm:prSet presAssocID="{EE2DDABF-0B39-468C-B2AC-850F2CA9E51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477A5142-A7C5-429B-B051-D94E1D4FDAF4}" type="pres">
      <dgm:prSet presAssocID="{D5E99A32-B501-429E-B2A0-1F28CC8B043B}" presName="childText" presStyleLbl="bgAcc1" presStyleIdx="2" presStyleCnt="6" custScaleX="171516" custLinFactNeighborX="1078" custLinFactNeighborY="-230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75F99F8-43CD-4B4E-A75C-1448EDA4F21E}" type="pres">
      <dgm:prSet presAssocID="{52718736-C715-4E07-A1AE-1CABE3EDB39D}" presName="root" presStyleCnt="0"/>
      <dgm:spPr/>
    </dgm:pt>
    <dgm:pt modelId="{5D9721F3-1F2B-43BD-88D5-510D577C401D}" type="pres">
      <dgm:prSet presAssocID="{52718736-C715-4E07-A1AE-1CABE3EDB39D}" presName="rootComposite" presStyleCnt="0"/>
      <dgm:spPr/>
    </dgm:pt>
    <dgm:pt modelId="{7DBDE0F8-404B-4269-971A-B12A42939827}" type="pres">
      <dgm:prSet presAssocID="{52718736-C715-4E07-A1AE-1CABE3EDB39D}" presName="rootText" presStyleLbl="node1" presStyleIdx="1" presStyleCnt="2" custScaleX="187087" custScaleY="124572" custLinFactNeighborX="-2627" custLinFactNeighborY="2201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7BA2657-39EA-4FC5-8E00-2F38C2EAB407}" type="pres">
      <dgm:prSet presAssocID="{52718736-C715-4E07-A1AE-1CABE3EDB39D}" presName="rootConnector" presStyleLbl="node1" presStyleIdx="1" presStyleCnt="2"/>
      <dgm:spPr/>
      <dgm:t>
        <a:bodyPr/>
        <a:lstStyle/>
        <a:p>
          <a:endParaRPr lang="ru-RU"/>
        </a:p>
      </dgm:t>
    </dgm:pt>
    <dgm:pt modelId="{3A7A6D66-6D0E-4F07-BC4B-FBD6B1F4BD66}" type="pres">
      <dgm:prSet presAssocID="{52718736-C715-4E07-A1AE-1CABE3EDB39D}" presName="childShape" presStyleCnt="0"/>
      <dgm:spPr/>
    </dgm:pt>
    <dgm:pt modelId="{F725B730-C8E4-41CC-8EEA-3E3EFC0EBBEB}" type="pres">
      <dgm:prSet presAssocID="{15DC9B10-AA57-4AD4-8C66-EC2AB12D9F88}" presName="Name13" presStyleLbl="parChTrans1D2" presStyleIdx="3" presStyleCnt="6"/>
      <dgm:spPr/>
      <dgm:t>
        <a:bodyPr/>
        <a:lstStyle/>
        <a:p>
          <a:endParaRPr lang="ru-RU"/>
        </a:p>
      </dgm:t>
    </dgm:pt>
    <dgm:pt modelId="{9F07D721-EE62-4AAC-AA33-750FB09EC27C}" type="pres">
      <dgm:prSet presAssocID="{42506D1B-7B2E-472A-AE9E-76C76C5D1CF3}" presName="childText" presStyleLbl="bgAcc1" presStyleIdx="3" presStyleCnt="6" custScaleX="161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93A587B-5F1B-4276-ABB6-41FD6AA87F77}" type="pres">
      <dgm:prSet presAssocID="{05C86959-F91E-4B7F-BBFD-BE6D82FD1FEE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48DABB5-15B5-469F-AD16-F7D679486956}" type="pres">
      <dgm:prSet presAssocID="{E6D68652-11C1-428D-BE05-1CE416ED1C97}" presName="childText" presStyleLbl="bgAcc1" presStyleIdx="4" presStyleCnt="6" custScaleX="1601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E4BB20D-0EEC-4E80-9C4D-B5A6CAA903B9}" type="pres">
      <dgm:prSet presAssocID="{F398F6CA-E36A-4DCF-9F97-DFEDA529DFE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D7C5BF2E-D48E-4FFC-9BB9-1E0E1704C897}" type="pres">
      <dgm:prSet presAssocID="{92F46093-E6DD-4D8C-8E51-9E5A477734BF}" presName="childText" presStyleLbl="bgAcc1" presStyleIdx="5" presStyleCnt="6" custScaleX="15397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AC81CB3-F820-49C2-B5F4-0EA7653387A0}" type="presOf" srcId="{CA906857-D543-4C23-A6AD-DDC0B6858F69}" destId="{238BA49B-B050-4697-8EF6-51915886E87A}" srcOrd="0" destOrd="0" presId="urn:microsoft.com/office/officeart/2005/8/layout/hierarchy3"/>
    <dgm:cxn modelId="{A8DF30EC-E1CA-421A-9C6A-88D8CF1BFABE}" type="presOf" srcId="{E4ABD317-C8D5-4A7A-9497-65C7B44B35F5}" destId="{BD32ACD7-C980-45C5-99B3-E5F18598C7AA}" srcOrd="0" destOrd="0" presId="urn:microsoft.com/office/officeart/2005/8/layout/hierarchy3"/>
    <dgm:cxn modelId="{D55DD360-EB8E-44E8-BFA8-00CB01325990}" srcId="{E61CD294-6079-4636-987C-72EAD4B001C2}" destId="{52718736-C715-4E07-A1AE-1CABE3EDB39D}" srcOrd="1" destOrd="0" parTransId="{5B792501-EC0B-46F2-8D17-463F4BC3125E}" sibTransId="{DFBEEF5C-B003-41AC-B356-149B634B8F9B}"/>
    <dgm:cxn modelId="{299B6BE6-011D-49FF-9A64-D74921336E8C}" srcId="{52718736-C715-4E07-A1AE-1CABE3EDB39D}" destId="{92F46093-E6DD-4D8C-8E51-9E5A477734BF}" srcOrd="2" destOrd="0" parTransId="{F398F6CA-E36A-4DCF-9F97-DFEDA529DFE7}" sibTransId="{256048C0-F771-4F29-838E-5B6AB576259F}"/>
    <dgm:cxn modelId="{2BE82B0A-8320-41EB-A052-2992639CD9C8}" type="presOf" srcId="{D5E99A32-B501-429E-B2A0-1F28CC8B043B}" destId="{477A5142-A7C5-429B-B051-D94E1D4FDAF4}" srcOrd="0" destOrd="0" presId="urn:microsoft.com/office/officeart/2005/8/layout/hierarchy3"/>
    <dgm:cxn modelId="{DE0D4682-A516-4729-A590-A74E95017CC3}" type="presOf" srcId="{E6D68652-11C1-428D-BE05-1CE416ED1C97}" destId="{548DABB5-15B5-469F-AD16-F7D679486956}" srcOrd="0" destOrd="0" presId="urn:microsoft.com/office/officeart/2005/8/layout/hierarchy3"/>
    <dgm:cxn modelId="{8657E48A-D38F-4CD4-A059-04D58F2C21D6}" type="presOf" srcId="{52718736-C715-4E07-A1AE-1CABE3EDB39D}" destId="{17BA2657-39EA-4FC5-8E00-2F38C2EAB407}" srcOrd="1" destOrd="0" presId="urn:microsoft.com/office/officeart/2005/8/layout/hierarchy3"/>
    <dgm:cxn modelId="{857E25C6-F0B0-4914-8C84-27C53904A9AF}" type="presOf" srcId="{21B3C0BA-DB5E-4AFA-B6F4-CBC99F9C49C7}" destId="{1E3AF354-F7D2-4CC1-B58B-FFAE0D05ACC6}" srcOrd="0" destOrd="0" presId="urn:microsoft.com/office/officeart/2005/8/layout/hierarchy3"/>
    <dgm:cxn modelId="{AB6145BB-A0E8-4CED-9F92-88459F9D3366}" type="presOf" srcId="{EE2DDABF-0B39-468C-B2AC-850F2CA9E512}" destId="{1957D0E0-4472-4168-BD14-CEAE7B160498}" srcOrd="0" destOrd="0" presId="urn:microsoft.com/office/officeart/2005/8/layout/hierarchy3"/>
    <dgm:cxn modelId="{66FA1F2E-564C-435E-852D-3BB8582BD739}" srcId="{3F2A0AF9-C2F5-4090-B175-52E42B924394}" destId="{CA906857-D543-4C23-A6AD-DDC0B6858F69}" srcOrd="1" destOrd="0" parTransId="{67F79C22-C11E-49A8-9855-114946DE6BA5}" sibTransId="{7D9AACE9-DE11-4760-964B-B1ACD8D42FB5}"/>
    <dgm:cxn modelId="{A3A7BE06-1874-46A5-B6F6-04DD6A6F2A1D}" srcId="{E61CD294-6079-4636-987C-72EAD4B001C2}" destId="{3F2A0AF9-C2F5-4090-B175-52E42B924394}" srcOrd="0" destOrd="0" parTransId="{9AD21832-5954-4C5F-90FE-EBC7EB3EF3E9}" sibTransId="{CE5993FC-D1B3-44AD-9DDD-F3B130FAEE1B}"/>
    <dgm:cxn modelId="{65A52216-2755-4575-B3B7-1227757E0616}" type="presOf" srcId="{E61CD294-6079-4636-987C-72EAD4B001C2}" destId="{91B0016E-5B83-4655-8FCA-8136DB44E5EF}" srcOrd="0" destOrd="0" presId="urn:microsoft.com/office/officeart/2005/8/layout/hierarchy3"/>
    <dgm:cxn modelId="{DD822C34-4758-4263-981B-25FB3DB0781C}" srcId="{3F2A0AF9-C2F5-4090-B175-52E42B924394}" destId="{D5E99A32-B501-429E-B2A0-1F28CC8B043B}" srcOrd="2" destOrd="0" parTransId="{EE2DDABF-0B39-468C-B2AC-850F2CA9E512}" sibTransId="{3D22EB4D-9779-42EC-8686-9118D462AE12}"/>
    <dgm:cxn modelId="{1BC1E333-1EA5-4C5C-B796-C5441A52CF14}" type="presOf" srcId="{F398F6CA-E36A-4DCF-9F97-DFEDA529DFE7}" destId="{AE4BB20D-0EEC-4E80-9C4D-B5A6CAA903B9}" srcOrd="0" destOrd="0" presId="urn:microsoft.com/office/officeart/2005/8/layout/hierarchy3"/>
    <dgm:cxn modelId="{E1F3B2C5-6D54-4D88-9708-7F1F8CA43590}" srcId="{52718736-C715-4E07-A1AE-1CABE3EDB39D}" destId="{42506D1B-7B2E-472A-AE9E-76C76C5D1CF3}" srcOrd="0" destOrd="0" parTransId="{15DC9B10-AA57-4AD4-8C66-EC2AB12D9F88}" sibTransId="{58B0FE29-6629-4244-80F8-282D4848540E}"/>
    <dgm:cxn modelId="{8923062E-F823-4F4D-AF9C-09313EF76034}" type="presOf" srcId="{15DC9B10-AA57-4AD4-8C66-EC2AB12D9F88}" destId="{F725B730-C8E4-41CC-8EEA-3E3EFC0EBBEB}" srcOrd="0" destOrd="0" presId="urn:microsoft.com/office/officeart/2005/8/layout/hierarchy3"/>
    <dgm:cxn modelId="{75B1DE12-1C72-4C26-BB4E-AF6489C043F6}" type="presOf" srcId="{3F2A0AF9-C2F5-4090-B175-52E42B924394}" destId="{F07112DE-B5E2-43E9-AF04-E27F49CBC696}" srcOrd="0" destOrd="0" presId="urn:microsoft.com/office/officeart/2005/8/layout/hierarchy3"/>
    <dgm:cxn modelId="{414325F7-AE2B-45EF-9C64-3CD1EBF66639}" type="presOf" srcId="{42506D1B-7B2E-472A-AE9E-76C76C5D1CF3}" destId="{9F07D721-EE62-4AAC-AA33-750FB09EC27C}" srcOrd="0" destOrd="0" presId="urn:microsoft.com/office/officeart/2005/8/layout/hierarchy3"/>
    <dgm:cxn modelId="{6A7EE014-8CF1-4D9D-BF18-1D175481E1D4}" type="presOf" srcId="{3F2A0AF9-C2F5-4090-B175-52E42B924394}" destId="{3843B63E-82AC-494C-ACFC-05CABD3BBE13}" srcOrd="1" destOrd="0" presId="urn:microsoft.com/office/officeart/2005/8/layout/hierarchy3"/>
    <dgm:cxn modelId="{FC692628-9BD7-4A22-BD07-A67808066C1D}" srcId="{3F2A0AF9-C2F5-4090-B175-52E42B924394}" destId="{E4ABD317-C8D5-4A7A-9497-65C7B44B35F5}" srcOrd="0" destOrd="0" parTransId="{21B3C0BA-DB5E-4AFA-B6F4-CBC99F9C49C7}" sibTransId="{F355F90C-29C7-4F0E-9A80-87506CBB717E}"/>
    <dgm:cxn modelId="{07A3A988-8E18-462F-A506-709DFBC7BCBA}" type="presOf" srcId="{92F46093-E6DD-4D8C-8E51-9E5A477734BF}" destId="{D7C5BF2E-D48E-4FFC-9BB9-1E0E1704C897}" srcOrd="0" destOrd="0" presId="urn:microsoft.com/office/officeart/2005/8/layout/hierarchy3"/>
    <dgm:cxn modelId="{36DBB9FA-21BA-4728-8352-B8C359D719E9}" srcId="{52718736-C715-4E07-A1AE-1CABE3EDB39D}" destId="{E6D68652-11C1-428D-BE05-1CE416ED1C97}" srcOrd="1" destOrd="0" parTransId="{05C86959-F91E-4B7F-BBFD-BE6D82FD1FEE}" sibTransId="{E7598C6F-6251-4531-8343-807F372ECE97}"/>
    <dgm:cxn modelId="{E5B5B4E4-76A8-4AD7-AD8A-2098C46C0627}" type="presOf" srcId="{52718736-C715-4E07-A1AE-1CABE3EDB39D}" destId="{7DBDE0F8-404B-4269-971A-B12A42939827}" srcOrd="0" destOrd="0" presId="urn:microsoft.com/office/officeart/2005/8/layout/hierarchy3"/>
    <dgm:cxn modelId="{8379091B-0C3C-4A4B-A038-8D1B216492E8}" type="presOf" srcId="{05C86959-F91E-4B7F-BBFD-BE6D82FD1FEE}" destId="{993A587B-5F1B-4276-ABB6-41FD6AA87F77}" srcOrd="0" destOrd="0" presId="urn:microsoft.com/office/officeart/2005/8/layout/hierarchy3"/>
    <dgm:cxn modelId="{4519EB57-BD0E-4ABF-8480-6200C430F4DB}" type="presOf" srcId="{67F79C22-C11E-49A8-9855-114946DE6BA5}" destId="{63DA68B9-B0D5-4BB3-B2AF-DC42BE763648}" srcOrd="0" destOrd="0" presId="urn:microsoft.com/office/officeart/2005/8/layout/hierarchy3"/>
    <dgm:cxn modelId="{9C03FBD0-09DA-4AF3-BA49-BE4D649D750F}" type="presParOf" srcId="{91B0016E-5B83-4655-8FCA-8136DB44E5EF}" destId="{8F945B73-0DA2-4463-ACCD-298E0A02805F}" srcOrd="0" destOrd="0" presId="urn:microsoft.com/office/officeart/2005/8/layout/hierarchy3"/>
    <dgm:cxn modelId="{014ACE89-52D5-4E8E-8A64-F90E39881D45}" type="presParOf" srcId="{8F945B73-0DA2-4463-ACCD-298E0A02805F}" destId="{EC4F942A-1ABA-4025-90E0-89942D96B99B}" srcOrd="0" destOrd="0" presId="urn:microsoft.com/office/officeart/2005/8/layout/hierarchy3"/>
    <dgm:cxn modelId="{67A581A1-B603-42D1-BC30-FB9BDD4D074C}" type="presParOf" srcId="{EC4F942A-1ABA-4025-90E0-89942D96B99B}" destId="{F07112DE-B5E2-43E9-AF04-E27F49CBC696}" srcOrd="0" destOrd="0" presId="urn:microsoft.com/office/officeart/2005/8/layout/hierarchy3"/>
    <dgm:cxn modelId="{5448440C-ECE2-4365-8425-0C9B1D241314}" type="presParOf" srcId="{EC4F942A-1ABA-4025-90E0-89942D96B99B}" destId="{3843B63E-82AC-494C-ACFC-05CABD3BBE13}" srcOrd="1" destOrd="0" presId="urn:microsoft.com/office/officeart/2005/8/layout/hierarchy3"/>
    <dgm:cxn modelId="{0A5E2BC9-68CA-40F8-9D24-E36640FFD376}" type="presParOf" srcId="{8F945B73-0DA2-4463-ACCD-298E0A02805F}" destId="{388B962F-EBCB-4328-9036-087F1E60B1F8}" srcOrd="1" destOrd="0" presId="urn:microsoft.com/office/officeart/2005/8/layout/hierarchy3"/>
    <dgm:cxn modelId="{32BC11A3-F28E-4C69-A911-134A092D1AA5}" type="presParOf" srcId="{388B962F-EBCB-4328-9036-087F1E60B1F8}" destId="{1E3AF354-F7D2-4CC1-B58B-FFAE0D05ACC6}" srcOrd="0" destOrd="0" presId="urn:microsoft.com/office/officeart/2005/8/layout/hierarchy3"/>
    <dgm:cxn modelId="{472FAFEF-652B-40C0-A92A-2D1D9B494071}" type="presParOf" srcId="{388B962F-EBCB-4328-9036-087F1E60B1F8}" destId="{BD32ACD7-C980-45C5-99B3-E5F18598C7AA}" srcOrd="1" destOrd="0" presId="urn:microsoft.com/office/officeart/2005/8/layout/hierarchy3"/>
    <dgm:cxn modelId="{27F42AB4-2D00-4E48-952C-BFDE446F3EC2}" type="presParOf" srcId="{388B962F-EBCB-4328-9036-087F1E60B1F8}" destId="{63DA68B9-B0D5-4BB3-B2AF-DC42BE763648}" srcOrd="2" destOrd="0" presId="urn:microsoft.com/office/officeart/2005/8/layout/hierarchy3"/>
    <dgm:cxn modelId="{6CFF7BAC-3A7E-4619-BDE6-ED812C826798}" type="presParOf" srcId="{388B962F-EBCB-4328-9036-087F1E60B1F8}" destId="{238BA49B-B050-4697-8EF6-51915886E87A}" srcOrd="3" destOrd="0" presId="urn:microsoft.com/office/officeart/2005/8/layout/hierarchy3"/>
    <dgm:cxn modelId="{434F6D72-E8E4-443E-926F-E53F81E26851}" type="presParOf" srcId="{388B962F-EBCB-4328-9036-087F1E60B1F8}" destId="{1957D0E0-4472-4168-BD14-CEAE7B160498}" srcOrd="4" destOrd="0" presId="urn:microsoft.com/office/officeart/2005/8/layout/hierarchy3"/>
    <dgm:cxn modelId="{FC980C41-FF49-42AD-A9A2-601751ECAE40}" type="presParOf" srcId="{388B962F-EBCB-4328-9036-087F1E60B1F8}" destId="{477A5142-A7C5-429B-B051-D94E1D4FDAF4}" srcOrd="5" destOrd="0" presId="urn:microsoft.com/office/officeart/2005/8/layout/hierarchy3"/>
    <dgm:cxn modelId="{35DD2DBF-8A4E-49C4-83E3-D60C0EE98DCF}" type="presParOf" srcId="{91B0016E-5B83-4655-8FCA-8136DB44E5EF}" destId="{475F99F8-43CD-4B4E-A75C-1448EDA4F21E}" srcOrd="1" destOrd="0" presId="urn:microsoft.com/office/officeart/2005/8/layout/hierarchy3"/>
    <dgm:cxn modelId="{F898252C-72C0-425B-974D-AA1D68EBA509}" type="presParOf" srcId="{475F99F8-43CD-4B4E-A75C-1448EDA4F21E}" destId="{5D9721F3-1F2B-43BD-88D5-510D577C401D}" srcOrd="0" destOrd="0" presId="urn:microsoft.com/office/officeart/2005/8/layout/hierarchy3"/>
    <dgm:cxn modelId="{05017051-7B80-4AF8-B934-C440B5388B99}" type="presParOf" srcId="{5D9721F3-1F2B-43BD-88D5-510D577C401D}" destId="{7DBDE0F8-404B-4269-971A-B12A42939827}" srcOrd="0" destOrd="0" presId="urn:microsoft.com/office/officeart/2005/8/layout/hierarchy3"/>
    <dgm:cxn modelId="{528A6AF7-ECCF-4BCB-B685-C1F9AEFA956F}" type="presParOf" srcId="{5D9721F3-1F2B-43BD-88D5-510D577C401D}" destId="{17BA2657-39EA-4FC5-8E00-2F38C2EAB407}" srcOrd="1" destOrd="0" presId="urn:microsoft.com/office/officeart/2005/8/layout/hierarchy3"/>
    <dgm:cxn modelId="{A8E767DE-F4DE-49E8-A2E0-86A6ADCBD63B}" type="presParOf" srcId="{475F99F8-43CD-4B4E-A75C-1448EDA4F21E}" destId="{3A7A6D66-6D0E-4F07-BC4B-FBD6B1F4BD66}" srcOrd="1" destOrd="0" presId="urn:microsoft.com/office/officeart/2005/8/layout/hierarchy3"/>
    <dgm:cxn modelId="{DD4E76EE-C8CA-400C-A2DA-DFD657D6A67E}" type="presParOf" srcId="{3A7A6D66-6D0E-4F07-BC4B-FBD6B1F4BD66}" destId="{F725B730-C8E4-41CC-8EEA-3E3EFC0EBBEB}" srcOrd="0" destOrd="0" presId="urn:microsoft.com/office/officeart/2005/8/layout/hierarchy3"/>
    <dgm:cxn modelId="{6CA2A88E-F6C6-4D5E-B852-E214D1BF8C25}" type="presParOf" srcId="{3A7A6D66-6D0E-4F07-BC4B-FBD6B1F4BD66}" destId="{9F07D721-EE62-4AAC-AA33-750FB09EC27C}" srcOrd="1" destOrd="0" presId="urn:microsoft.com/office/officeart/2005/8/layout/hierarchy3"/>
    <dgm:cxn modelId="{2E4B6CA7-CCC1-4FD7-B815-2F1DE9B1DA8D}" type="presParOf" srcId="{3A7A6D66-6D0E-4F07-BC4B-FBD6B1F4BD66}" destId="{993A587B-5F1B-4276-ABB6-41FD6AA87F77}" srcOrd="2" destOrd="0" presId="urn:microsoft.com/office/officeart/2005/8/layout/hierarchy3"/>
    <dgm:cxn modelId="{6329DC68-D47B-4C1C-B9E4-4BA1CAC9CFA8}" type="presParOf" srcId="{3A7A6D66-6D0E-4F07-BC4B-FBD6B1F4BD66}" destId="{548DABB5-15B5-469F-AD16-F7D679486956}" srcOrd="3" destOrd="0" presId="urn:microsoft.com/office/officeart/2005/8/layout/hierarchy3"/>
    <dgm:cxn modelId="{595D52E6-23EC-42B5-96E2-BC6803C1297C}" type="presParOf" srcId="{3A7A6D66-6D0E-4F07-BC4B-FBD6B1F4BD66}" destId="{AE4BB20D-0EEC-4E80-9C4D-B5A6CAA903B9}" srcOrd="4" destOrd="0" presId="urn:microsoft.com/office/officeart/2005/8/layout/hierarchy3"/>
    <dgm:cxn modelId="{16D4B7EC-E45D-4F50-9F72-BB2A8C7375D7}" type="presParOf" srcId="{3A7A6D66-6D0E-4F07-BC4B-FBD6B1F4BD66}" destId="{D7C5BF2E-D48E-4FFC-9BB9-1E0E1704C89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B13F7-21B7-4894-9572-85A5F9766D20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</dgm:pt>
    <dgm:pt modelId="{4B507F79-3FC2-49B6-B965-A114056DF053}">
      <dgm:prSet phldrT="[Текст]"/>
      <dgm:spPr/>
      <dgm:t>
        <a:bodyPr/>
        <a:lstStyle/>
        <a:p>
          <a:r>
            <a:rPr lang="ru-RU" dirty="0" smtClean="0"/>
            <a:t> суммы процентов на остаток средств на таких счетах</a:t>
          </a:r>
          <a:endParaRPr lang="ru-RU" dirty="0"/>
        </a:p>
      </dgm:t>
    </dgm:pt>
    <dgm:pt modelId="{E31FC9B7-CB42-4C55-9644-68102B71979A}" type="parTrans" cxnId="{B16BA43E-DFBA-4DD4-8759-093B9C8AB3D9}">
      <dgm:prSet/>
      <dgm:spPr/>
      <dgm:t>
        <a:bodyPr/>
        <a:lstStyle/>
        <a:p>
          <a:endParaRPr lang="ru-RU"/>
        </a:p>
      </dgm:t>
    </dgm:pt>
    <dgm:pt modelId="{FF8A2321-7688-47BE-A705-7AD708EBC6A1}" type="sibTrans" cxnId="{B16BA43E-DFBA-4DD4-8759-093B9C8AB3D9}">
      <dgm:prSet/>
      <dgm:spPr/>
      <dgm:t>
        <a:bodyPr/>
        <a:lstStyle/>
        <a:p>
          <a:endParaRPr lang="ru-RU"/>
        </a:p>
      </dgm:t>
    </dgm:pt>
    <dgm:pt modelId="{EA54A389-46B5-4CEE-AF8B-9613D6936358}">
      <dgm:prSet phldrT="[Текст]"/>
      <dgm:spPr/>
      <dgm:t>
        <a:bodyPr/>
        <a:lstStyle/>
        <a:p>
          <a:r>
            <a:rPr lang="ru-RU" dirty="0" smtClean="0"/>
            <a:t>Суммы</a:t>
          </a:r>
          <a:r>
            <a:rPr lang="ru-RU" baseline="0" dirty="0" smtClean="0"/>
            <a:t> </a:t>
          </a:r>
          <a:r>
            <a:rPr lang="ru-RU" baseline="0" dirty="0" smtClean="0"/>
            <a:t>кредитов\займов, </a:t>
          </a:r>
          <a:r>
            <a:rPr lang="ru-RU" dirty="0" smtClean="0"/>
            <a:t>полученные от организаций-нерезидентов - агентов правительств иностранных государств, резидентов государств ОЭСР или </a:t>
          </a:r>
          <a:r>
            <a:rPr lang="ru-RU" dirty="0" smtClean="0"/>
            <a:t>ФАТФ (до 02.12.2019)</a:t>
          </a:r>
          <a:endParaRPr lang="ru-RU" dirty="0"/>
        </a:p>
      </dgm:t>
    </dgm:pt>
    <dgm:pt modelId="{7A3CC6B4-29B9-4D16-B477-B4BAD8278EFF}" type="parTrans" cxnId="{583883B5-4C9F-456C-A07C-3231D40FFA66}">
      <dgm:prSet/>
      <dgm:spPr/>
      <dgm:t>
        <a:bodyPr/>
        <a:lstStyle/>
        <a:p>
          <a:endParaRPr lang="ru-RU"/>
        </a:p>
      </dgm:t>
    </dgm:pt>
    <dgm:pt modelId="{98476113-C6C7-4CB8-B45F-FBB1BE243A46}" type="sibTrans" cxnId="{583883B5-4C9F-456C-A07C-3231D40FFA66}">
      <dgm:prSet/>
      <dgm:spPr/>
      <dgm:t>
        <a:bodyPr/>
        <a:lstStyle/>
        <a:p>
          <a:endParaRPr lang="ru-RU"/>
        </a:p>
      </dgm:t>
    </dgm:pt>
    <dgm:pt modelId="{7B6E8EC7-0377-4C66-9DC1-D1ACFBD30A94}">
      <dgm:prSet phldrT="[Текст]"/>
      <dgm:spPr/>
      <dgm:t>
        <a:bodyPr/>
        <a:lstStyle/>
        <a:p>
          <a:r>
            <a:rPr lang="ru-RU" dirty="0" smtClean="0"/>
            <a:t>денежные средства, полученные в результате конверсии средств, зачисленных на такие счета</a:t>
          </a:r>
        </a:p>
      </dgm:t>
    </dgm:pt>
    <dgm:pt modelId="{202CC34E-E4D6-4570-AEA1-66CD7EEFAAD3}" type="parTrans" cxnId="{69459381-19FB-418D-A090-ADA8F4B6E85D}">
      <dgm:prSet/>
      <dgm:spPr/>
      <dgm:t>
        <a:bodyPr/>
        <a:lstStyle/>
        <a:p>
          <a:endParaRPr lang="ru-RU"/>
        </a:p>
      </dgm:t>
    </dgm:pt>
    <dgm:pt modelId="{BEE9068C-2399-476E-8346-AECBA817338F}" type="sibTrans" cxnId="{69459381-19FB-418D-A090-ADA8F4B6E85D}">
      <dgm:prSet/>
      <dgm:spPr/>
      <dgm:t>
        <a:bodyPr/>
        <a:lstStyle/>
        <a:p>
          <a:endParaRPr lang="ru-RU"/>
        </a:p>
      </dgm:t>
    </dgm:pt>
    <dgm:pt modelId="{54263A96-45B2-4F5B-9A6B-E1BF7D506868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суммы налогов, которые возвращены компетентными органами государства пребывания резидента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D6CE4BE2-92BB-4F71-9E24-A7787B2B59A1}" type="parTrans" cxnId="{EE283BE4-B1D8-431A-BA29-18708191ADAF}">
      <dgm:prSet/>
      <dgm:spPr/>
      <dgm:t>
        <a:bodyPr/>
        <a:lstStyle/>
        <a:p>
          <a:endParaRPr lang="ru-RU"/>
        </a:p>
      </dgm:t>
    </dgm:pt>
    <dgm:pt modelId="{1D237153-8042-4455-8017-7B2E00C0FF8E}" type="sibTrans" cxnId="{EE283BE4-B1D8-431A-BA29-18708191ADAF}">
      <dgm:prSet/>
      <dgm:spPr/>
      <dgm:t>
        <a:bodyPr/>
        <a:lstStyle/>
        <a:p>
          <a:endParaRPr lang="ru-RU"/>
        </a:p>
      </dgm:t>
    </dgm:pt>
    <dgm:pt modelId="{0C36F54E-B8EA-4C7A-8CB5-696006B6AA85}" type="pres">
      <dgm:prSet presAssocID="{AECB13F7-21B7-4894-9572-85A5F9766D20}" presName="linearFlow" presStyleCnt="0">
        <dgm:presLayoutVars>
          <dgm:dir/>
          <dgm:resizeHandles val="exact"/>
        </dgm:presLayoutVars>
      </dgm:prSet>
      <dgm:spPr/>
    </dgm:pt>
    <dgm:pt modelId="{1D068410-6E52-42A3-85BE-AAFE4A4A9F46}" type="pres">
      <dgm:prSet presAssocID="{4B507F79-3FC2-49B6-B965-A114056DF053}" presName="composite" presStyleCnt="0"/>
      <dgm:spPr/>
    </dgm:pt>
    <dgm:pt modelId="{F89E92F5-74D6-498C-AA7B-E5C179EBFE59}" type="pres">
      <dgm:prSet presAssocID="{4B507F79-3FC2-49B6-B965-A114056DF053}" presName="imgShp" presStyleLbl="fgImgPlace1" presStyleIdx="0" presStyleCnt="4"/>
      <dgm:spPr/>
    </dgm:pt>
    <dgm:pt modelId="{55A13946-5D7D-423D-9F48-42AFAE45AD36}" type="pres">
      <dgm:prSet presAssocID="{4B507F79-3FC2-49B6-B965-A114056DF053}" presName="txShp" presStyleLbl="node1" presStyleIdx="0" presStyleCnt="4" custScaleX="103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2C4FA-010F-4392-A9E2-8A016D8E5BCD}" type="pres">
      <dgm:prSet presAssocID="{FF8A2321-7688-47BE-A705-7AD708EBC6A1}" presName="spacing" presStyleCnt="0"/>
      <dgm:spPr/>
    </dgm:pt>
    <dgm:pt modelId="{FA59DBF1-68A8-4F58-BF99-1A7B22542B97}" type="pres">
      <dgm:prSet presAssocID="{EA54A389-46B5-4CEE-AF8B-9613D6936358}" presName="composite" presStyleCnt="0"/>
      <dgm:spPr/>
    </dgm:pt>
    <dgm:pt modelId="{BFE7363A-98DC-449F-812A-B747460920C5}" type="pres">
      <dgm:prSet presAssocID="{EA54A389-46B5-4CEE-AF8B-9613D6936358}" presName="imgShp" presStyleLbl="fgImgPlace1" presStyleIdx="1" presStyleCnt="4" custScaleX="108906" custScaleY="107748" custLinFactNeighborX="-6528" custLinFactNeighborY="-5030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FA4B5F8-FA29-40CA-A6F0-2A2149951D30}" type="pres">
      <dgm:prSet presAssocID="{EA54A389-46B5-4CEE-AF8B-9613D6936358}" presName="txShp" presStyleLbl="node1" presStyleIdx="1" presStyleCnt="4" custScaleX="104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AA60C-5FCB-484F-8893-F988D3A8B00D}" type="pres">
      <dgm:prSet presAssocID="{98476113-C6C7-4CB8-B45F-FBB1BE243A46}" presName="spacing" presStyleCnt="0"/>
      <dgm:spPr/>
    </dgm:pt>
    <dgm:pt modelId="{9AE02062-309C-4335-903E-820BEA7FEA35}" type="pres">
      <dgm:prSet presAssocID="{7B6E8EC7-0377-4C66-9DC1-D1ACFBD30A94}" presName="composite" presStyleCnt="0"/>
      <dgm:spPr/>
    </dgm:pt>
    <dgm:pt modelId="{21F2B32B-7BCE-430C-A4EC-2B484BC39164}" type="pres">
      <dgm:prSet presAssocID="{7B6E8EC7-0377-4C66-9DC1-D1ACFBD30A94}" presName="imgShp" presStyleLbl="fgImgPlace1" presStyleIdx="2" presStyleCnt="4" custLinFactNeighborX="1245" custLinFactNeighborY="-6152"/>
      <dgm:spPr/>
    </dgm:pt>
    <dgm:pt modelId="{9F4A2CE1-40CE-4918-A0FA-A0DC757D11C3}" type="pres">
      <dgm:prSet presAssocID="{7B6E8EC7-0377-4C66-9DC1-D1ACFBD30A94}" presName="txShp" presStyleLbl="node1" presStyleIdx="2" presStyleCnt="4" custScaleX="104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A27C3-85F6-43E0-B0A7-BE51414A3C6F}" type="pres">
      <dgm:prSet presAssocID="{BEE9068C-2399-476E-8346-AECBA817338F}" presName="spacing" presStyleCnt="0"/>
      <dgm:spPr/>
    </dgm:pt>
    <dgm:pt modelId="{C1C84EEB-1A4E-4378-84A2-B8155E9472BB}" type="pres">
      <dgm:prSet presAssocID="{54263A96-45B2-4F5B-9A6B-E1BF7D506868}" presName="composite" presStyleCnt="0"/>
      <dgm:spPr/>
    </dgm:pt>
    <dgm:pt modelId="{1F1EB6BF-909C-4AEB-809C-8C1E77D5D32D}" type="pres">
      <dgm:prSet presAssocID="{54263A96-45B2-4F5B-9A6B-E1BF7D506868}" presName="imgShp" presStyleLbl="fgImgPlace1" presStyleIdx="3" presStyleCnt="4" custLinFactNeighborX="-1338" custLinFactNeighborY="-5170"/>
      <dgm:spPr>
        <a:blipFill>
          <a:blip xmlns:r="http://schemas.openxmlformats.org/officeDocument/2006/relationships"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0DFFB02-26E1-402C-8797-7926C266317F}" type="pres">
      <dgm:prSet presAssocID="{54263A96-45B2-4F5B-9A6B-E1BF7D506868}" presName="txShp" presStyleLbl="node1" presStyleIdx="3" presStyleCnt="4" custScaleX="10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83BE4-B1D8-431A-BA29-18708191ADAF}" srcId="{AECB13F7-21B7-4894-9572-85A5F9766D20}" destId="{54263A96-45B2-4F5B-9A6B-E1BF7D506868}" srcOrd="3" destOrd="0" parTransId="{D6CE4BE2-92BB-4F71-9E24-A7787B2B59A1}" sibTransId="{1D237153-8042-4455-8017-7B2E00C0FF8E}"/>
    <dgm:cxn modelId="{69459381-19FB-418D-A090-ADA8F4B6E85D}" srcId="{AECB13F7-21B7-4894-9572-85A5F9766D20}" destId="{7B6E8EC7-0377-4C66-9DC1-D1ACFBD30A94}" srcOrd="2" destOrd="0" parTransId="{202CC34E-E4D6-4570-AEA1-66CD7EEFAAD3}" sibTransId="{BEE9068C-2399-476E-8346-AECBA817338F}"/>
    <dgm:cxn modelId="{21C1A704-6368-4F91-873E-041203660791}" type="presOf" srcId="{AECB13F7-21B7-4894-9572-85A5F9766D20}" destId="{0C36F54E-B8EA-4C7A-8CB5-696006B6AA85}" srcOrd="0" destOrd="0" presId="urn:microsoft.com/office/officeart/2005/8/layout/vList3"/>
    <dgm:cxn modelId="{726E3374-785A-409F-8293-B581DAFB6CF6}" type="presOf" srcId="{54263A96-45B2-4F5B-9A6B-E1BF7D506868}" destId="{20DFFB02-26E1-402C-8797-7926C266317F}" srcOrd="0" destOrd="0" presId="urn:microsoft.com/office/officeart/2005/8/layout/vList3"/>
    <dgm:cxn modelId="{6E706F6F-1AF2-4D21-973F-88D26E9BA553}" type="presOf" srcId="{7B6E8EC7-0377-4C66-9DC1-D1ACFBD30A94}" destId="{9F4A2CE1-40CE-4918-A0FA-A0DC757D11C3}" srcOrd="0" destOrd="0" presId="urn:microsoft.com/office/officeart/2005/8/layout/vList3"/>
    <dgm:cxn modelId="{D66FD2D0-8E4B-442A-A302-34E0358B2BE2}" type="presOf" srcId="{EA54A389-46B5-4CEE-AF8B-9613D6936358}" destId="{CFA4B5F8-FA29-40CA-A6F0-2A2149951D30}" srcOrd="0" destOrd="0" presId="urn:microsoft.com/office/officeart/2005/8/layout/vList3"/>
    <dgm:cxn modelId="{91312D32-EBE2-43A2-8CEC-0D966F632564}" type="presOf" srcId="{4B507F79-3FC2-49B6-B965-A114056DF053}" destId="{55A13946-5D7D-423D-9F48-42AFAE45AD36}" srcOrd="0" destOrd="0" presId="urn:microsoft.com/office/officeart/2005/8/layout/vList3"/>
    <dgm:cxn modelId="{B16BA43E-DFBA-4DD4-8759-093B9C8AB3D9}" srcId="{AECB13F7-21B7-4894-9572-85A5F9766D20}" destId="{4B507F79-3FC2-49B6-B965-A114056DF053}" srcOrd="0" destOrd="0" parTransId="{E31FC9B7-CB42-4C55-9644-68102B71979A}" sibTransId="{FF8A2321-7688-47BE-A705-7AD708EBC6A1}"/>
    <dgm:cxn modelId="{583883B5-4C9F-456C-A07C-3231D40FFA66}" srcId="{AECB13F7-21B7-4894-9572-85A5F9766D20}" destId="{EA54A389-46B5-4CEE-AF8B-9613D6936358}" srcOrd="1" destOrd="0" parTransId="{7A3CC6B4-29B9-4D16-B477-B4BAD8278EFF}" sibTransId="{98476113-C6C7-4CB8-B45F-FBB1BE243A46}"/>
    <dgm:cxn modelId="{DEE58BAE-2EE6-4BDA-8EE0-6FBE4312B307}" type="presParOf" srcId="{0C36F54E-B8EA-4C7A-8CB5-696006B6AA85}" destId="{1D068410-6E52-42A3-85BE-AAFE4A4A9F46}" srcOrd="0" destOrd="0" presId="urn:microsoft.com/office/officeart/2005/8/layout/vList3"/>
    <dgm:cxn modelId="{685A97F0-B05F-41BA-9834-E42605A531DE}" type="presParOf" srcId="{1D068410-6E52-42A3-85BE-AAFE4A4A9F46}" destId="{F89E92F5-74D6-498C-AA7B-E5C179EBFE59}" srcOrd="0" destOrd="0" presId="urn:microsoft.com/office/officeart/2005/8/layout/vList3"/>
    <dgm:cxn modelId="{49060820-C764-43A6-B552-273FF17FCB77}" type="presParOf" srcId="{1D068410-6E52-42A3-85BE-AAFE4A4A9F46}" destId="{55A13946-5D7D-423D-9F48-42AFAE45AD36}" srcOrd="1" destOrd="0" presId="urn:microsoft.com/office/officeart/2005/8/layout/vList3"/>
    <dgm:cxn modelId="{6BBE447A-C6F6-4B5B-90CB-FA748387701D}" type="presParOf" srcId="{0C36F54E-B8EA-4C7A-8CB5-696006B6AA85}" destId="{6042C4FA-010F-4392-A9E2-8A016D8E5BCD}" srcOrd="1" destOrd="0" presId="urn:microsoft.com/office/officeart/2005/8/layout/vList3"/>
    <dgm:cxn modelId="{103F9F7E-7556-479A-ABE3-DCC826FA9F95}" type="presParOf" srcId="{0C36F54E-B8EA-4C7A-8CB5-696006B6AA85}" destId="{FA59DBF1-68A8-4F58-BF99-1A7B22542B97}" srcOrd="2" destOrd="0" presId="urn:microsoft.com/office/officeart/2005/8/layout/vList3"/>
    <dgm:cxn modelId="{88444FA7-7931-4678-B3CC-74F55FD1932A}" type="presParOf" srcId="{FA59DBF1-68A8-4F58-BF99-1A7B22542B97}" destId="{BFE7363A-98DC-449F-812A-B747460920C5}" srcOrd="0" destOrd="0" presId="urn:microsoft.com/office/officeart/2005/8/layout/vList3"/>
    <dgm:cxn modelId="{A58B85CB-11F1-4C3A-81B1-E238854161BE}" type="presParOf" srcId="{FA59DBF1-68A8-4F58-BF99-1A7B22542B97}" destId="{CFA4B5F8-FA29-40CA-A6F0-2A2149951D30}" srcOrd="1" destOrd="0" presId="urn:microsoft.com/office/officeart/2005/8/layout/vList3"/>
    <dgm:cxn modelId="{885464FF-218D-489A-9E8A-6A1B6E7DAA53}" type="presParOf" srcId="{0C36F54E-B8EA-4C7A-8CB5-696006B6AA85}" destId="{91EAA60C-5FCB-484F-8893-F988D3A8B00D}" srcOrd="3" destOrd="0" presId="urn:microsoft.com/office/officeart/2005/8/layout/vList3"/>
    <dgm:cxn modelId="{9AB4C401-98D8-457D-93A6-EA380EEB950D}" type="presParOf" srcId="{0C36F54E-B8EA-4C7A-8CB5-696006B6AA85}" destId="{9AE02062-309C-4335-903E-820BEA7FEA35}" srcOrd="4" destOrd="0" presId="urn:microsoft.com/office/officeart/2005/8/layout/vList3"/>
    <dgm:cxn modelId="{0E0ECE37-08A0-462D-8167-D18BEC8AC177}" type="presParOf" srcId="{9AE02062-309C-4335-903E-820BEA7FEA35}" destId="{21F2B32B-7BCE-430C-A4EC-2B484BC39164}" srcOrd="0" destOrd="0" presId="urn:microsoft.com/office/officeart/2005/8/layout/vList3"/>
    <dgm:cxn modelId="{469F5BE2-5BDF-474E-ABEE-AB04595AA7B1}" type="presParOf" srcId="{9AE02062-309C-4335-903E-820BEA7FEA35}" destId="{9F4A2CE1-40CE-4918-A0FA-A0DC757D11C3}" srcOrd="1" destOrd="0" presId="urn:microsoft.com/office/officeart/2005/8/layout/vList3"/>
    <dgm:cxn modelId="{C04975D2-A184-413C-9270-1A176C6ECC04}" type="presParOf" srcId="{0C36F54E-B8EA-4C7A-8CB5-696006B6AA85}" destId="{F71A27C3-85F6-43E0-B0A7-BE51414A3C6F}" srcOrd="5" destOrd="0" presId="urn:microsoft.com/office/officeart/2005/8/layout/vList3"/>
    <dgm:cxn modelId="{73D9E824-7A50-4C12-801F-4047BD5CFFEC}" type="presParOf" srcId="{0C36F54E-B8EA-4C7A-8CB5-696006B6AA85}" destId="{C1C84EEB-1A4E-4378-84A2-B8155E9472BB}" srcOrd="6" destOrd="0" presId="urn:microsoft.com/office/officeart/2005/8/layout/vList3"/>
    <dgm:cxn modelId="{E27AEC38-0D9E-4B63-8544-630182D4B161}" type="presParOf" srcId="{C1C84EEB-1A4E-4378-84A2-B8155E9472BB}" destId="{1F1EB6BF-909C-4AEB-809C-8C1E77D5D32D}" srcOrd="0" destOrd="0" presId="urn:microsoft.com/office/officeart/2005/8/layout/vList3"/>
    <dgm:cxn modelId="{97804B86-B6C1-45A5-82CC-3F91A009DDDB}" type="presParOf" srcId="{C1C84EEB-1A4E-4378-84A2-B8155E9472BB}" destId="{20DFFB02-26E1-402C-8797-7926C266317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55E37E-F649-4D70-9111-BA9F1A01C01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8950E2-D0D8-42D2-B986-095762078DE2}">
      <dgm:prSet phldrT="[Текст]" custT="1"/>
      <dgm:spPr/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 Narrow" panose="020B0606020202030204" pitchFamily="34" charset="0"/>
            </a:rPr>
            <a:t>недостоверные сведения, указанные в отчете</a:t>
          </a:r>
          <a:endParaRPr lang="ru-RU" sz="22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23A0485-DCEF-4043-8FBE-3FEEE55C82F0}" type="parTrans" cxnId="{024EF9D6-EA34-454A-A547-1298F7043EF4}">
      <dgm:prSet/>
      <dgm:spPr/>
      <dgm:t>
        <a:bodyPr/>
        <a:lstStyle/>
        <a:p>
          <a:endParaRPr lang="ru-RU" sz="2200"/>
        </a:p>
      </dgm:t>
    </dgm:pt>
    <dgm:pt modelId="{F4ADDA52-C600-474A-B8EA-BAC4357E0502}" type="sibTrans" cxnId="{024EF9D6-EA34-454A-A547-1298F7043EF4}">
      <dgm:prSet/>
      <dgm:spPr/>
      <dgm:t>
        <a:bodyPr/>
        <a:lstStyle/>
        <a:p>
          <a:endParaRPr lang="ru-RU" sz="2200"/>
        </a:p>
      </dgm:t>
    </dgm:pt>
    <dgm:pt modelId="{DB1AC1CE-3837-4CA7-9849-B45A5B3E2C15}">
      <dgm:prSet phldrT="[Текст]" custT="1"/>
      <dgm:spPr/>
      <dgm:t>
        <a:bodyPr/>
        <a:lstStyle/>
        <a:p>
          <a:r>
            <a:rPr lang="ru-RU" sz="2200" dirty="0" smtClean="0">
              <a:latin typeface="Arial Narrow" panose="020B0606020202030204" pitchFamily="34" charset="0"/>
            </a:rPr>
            <a:t>неполное заполнение отчета</a:t>
          </a:r>
          <a:endParaRPr lang="ru-RU" sz="2200" dirty="0">
            <a:latin typeface="Arial Narrow" panose="020B0606020202030204" pitchFamily="34" charset="0"/>
          </a:endParaRPr>
        </a:p>
      </dgm:t>
    </dgm:pt>
    <dgm:pt modelId="{8F135608-3D4A-4744-AEE5-7A6D38DF5081}" type="parTrans" cxnId="{98629194-D41F-42B5-8A54-F420EBD2C93A}">
      <dgm:prSet/>
      <dgm:spPr/>
      <dgm:t>
        <a:bodyPr/>
        <a:lstStyle/>
        <a:p>
          <a:endParaRPr lang="ru-RU" sz="2200"/>
        </a:p>
      </dgm:t>
    </dgm:pt>
    <dgm:pt modelId="{E0562221-B468-447B-B1F6-2F3171A97922}" type="sibTrans" cxnId="{98629194-D41F-42B5-8A54-F420EBD2C93A}">
      <dgm:prSet/>
      <dgm:spPr/>
      <dgm:t>
        <a:bodyPr/>
        <a:lstStyle/>
        <a:p>
          <a:endParaRPr lang="ru-RU" sz="2200"/>
        </a:p>
      </dgm:t>
    </dgm:pt>
    <dgm:pt modelId="{308FC6DC-BEEA-4FA1-B661-F1A83C8139E6}">
      <dgm:prSet phldrT="[Текст]" custT="1"/>
      <dgm:spPr/>
      <dgm:t>
        <a:bodyPr/>
        <a:lstStyle/>
        <a:p>
          <a:r>
            <a:rPr lang="ru-RU" sz="2200" dirty="0" smtClean="0">
              <a:latin typeface="Arial Narrow" panose="020B0606020202030204" pitchFamily="34" charset="0"/>
            </a:rPr>
            <a:t>непредставление подтверждающих банковских документов</a:t>
          </a:r>
          <a:endParaRPr lang="ru-RU" sz="2200" dirty="0">
            <a:latin typeface="Arial Narrow" panose="020B0606020202030204" pitchFamily="34" charset="0"/>
          </a:endParaRPr>
        </a:p>
      </dgm:t>
    </dgm:pt>
    <dgm:pt modelId="{FAB9FE22-58D8-48EF-9C2F-80E294F3C43E}" type="parTrans" cxnId="{40B2D254-12A4-4193-8921-6BAF12985BBE}">
      <dgm:prSet/>
      <dgm:spPr/>
      <dgm:t>
        <a:bodyPr/>
        <a:lstStyle/>
        <a:p>
          <a:endParaRPr lang="ru-RU" sz="2200"/>
        </a:p>
      </dgm:t>
    </dgm:pt>
    <dgm:pt modelId="{FD4A216C-A375-459A-986E-33BC339BF4AF}" type="sibTrans" cxnId="{40B2D254-12A4-4193-8921-6BAF12985BBE}">
      <dgm:prSet/>
      <dgm:spPr/>
      <dgm:t>
        <a:bodyPr/>
        <a:lstStyle/>
        <a:p>
          <a:endParaRPr lang="ru-RU" sz="2200"/>
        </a:p>
      </dgm:t>
    </dgm:pt>
    <dgm:pt modelId="{5A7A3D9B-A554-444E-8E80-6FC557D49EF2}">
      <dgm:prSet phldrT="[Текст]" custT="1"/>
      <dgm:spPr/>
      <dgm:t>
        <a:bodyPr/>
        <a:lstStyle/>
        <a:p>
          <a:r>
            <a:rPr lang="ru-RU" sz="2200" dirty="0" smtClean="0">
              <a:latin typeface="Arial Narrow" panose="020B0606020202030204" pitchFamily="34" charset="0"/>
            </a:rPr>
            <a:t>другие нарушения правил</a:t>
          </a:r>
          <a:endParaRPr lang="ru-RU" sz="2200" dirty="0">
            <a:latin typeface="Arial Narrow" panose="020B0606020202030204" pitchFamily="34" charset="0"/>
          </a:endParaRPr>
        </a:p>
      </dgm:t>
    </dgm:pt>
    <dgm:pt modelId="{645A9ED0-3C2B-4154-9FB7-CFF342391090}" type="parTrans" cxnId="{88927788-67D3-457D-BED5-4345015D0FCB}">
      <dgm:prSet/>
      <dgm:spPr/>
      <dgm:t>
        <a:bodyPr/>
        <a:lstStyle/>
        <a:p>
          <a:endParaRPr lang="ru-RU" sz="2200"/>
        </a:p>
      </dgm:t>
    </dgm:pt>
    <dgm:pt modelId="{596613F3-6675-4F70-BAFF-B54319FE0DAE}" type="sibTrans" cxnId="{88927788-67D3-457D-BED5-4345015D0FCB}">
      <dgm:prSet/>
      <dgm:spPr/>
      <dgm:t>
        <a:bodyPr/>
        <a:lstStyle/>
        <a:p>
          <a:endParaRPr lang="ru-RU" sz="2200"/>
        </a:p>
      </dgm:t>
    </dgm:pt>
    <dgm:pt modelId="{C44B104B-C46D-4465-A556-DEC87CE99D0D}">
      <dgm:prSet phldrT="[Текст]" custT="1"/>
      <dgm:spPr/>
      <dgm:t>
        <a:bodyPr/>
        <a:lstStyle/>
        <a:p>
          <a:r>
            <a:rPr lang="ru-RU" sz="2200" dirty="0" smtClean="0">
              <a:latin typeface="Arial Narrow" panose="020B0606020202030204" pitchFamily="34" charset="0"/>
            </a:rPr>
            <a:t>представление отчета неуполномоченным лицом</a:t>
          </a:r>
          <a:endParaRPr lang="ru-RU" sz="2200" dirty="0">
            <a:latin typeface="Arial Narrow" panose="020B0606020202030204" pitchFamily="34" charset="0"/>
          </a:endParaRPr>
        </a:p>
      </dgm:t>
    </dgm:pt>
    <dgm:pt modelId="{DECF3AED-1BDF-4CE7-A394-C7D3D6340479}" type="parTrans" cxnId="{18A5D606-82B4-428B-B849-C8121E22DD13}">
      <dgm:prSet/>
      <dgm:spPr/>
      <dgm:t>
        <a:bodyPr/>
        <a:lstStyle/>
        <a:p>
          <a:endParaRPr lang="ru-RU" sz="2200"/>
        </a:p>
      </dgm:t>
    </dgm:pt>
    <dgm:pt modelId="{9BE588F0-5BCB-4FBD-8026-6AAFADE6AA87}" type="sibTrans" cxnId="{18A5D606-82B4-428B-B849-C8121E22DD13}">
      <dgm:prSet/>
      <dgm:spPr/>
      <dgm:t>
        <a:bodyPr/>
        <a:lstStyle/>
        <a:p>
          <a:endParaRPr lang="ru-RU" sz="2200"/>
        </a:p>
      </dgm:t>
    </dgm:pt>
    <dgm:pt modelId="{3D6830FB-2CA9-413B-8ECE-A4B9EB16DBE0}">
      <dgm:prSet custT="1"/>
      <dgm:spPr/>
      <dgm:t>
        <a:bodyPr/>
        <a:lstStyle/>
        <a:p>
          <a:r>
            <a:rPr lang="ru-RU" sz="2200" dirty="0" smtClean="0">
              <a:latin typeface="Arial Narrow" panose="020B0606020202030204" pitchFamily="34" charset="0"/>
            </a:rPr>
            <a:t>ненадлежащее оформление банковских документов</a:t>
          </a:r>
          <a:endParaRPr lang="ru-RU" sz="2200" dirty="0">
            <a:latin typeface="Arial Narrow" panose="020B0606020202030204" pitchFamily="34" charset="0"/>
          </a:endParaRPr>
        </a:p>
      </dgm:t>
    </dgm:pt>
    <dgm:pt modelId="{2995BFE9-971D-4DDE-A30C-3F6FFFF566B9}" type="parTrans" cxnId="{E5B942F3-669F-4286-B63E-2CE405932297}">
      <dgm:prSet/>
      <dgm:spPr/>
      <dgm:t>
        <a:bodyPr/>
        <a:lstStyle/>
        <a:p>
          <a:endParaRPr lang="ru-RU" sz="2200"/>
        </a:p>
      </dgm:t>
    </dgm:pt>
    <dgm:pt modelId="{76F45262-0A37-4411-8D68-9E8174DA3509}" type="sibTrans" cxnId="{E5B942F3-669F-4286-B63E-2CE405932297}">
      <dgm:prSet/>
      <dgm:spPr/>
      <dgm:t>
        <a:bodyPr/>
        <a:lstStyle/>
        <a:p>
          <a:endParaRPr lang="ru-RU" sz="2200"/>
        </a:p>
      </dgm:t>
    </dgm:pt>
    <dgm:pt modelId="{B257B34C-9BF7-44C9-B9DD-54EC90AB96E4}" type="pres">
      <dgm:prSet presAssocID="{1B55E37E-F649-4D70-9111-BA9F1A01C0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2654C1-78B1-4184-8874-66D38CA88AF1}" type="pres">
      <dgm:prSet presAssocID="{A38950E2-D0D8-42D2-B986-095762078DE2}" presName="composite" presStyleCnt="0"/>
      <dgm:spPr/>
    </dgm:pt>
    <dgm:pt modelId="{94BA20A3-748A-4C3C-93FD-1AE42AB66104}" type="pres">
      <dgm:prSet presAssocID="{A38950E2-D0D8-42D2-B986-095762078DE2}" presName="rect1" presStyleLbl="trAlignAcc1" presStyleIdx="0" presStyleCnt="6" custLinFactNeighborX="2836" custLinFactNeighborY="-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A04C9-CD6A-4531-9A12-BDC9FC4A2D13}" type="pres">
      <dgm:prSet presAssocID="{A38950E2-D0D8-42D2-B986-095762078DE2}" presName="rect2" presStyleLbl="fgImgPlace1" presStyleIdx="0" presStyleCnt="6" custScaleX="154893" custScaleY="93049" custLinFactNeighborX="-29760" custLinFactNeighborY="-56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6441F56-63BC-4580-9900-5FD7C4A44D58}" type="pres">
      <dgm:prSet presAssocID="{F4ADDA52-C600-474A-B8EA-BAC4357E0502}" presName="sibTrans" presStyleCnt="0"/>
      <dgm:spPr/>
    </dgm:pt>
    <dgm:pt modelId="{82EDAEEC-C5B0-46B8-A99E-2749692BC33F}" type="pres">
      <dgm:prSet presAssocID="{DB1AC1CE-3837-4CA7-9849-B45A5B3E2C15}" presName="composite" presStyleCnt="0"/>
      <dgm:spPr/>
    </dgm:pt>
    <dgm:pt modelId="{5A808234-96FF-468D-BEEB-8FABD36DBF5E}" type="pres">
      <dgm:prSet presAssocID="{DB1AC1CE-3837-4CA7-9849-B45A5B3E2C15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02439-F060-4804-8343-CA952769F0F0}" type="pres">
      <dgm:prSet presAssocID="{DB1AC1CE-3837-4CA7-9849-B45A5B3E2C15}" presName="rect2" presStyleLbl="fgImgPlace1" presStyleIdx="1" presStyleCnt="6" custScaleX="148472" custLinFactNeighborX="-8255" custLinFactNeighborY="-458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D3944D-C25C-49F6-AC29-6FBDDD3F85FF}" type="pres">
      <dgm:prSet presAssocID="{E0562221-B468-447B-B1F6-2F3171A97922}" presName="sibTrans" presStyleCnt="0"/>
      <dgm:spPr/>
    </dgm:pt>
    <dgm:pt modelId="{DA33E2E9-7922-4B4C-B6CA-DD977824F720}" type="pres">
      <dgm:prSet presAssocID="{308FC6DC-BEEA-4FA1-B661-F1A83C8139E6}" presName="composite" presStyleCnt="0"/>
      <dgm:spPr/>
    </dgm:pt>
    <dgm:pt modelId="{A9A7742E-765B-49D2-84A1-59E7A56EB17E}" type="pres">
      <dgm:prSet presAssocID="{308FC6DC-BEEA-4FA1-B661-F1A83C8139E6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9BE8F-0635-41D6-B2D2-5315B5573899}" type="pres">
      <dgm:prSet presAssocID="{308FC6DC-BEEA-4FA1-B661-F1A83C8139E6}" presName="rect2" presStyleLbl="fgImgPlace1" presStyleIdx="2" presStyleCnt="6" custScaleX="123380"/>
      <dgm:spPr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1C4FF468-6099-4A42-9AD2-9C3AA8243596}" type="pres">
      <dgm:prSet presAssocID="{FD4A216C-A375-459A-986E-33BC339BF4AF}" presName="sibTrans" presStyleCnt="0"/>
      <dgm:spPr/>
    </dgm:pt>
    <dgm:pt modelId="{6F4B4F18-7E15-46B8-B581-306AFCF6C3C5}" type="pres">
      <dgm:prSet presAssocID="{C44B104B-C46D-4465-A556-DEC87CE99D0D}" presName="composite" presStyleCnt="0"/>
      <dgm:spPr/>
    </dgm:pt>
    <dgm:pt modelId="{4EA7A12A-9C82-4E69-BFAA-A3BA93AE8C91}" type="pres">
      <dgm:prSet presAssocID="{C44B104B-C46D-4465-A556-DEC87CE99D0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4A14E-358B-474C-90B4-2CEB324FF5BC}" type="pres">
      <dgm:prSet presAssocID="{C44B104B-C46D-4465-A556-DEC87CE99D0D}" presName="rect2" presStyleLbl="fgImgPlace1" presStyleIdx="3" presStyleCnt="6"/>
      <dgm:spPr>
        <a:blipFill>
          <a:blip xmlns:r="http://schemas.openxmlformats.org/officeDocument/2006/relationships"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706CDE1-107F-4AF5-8877-E6B8B5CCC45C}" type="pres">
      <dgm:prSet presAssocID="{9BE588F0-5BCB-4FBD-8026-6AAFADE6AA87}" presName="sibTrans" presStyleCnt="0"/>
      <dgm:spPr/>
    </dgm:pt>
    <dgm:pt modelId="{173012E1-9077-436B-8829-B2E56A25CCEF}" type="pres">
      <dgm:prSet presAssocID="{3D6830FB-2CA9-413B-8ECE-A4B9EB16DBE0}" presName="composite" presStyleCnt="0"/>
      <dgm:spPr/>
    </dgm:pt>
    <dgm:pt modelId="{2661A477-6BE5-4EBA-BA30-3FF1C8403A14}" type="pres">
      <dgm:prSet presAssocID="{3D6830FB-2CA9-413B-8ECE-A4B9EB16DBE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BEA95-867F-4344-BF9B-EFFDFF86696C}" type="pres">
      <dgm:prSet presAssocID="{3D6830FB-2CA9-413B-8ECE-A4B9EB16DBE0}" presName="rect2" presStyleLbl="fgImgPlace1" presStyleIdx="4" presStyleCnt="6" custScaleX="117182"/>
      <dgm:spPr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84999EEB-CD97-40D8-AC06-1C73E85830DA}" type="pres">
      <dgm:prSet presAssocID="{76F45262-0A37-4411-8D68-9E8174DA3509}" presName="sibTrans" presStyleCnt="0"/>
      <dgm:spPr/>
    </dgm:pt>
    <dgm:pt modelId="{BD87ABBC-66E4-4FCE-A61A-299C55E71A55}" type="pres">
      <dgm:prSet presAssocID="{5A7A3D9B-A554-444E-8E80-6FC557D49EF2}" presName="composite" presStyleCnt="0"/>
      <dgm:spPr/>
    </dgm:pt>
    <dgm:pt modelId="{4BD6FC02-023B-4C8B-A8F9-394AD61CE3D6}" type="pres">
      <dgm:prSet presAssocID="{5A7A3D9B-A554-444E-8E80-6FC557D49EF2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7B50-566A-4E2C-9869-9BD8B318B445}" type="pres">
      <dgm:prSet presAssocID="{5A7A3D9B-A554-444E-8E80-6FC557D49EF2}" presName="rect2" presStyleLbl="fgImgPlace1" presStyleIdx="5" presStyleCnt="6" custScaleX="151035" custLinFactNeighborX="-15541" custLinFactNeighborY="653"/>
      <dgm:spPr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18A5D606-82B4-428B-B849-C8121E22DD13}" srcId="{1B55E37E-F649-4D70-9111-BA9F1A01C016}" destId="{C44B104B-C46D-4465-A556-DEC87CE99D0D}" srcOrd="3" destOrd="0" parTransId="{DECF3AED-1BDF-4CE7-A394-C7D3D6340479}" sibTransId="{9BE588F0-5BCB-4FBD-8026-6AAFADE6AA87}"/>
    <dgm:cxn modelId="{71F466DD-53F2-4FC0-85CC-8BFBEF56C8BD}" type="presOf" srcId="{A38950E2-D0D8-42D2-B986-095762078DE2}" destId="{94BA20A3-748A-4C3C-93FD-1AE42AB66104}" srcOrd="0" destOrd="0" presId="urn:microsoft.com/office/officeart/2008/layout/PictureStrips"/>
    <dgm:cxn modelId="{3B279A1B-8412-4F8C-917C-1A02529B6D8A}" type="presOf" srcId="{1B55E37E-F649-4D70-9111-BA9F1A01C016}" destId="{B257B34C-9BF7-44C9-B9DD-54EC90AB96E4}" srcOrd="0" destOrd="0" presId="urn:microsoft.com/office/officeart/2008/layout/PictureStrips"/>
    <dgm:cxn modelId="{AAEDBE18-AD74-4D1F-9FBD-33A018BBD94D}" type="presOf" srcId="{DB1AC1CE-3837-4CA7-9849-B45A5B3E2C15}" destId="{5A808234-96FF-468D-BEEB-8FABD36DBF5E}" srcOrd="0" destOrd="0" presId="urn:microsoft.com/office/officeart/2008/layout/PictureStrips"/>
    <dgm:cxn modelId="{E5B942F3-669F-4286-B63E-2CE405932297}" srcId="{1B55E37E-F649-4D70-9111-BA9F1A01C016}" destId="{3D6830FB-2CA9-413B-8ECE-A4B9EB16DBE0}" srcOrd="4" destOrd="0" parTransId="{2995BFE9-971D-4DDE-A30C-3F6FFFF566B9}" sibTransId="{76F45262-0A37-4411-8D68-9E8174DA3509}"/>
    <dgm:cxn modelId="{08685F96-39CF-43EF-9CB1-C7C360F3D402}" type="presOf" srcId="{3D6830FB-2CA9-413B-8ECE-A4B9EB16DBE0}" destId="{2661A477-6BE5-4EBA-BA30-3FF1C8403A14}" srcOrd="0" destOrd="0" presId="urn:microsoft.com/office/officeart/2008/layout/PictureStrips"/>
    <dgm:cxn modelId="{024EF9D6-EA34-454A-A547-1298F7043EF4}" srcId="{1B55E37E-F649-4D70-9111-BA9F1A01C016}" destId="{A38950E2-D0D8-42D2-B986-095762078DE2}" srcOrd="0" destOrd="0" parTransId="{B23A0485-DCEF-4043-8FBE-3FEEE55C82F0}" sibTransId="{F4ADDA52-C600-474A-B8EA-BAC4357E0502}"/>
    <dgm:cxn modelId="{DDA1518A-9AB7-4563-8831-48F97A1514CE}" type="presOf" srcId="{5A7A3D9B-A554-444E-8E80-6FC557D49EF2}" destId="{4BD6FC02-023B-4C8B-A8F9-394AD61CE3D6}" srcOrd="0" destOrd="0" presId="urn:microsoft.com/office/officeart/2008/layout/PictureStrips"/>
    <dgm:cxn modelId="{98629194-D41F-42B5-8A54-F420EBD2C93A}" srcId="{1B55E37E-F649-4D70-9111-BA9F1A01C016}" destId="{DB1AC1CE-3837-4CA7-9849-B45A5B3E2C15}" srcOrd="1" destOrd="0" parTransId="{8F135608-3D4A-4744-AEE5-7A6D38DF5081}" sibTransId="{E0562221-B468-447B-B1F6-2F3171A97922}"/>
    <dgm:cxn modelId="{D4D52701-1A9A-4BF7-9473-971146EFFF8E}" type="presOf" srcId="{C44B104B-C46D-4465-A556-DEC87CE99D0D}" destId="{4EA7A12A-9C82-4E69-BFAA-A3BA93AE8C91}" srcOrd="0" destOrd="0" presId="urn:microsoft.com/office/officeart/2008/layout/PictureStrips"/>
    <dgm:cxn modelId="{40B2D254-12A4-4193-8921-6BAF12985BBE}" srcId="{1B55E37E-F649-4D70-9111-BA9F1A01C016}" destId="{308FC6DC-BEEA-4FA1-B661-F1A83C8139E6}" srcOrd="2" destOrd="0" parTransId="{FAB9FE22-58D8-48EF-9C2F-80E294F3C43E}" sibTransId="{FD4A216C-A375-459A-986E-33BC339BF4AF}"/>
    <dgm:cxn modelId="{BA2CA3AC-9647-453E-B19B-F0426B29E755}" type="presOf" srcId="{308FC6DC-BEEA-4FA1-B661-F1A83C8139E6}" destId="{A9A7742E-765B-49D2-84A1-59E7A56EB17E}" srcOrd="0" destOrd="0" presId="urn:microsoft.com/office/officeart/2008/layout/PictureStrips"/>
    <dgm:cxn modelId="{88927788-67D3-457D-BED5-4345015D0FCB}" srcId="{1B55E37E-F649-4D70-9111-BA9F1A01C016}" destId="{5A7A3D9B-A554-444E-8E80-6FC557D49EF2}" srcOrd="5" destOrd="0" parTransId="{645A9ED0-3C2B-4154-9FB7-CFF342391090}" sibTransId="{596613F3-6675-4F70-BAFF-B54319FE0DAE}"/>
    <dgm:cxn modelId="{4A6D7DA0-9AEF-4157-8A29-A446FAC0F847}" type="presParOf" srcId="{B257B34C-9BF7-44C9-B9DD-54EC90AB96E4}" destId="{242654C1-78B1-4184-8874-66D38CA88AF1}" srcOrd="0" destOrd="0" presId="urn:microsoft.com/office/officeart/2008/layout/PictureStrips"/>
    <dgm:cxn modelId="{8D052695-0A0D-4901-B5DA-375FBDDF63DD}" type="presParOf" srcId="{242654C1-78B1-4184-8874-66D38CA88AF1}" destId="{94BA20A3-748A-4C3C-93FD-1AE42AB66104}" srcOrd="0" destOrd="0" presId="urn:microsoft.com/office/officeart/2008/layout/PictureStrips"/>
    <dgm:cxn modelId="{C96AE7CD-417F-45AD-B63E-2E402DEE10DD}" type="presParOf" srcId="{242654C1-78B1-4184-8874-66D38CA88AF1}" destId="{A3EA04C9-CD6A-4531-9A12-BDC9FC4A2D13}" srcOrd="1" destOrd="0" presId="urn:microsoft.com/office/officeart/2008/layout/PictureStrips"/>
    <dgm:cxn modelId="{728E6D44-C7EC-4D3A-9F8C-BC323BED89A0}" type="presParOf" srcId="{B257B34C-9BF7-44C9-B9DD-54EC90AB96E4}" destId="{C6441F56-63BC-4580-9900-5FD7C4A44D58}" srcOrd="1" destOrd="0" presId="urn:microsoft.com/office/officeart/2008/layout/PictureStrips"/>
    <dgm:cxn modelId="{8EE141DC-68A3-4300-9C5B-612F7331AEF8}" type="presParOf" srcId="{B257B34C-9BF7-44C9-B9DD-54EC90AB96E4}" destId="{82EDAEEC-C5B0-46B8-A99E-2749692BC33F}" srcOrd="2" destOrd="0" presId="urn:microsoft.com/office/officeart/2008/layout/PictureStrips"/>
    <dgm:cxn modelId="{83BFF485-978A-433F-A765-0502A174E0E4}" type="presParOf" srcId="{82EDAEEC-C5B0-46B8-A99E-2749692BC33F}" destId="{5A808234-96FF-468D-BEEB-8FABD36DBF5E}" srcOrd="0" destOrd="0" presId="urn:microsoft.com/office/officeart/2008/layout/PictureStrips"/>
    <dgm:cxn modelId="{F3B44C44-78B5-4D82-863D-0A41A30B9069}" type="presParOf" srcId="{82EDAEEC-C5B0-46B8-A99E-2749692BC33F}" destId="{90C02439-F060-4804-8343-CA952769F0F0}" srcOrd="1" destOrd="0" presId="urn:microsoft.com/office/officeart/2008/layout/PictureStrips"/>
    <dgm:cxn modelId="{37282BE5-CFA9-4987-9DF1-69DFCC2422CA}" type="presParOf" srcId="{B257B34C-9BF7-44C9-B9DD-54EC90AB96E4}" destId="{14D3944D-C25C-49F6-AC29-6FBDDD3F85FF}" srcOrd="3" destOrd="0" presId="urn:microsoft.com/office/officeart/2008/layout/PictureStrips"/>
    <dgm:cxn modelId="{CE799B8E-88FE-49DC-A8AC-E475BC9F3C9F}" type="presParOf" srcId="{B257B34C-9BF7-44C9-B9DD-54EC90AB96E4}" destId="{DA33E2E9-7922-4B4C-B6CA-DD977824F720}" srcOrd="4" destOrd="0" presId="urn:microsoft.com/office/officeart/2008/layout/PictureStrips"/>
    <dgm:cxn modelId="{C01C0AE7-F25B-40BB-B23B-A0775869599C}" type="presParOf" srcId="{DA33E2E9-7922-4B4C-B6CA-DD977824F720}" destId="{A9A7742E-765B-49D2-84A1-59E7A56EB17E}" srcOrd="0" destOrd="0" presId="urn:microsoft.com/office/officeart/2008/layout/PictureStrips"/>
    <dgm:cxn modelId="{6C451358-AF9B-435F-B084-775EE4CC2E05}" type="presParOf" srcId="{DA33E2E9-7922-4B4C-B6CA-DD977824F720}" destId="{D769BE8F-0635-41D6-B2D2-5315B5573899}" srcOrd="1" destOrd="0" presId="urn:microsoft.com/office/officeart/2008/layout/PictureStrips"/>
    <dgm:cxn modelId="{AC56FE42-82D0-4C8C-B292-E9BD43C6DDBE}" type="presParOf" srcId="{B257B34C-9BF7-44C9-B9DD-54EC90AB96E4}" destId="{1C4FF468-6099-4A42-9AD2-9C3AA8243596}" srcOrd="5" destOrd="0" presId="urn:microsoft.com/office/officeart/2008/layout/PictureStrips"/>
    <dgm:cxn modelId="{CD3F5D05-6484-4912-978E-7A3B65A35020}" type="presParOf" srcId="{B257B34C-9BF7-44C9-B9DD-54EC90AB96E4}" destId="{6F4B4F18-7E15-46B8-B581-306AFCF6C3C5}" srcOrd="6" destOrd="0" presId="urn:microsoft.com/office/officeart/2008/layout/PictureStrips"/>
    <dgm:cxn modelId="{EEF2DBDF-E0D1-4BF7-8E91-348C9C58B2A3}" type="presParOf" srcId="{6F4B4F18-7E15-46B8-B581-306AFCF6C3C5}" destId="{4EA7A12A-9C82-4E69-BFAA-A3BA93AE8C91}" srcOrd="0" destOrd="0" presId="urn:microsoft.com/office/officeart/2008/layout/PictureStrips"/>
    <dgm:cxn modelId="{A7D5CAF0-55D1-43FC-B578-81AE97360B5F}" type="presParOf" srcId="{6F4B4F18-7E15-46B8-B581-306AFCF6C3C5}" destId="{C2B4A14E-358B-474C-90B4-2CEB324FF5BC}" srcOrd="1" destOrd="0" presId="urn:microsoft.com/office/officeart/2008/layout/PictureStrips"/>
    <dgm:cxn modelId="{89EC188D-0832-41CA-8DC2-B8A38422D5A9}" type="presParOf" srcId="{B257B34C-9BF7-44C9-B9DD-54EC90AB96E4}" destId="{1706CDE1-107F-4AF5-8877-E6B8B5CCC45C}" srcOrd="7" destOrd="0" presId="urn:microsoft.com/office/officeart/2008/layout/PictureStrips"/>
    <dgm:cxn modelId="{675EE658-B27A-4042-AC7B-E080F9C51392}" type="presParOf" srcId="{B257B34C-9BF7-44C9-B9DD-54EC90AB96E4}" destId="{173012E1-9077-436B-8829-B2E56A25CCEF}" srcOrd="8" destOrd="0" presId="urn:microsoft.com/office/officeart/2008/layout/PictureStrips"/>
    <dgm:cxn modelId="{731BB74C-DD1F-470B-B26E-481B912391F2}" type="presParOf" srcId="{173012E1-9077-436B-8829-B2E56A25CCEF}" destId="{2661A477-6BE5-4EBA-BA30-3FF1C8403A14}" srcOrd="0" destOrd="0" presId="urn:microsoft.com/office/officeart/2008/layout/PictureStrips"/>
    <dgm:cxn modelId="{E533538D-8A2B-4C58-A07C-B0263E59A753}" type="presParOf" srcId="{173012E1-9077-436B-8829-B2E56A25CCEF}" destId="{E73BEA95-867F-4344-BF9B-EFFDFF86696C}" srcOrd="1" destOrd="0" presId="urn:microsoft.com/office/officeart/2008/layout/PictureStrips"/>
    <dgm:cxn modelId="{7B361A79-2AA0-49B9-86EB-DA62AE2A22F2}" type="presParOf" srcId="{B257B34C-9BF7-44C9-B9DD-54EC90AB96E4}" destId="{84999EEB-CD97-40D8-AC06-1C73E85830DA}" srcOrd="9" destOrd="0" presId="urn:microsoft.com/office/officeart/2008/layout/PictureStrips"/>
    <dgm:cxn modelId="{4B0F741E-3F25-43C3-8278-D2B47D4DA478}" type="presParOf" srcId="{B257B34C-9BF7-44C9-B9DD-54EC90AB96E4}" destId="{BD87ABBC-66E4-4FCE-A61A-299C55E71A55}" srcOrd="10" destOrd="0" presId="urn:microsoft.com/office/officeart/2008/layout/PictureStrips"/>
    <dgm:cxn modelId="{7B48FBC4-EDA1-4CF6-BF1C-CF348B90FB25}" type="presParOf" srcId="{BD87ABBC-66E4-4FCE-A61A-299C55E71A55}" destId="{4BD6FC02-023B-4C8B-A8F9-394AD61CE3D6}" srcOrd="0" destOrd="0" presId="urn:microsoft.com/office/officeart/2008/layout/PictureStrips"/>
    <dgm:cxn modelId="{858338FC-EC07-448F-948B-0EF7B7E759AF}" type="presParOf" srcId="{BD87ABBC-66E4-4FCE-A61A-299C55E71A55}" destId="{E5467B50-566A-4E2C-9869-9BD8B318B44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1CD294-6079-4636-987C-72EAD4B001C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A0AF9-C2F5-4090-B175-52E42B92439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j-lt"/>
            </a:rPr>
            <a:t>Часть 6.1</a:t>
          </a:r>
          <a:r>
            <a:rPr lang="ru-RU" sz="1600" b="1" dirty="0" smtClean="0">
              <a:latin typeface="+mj-lt"/>
            </a:rPr>
            <a:t/>
          </a:r>
          <a:br>
            <a:rPr lang="ru-RU" sz="1600" b="1" dirty="0" smtClean="0">
              <a:latin typeface="+mj-lt"/>
            </a:rPr>
          </a:br>
          <a:r>
            <a:rPr lang="ru-RU" sz="1600" b="0" dirty="0" smtClean="0">
              <a:latin typeface="+mn-lt"/>
            </a:rPr>
            <a:t>Нарушение сроков предоставления отчетности менее чем на 10 дней</a:t>
          </a:r>
          <a:endParaRPr lang="ru-RU" sz="1600" b="0" dirty="0">
            <a:latin typeface="+mn-lt"/>
            <a:cs typeface="Arial" panose="020B0604020202020204" pitchFamily="34" charset="0"/>
          </a:endParaRPr>
        </a:p>
      </dgm:t>
    </dgm:pt>
    <dgm:pt modelId="{9AD21832-5954-4C5F-90FE-EBC7EB3EF3E9}" type="parTrans" cxnId="{A3A7BE06-1874-46A5-B6F6-04DD6A6F2A1D}">
      <dgm:prSet/>
      <dgm:spPr/>
      <dgm:t>
        <a:bodyPr/>
        <a:lstStyle/>
        <a:p>
          <a:endParaRPr lang="ru-RU"/>
        </a:p>
      </dgm:t>
    </dgm:pt>
    <dgm:pt modelId="{CE5993FC-D1B3-44AD-9DDD-F3B130FAEE1B}" type="sibTrans" cxnId="{A3A7BE06-1874-46A5-B6F6-04DD6A6F2A1D}">
      <dgm:prSet/>
      <dgm:spPr/>
      <dgm:t>
        <a:bodyPr/>
        <a:lstStyle/>
        <a:p>
          <a:endParaRPr lang="ru-RU"/>
        </a:p>
      </dgm:t>
    </dgm:pt>
    <dgm:pt modelId="{E4ABD317-C8D5-4A7A-9497-65C7B44B35F5}">
      <dgm:prSet phldrT="[Текст]" custT="1"/>
      <dgm:spPr/>
      <dgm:t>
        <a:bodyPr/>
        <a:lstStyle/>
        <a:p>
          <a:pPr marL="358775" indent="0" algn="l"/>
          <a:endParaRPr lang="ru-RU" sz="1600" b="0" dirty="0" smtClean="0">
            <a:latin typeface="Corbel" panose="020B0503020204020204" pitchFamily="34" charset="0"/>
          </a:endParaRPr>
        </a:p>
        <a:p>
          <a:pPr marL="358775" indent="-358775" algn="ctr"/>
          <a:r>
            <a:rPr lang="ru-RU" sz="1600" b="1" dirty="0" smtClean="0">
              <a:latin typeface="Arial Narrow" panose="020B0606020202030204" pitchFamily="34" charset="0"/>
            </a:rPr>
            <a:t>должностные лица</a:t>
          </a:r>
        </a:p>
        <a:p>
          <a:pPr marL="358775" indent="-358775" algn="ctr"/>
          <a:r>
            <a:rPr lang="ru-RU" sz="1600" dirty="0" smtClean="0">
              <a:latin typeface="Arial Narrow" panose="020B0606020202030204" pitchFamily="34" charset="0"/>
            </a:rPr>
            <a:t>500-1000 рублей </a:t>
          </a:r>
          <a:r>
            <a:rPr lang="ru-RU" sz="1600" dirty="0" smtClean="0"/>
            <a:t/>
          </a:r>
          <a:br>
            <a:rPr lang="ru-RU" sz="1600" dirty="0" smtClean="0"/>
          </a:br>
          <a:endParaRPr lang="ru-RU" sz="1600" b="0" dirty="0">
            <a:latin typeface="Corbel" panose="020B0503020204020204" pitchFamily="34" charset="0"/>
          </a:endParaRPr>
        </a:p>
      </dgm:t>
    </dgm:pt>
    <dgm:pt modelId="{21B3C0BA-DB5E-4AFA-B6F4-CBC99F9C49C7}" type="parTrans" cxnId="{FC692628-9BD7-4A22-BD07-A67808066C1D}">
      <dgm:prSet/>
      <dgm:spPr/>
      <dgm:t>
        <a:bodyPr/>
        <a:lstStyle/>
        <a:p>
          <a:endParaRPr lang="ru-RU"/>
        </a:p>
      </dgm:t>
    </dgm:pt>
    <dgm:pt modelId="{F355F90C-29C7-4F0E-9A80-87506CBB717E}" type="sibTrans" cxnId="{FC692628-9BD7-4A22-BD07-A67808066C1D}">
      <dgm:prSet/>
      <dgm:spPr/>
      <dgm:t>
        <a:bodyPr/>
        <a:lstStyle/>
        <a:p>
          <a:endParaRPr lang="ru-RU"/>
        </a:p>
      </dgm:t>
    </dgm:pt>
    <dgm:pt modelId="{CA906857-D543-4C23-A6AD-DDC0B6858F69}">
      <dgm:prSet phldrT="[Текст]" custT="1"/>
      <dgm:spPr/>
      <dgm:t>
        <a:bodyPr/>
        <a:lstStyle/>
        <a:p>
          <a:pPr marL="0" indent="0" algn="ctr"/>
          <a:r>
            <a:rPr lang="ru-RU" sz="1600" b="1" dirty="0" smtClean="0">
              <a:latin typeface="Arial Narrow" panose="020B0606020202030204" pitchFamily="34" charset="0"/>
            </a:rPr>
            <a:t>юридические лица</a:t>
          </a:r>
          <a:r>
            <a:rPr lang="ru-RU" sz="1600" b="0" dirty="0" smtClean="0">
              <a:latin typeface="Arial Narrow" panose="020B0606020202030204" pitchFamily="34" charset="0"/>
            </a:rPr>
            <a:t> 5000-15000 рублей</a:t>
          </a:r>
          <a:endParaRPr lang="ru-RU" sz="1600" b="0" dirty="0">
            <a:latin typeface="Arial Narrow" panose="020B0606020202030204" pitchFamily="34" charset="0"/>
          </a:endParaRPr>
        </a:p>
      </dgm:t>
    </dgm:pt>
    <dgm:pt modelId="{67F79C22-C11E-49A8-9855-114946DE6BA5}" type="parTrans" cxnId="{66FA1F2E-564C-435E-852D-3BB8582BD739}">
      <dgm:prSet/>
      <dgm:spPr/>
      <dgm:t>
        <a:bodyPr/>
        <a:lstStyle/>
        <a:p>
          <a:endParaRPr lang="ru-RU"/>
        </a:p>
      </dgm:t>
    </dgm:pt>
    <dgm:pt modelId="{7D9AACE9-DE11-4760-964B-B1ACD8D42FB5}" type="sibTrans" cxnId="{66FA1F2E-564C-435E-852D-3BB8582BD739}">
      <dgm:prSet/>
      <dgm:spPr/>
      <dgm:t>
        <a:bodyPr/>
        <a:lstStyle/>
        <a:p>
          <a:endParaRPr lang="ru-RU"/>
        </a:p>
      </dgm:t>
    </dgm:pt>
    <dgm:pt modelId="{E6D68652-11C1-428D-BE05-1CE416ED1C97}">
      <dgm:prSet phldrT="[Текст]" custT="1"/>
      <dgm:spPr/>
      <dgm:t>
        <a:bodyPr/>
        <a:lstStyle/>
        <a:p>
          <a:pPr marL="0" indent="0" algn="ctr">
            <a:tabLst>
              <a:tab pos="1343025" algn="l"/>
            </a:tabLst>
          </a:pPr>
          <a:r>
            <a:rPr lang="ru-RU" sz="1600" b="1" dirty="0" smtClean="0">
              <a:latin typeface="Arial Narrow" panose="020B0606020202030204" pitchFamily="34" charset="0"/>
            </a:rPr>
            <a:t>должностные лица</a:t>
          </a:r>
          <a:br>
            <a:rPr lang="ru-RU" sz="1600" b="1" dirty="0" smtClean="0">
              <a:latin typeface="Arial Narrow" panose="020B0606020202030204" pitchFamily="34" charset="0"/>
            </a:rPr>
          </a:br>
          <a:r>
            <a:rPr lang="ru-RU" dirty="0" smtClean="0">
              <a:latin typeface="Arial Narrow" panose="020B0606020202030204" pitchFamily="34" charset="0"/>
            </a:rPr>
            <a:t>2000-3000 рублей</a:t>
          </a:r>
          <a:endParaRPr lang="ru-RU" sz="1600" spc="0" dirty="0">
            <a:latin typeface="Arial Narrow" panose="020B0606020202030204" pitchFamily="34" charset="0"/>
          </a:endParaRPr>
        </a:p>
      </dgm:t>
    </dgm:pt>
    <dgm:pt modelId="{05C86959-F91E-4B7F-BBFD-BE6D82FD1FEE}" type="parTrans" cxnId="{36DBB9FA-21BA-4728-8352-B8C359D719E9}">
      <dgm:prSet/>
      <dgm:spPr/>
      <dgm:t>
        <a:bodyPr/>
        <a:lstStyle/>
        <a:p>
          <a:endParaRPr lang="ru-RU"/>
        </a:p>
      </dgm:t>
    </dgm:pt>
    <dgm:pt modelId="{E7598C6F-6251-4531-8343-807F372ECE97}" type="sibTrans" cxnId="{36DBB9FA-21BA-4728-8352-B8C359D719E9}">
      <dgm:prSet/>
      <dgm:spPr/>
      <dgm:t>
        <a:bodyPr/>
        <a:lstStyle/>
        <a:p>
          <a:endParaRPr lang="ru-RU"/>
        </a:p>
      </dgm:t>
    </dgm:pt>
    <dgm:pt modelId="{22899338-09C3-4866-8F6B-B2DDD515BC14}">
      <dgm:prSet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Часть 6.2</a:t>
          </a:r>
          <a:r>
            <a:rPr lang="ru-RU" sz="1600" b="1" dirty="0" smtClean="0">
              <a:latin typeface="+mj-lt"/>
              <a:cs typeface="Arial" panose="020B0604020202020204" pitchFamily="34" charset="0"/>
            </a:rPr>
            <a:t/>
          </a:r>
          <a:br>
            <a:rPr lang="ru-RU" sz="1600" b="1" dirty="0" smtClean="0">
              <a:latin typeface="+mj-lt"/>
              <a:cs typeface="Arial" panose="020B0604020202020204" pitchFamily="34" charset="0"/>
            </a:rPr>
          </a:br>
          <a:r>
            <a:rPr lang="ru-RU" sz="1600" b="0" dirty="0" smtClean="0">
              <a:latin typeface="+mj-lt"/>
              <a:cs typeface="Arial" panose="020B0604020202020204" pitchFamily="34" charset="0"/>
            </a:rPr>
            <a:t>Нарушение сроков предоставления отчетности более чем на 10, но менее чем на 30 дней</a:t>
          </a:r>
          <a:endParaRPr lang="ru-RU" sz="1600" b="0" dirty="0">
            <a:latin typeface="+mj-lt"/>
            <a:cs typeface="Arial" panose="020B0604020202020204" pitchFamily="34" charset="0"/>
          </a:endParaRPr>
        </a:p>
      </dgm:t>
    </dgm:pt>
    <dgm:pt modelId="{54FD6104-4365-46A8-9F85-E2C2A4655599}" type="parTrans" cxnId="{421C0DBD-B4FD-43E9-AC1F-D6428615CB64}">
      <dgm:prSet/>
      <dgm:spPr/>
      <dgm:t>
        <a:bodyPr/>
        <a:lstStyle/>
        <a:p>
          <a:endParaRPr lang="ru-RU"/>
        </a:p>
      </dgm:t>
    </dgm:pt>
    <dgm:pt modelId="{4F22D7B6-3BB5-40DF-AAED-9F33A8A82A70}" type="sibTrans" cxnId="{421C0DBD-B4FD-43E9-AC1F-D6428615CB64}">
      <dgm:prSet/>
      <dgm:spPr/>
      <dgm:t>
        <a:bodyPr/>
        <a:lstStyle/>
        <a:p>
          <a:endParaRPr lang="ru-RU"/>
        </a:p>
      </dgm:t>
    </dgm:pt>
    <dgm:pt modelId="{16B58132-0A43-4EFD-8A02-6850AFBED1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0000"/>
              </a:solidFill>
            </a:rPr>
            <a:t>Часть 6.3</a:t>
          </a:r>
          <a:r>
            <a:rPr lang="ru-RU" sz="1600" b="1" dirty="0" smtClean="0"/>
            <a:t/>
          </a:r>
          <a:br>
            <a:rPr lang="ru-RU" sz="1600" b="1" dirty="0" smtClean="0"/>
          </a:br>
          <a:r>
            <a:rPr lang="ru-RU" sz="1600" b="0" dirty="0" smtClean="0"/>
            <a:t>Нарушение сроков предоставления отчетности более чем на 30 дней</a:t>
          </a:r>
          <a:endParaRPr lang="ru-RU" sz="1600" b="0" dirty="0">
            <a:latin typeface="+mj-lt"/>
            <a:cs typeface="Arial" panose="020B0604020202020204" pitchFamily="34" charset="0"/>
          </a:endParaRPr>
        </a:p>
      </dgm:t>
    </dgm:pt>
    <dgm:pt modelId="{0D55008D-4AE6-400A-8763-E335CE578B0D}" type="parTrans" cxnId="{6EF7D8BF-EBCA-494B-8AD6-37335B2C6E3A}">
      <dgm:prSet/>
      <dgm:spPr/>
      <dgm:t>
        <a:bodyPr/>
        <a:lstStyle/>
        <a:p>
          <a:endParaRPr lang="ru-RU"/>
        </a:p>
      </dgm:t>
    </dgm:pt>
    <dgm:pt modelId="{F12FA44B-892C-47EF-9AFF-FA6E7B882289}" type="sibTrans" cxnId="{6EF7D8BF-EBCA-494B-8AD6-37335B2C6E3A}">
      <dgm:prSet/>
      <dgm:spPr/>
      <dgm:t>
        <a:bodyPr/>
        <a:lstStyle/>
        <a:p>
          <a:endParaRPr lang="ru-RU"/>
        </a:p>
      </dgm:t>
    </dgm:pt>
    <dgm:pt modelId="{58A5CE4A-AD3D-4E2E-B33E-81A5C943FC61}">
      <dgm:prSet custT="1"/>
      <dgm:spPr/>
      <dgm:t>
        <a:bodyPr/>
        <a:lstStyle/>
        <a:p>
          <a:pPr marL="0" indent="0" algn="ctr"/>
          <a:r>
            <a:rPr lang="ru-RU" sz="1600" b="1" dirty="0" smtClean="0">
              <a:latin typeface="Arial Narrow" panose="020B0606020202030204" pitchFamily="34" charset="0"/>
            </a:rPr>
            <a:t>должностные лица</a:t>
          </a:r>
          <a:br>
            <a:rPr lang="ru-RU" sz="1600" b="1" dirty="0" smtClean="0">
              <a:latin typeface="Arial Narrow" panose="020B0606020202030204" pitchFamily="34" charset="0"/>
            </a:rPr>
          </a:br>
          <a:r>
            <a:rPr lang="ru-RU" dirty="0" smtClean="0">
              <a:latin typeface="Arial Narrow" panose="020B0606020202030204" pitchFamily="34" charset="0"/>
            </a:rPr>
            <a:t>4000- 5000 рублей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ACC23C3F-E51E-4F3C-AD14-44BFC0832438}" type="parTrans" cxnId="{950D17EC-A254-4A9D-8F57-391A234DA64D}">
      <dgm:prSet/>
      <dgm:spPr/>
      <dgm:t>
        <a:bodyPr/>
        <a:lstStyle/>
        <a:p>
          <a:endParaRPr lang="ru-RU"/>
        </a:p>
      </dgm:t>
    </dgm:pt>
    <dgm:pt modelId="{D8A95E30-3381-452A-B0FE-13EA90B85137}" type="sibTrans" cxnId="{950D17EC-A254-4A9D-8F57-391A234DA64D}">
      <dgm:prSet/>
      <dgm:spPr/>
      <dgm:t>
        <a:bodyPr/>
        <a:lstStyle/>
        <a:p>
          <a:endParaRPr lang="ru-RU"/>
        </a:p>
      </dgm:t>
    </dgm:pt>
    <dgm:pt modelId="{1CEFD6A8-2E19-4E44-B566-A31C5EC3FCB8}">
      <dgm:prSet phldrT="[Текст]" custT="1"/>
      <dgm:spPr/>
      <dgm:t>
        <a:bodyPr/>
        <a:lstStyle/>
        <a:p>
          <a:pPr marL="0" indent="0" algn="ctr"/>
          <a:r>
            <a:rPr lang="ru-RU" sz="1600" b="1" dirty="0" smtClean="0">
              <a:latin typeface="Arial Narrow" panose="020B0606020202030204" pitchFamily="34" charset="0"/>
            </a:rPr>
            <a:t>юридические лица </a:t>
          </a:r>
          <a:r>
            <a:rPr lang="ru-RU" dirty="0" smtClean="0">
              <a:latin typeface="Arial Narrow" panose="020B0606020202030204" pitchFamily="34" charset="0"/>
            </a:rPr>
            <a:t>20000-30000 рублей</a:t>
          </a:r>
          <a:endParaRPr lang="ru-RU" sz="1600" spc="0" dirty="0">
            <a:latin typeface="Arial Narrow" panose="020B0606020202030204" pitchFamily="34" charset="0"/>
          </a:endParaRPr>
        </a:p>
      </dgm:t>
    </dgm:pt>
    <dgm:pt modelId="{E53E02C3-6B18-4290-A634-D33ECD5E6062}" type="parTrans" cxnId="{6EB5FF3B-27DF-4369-95CB-3F98ED6DC470}">
      <dgm:prSet/>
      <dgm:spPr/>
      <dgm:t>
        <a:bodyPr/>
        <a:lstStyle/>
        <a:p>
          <a:endParaRPr lang="ru-RU"/>
        </a:p>
      </dgm:t>
    </dgm:pt>
    <dgm:pt modelId="{DB4FFC6F-0A07-4C2A-B710-68B09597C5F6}" type="sibTrans" cxnId="{6EB5FF3B-27DF-4369-95CB-3F98ED6DC470}">
      <dgm:prSet/>
      <dgm:spPr/>
      <dgm:t>
        <a:bodyPr/>
        <a:lstStyle/>
        <a:p>
          <a:endParaRPr lang="ru-RU"/>
        </a:p>
      </dgm:t>
    </dgm:pt>
    <dgm:pt modelId="{609B9124-6C7B-498D-9379-AFF443CA6D6E}">
      <dgm:prSet custT="1"/>
      <dgm:spPr/>
      <dgm:t>
        <a:bodyPr/>
        <a:lstStyle/>
        <a:p>
          <a:pPr marL="0" indent="0" algn="ctr"/>
          <a:r>
            <a:rPr lang="ru-RU" sz="1600" b="1" dirty="0" smtClean="0">
              <a:latin typeface="Arial Narrow" panose="020B0606020202030204" pitchFamily="34" charset="0"/>
            </a:rPr>
            <a:t>юридические лица</a:t>
          </a:r>
          <a:br>
            <a:rPr lang="ru-RU" sz="1600" b="1" dirty="0" smtClean="0">
              <a:latin typeface="Arial Narrow" panose="020B0606020202030204" pitchFamily="34" charset="0"/>
            </a:rPr>
          </a:br>
          <a:r>
            <a:rPr lang="ru-RU" dirty="0" smtClean="0">
              <a:latin typeface="Arial Narrow" panose="020B0606020202030204" pitchFamily="34" charset="0"/>
            </a:rPr>
            <a:t>40000-50000 рублей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BBAB67A7-7C71-4553-A078-C51BC48B6BCE}" type="parTrans" cxnId="{FD85F998-66DC-4DCC-9628-EFDB0D9B1E6C}">
      <dgm:prSet/>
      <dgm:spPr/>
      <dgm:t>
        <a:bodyPr/>
        <a:lstStyle/>
        <a:p>
          <a:endParaRPr lang="ru-RU"/>
        </a:p>
      </dgm:t>
    </dgm:pt>
    <dgm:pt modelId="{FAE82EFF-B604-4160-98F8-6458BAC4AADD}" type="sibTrans" cxnId="{FD85F998-66DC-4DCC-9628-EFDB0D9B1E6C}">
      <dgm:prSet/>
      <dgm:spPr/>
      <dgm:t>
        <a:bodyPr/>
        <a:lstStyle/>
        <a:p>
          <a:endParaRPr lang="ru-RU"/>
        </a:p>
      </dgm:t>
    </dgm:pt>
    <dgm:pt modelId="{91B0016E-5B83-4655-8FCA-8136DB44E5EF}" type="pres">
      <dgm:prSet presAssocID="{E61CD294-6079-4636-987C-72EAD4B001C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945B73-0DA2-4463-ACCD-298E0A02805F}" type="pres">
      <dgm:prSet presAssocID="{3F2A0AF9-C2F5-4090-B175-52E42B924394}" presName="root" presStyleCnt="0"/>
      <dgm:spPr/>
      <dgm:t>
        <a:bodyPr/>
        <a:lstStyle/>
        <a:p>
          <a:endParaRPr lang="ru-RU"/>
        </a:p>
      </dgm:t>
    </dgm:pt>
    <dgm:pt modelId="{EC4F942A-1ABA-4025-90E0-89942D96B99B}" type="pres">
      <dgm:prSet presAssocID="{3F2A0AF9-C2F5-4090-B175-52E42B924394}" presName="rootComposite" presStyleCnt="0"/>
      <dgm:spPr/>
      <dgm:t>
        <a:bodyPr/>
        <a:lstStyle/>
        <a:p>
          <a:endParaRPr lang="ru-RU"/>
        </a:p>
      </dgm:t>
    </dgm:pt>
    <dgm:pt modelId="{F07112DE-B5E2-43E9-AF04-E27F49CBC696}" type="pres">
      <dgm:prSet presAssocID="{3F2A0AF9-C2F5-4090-B175-52E42B924394}" presName="rootText" presStyleLbl="node1" presStyleIdx="0" presStyleCnt="3" custScaleX="135361" custScaleY="151311" custLinFactNeighborX="147" custLinFactNeighborY="-31719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43B63E-82AC-494C-ACFC-05CABD3BBE13}" type="pres">
      <dgm:prSet presAssocID="{3F2A0AF9-C2F5-4090-B175-52E42B924394}" presName="rootConnector" presStyleLbl="node1" presStyleIdx="0" presStyleCnt="3"/>
      <dgm:spPr/>
      <dgm:t>
        <a:bodyPr/>
        <a:lstStyle/>
        <a:p>
          <a:endParaRPr lang="ru-RU"/>
        </a:p>
      </dgm:t>
    </dgm:pt>
    <dgm:pt modelId="{388B962F-EBCB-4328-9036-087F1E60B1F8}" type="pres">
      <dgm:prSet presAssocID="{3F2A0AF9-C2F5-4090-B175-52E42B924394}" presName="childShape" presStyleCnt="0"/>
      <dgm:spPr/>
      <dgm:t>
        <a:bodyPr/>
        <a:lstStyle/>
        <a:p>
          <a:endParaRPr lang="ru-RU"/>
        </a:p>
      </dgm:t>
    </dgm:pt>
    <dgm:pt modelId="{1E3AF354-F7D2-4CC1-B58B-FFAE0D05ACC6}" type="pres">
      <dgm:prSet presAssocID="{21B3C0BA-DB5E-4AFA-B6F4-CBC99F9C49C7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D32ACD7-C980-45C5-99B3-E5F18598C7AA}" type="pres">
      <dgm:prSet presAssocID="{E4ABD317-C8D5-4A7A-9497-65C7B44B35F5}" presName="childText" presStyleLbl="bgAcc1" presStyleIdx="0" presStyleCnt="6" custScaleX="140988" custScaleY="104982" custLinFactNeighborX="1813" custLinFactNeighborY="-40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3DA68B9-B0D5-4BB3-B2AF-DC42BE763648}" type="pres">
      <dgm:prSet presAssocID="{67F79C22-C11E-49A8-9855-114946DE6BA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38BA49B-B050-4697-8EF6-51915886E87A}" type="pres">
      <dgm:prSet presAssocID="{CA906857-D543-4C23-A6AD-DDC0B6858F69}" presName="childText" presStyleLbl="bgAcc1" presStyleIdx="1" presStyleCnt="6" custScaleX="140803" custScaleY="128141" custLinFactNeighborX="4212" custLinFactNeighborY="1447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7CA3E77-8870-4CB6-AC72-9D11AD2BF647}" type="pres">
      <dgm:prSet presAssocID="{22899338-09C3-4866-8F6B-B2DDD515BC14}" presName="root" presStyleCnt="0"/>
      <dgm:spPr/>
      <dgm:t>
        <a:bodyPr/>
        <a:lstStyle/>
        <a:p>
          <a:endParaRPr lang="ru-RU"/>
        </a:p>
      </dgm:t>
    </dgm:pt>
    <dgm:pt modelId="{D55740F4-ADE4-4EB1-89E2-01524ED0E138}" type="pres">
      <dgm:prSet presAssocID="{22899338-09C3-4866-8F6B-B2DDD515BC14}" presName="rootComposite" presStyleCnt="0"/>
      <dgm:spPr/>
      <dgm:t>
        <a:bodyPr/>
        <a:lstStyle/>
        <a:p>
          <a:endParaRPr lang="ru-RU"/>
        </a:p>
      </dgm:t>
    </dgm:pt>
    <dgm:pt modelId="{AE947529-EB35-4A6C-BC26-352A4FF3D37C}" type="pres">
      <dgm:prSet presAssocID="{22899338-09C3-4866-8F6B-B2DDD515BC14}" presName="rootText" presStyleLbl="node1" presStyleIdx="1" presStyleCnt="3" custScaleX="160025" custScaleY="152646" custLinFactNeighborX="-5291" custLinFactNeighborY="-3261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A16C784-DF15-4C97-B052-822E1B4A28B2}" type="pres">
      <dgm:prSet presAssocID="{22899338-09C3-4866-8F6B-B2DDD515BC14}" presName="rootConnector" presStyleLbl="node1" presStyleIdx="1" presStyleCnt="3"/>
      <dgm:spPr/>
      <dgm:t>
        <a:bodyPr/>
        <a:lstStyle/>
        <a:p>
          <a:endParaRPr lang="ru-RU"/>
        </a:p>
      </dgm:t>
    </dgm:pt>
    <dgm:pt modelId="{0B746B1B-5E91-434B-A3F7-D33A68796952}" type="pres">
      <dgm:prSet presAssocID="{22899338-09C3-4866-8F6B-B2DDD515BC14}" presName="childShape" presStyleCnt="0"/>
      <dgm:spPr/>
      <dgm:t>
        <a:bodyPr/>
        <a:lstStyle/>
        <a:p>
          <a:endParaRPr lang="ru-RU"/>
        </a:p>
      </dgm:t>
    </dgm:pt>
    <dgm:pt modelId="{993A587B-5F1B-4276-ABB6-41FD6AA87F77}" type="pres">
      <dgm:prSet presAssocID="{05C86959-F91E-4B7F-BBFD-BE6D82FD1FEE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48DABB5-15B5-469F-AD16-F7D679486956}" type="pres">
      <dgm:prSet presAssocID="{E6D68652-11C1-428D-BE05-1CE416ED1C97}" presName="childText" presStyleLbl="bgAcc1" presStyleIdx="2" presStyleCnt="6" custScaleX="150200" custScaleY="121198" custLinFactNeighborX="-5871" custLinFactNeighborY="-1116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674A88A-CFA1-4492-B6DD-11EF45EE1AF2}" type="pres">
      <dgm:prSet presAssocID="{E53E02C3-6B18-4290-A634-D33ECD5E606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FC3E3021-FC55-4B88-8D62-B0174B7F7286}" type="pres">
      <dgm:prSet presAssocID="{1CEFD6A8-2E19-4E44-B566-A31C5EC3FCB8}" presName="childText" presStyleLbl="bgAcc1" presStyleIdx="3" presStyleCnt="6" custScaleX="152345" custScaleY="12401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51BFC84-ED3A-4E51-88A9-FAB914683AF2}" type="pres">
      <dgm:prSet presAssocID="{16B58132-0A43-4EFD-8A02-6850AFBED121}" presName="root" presStyleCnt="0"/>
      <dgm:spPr/>
      <dgm:t>
        <a:bodyPr/>
        <a:lstStyle/>
        <a:p>
          <a:endParaRPr lang="ru-RU"/>
        </a:p>
      </dgm:t>
    </dgm:pt>
    <dgm:pt modelId="{2D508A36-74B4-43C5-BF71-FC318C97EDAA}" type="pres">
      <dgm:prSet presAssocID="{16B58132-0A43-4EFD-8A02-6850AFBED121}" presName="rootComposite" presStyleCnt="0"/>
      <dgm:spPr/>
      <dgm:t>
        <a:bodyPr/>
        <a:lstStyle/>
        <a:p>
          <a:endParaRPr lang="ru-RU"/>
        </a:p>
      </dgm:t>
    </dgm:pt>
    <dgm:pt modelId="{F22AC5D4-16EB-40D2-A107-26EBF45FAE55}" type="pres">
      <dgm:prSet presAssocID="{16B58132-0A43-4EFD-8A02-6850AFBED121}" presName="rootText" presStyleLbl="node1" presStyleIdx="2" presStyleCnt="3" custScaleX="151381" custScaleY="148104" custLinFactNeighborX="-11990" custLinFactNeighborY="-3261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05EBC76-038D-4307-BC2E-60D6C2374D15}" type="pres">
      <dgm:prSet presAssocID="{16B58132-0A43-4EFD-8A02-6850AFBED121}" presName="rootConnector" presStyleLbl="node1" presStyleIdx="2" presStyleCnt="3"/>
      <dgm:spPr/>
      <dgm:t>
        <a:bodyPr/>
        <a:lstStyle/>
        <a:p>
          <a:endParaRPr lang="ru-RU"/>
        </a:p>
      </dgm:t>
    </dgm:pt>
    <dgm:pt modelId="{4E85D4B6-6270-4573-96E4-7C046318A318}" type="pres">
      <dgm:prSet presAssocID="{16B58132-0A43-4EFD-8A02-6850AFBED121}" presName="childShape" presStyleCnt="0"/>
      <dgm:spPr/>
      <dgm:t>
        <a:bodyPr/>
        <a:lstStyle/>
        <a:p>
          <a:endParaRPr lang="ru-RU"/>
        </a:p>
      </dgm:t>
    </dgm:pt>
    <dgm:pt modelId="{F2CDED65-A1C8-4DBC-B0DE-078694CF39CD}" type="pres">
      <dgm:prSet presAssocID="{ACC23C3F-E51E-4F3C-AD14-44BFC0832438}" presName="Name13" presStyleLbl="parChTrans1D2" presStyleIdx="4" presStyleCnt="6"/>
      <dgm:spPr/>
      <dgm:t>
        <a:bodyPr/>
        <a:lstStyle/>
        <a:p>
          <a:endParaRPr lang="ru-RU"/>
        </a:p>
      </dgm:t>
    </dgm:pt>
    <dgm:pt modelId="{2CA220FD-A74D-48FD-BD4E-317DD93B1447}" type="pres">
      <dgm:prSet presAssocID="{58A5CE4A-AD3D-4E2E-B33E-81A5C943FC61}" presName="childText" presStyleLbl="bgAcc1" presStyleIdx="4" presStyleCnt="6" custScaleX="146345" custScaleY="114164" custLinFactNeighborX="-5444" custLinFactNeighborY="-515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EE0F100-5559-4234-B167-2B6A1078A9E7}" type="pres">
      <dgm:prSet presAssocID="{BBAB67A7-7C71-4553-A078-C51BC48B6BCE}" presName="Name13" presStyleLbl="parChTrans1D2" presStyleIdx="5" presStyleCnt="6"/>
      <dgm:spPr/>
      <dgm:t>
        <a:bodyPr/>
        <a:lstStyle/>
        <a:p>
          <a:endParaRPr lang="ru-RU"/>
        </a:p>
      </dgm:t>
    </dgm:pt>
    <dgm:pt modelId="{4A6DDAEC-BBB9-4AC7-B920-F4275E4F983F}" type="pres">
      <dgm:prSet presAssocID="{609B9124-6C7B-498D-9379-AFF443CA6D6E}" presName="childText" presStyleLbl="bgAcc1" presStyleIdx="5" presStyleCnt="6" custScaleX="145768" custScaleY="125280" custLinFactNeighborX="-6969" custLinFactNeighborY="33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184D120-8ABC-4B56-9D0F-B5B098589B81}" type="presOf" srcId="{1CEFD6A8-2E19-4E44-B566-A31C5EC3FCB8}" destId="{FC3E3021-FC55-4B88-8D62-B0174B7F7286}" srcOrd="0" destOrd="0" presId="urn:microsoft.com/office/officeart/2005/8/layout/hierarchy3"/>
    <dgm:cxn modelId="{B9EE68CE-3509-45E6-951F-59A03DFD6DFC}" type="presOf" srcId="{67F79C22-C11E-49A8-9855-114946DE6BA5}" destId="{63DA68B9-B0D5-4BB3-B2AF-DC42BE763648}" srcOrd="0" destOrd="0" presId="urn:microsoft.com/office/officeart/2005/8/layout/hierarchy3"/>
    <dgm:cxn modelId="{E7FD3691-D091-4B77-8378-BEAF04330CB8}" type="presOf" srcId="{E6D68652-11C1-428D-BE05-1CE416ED1C97}" destId="{548DABB5-15B5-469F-AD16-F7D679486956}" srcOrd="0" destOrd="0" presId="urn:microsoft.com/office/officeart/2005/8/layout/hierarchy3"/>
    <dgm:cxn modelId="{C4482192-0ED1-4C11-AF7C-E0C900487D33}" type="presOf" srcId="{21B3C0BA-DB5E-4AFA-B6F4-CBC99F9C49C7}" destId="{1E3AF354-F7D2-4CC1-B58B-FFAE0D05ACC6}" srcOrd="0" destOrd="0" presId="urn:microsoft.com/office/officeart/2005/8/layout/hierarchy3"/>
    <dgm:cxn modelId="{FD85F998-66DC-4DCC-9628-EFDB0D9B1E6C}" srcId="{16B58132-0A43-4EFD-8A02-6850AFBED121}" destId="{609B9124-6C7B-498D-9379-AFF443CA6D6E}" srcOrd="1" destOrd="0" parTransId="{BBAB67A7-7C71-4553-A078-C51BC48B6BCE}" sibTransId="{FAE82EFF-B604-4160-98F8-6458BAC4AADD}"/>
    <dgm:cxn modelId="{529C512F-42B1-4CDB-ADE7-EFBF8E73FD94}" type="presOf" srcId="{58A5CE4A-AD3D-4E2E-B33E-81A5C943FC61}" destId="{2CA220FD-A74D-48FD-BD4E-317DD93B1447}" srcOrd="0" destOrd="0" presId="urn:microsoft.com/office/officeart/2005/8/layout/hierarchy3"/>
    <dgm:cxn modelId="{66FA1F2E-564C-435E-852D-3BB8582BD739}" srcId="{3F2A0AF9-C2F5-4090-B175-52E42B924394}" destId="{CA906857-D543-4C23-A6AD-DDC0B6858F69}" srcOrd="1" destOrd="0" parTransId="{67F79C22-C11E-49A8-9855-114946DE6BA5}" sibTransId="{7D9AACE9-DE11-4760-964B-B1ACD8D42FB5}"/>
    <dgm:cxn modelId="{70FB9D9A-0F2F-4C02-A86A-0C016C4C8A84}" type="presOf" srcId="{E4ABD317-C8D5-4A7A-9497-65C7B44B35F5}" destId="{BD32ACD7-C980-45C5-99B3-E5F18598C7AA}" srcOrd="0" destOrd="0" presId="urn:microsoft.com/office/officeart/2005/8/layout/hierarchy3"/>
    <dgm:cxn modelId="{ACBD780E-605D-4832-8922-FE108294D792}" type="presOf" srcId="{3F2A0AF9-C2F5-4090-B175-52E42B924394}" destId="{3843B63E-82AC-494C-ACFC-05CABD3BBE13}" srcOrd="1" destOrd="0" presId="urn:microsoft.com/office/officeart/2005/8/layout/hierarchy3"/>
    <dgm:cxn modelId="{A3A7BE06-1874-46A5-B6F6-04DD6A6F2A1D}" srcId="{E61CD294-6079-4636-987C-72EAD4B001C2}" destId="{3F2A0AF9-C2F5-4090-B175-52E42B924394}" srcOrd="0" destOrd="0" parTransId="{9AD21832-5954-4C5F-90FE-EBC7EB3EF3E9}" sibTransId="{CE5993FC-D1B3-44AD-9DDD-F3B130FAEE1B}"/>
    <dgm:cxn modelId="{99438EFE-CEC0-439D-B346-8CABADA21EA0}" type="presOf" srcId="{ACC23C3F-E51E-4F3C-AD14-44BFC0832438}" destId="{F2CDED65-A1C8-4DBC-B0DE-078694CF39CD}" srcOrd="0" destOrd="0" presId="urn:microsoft.com/office/officeart/2005/8/layout/hierarchy3"/>
    <dgm:cxn modelId="{C2D05EE3-E2FF-4851-9B8D-1C028DE58C65}" type="presOf" srcId="{22899338-09C3-4866-8F6B-B2DDD515BC14}" destId="{AE947529-EB35-4A6C-BC26-352A4FF3D37C}" srcOrd="0" destOrd="0" presId="urn:microsoft.com/office/officeart/2005/8/layout/hierarchy3"/>
    <dgm:cxn modelId="{3DA71FC7-AE87-45A3-8B82-48DA53A6E274}" type="presOf" srcId="{16B58132-0A43-4EFD-8A02-6850AFBED121}" destId="{405EBC76-038D-4307-BC2E-60D6C2374D15}" srcOrd="1" destOrd="0" presId="urn:microsoft.com/office/officeart/2005/8/layout/hierarchy3"/>
    <dgm:cxn modelId="{A3EBBD43-3AD9-4396-860F-605ACECA88AA}" type="presOf" srcId="{05C86959-F91E-4B7F-BBFD-BE6D82FD1FEE}" destId="{993A587B-5F1B-4276-ABB6-41FD6AA87F77}" srcOrd="0" destOrd="0" presId="urn:microsoft.com/office/officeart/2005/8/layout/hierarchy3"/>
    <dgm:cxn modelId="{950D17EC-A254-4A9D-8F57-391A234DA64D}" srcId="{16B58132-0A43-4EFD-8A02-6850AFBED121}" destId="{58A5CE4A-AD3D-4E2E-B33E-81A5C943FC61}" srcOrd="0" destOrd="0" parTransId="{ACC23C3F-E51E-4F3C-AD14-44BFC0832438}" sibTransId="{D8A95E30-3381-452A-B0FE-13EA90B85137}"/>
    <dgm:cxn modelId="{2022AA49-089E-40E1-9A4C-17A36C8EB47F}" type="presOf" srcId="{3F2A0AF9-C2F5-4090-B175-52E42B924394}" destId="{F07112DE-B5E2-43E9-AF04-E27F49CBC696}" srcOrd="0" destOrd="0" presId="urn:microsoft.com/office/officeart/2005/8/layout/hierarchy3"/>
    <dgm:cxn modelId="{421C0DBD-B4FD-43E9-AC1F-D6428615CB64}" srcId="{E61CD294-6079-4636-987C-72EAD4B001C2}" destId="{22899338-09C3-4866-8F6B-B2DDD515BC14}" srcOrd="1" destOrd="0" parTransId="{54FD6104-4365-46A8-9F85-E2C2A4655599}" sibTransId="{4F22D7B6-3BB5-40DF-AAED-9F33A8A82A70}"/>
    <dgm:cxn modelId="{BB281DBA-7282-469B-ACCE-33614790A97F}" type="presOf" srcId="{E53E02C3-6B18-4290-A634-D33ECD5E6062}" destId="{A674A88A-CFA1-4492-B6DD-11EF45EE1AF2}" srcOrd="0" destOrd="0" presId="urn:microsoft.com/office/officeart/2005/8/layout/hierarchy3"/>
    <dgm:cxn modelId="{332E6231-9B6D-4F5D-968F-C0328FDBDBAB}" type="presOf" srcId="{609B9124-6C7B-498D-9379-AFF443CA6D6E}" destId="{4A6DDAEC-BBB9-4AC7-B920-F4275E4F983F}" srcOrd="0" destOrd="0" presId="urn:microsoft.com/office/officeart/2005/8/layout/hierarchy3"/>
    <dgm:cxn modelId="{72B6A7C1-F358-48FE-9526-865F25563AF6}" type="presOf" srcId="{16B58132-0A43-4EFD-8A02-6850AFBED121}" destId="{F22AC5D4-16EB-40D2-A107-26EBF45FAE55}" srcOrd="0" destOrd="0" presId="urn:microsoft.com/office/officeart/2005/8/layout/hierarchy3"/>
    <dgm:cxn modelId="{15C6A794-B565-4320-B91F-79AA6D59F54F}" type="presOf" srcId="{BBAB67A7-7C71-4553-A078-C51BC48B6BCE}" destId="{9EE0F100-5559-4234-B167-2B6A1078A9E7}" srcOrd="0" destOrd="0" presId="urn:microsoft.com/office/officeart/2005/8/layout/hierarchy3"/>
    <dgm:cxn modelId="{6EB5FF3B-27DF-4369-95CB-3F98ED6DC470}" srcId="{22899338-09C3-4866-8F6B-B2DDD515BC14}" destId="{1CEFD6A8-2E19-4E44-B566-A31C5EC3FCB8}" srcOrd="1" destOrd="0" parTransId="{E53E02C3-6B18-4290-A634-D33ECD5E6062}" sibTransId="{DB4FFC6F-0A07-4C2A-B710-68B09597C5F6}"/>
    <dgm:cxn modelId="{6EF7D8BF-EBCA-494B-8AD6-37335B2C6E3A}" srcId="{E61CD294-6079-4636-987C-72EAD4B001C2}" destId="{16B58132-0A43-4EFD-8A02-6850AFBED121}" srcOrd="2" destOrd="0" parTransId="{0D55008D-4AE6-400A-8763-E335CE578B0D}" sibTransId="{F12FA44B-892C-47EF-9AFF-FA6E7B882289}"/>
    <dgm:cxn modelId="{77D4CF13-BABC-42F8-83F9-F67039D6F937}" type="presOf" srcId="{E61CD294-6079-4636-987C-72EAD4B001C2}" destId="{91B0016E-5B83-4655-8FCA-8136DB44E5EF}" srcOrd="0" destOrd="0" presId="urn:microsoft.com/office/officeart/2005/8/layout/hierarchy3"/>
    <dgm:cxn modelId="{FC692628-9BD7-4A22-BD07-A67808066C1D}" srcId="{3F2A0AF9-C2F5-4090-B175-52E42B924394}" destId="{E4ABD317-C8D5-4A7A-9497-65C7B44B35F5}" srcOrd="0" destOrd="0" parTransId="{21B3C0BA-DB5E-4AFA-B6F4-CBC99F9C49C7}" sibTransId="{F355F90C-29C7-4F0E-9A80-87506CBB717E}"/>
    <dgm:cxn modelId="{EA32EF87-970F-4A8C-BF56-347551AC27C5}" type="presOf" srcId="{22899338-09C3-4866-8F6B-B2DDD515BC14}" destId="{CA16C784-DF15-4C97-B052-822E1B4A28B2}" srcOrd="1" destOrd="0" presId="urn:microsoft.com/office/officeart/2005/8/layout/hierarchy3"/>
    <dgm:cxn modelId="{36DBB9FA-21BA-4728-8352-B8C359D719E9}" srcId="{22899338-09C3-4866-8F6B-B2DDD515BC14}" destId="{E6D68652-11C1-428D-BE05-1CE416ED1C97}" srcOrd="0" destOrd="0" parTransId="{05C86959-F91E-4B7F-BBFD-BE6D82FD1FEE}" sibTransId="{E7598C6F-6251-4531-8343-807F372ECE97}"/>
    <dgm:cxn modelId="{F0970B86-3A6E-402D-84BA-DE2ED82EC3AA}" type="presOf" srcId="{CA906857-D543-4C23-A6AD-DDC0B6858F69}" destId="{238BA49B-B050-4697-8EF6-51915886E87A}" srcOrd="0" destOrd="0" presId="urn:microsoft.com/office/officeart/2005/8/layout/hierarchy3"/>
    <dgm:cxn modelId="{25696A97-1A07-42B9-8667-DDE465513E10}" type="presParOf" srcId="{91B0016E-5B83-4655-8FCA-8136DB44E5EF}" destId="{8F945B73-0DA2-4463-ACCD-298E0A02805F}" srcOrd="0" destOrd="0" presId="urn:microsoft.com/office/officeart/2005/8/layout/hierarchy3"/>
    <dgm:cxn modelId="{38B56D66-D176-49AB-A780-0E8CB84977BB}" type="presParOf" srcId="{8F945B73-0DA2-4463-ACCD-298E0A02805F}" destId="{EC4F942A-1ABA-4025-90E0-89942D96B99B}" srcOrd="0" destOrd="0" presId="urn:microsoft.com/office/officeart/2005/8/layout/hierarchy3"/>
    <dgm:cxn modelId="{8F48E625-6AAE-48B4-BEC3-5DEB3EB9A0E9}" type="presParOf" srcId="{EC4F942A-1ABA-4025-90E0-89942D96B99B}" destId="{F07112DE-B5E2-43E9-AF04-E27F49CBC696}" srcOrd="0" destOrd="0" presId="urn:microsoft.com/office/officeart/2005/8/layout/hierarchy3"/>
    <dgm:cxn modelId="{E5F876B5-4468-4F8F-B6FC-3A104A1428D3}" type="presParOf" srcId="{EC4F942A-1ABA-4025-90E0-89942D96B99B}" destId="{3843B63E-82AC-494C-ACFC-05CABD3BBE13}" srcOrd="1" destOrd="0" presId="urn:microsoft.com/office/officeart/2005/8/layout/hierarchy3"/>
    <dgm:cxn modelId="{077630D5-3A91-432F-B099-5DCB845A6576}" type="presParOf" srcId="{8F945B73-0DA2-4463-ACCD-298E0A02805F}" destId="{388B962F-EBCB-4328-9036-087F1E60B1F8}" srcOrd="1" destOrd="0" presId="urn:microsoft.com/office/officeart/2005/8/layout/hierarchy3"/>
    <dgm:cxn modelId="{FE25BD24-08A4-44E1-ABEE-4624C4B45AEF}" type="presParOf" srcId="{388B962F-EBCB-4328-9036-087F1E60B1F8}" destId="{1E3AF354-F7D2-4CC1-B58B-FFAE0D05ACC6}" srcOrd="0" destOrd="0" presId="urn:microsoft.com/office/officeart/2005/8/layout/hierarchy3"/>
    <dgm:cxn modelId="{CA537B41-811A-4147-8C23-6B6AA997463D}" type="presParOf" srcId="{388B962F-EBCB-4328-9036-087F1E60B1F8}" destId="{BD32ACD7-C980-45C5-99B3-E5F18598C7AA}" srcOrd="1" destOrd="0" presId="urn:microsoft.com/office/officeart/2005/8/layout/hierarchy3"/>
    <dgm:cxn modelId="{DD85BB61-9C93-4947-A098-8E0EB75E510D}" type="presParOf" srcId="{388B962F-EBCB-4328-9036-087F1E60B1F8}" destId="{63DA68B9-B0D5-4BB3-B2AF-DC42BE763648}" srcOrd="2" destOrd="0" presId="urn:microsoft.com/office/officeart/2005/8/layout/hierarchy3"/>
    <dgm:cxn modelId="{96A00A18-E98D-47C8-AFF7-29E87DAC4CEF}" type="presParOf" srcId="{388B962F-EBCB-4328-9036-087F1E60B1F8}" destId="{238BA49B-B050-4697-8EF6-51915886E87A}" srcOrd="3" destOrd="0" presId="urn:microsoft.com/office/officeart/2005/8/layout/hierarchy3"/>
    <dgm:cxn modelId="{0FADF9E4-3922-4E54-BD92-713E42A0FA4D}" type="presParOf" srcId="{91B0016E-5B83-4655-8FCA-8136DB44E5EF}" destId="{B7CA3E77-8870-4CB6-AC72-9D11AD2BF647}" srcOrd="1" destOrd="0" presId="urn:microsoft.com/office/officeart/2005/8/layout/hierarchy3"/>
    <dgm:cxn modelId="{DFD02259-7CA5-41C4-8460-A2053AC85566}" type="presParOf" srcId="{B7CA3E77-8870-4CB6-AC72-9D11AD2BF647}" destId="{D55740F4-ADE4-4EB1-89E2-01524ED0E138}" srcOrd="0" destOrd="0" presId="urn:microsoft.com/office/officeart/2005/8/layout/hierarchy3"/>
    <dgm:cxn modelId="{8DAF80B8-C9D2-42BE-B5D1-779A84E97BB2}" type="presParOf" srcId="{D55740F4-ADE4-4EB1-89E2-01524ED0E138}" destId="{AE947529-EB35-4A6C-BC26-352A4FF3D37C}" srcOrd="0" destOrd="0" presId="urn:microsoft.com/office/officeart/2005/8/layout/hierarchy3"/>
    <dgm:cxn modelId="{870AEE04-E884-4337-94FF-A8BF889D94E2}" type="presParOf" srcId="{D55740F4-ADE4-4EB1-89E2-01524ED0E138}" destId="{CA16C784-DF15-4C97-B052-822E1B4A28B2}" srcOrd="1" destOrd="0" presId="urn:microsoft.com/office/officeart/2005/8/layout/hierarchy3"/>
    <dgm:cxn modelId="{C5923AD0-322B-44EF-BCC3-F4EA0E0CACC4}" type="presParOf" srcId="{B7CA3E77-8870-4CB6-AC72-9D11AD2BF647}" destId="{0B746B1B-5E91-434B-A3F7-D33A68796952}" srcOrd="1" destOrd="0" presId="urn:microsoft.com/office/officeart/2005/8/layout/hierarchy3"/>
    <dgm:cxn modelId="{8401C95B-7CDC-47F7-82F1-957D0A380F79}" type="presParOf" srcId="{0B746B1B-5E91-434B-A3F7-D33A68796952}" destId="{993A587B-5F1B-4276-ABB6-41FD6AA87F77}" srcOrd="0" destOrd="0" presId="urn:microsoft.com/office/officeart/2005/8/layout/hierarchy3"/>
    <dgm:cxn modelId="{A01CF97B-B263-490B-A483-6BD12630AE7A}" type="presParOf" srcId="{0B746B1B-5E91-434B-A3F7-D33A68796952}" destId="{548DABB5-15B5-469F-AD16-F7D679486956}" srcOrd="1" destOrd="0" presId="urn:microsoft.com/office/officeart/2005/8/layout/hierarchy3"/>
    <dgm:cxn modelId="{6389DD77-6AF0-4051-B8D6-77B5F739A4D8}" type="presParOf" srcId="{0B746B1B-5E91-434B-A3F7-D33A68796952}" destId="{A674A88A-CFA1-4492-B6DD-11EF45EE1AF2}" srcOrd="2" destOrd="0" presId="urn:microsoft.com/office/officeart/2005/8/layout/hierarchy3"/>
    <dgm:cxn modelId="{9A17213E-67CD-4D88-93DB-506A5A583E17}" type="presParOf" srcId="{0B746B1B-5E91-434B-A3F7-D33A68796952}" destId="{FC3E3021-FC55-4B88-8D62-B0174B7F7286}" srcOrd="3" destOrd="0" presId="urn:microsoft.com/office/officeart/2005/8/layout/hierarchy3"/>
    <dgm:cxn modelId="{D0EDEEF1-D3D7-4C1C-B640-455B2E4525D3}" type="presParOf" srcId="{91B0016E-5B83-4655-8FCA-8136DB44E5EF}" destId="{451BFC84-ED3A-4E51-88A9-FAB914683AF2}" srcOrd="2" destOrd="0" presId="urn:microsoft.com/office/officeart/2005/8/layout/hierarchy3"/>
    <dgm:cxn modelId="{4E0D7A8F-7674-4985-901B-3DFD670B6DF6}" type="presParOf" srcId="{451BFC84-ED3A-4E51-88A9-FAB914683AF2}" destId="{2D508A36-74B4-43C5-BF71-FC318C97EDAA}" srcOrd="0" destOrd="0" presId="urn:microsoft.com/office/officeart/2005/8/layout/hierarchy3"/>
    <dgm:cxn modelId="{49E78DE2-7551-4E8E-B491-5BCD07D17348}" type="presParOf" srcId="{2D508A36-74B4-43C5-BF71-FC318C97EDAA}" destId="{F22AC5D4-16EB-40D2-A107-26EBF45FAE55}" srcOrd="0" destOrd="0" presId="urn:microsoft.com/office/officeart/2005/8/layout/hierarchy3"/>
    <dgm:cxn modelId="{FC298EDA-6C0C-42F4-98AB-1716488E006F}" type="presParOf" srcId="{2D508A36-74B4-43C5-BF71-FC318C97EDAA}" destId="{405EBC76-038D-4307-BC2E-60D6C2374D15}" srcOrd="1" destOrd="0" presId="urn:microsoft.com/office/officeart/2005/8/layout/hierarchy3"/>
    <dgm:cxn modelId="{33EC97E9-82AF-43FB-8232-CC77BEB240FF}" type="presParOf" srcId="{451BFC84-ED3A-4E51-88A9-FAB914683AF2}" destId="{4E85D4B6-6270-4573-96E4-7C046318A318}" srcOrd="1" destOrd="0" presId="urn:microsoft.com/office/officeart/2005/8/layout/hierarchy3"/>
    <dgm:cxn modelId="{6A2A2121-44FF-4841-8ABE-B24A1D24A58F}" type="presParOf" srcId="{4E85D4B6-6270-4573-96E4-7C046318A318}" destId="{F2CDED65-A1C8-4DBC-B0DE-078694CF39CD}" srcOrd="0" destOrd="0" presId="urn:microsoft.com/office/officeart/2005/8/layout/hierarchy3"/>
    <dgm:cxn modelId="{75D835E6-2398-4298-957A-BB7EF233B6ED}" type="presParOf" srcId="{4E85D4B6-6270-4573-96E4-7C046318A318}" destId="{2CA220FD-A74D-48FD-BD4E-317DD93B1447}" srcOrd="1" destOrd="0" presId="urn:microsoft.com/office/officeart/2005/8/layout/hierarchy3"/>
    <dgm:cxn modelId="{C0AA0464-63FA-495D-A1FC-DF4559208417}" type="presParOf" srcId="{4E85D4B6-6270-4573-96E4-7C046318A318}" destId="{9EE0F100-5559-4234-B167-2B6A1078A9E7}" srcOrd="2" destOrd="0" presId="urn:microsoft.com/office/officeart/2005/8/layout/hierarchy3"/>
    <dgm:cxn modelId="{BCD0BA69-C198-4D7A-A9BC-FE9D9FD9052D}" type="presParOf" srcId="{4E85D4B6-6270-4573-96E4-7C046318A318}" destId="{4A6DDAEC-BBB9-4AC7-B920-F4275E4F983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D36BB-6BDE-4A12-A0EC-08A5BC6D1E33}">
      <dsp:nvSpPr>
        <dsp:cNvPr id="0" name=""/>
        <dsp:cNvSpPr/>
      </dsp:nvSpPr>
      <dsp:spPr>
        <a:xfrm>
          <a:off x="6745" y="166762"/>
          <a:ext cx="2016258" cy="1209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72 открыто</a:t>
          </a:r>
          <a:endParaRPr lang="ru-RU" sz="3100" kern="1200" dirty="0"/>
        </a:p>
      </dsp:txBody>
      <dsp:txXfrm>
        <a:off x="42177" y="202194"/>
        <a:ext cx="1945394" cy="1138890"/>
      </dsp:txXfrm>
    </dsp:sp>
    <dsp:sp modelId="{5B934C7C-4EB0-4F58-943A-CBDCF6611ABF}">
      <dsp:nvSpPr>
        <dsp:cNvPr id="0" name=""/>
        <dsp:cNvSpPr/>
      </dsp:nvSpPr>
      <dsp:spPr>
        <a:xfrm>
          <a:off x="2224629" y="521623"/>
          <a:ext cx="427446" cy="500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224629" y="621629"/>
        <a:ext cx="299212" cy="300020"/>
      </dsp:txXfrm>
    </dsp:sp>
    <dsp:sp modelId="{D3DD1970-2F0E-4E56-8965-2175B4F76C98}">
      <dsp:nvSpPr>
        <dsp:cNvPr id="0" name=""/>
        <dsp:cNvSpPr/>
      </dsp:nvSpPr>
      <dsp:spPr>
        <a:xfrm>
          <a:off x="2829507" y="166762"/>
          <a:ext cx="2016258" cy="1209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45 закрыто</a:t>
          </a:r>
          <a:endParaRPr lang="ru-RU" sz="3100" kern="1200" dirty="0"/>
        </a:p>
      </dsp:txBody>
      <dsp:txXfrm>
        <a:off x="2864939" y="202194"/>
        <a:ext cx="1945394" cy="1138890"/>
      </dsp:txXfrm>
    </dsp:sp>
    <dsp:sp modelId="{71D3F1F8-C3C9-4311-B27C-8F9C24439078}">
      <dsp:nvSpPr>
        <dsp:cNvPr id="0" name=""/>
        <dsp:cNvSpPr/>
      </dsp:nvSpPr>
      <dsp:spPr>
        <a:xfrm>
          <a:off x="5047391" y="521623"/>
          <a:ext cx="427446" cy="500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047391" y="621629"/>
        <a:ext cx="299212" cy="300020"/>
      </dsp:txXfrm>
    </dsp:sp>
    <dsp:sp modelId="{F5C1A1E2-136F-444A-AF89-64D487D1240B}">
      <dsp:nvSpPr>
        <dsp:cNvPr id="0" name=""/>
        <dsp:cNvSpPr/>
      </dsp:nvSpPr>
      <dsp:spPr>
        <a:xfrm>
          <a:off x="5652268" y="166762"/>
          <a:ext cx="2016258" cy="1209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366 действует </a:t>
          </a:r>
          <a:endParaRPr lang="ru-RU" sz="3100" kern="1200" dirty="0"/>
        </a:p>
      </dsp:txBody>
      <dsp:txXfrm>
        <a:off x="5687700" y="202194"/>
        <a:ext cx="1945394" cy="1138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12DE-B5E2-43E9-AF04-E27F49CBC696}">
      <dsp:nvSpPr>
        <dsp:cNvPr id="0" name=""/>
        <dsp:cNvSpPr/>
      </dsp:nvSpPr>
      <dsp:spPr>
        <a:xfrm>
          <a:off x="39821" y="511"/>
          <a:ext cx="4136459" cy="1186823"/>
        </a:xfrm>
        <a:prstGeom prst="rect">
          <a:avLst/>
        </a:prstGeom>
        <a:solidFill>
          <a:srgbClr val="23538D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Неуведомление</a:t>
          </a: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об открытии, закрытии, изменении реквизитов счета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21" y="511"/>
        <a:ext cx="4136459" cy="1186823"/>
      </dsp:txXfrm>
    </dsp:sp>
    <dsp:sp modelId="{1E3AF354-F7D2-4CC1-B58B-FFAE0D05ACC6}">
      <dsp:nvSpPr>
        <dsp:cNvPr id="0" name=""/>
        <dsp:cNvSpPr/>
      </dsp:nvSpPr>
      <dsp:spPr>
        <a:xfrm>
          <a:off x="453467" y="1187334"/>
          <a:ext cx="441443" cy="738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697"/>
              </a:lnTo>
              <a:lnTo>
                <a:pt x="441443" y="7386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2ACD7-C980-45C5-99B3-E5F18598C7AA}">
      <dsp:nvSpPr>
        <dsp:cNvPr id="0" name=""/>
        <dsp:cNvSpPr/>
      </dsp:nvSpPr>
      <dsp:spPr>
        <a:xfrm>
          <a:off x="894911" y="1423016"/>
          <a:ext cx="2813861" cy="1006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ru-RU" sz="1800" b="1" kern="1200" dirty="0" smtClean="0">
              <a:latin typeface="Arial Narrow" panose="020B0606020202030204" pitchFamily="34" charset="0"/>
            </a:rPr>
            <a:t>800</a:t>
          </a:r>
          <a:r>
            <a:rPr lang="ru-RU" sz="1800" b="0" kern="1200" dirty="0" smtClean="0">
              <a:latin typeface="Arial Narrow" panose="020B0606020202030204" pitchFamily="34" charset="0"/>
            </a:rPr>
            <a:t> тыс.руб.-</a:t>
          </a:r>
          <a:r>
            <a:rPr lang="ru-RU" sz="1800" b="1" kern="1200" dirty="0" smtClean="0">
              <a:latin typeface="Arial Narrow" panose="020B0606020202030204" pitchFamily="34" charset="0"/>
            </a:rPr>
            <a:t>1 </a:t>
          </a:r>
          <a:r>
            <a:rPr lang="ru-RU" sz="1800" b="0" kern="1200" dirty="0" smtClean="0">
              <a:latin typeface="Arial Narrow" panose="020B0606020202030204" pitchFamily="34" charset="0"/>
            </a:rPr>
            <a:t>млн. рублей </a:t>
          </a:r>
          <a:br>
            <a:rPr lang="ru-RU" sz="1800" b="0" kern="1200" dirty="0" smtClean="0">
              <a:latin typeface="Arial Narrow" panose="020B0606020202030204" pitchFamily="34" charset="0"/>
            </a:rPr>
          </a:br>
          <a:r>
            <a:rPr lang="ru-RU" sz="1800" b="0" kern="1200" dirty="0" smtClean="0">
              <a:latin typeface="Arial Narrow" panose="020B0606020202030204" pitchFamily="34" charset="0"/>
            </a:rPr>
            <a:t>юридические лица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894911" y="1423016"/>
        <a:ext cx="2813861" cy="1006032"/>
      </dsp:txXfrm>
    </dsp:sp>
    <dsp:sp modelId="{63DA68B9-B0D5-4BB3-B2AF-DC42BE763648}">
      <dsp:nvSpPr>
        <dsp:cNvPr id="0" name=""/>
        <dsp:cNvSpPr/>
      </dsp:nvSpPr>
      <dsp:spPr>
        <a:xfrm>
          <a:off x="453467" y="1187334"/>
          <a:ext cx="441443" cy="1927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447"/>
              </a:lnTo>
              <a:lnTo>
                <a:pt x="441443" y="1927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BA49B-B050-4697-8EF6-51915886E87A}">
      <dsp:nvSpPr>
        <dsp:cNvPr id="0" name=""/>
        <dsp:cNvSpPr/>
      </dsp:nvSpPr>
      <dsp:spPr>
        <a:xfrm>
          <a:off x="894911" y="2635636"/>
          <a:ext cx="2802484" cy="958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0" algn="l"/>
            </a:tabLst>
          </a:pPr>
          <a:r>
            <a:rPr lang="ru-RU" sz="1800" b="1" kern="1200" dirty="0" smtClean="0">
              <a:latin typeface="Arial Narrow" panose="020B0606020202030204" pitchFamily="34" charset="0"/>
            </a:rPr>
            <a:t>40-50</a:t>
          </a:r>
          <a:r>
            <a:rPr lang="ru-RU" sz="1800" b="0" kern="1200" dirty="0" smtClean="0">
              <a:latin typeface="Arial Narrow" panose="020B0606020202030204" pitchFamily="34" charset="0"/>
            </a:rPr>
            <a:t> тыс. рублей</a:t>
          </a:r>
          <a:br>
            <a:rPr lang="ru-RU" sz="1800" b="0" kern="1200" dirty="0" smtClean="0">
              <a:latin typeface="Arial Narrow" panose="020B0606020202030204" pitchFamily="34" charset="0"/>
            </a:rPr>
          </a:br>
          <a:r>
            <a:rPr lang="ru-RU" sz="1800" b="0" kern="1200" dirty="0" smtClean="0">
              <a:latin typeface="Arial Narrow" panose="020B0606020202030204" pitchFamily="34" charset="0"/>
            </a:rPr>
            <a:t>должностные лица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894911" y="2635636"/>
        <a:ext cx="2802484" cy="958290"/>
      </dsp:txXfrm>
    </dsp:sp>
    <dsp:sp modelId="{1957D0E0-4472-4168-BD14-CEAE7B160498}">
      <dsp:nvSpPr>
        <dsp:cNvPr id="0" name=""/>
        <dsp:cNvSpPr/>
      </dsp:nvSpPr>
      <dsp:spPr>
        <a:xfrm>
          <a:off x="453467" y="1187334"/>
          <a:ext cx="430174" cy="314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0115"/>
              </a:lnTo>
              <a:lnTo>
                <a:pt x="430174" y="3140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A5142-A7C5-429B-B051-D94E1D4FDAF4}">
      <dsp:nvSpPr>
        <dsp:cNvPr id="0" name=""/>
        <dsp:cNvSpPr/>
      </dsp:nvSpPr>
      <dsp:spPr>
        <a:xfrm>
          <a:off x="883642" y="3848304"/>
          <a:ext cx="2629793" cy="958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4-5</a:t>
          </a:r>
          <a:r>
            <a:rPr lang="ru-RU" sz="1800" kern="1200" dirty="0" smtClean="0">
              <a:latin typeface="Arial Narrow" panose="020B0606020202030204" pitchFamily="34" charset="0"/>
            </a:rPr>
            <a:t> тыс. рублей</a:t>
          </a:r>
          <a:br>
            <a:rPr lang="ru-RU" sz="1800" kern="1200" dirty="0" smtClean="0">
              <a:latin typeface="Arial Narrow" panose="020B0606020202030204" pitchFamily="34" charset="0"/>
            </a:rPr>
          </a:br>
          <a:r>
            <a:rPr lang="ru-RU" sz="1800" kern="1200" dirty="0" smtClean="0">
              <a:latin typeface="Arial Narrow" panose="020B0606020202030204" pitchFamily="34" charset="0"/>
            </a:rPr>
            <a:t>физические лица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883642" y="3848304"/>
        <a:ext cx="2629793" cy="958290"/>
      </dsp:txXfrm>
    </dsp:sp>
    <dsp:sp modelId="{7DBDE0F8-404B-4269-971A-B12A42939827}">
      <dsp:nvSpPr>
        <dsp:cNvPr id="0" name=""/>
        <dsp:cNvSpPr/>
      </dsp:nvSpPr>
      <dsp:spPr>
        <a:xfrm>
          <a:off x="4605077" y="21603"/>
          <a:ext cx="3585672" cy="1193761"/>
        </a:xfrm>
        <a:prstGeom prst="rect">
          <a:avLst/>
        </a:prstGeom>
        <a:solidFill>
          <a:srgbClr val="23538D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Несвоевременное уведомление об открытии, закрытии, изменении реквизитов счета </a:t>
          </a:r>
          <a:endParaRPr lang="ru-RU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5077" y="21603"/>
        <a:ext cx="3585672" cy="1193761"/>
      </dsp:txXfrm>
    </dsp:sp>
    <dsp:sp modelId="{F725B730-C8E4-41CC-8EEA-3E3EFC0EBBEB}">
      <dsp:nvSpPr>
        <dsp:cNvPr id="0" name=""/>
        <dsp:cNvSpPr/>
      </dsp:nvSpPr>
      <dsp:spPr>
        <a:xfrm>
          <a:off x="4963644" y="1215364"/>
          <a:ext cx="408915" cy="697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625"/>
              </a:lnTo>
              <a:lnTo>
                <a:pt x="408915" y="6976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7D721-EE62-4AAC-AA33-750FB09EC27C}">
      <dsp:nvSpPr>
        <dsp:cNvPr id="0" name=""/>
        <dsp:cNvSpPr/>
      </dsp:nvSpPr>
      <dsp:spPr>
        <a:xfrm>
          <a:off x="5372560" y="1433844"/>
          <a:ext cx="2479196" cy="958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87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50-100</a:t>
          </a:r>
          <a:r>
            <a:rPr lang="ru-RU" sz="1800" kern="1200" dirty="0" smtClean="0">
              <a:latin typeface="Arial Narrow" panose="020B0606020202030204" pitchFamily="34" charset="0"/>
            </a:rPr>
            <a:t> тыс. рублей </a:t>
          </a:r>
          <a:br>
            <a:rPr lang="ru-RU" sz="1800" kern="1200" dirty="0" smtClean="0">
              <a:latin typeface="Arial Narrow" panose="020B0606020202030204" pitchFamily="34" charset="0"/>
            </a:rPr>
          </a:br>
          <a:r>
            <a:rPr lang="ru-RU" sz="1800" kern="1200" dirty="0" smtClean="0">
              <a:latin typeface="Arial Narrow" panose="020B0606020202030204" pitchFamily="34" charset="0"/>
            </a:rPr>
            <a:t>юридические лица 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372560" y="1433844"/>
        <a:ext cx="2479196" cy="958290"/>
      </dsp:txXfrm>
    </dsp:sp>
    <dsp:sp modelId="{993A587B-5F1B-4276-ABB6-41FD6AA87F77}">
      <dsp:nvSpPr>
        <dsp:cNvPr id="0" name=""/>
        <dsp:cNvSpPr/>
      </dsp:nvSpPr>
      <dsp:spPr>
        <a:xfrm>
          <a:off x="4963644" y="1215364"/>
          <a:ext cx="408915" cy="1895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488"/>
              </a:lnTo>
              <a:lnTo>
                <a:pt x="408915" y="18954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DABB5-15B5-469F-AD16-F7D679486956}">
      <dsp:nvSpPr>
        <dsp:cNvPr id="0" name=""/>
        <dsp:cNvSpPr/>
      </dsp:nvSpPr>
      <dsp:spPr>
        <a:xfrm>
          <a:off x="5372560" y="2631707"/>
          <a:ext cx="2454939" cy="958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87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5-10</a:t>
          </a:r>
          <a:r>
            <a:rPr lang="ru-RU" sz="1800" kern="1200" dirty="0" smtClean="0">
              <a:latin typeface="Arial Narrow" panose="020B0606020202030204" pitchFamily="34" charset="0"/>
            </a:rPr>
            <a:t> тыс. рублей</a:t>
          </a:r>
          <a:br>
            <a:rPr lang="ru-RU" sz="1800" kern="1200" dirty="0" smtClean="0">
              <a:latin typeface="Arial Narrow" panose="020B0606020202030204" pitchFamily="34" charset="0"/>
            </a:rPr>
          </a:br>
          <a:r>
            <a:rPr lang="ru-RU" sz="1800" kern="1200" dirty="0" smtClean="0">
              <a:latin typeface="Arial Narrow" panose="020B0606020202030204" pitchFamily="34" charset="0"/>
            </a:rPr>
            <a:t>должностные лица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372560" y="2631707"/>
        <a:ext cx="2454939" cy="958290"/>
      </dsp:txXfrm>
    </dsp:sp>
    <dsp:sp modelId="{AE4BB20D-0EEC-4E80-9C4D-B5A6CAA903B9}">
      <dsp:nvSpPr>
        <dsp:cNvPr id="0" name=""/>
        <dsp:cNvSpPr/>
      </dsp:nvSpPr>
      <dsp:spPr>
        <a:xfrm>
          <a:off x="4963644" y="1215364"/>
          <a:ext cx="408915" cy="309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350"/>
              </a:lnTo>
              <a:lnTo>
                <a:pt x="408915" y="3093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5BF2E-D48E-4FFC-9BB9-1E0E1704C897}">
      <dsp:nvSpPr>
        <dsp:cNvPr id="0" name=""/>
        <dsp:cNvSpPr/>
      </dsp:nvSpPr>
      <dsp:spPr>
        <a:xfrm>
          <a:off x="5372560" y="3829569"/>
          <a:ext cx="2360812" cy="9582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8775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anose="020B0606020202030204" pitchFamily="34" charset="0"/>
            </a:rPr>
            <a:t>1-1,5</a:t>
          </a:r>
          <a:r>
            <a:rPr lang="ru-RU" sz="1800" kern="1200" dirty="0" smtClean="0">
              <a:latin typeface="Arial Narrow" panose="020B0606020202030204" pitchFamily="34" charset="0"/>
            </a:rPr>
            <a:t> тыс. рублей</a:t>
          </a:r>
          <a:br>
            <a:rPr lang="ru-RU" sz="1800" kern="1200" dirty="0" smtClean="0">
              <a:latin typeface="Arial Narrow" panose="020B0606020202030204" pitchFamily="34" charset="0"/>
            </a:rPr>
          </a:br>
          <a:r>
            <a:rPr lang="ru-RU" sz="1800" kern="1200" dirty="0" smtClean="0">
              <a:latin typeface="Arial Narrow" panose="020B0606020202030204" pitchFamily="34" charset="0"/>
            </a:rPr>
            <a:t>физические лица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372560" y="3829569"/>
        <a:ext cx="2360812" cy="958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13946-5D7D-423D-9F48-42AFAE45AD36}">
      <dsp:nvSpPr>
        <dsp:cNvPr id="0" name=""/>
        <dsp:cNvSpPr/>
      </dsp:nvSpPr>
      <dsp:spPr>
        <a:xfrm rot="10800000">
          <a:off x="1366146" y="765"/>
          <a:ext cx="5243651" cy="853999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9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суммы процентов на остаток средств на таких счетах</a:t>
          </a:r>
          <a:endParaRPr lang="ru-RU" sz="1300" kern="1200" dirty="0"/>
        </a:p>
      </dsp:txBody>
      <dsp:txXfrm rot="10800000">
        <a:off x="1579646" y="765"/>
        <a:ext cx="5030151" cy="853999"/>
      </dsp:txXfrm>
    </dsp:sp>
    <dsp:sp modelId="{F89E92F5-74D6-498C-AA7B-E5C179EBFE59}">
      <dsp:nvSpPr>
        <dsp:cNvPr id="0" name=""/>
        <dsp:cNvSpPr/>
      </dsp:nvSpPr>
      <dsp:spPr>
        <a:xfrm>
          <a:off x="1023050" y="765"/>
          <a:ext cx="853999" cy="8539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4B5F8-FA29-40CA-A6F0-2A2149951D30}">
      <dsp:nvSpPr>
        <dsp:cNvPr id="0" name=""/>
        <dsp:cNvSpPr/>
      </dsp:nvSpPr>
      <dsp:spPr>
        <a:xfrm rot="10800000">
          <a:off x="1348614" y="1142773"/>
          <a:ext cx="5292379" cy="853999"/>
        </a:xfrm>
        <a:prstGeom prst="homePlate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9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Суммы</a:t>
          </a:r>
          <a:r>
            <a:rPr lang="ru-RU" sz="1300" kern="1200" baseline="0" dirty="0" smtClean="0"/>
            <a:t> </a:t>
          </a:r>
          <a:r>
            <a:rPr lang="ru-RU" sz="1300" kern="1200" baseline="0" dirty="0" smtClean="0"/>
            <a:t>кредитов\займов, </a:t>
          </a:r>
          <a:r>
            <a:rPr lang="ru-RU" sz="1300" kern="1200" dirty="0" smtClean="0"/>
            <a:t>полученные от организаций-нерезидентов - агентов правительств иностранных государств, резидентов государств ОЭСР или </a:t>
          </a:r>
          <a:r>
            <a:rPr lang="ru-RU" sz="1300" kern="1200" dirty="0" smtClean="0"/>
            <a:t>ФАТФ (до 02.12.2019)</a:t>
          </a:r>
          <a:endParaRPr lang="ru-RU" sz="1300" kern="1200" dirty="0"/>
        </a:p>
      </dsp:txBody>
      <dsp:txXfrm rot="10800000">
        <a:off x="1562114" y="1142773"/>
        <a:ext cx="5078879" cy="853999"/>
      </dsp:txXfrm>
    </dsp:sp>
    <dsp:sp modelId="{BFE7363A-98DC-449F-812A-B747460920C5}">
      <dsp:nvSpPr>
        <dsp:cNvPr id="0" name=""/>
        <dsp:cNvSpPr/>
      </dsp:nvSpPr>
      <dsp:spPr>
        <a:xfrm>
          <a:off x="936104" y="1066733"/>
          <a:ext cx="930056" cy="920167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A2CE1-40CE-4918-A0FA-A0DC757D11C3}">
      <dsp:nvSpPr>
        <dsp:cNvPr id="0" name=""/>
        <dsp:cNvSpPr/>
      </dsp:nvSpPr>
      <dsp:spPr>
        <a:xfrm rot="10800000">
          <a:off x="1304589" y="2284782"/>
          <a:ext cx="5325727" cy="853999"/>
        </a:xfrm>
        <a:prstGeom prst="homePlate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9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денежные средства, полученные в результате конверсии средств, зачисленных на такие счета</a:t>
          </a:r>
        </a:p>
      </dsp:txBody>
      <dsp:txXfrm rot="10800000">
        <a:off x="1518089" y="2284782"/>
        <a:ext cx="5112227" cy="853999"/>
      </dsp:txXfrm>
    </dsp:sp>
    <dsp:sp modelId="{21F2B32B-7BCE-430C-A4EC-2B484BC39164}">
      <dsp:nvSpPr>
        <dsp:cNvPr id="0" name=""/>
        <dsp:cNvSpPr/>
      </dsp:nvSpPr>
      <dsp:spPr>
        <a:xfrm>
          <a:off x="1013163" y="2232244"/>
          <a:ext cx="853999" cy="853999"/>
        </a:xfrm>
        <a:prstGeom prst="ellipse">
          <a:avLst/>
        </a:prstGeom>
        <a:solidFill>
          <a:schemeClr val="accent1">
            <a:tint val="50000"/>
            <a:hueOff val="37597"/>
            <a:satOff val="-1763"/>
            <a:lumOff val="75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FFB02-26E1-402C-8797-7926C266317F}">
      <dsp:nvSpPr>
        <dsp:cNvPr id="0" name=""/>
        <dsp:cNvSpPr/>
      </dsp:nvSpPr>
      <dsp:spPr>
        <a:xfrm rot="10800000">
          <a:off x="1408098" y="3393707"/>
          <a:ext cx="5187715" cy="853999"/>
        </a:xfrm>
        <a:prstGeom prst="homePlat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590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75000"/>
                </a:schemeClr>
              </a:solidFill>
            </a:rPr>
            <a:t>суммы налогов, которые возвращены компетентными органами государства пребывания резидента</a:t>
          </a:r>
          <a:endParaRPr lang="ru-RU" sz="1300" kern="120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1621598" y="3393707"/>
        <a:ext cx="4974215" cy="853999"/>
      </dsp:txXfrm>
    </dsp:sp>
    <dsp:sp modelId="{1F1EB6BF-909C-4AEB-809C-8C1E77D5D32D}">
      <dsp:nvSpPr>
        <dsp:cNvPr id="0" name=""/>
        <dsp:cNvSpPr/>
      </dsp:nvSpPr>
      <dsp:spPr>
        <a:xfrm>
          <a:off x="1025607" y="3349555"/>
          <a:ext cx="853999" cy="853999"/>
        </a:xfrm>
        <a:prstGeom prst="ellipse">
          <a:avLst/>
        </a:prstGeom>
        <a:blipFill>
          <a:blip xmlns:r="http://schemas.openxmlformats.org/officeDocument/2006/relationships"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A20A3-748A-4C3C-93FD-1AE42AB66104}">
      <dsp:nvSpPr>
        <dsp:cNvPr id="0" name=""/>
        <dsp:cNvSpPr/>
      </dsp:nvSpPr>
      <dsp:spPr>
        <a:xfrm>
          <a:off x="457519" y="506381"/>
          <a:ext cx="3488667" cy="109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43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недостоверные сведения, указанные в отчете</a:t>
          </a:r>
          <a:endParaRPr lang="ru-RU" sz="22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57519" y="506381"/>
        <a:ext cx="3488667" cy="1090208"/>
      </dsp:txXfrm>
    </dsp:sp>
    <dsp:sp modelId="{A3EA04C9-CD6A-4531-9A12-BDC9FC4A2D13}">
      <dsp:nvSpPr>
        <dsp:cNvPr id="0" name=""/>
        <dsp:cNvSpPr/>
      </dsp:nvSpPr>
      <dsp:spPr>
        <a:xfrm>
          <a:off x="0" y="373624"/>
          <a:ext cx="1182059" cy="106514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08234-96FF-468D-BEEB-8FABD36DBF5E}">
      <dsp:nvSpPr>
        <dsp:cNvPr id="0" name=""/>
        <dsp:cNvSpPr/>
      </dsp:nvSpPr>
      <dsp:spPr>
        <a:xfrm>
          <a:off x="4399924" y="575768"/>
          <a:ext cx="3488667" cy="109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43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anose="020B0606020202030204" pitchFamily="34" charset="0"/>
            </a:rPr>
            <a:t>неполное заполнение отчета</a:t>
          </a:r>
          <a:endParaRPr lang="ru-RU" sz="2200" kern="1200" dirty="0">
            <a:latin typeface="Arial Narrow" panose="020B0606020202030204" pitchFamily="34" charset="0"/>
          </a:endParaRPr>
        </a:p>
      </dsp:txBody>
      <dsp:txXfrm>
        <a:off x="4399924" y="575768"/>
        <a:ext cx="3488667" cy="1090208"/>
      </dsp:txXfrm>
    </dsp:sp>
    <dsp:sp modelId="{90C02439-F060-4804-8343-CA952769F0F0}">
      <dsp:nvSpPr>
        <dsp:cNvPr id="0" name=""/>
        <dsp:cNvSpPr/>
      </dsp:nvSpPr>
      <dsp:spPr>
        <a:xfrm>
          <a:off x="4006609" y="365797"/>
          <a:ext cx="1133058" cy="114471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7742E-765B-49D2-84A1-59E7A56EB17E}">
      <dsp:nvSpPr>
        <dsp:cNvPr id="0" name=""/>
        <dsp:cNvSpPr/>
      </dsp:nvSpPr>
      <dsp:spPr>
        <a:xfrm>
          <a:off x="390936" y="1948220"/>
          <a:ext cx="3488667" cy="109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43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anose="020B0606020202030204" pitchFamily="34" charset="0"/>
            </a:rPr>
            <a:t>непредставление подтверждающих банковских документов</a:t>
          </a:r>
          <a:endParaRPr lang="ru-RU" sz="2200" kern="1200" dirty="0">
            <a:latin typeface="Arial Narrow" panose="020B0606020202030204" pitchFamily="34" charset="0"/>
          </a:endParaRPr>
        </a:p>
      </dsp:txBody>
      <dsp:txXfrm>
        <a:off x="390936" y="1948220"/>
        <a:ext cx="3488667" cy="1090208"/>
      </dsp:txXfrm>
    </dsp:sp>
    <dsp:sp modelId="{D769BE8F-0635-41D6-B2D2-5315B5573899}">
      <dsp:nvSpPr>
        <dsp:cNvPr id="0" name=""/>
        <dsp:cNvSpPr/>
      </dsp:nvSpPr>
      <dsp:spPr>
        <a:xfrm>
          <a:off x="156363" y="1790745"/>
          <a:ext cx="941569" cy="1144719"/>
        </a:xfrm>
        <a:prstGeom prst="rect">
          <a:avLst/>
        </a:prstGeom>
        <a:blipFill rotWithShape="1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7A12A-9C82-4E69-BFAA-A3BA93AE8C91}">
      <dsp:nvSpPr>
        <dsp:cNvPr id="0" name=""/>
        <dsp:cNvSpPr/>
      </dsp:nvSpPr>
      <dsp:spPr>
        <a:xfrm>
          <a:off x="4247324" y="1948220"/>
          <a:ext cx="3488667" cy="109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43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anose="020B0606020202030204" pitchFamily="34" charset="0"/>
            </a:rPr>
            <a:t>представление отчета неуполномоченным лицом</a:t>
          </a:r>
          <a:endParaRPr lang="ru-RU" sz="2200" kern="1200" dirty="0">
            <a:latin typeface="Arial Narrow" panose="020B0606020202030204" pitchFamily="34" charset="0"/>
          </a:endParaRPr>
        </a:p>
      </dsp:txBody>
      <dsp:txXfrm>
        <a:off x="4247324" y="1948220"/>
        <a:ext cx="3488667" cy="1090208"/>
      </dsp:txXfrm>
    </dsp:sp>
    <dsp:sp modelId="{C2B4A14E-358B-474C-90B4-2CEB324FF5BC}">
      <dsp:nvSpPr>
        <dsp:cNvPr id="0" name=""/>
        <dsp:cNvSpPr/>
      </dsp:nvSpPr>
      <dsp:spPr>
        <a:xfrm>
          <a:off x="4101962" y="1790745"/>
          <a:ext cx="763146" cy="1144719"/>
        </a:xfrm>
        <a:prstGeom prst="rect">
          <a:avLst/>
        </a:prstGeom>
        <a:blipFill>
          <a:blip xmlns:r="http://schemas.openxmlformats.org/officeDocument/2006/relationships"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1A477-6BE5-4EBA-BA30-3FF1C8403A14}">
      <dsp:nvSpPr>
        <dsp:cNvPr id="0" name=""/>
        <dsp:cNvSpPr/>
      </dsp:nvSpPr>
      <dsp:spPr>
        <a:xfrm>
          <a:off x="281743" y="3320671"/>
          <a:ext cx="3488667" cy="109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43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anose="020B0606020202030204" pitchFamily="34" charset="0"/>
            </a:rPr>
            <a:t>ненадлежащее оформление банковских документов</a:t>
          </a:r>
          <a:endParaRPr lang="ru-RU" sz="2200" kern="1200" dirty="0">
            <a:latin typeface="Arial Narrow" panose="020B0606020202030204" pitchFamily="34" charset="0"/>
          </a:endParaRPr>
        </a:p>
      </dsp:txBody>
      <dsp:txXfrm>
        <a:off x="281743" y="3320671"/>
        <a:ext cx="3488667" cy="1090208"/>
      </dsp:txXfrm>
    </dsp:sp>
    <dsp:sp modelId="{E73BEA95-867F-4344-BF9B-EFFDFF86696C}">
      <dsp:nvSpPr>
        <dsp:cNvPr id="0" name=""/>
        <dsp:cNvSpPr/>
      </dsp:nvSpPr>
      <dsp:spPr>
        <a:xfrm>
          <a:off x="70820" y="3163197"/>
          <a:ext cx="894269" cy="1144719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6FC02-023B-4C8B-A8F9-394AD61CE3D6}">
      <dsp:nvSpPr>
        <dsp:cNvPr id="0" name=""/>
        <dsp:cNvSpPr/>
      </dsp:nvSpPr>
      <dsp:spPr>
        <a:xfrm>
          <a:off x="4332866" y="3320671"/>
          <a:ext cx="3488667" cy="109020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43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anose="020B0606020202030204" pitchFamily="34" charset="0"/>
            </a:rPr>
            <a:t>другие нарушения правил</a:t>
          </a:r>
          <a:endParaRPr lang="ru-RU" sz="2200" kern="1200" dirty="0">
            <a:latin typeface="Arial Narrow" panose="020B0606020202030204" pitchFamily="34" charset="0"/>
          </a:endParaRPr>
        </a:p>
      </dsp:txBody>
      <dsp:txXfrm>
        <a:off x="4332866" y="3320671"/>
        <a:ext cx="3488667" cy="1090208"/>
      </dsp:txXfrm>
    </dsp:sp>
    <dsp:sp modelId="{E5467B50-566A-4E2C-9869-9BD8B318B445}">
      <dsp:nvSpPr>
        <dsp:cNvPr id="0" name=""/>
        <dsp:cNvSpPr/>
      </dsp:nvSpPr>
      <dsp:spPr>
        <a:xfrm>
          <a:off x="3874169" y="3170672"/>
          <a:ext cx="1152617" cy="1144719"/>
        </a:xfrm>
        <a:prstGeom prst="rect">
          <a:avLst/>
        </a:prstGeom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112DE-B5E2-43E9-AF04-E27F49CBC696}">
      <dsp:nvSpPr>
        <dsp:cNvPr id="0" name=""/>
        <dsp:cNvSpPr/>
      </dsp:nvSpPr>
      <dsp:spPr>
        <a:xfrm>
          <a:off x="4939" y="395256"/>
          <a:ext cx="2176529" cy="1216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j-lt"/>
            </a:rPr>
            <a:t>Часть 6.1</a:t>
          </a:r>
          <a:r>
            <a:rPr lang="ru-RU" sz="1600" b="1" kern="1200" dirty="0" smtClean="0">
              <a:latin typeface="+mj-lt"/>
            </a:rPr>
            <a:t/>
          </a:r>
          <a:br>
            <a:rPr lang="ru-RU" sz="1600" b="1" kern="1200" dirty="0" smtClean="0">
              <a:latin typeface="+mj-lt"/>
            </a:rPr>
          </a:br>
          <a:r>
            <a:rPr lang="ru-RU" sz="1600" b="0" kern="1200" dirty="0" smtClean="0">
              <a:latin typeface="+mn-lt"/>
            </a:rPr>
            <a:t>Нарушение сроков предоставления отчетности менее чем на 10 дней</a:t>
          </a:r>
          <a:endParaRPr lang="ru-RU" sz="1600" b="0" kern="1200" dirty="0">
            <a:latin typeface="+mn-lt"/>
            <a:cs typeface="Arial" panose="020B0604020202020204" pitchFamily="34" charset="0"/>
          </a:endParaRPr>
        </a:p>
      </dsp:txBody>
      <dsp:txXfrm>
        <a:off x="4939" y="395256"/>
        <a:ext cx="2176529" cy="1216498"/>
      </dsp:txXfrm>
    </dsp:sp>
    <dsp:sp modelId="{1E3AF354-F7D2-4CC1-B58B-FFAE0D05ACC6}">
      <dsp:nvSpPr>
        <dsp:cNvPr id="0" name=""/>
        <dsp:cNvSpPr/>
      </dsp:nvSpPr>
      <dsp:spPr>
        <a:xfrm>
          <a:off x="222592" y="1611755"/>
          <a:ext cx="238610" cy="874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753"/>
              </a:lnTo>
              <a:lnTo>
                <a:pt x="238610" y="8747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2ACD7-C980-45C5-99B3-E5F18598C7AA}">
      <dsp:nvSpPr>
        <dsp:cNvPr id="0" name=""/>
        <dsp:cNvSpPr/>
      </dsp:nvSpPr>
      <dsp:spPr>
        <a:xfrm>
          <a:off x="461203" y="2064495"/>
          <a:ext cx="1813606" cy="844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358775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Corbel" panose="020B0503020204020204" pitchFamily="34" charset="0"/>
          </a:endParaRPr>
        </a:p>
        <a:p>
          <a:pPr marL="358775" lvl="0" indent="-358775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должностные лица</a:t>
          </a:r>
        </a:p>
        <a:p>
          <a:pPr marL="358775" lvl="0" indent="-358775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500-1000 рублей 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b="0" kern="1200" dirty="0">
            <a:latin typeface="Corbel" panose="020B0503020204020204" pitchFamily="34" charset="0"/>
          </a:endParaRPr>
        </a:p>
      </dsp:txBody>
      <dsp:txXfrm>
        <a:off x="461203" y="2064495"/>
        <a:ext cx="1813606" cy="844026"/>
      </dsp:txXfrm>
    </dsp:sp>
    <dsp:sp modelId="{63DA68B9-B0D5-4BB3-B2AF-DC42BE763648}">
      <dsp:nvSpPr>
        <dsp:cNvPr id="0" name=""/>
        <dsp:cNvSpPr/>
      </dsp:nvSpPr>
      <dsp:spPr>
        <a:xfrm>
          <a:off x="222592" y="1611755"/>
          <a:ext cx="269470" cy="2132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532"/>
              </a:lnTo>
              <a:lnTo>
                <a:pt x="269470" y="21325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BA49B-B050-4697-8EF6-51915886E87A}">
      <dsp:nvSpPr>
        <dsp:cNvPr id="0" name=""/>
        <dsp:cNvSpPr/>
      </dsp:nvSpPr>
      <dsp:spPr>
        <a:xfrm>
          <a:off x="492062" y="3229178"/>
          <a:ext cx="1811227" cy="10302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юридические лица</a:t>
          </a:r>
          <a:r>
            <a:rPr lang="ru-RU" sz="1600" b="0" kern="1200" dirty="0" smtClean="0">
              <a:latin typeface="Arial Narrow" panose="020B0606020202030204" pitchFamily="34" charset="0"/>
            </a:rPr>
            <a:t> 5000-15000 рублей</a:t>
          </a:r>
          <a:endParaRPr lang="ru-RU" sz="1600" b="0" kern="1200" dirty="0">
            <a:latin typeface="Arial Narrow" panose="020B0606020202030204" pitchFamily="34" charset="0"/>
          </a:endParaRPr>
        </a:p>
      </dsp:txBody>
      <dsp:txXfrm>
        <a:off x="492062" y="3229178"/>
        <a:ext cx="1811227" cy="1030217"/>
      </dsp:txXfrm>
    </dsp:sp>
    <dsp:sp modelId="{AE947529-EB35-4A6C-BC26-352A4FF3D37C}">
      <dsp:nvSpPr>
        <dsp:cNvPr id="0" name=""/>
        <dsp:cNvSpPr/>
      </dsp:nvSpPr>
      <dsp:spPr>
        <a:xfrm>
          <a:off x="2496014" y="388093"/>
          <a:ext cx="2573112" cy="1227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Часть 6.2</a:t>
          </a:r>
          <a:r>
            <a:rPr lang="ru-RU" sz="1600" b="1" kern="1200" dirty="0" smtClean="0">
              <a:latin typeface="+mj-lt"/>
              <a:cs typeface="Arial" panose="020B0604020202020204" pitchFamily="34" charset="0"/>
            </a:rPr>
            <a:t/>
          </a:r>
          <a:br>
            <a:rPr lang="ru-RU" sz="1600" b="1" kern="1200" dirty="0" smtClean="0">
              <a:latin typeface="+mj-lt"/>
              <a:cs typeface="Arial" panose="020B0604020202020204" pitchFamily="34" charset="0"/>
            </a:rPr>
          </a:br>
          <a:r>
            <a:rPr lang="ru-RU" sz="1600" b="0" kern="1200" dirty="0" smtClean="0">
              <a:latin typeface="+mj-lt"/>
              <a:cs typeface="Arial" panose="020B0604020202020204" pitchFamily="34" charset="0"/>
            </a:rPr>
            <a:t>Нарушение сроков предоставления отчетности более чем на 10, но менее чем на 30 дней</a:t>
          </a:r>
          <a:endParaRPr lang="ru-RU" sz="1600" b="0" kern="1200" dirty="0">
            <a:latin typeface="+mj-lt"/>
            <a:cs typeface="Arial" panose="020B0604020202020204" pitchFamily="34" charset="0"/>
          </a:endParaRPr>
        </a:p>
      </dsp:txBody>
      <dsp:txXfrm>
        <a:off x="2496014" y="388093"/>
        <a:ext cx="2573112" cy="1227231"/>
      </dsp:txXfrm>
    </dsp:sp>
    <dsp:sp modelId="{993A587B-5F1B-4276-ABB6-41FD6AA87F77}">
      <dsp:nvSpPr>
        <dsp:cNvPr id="0" name=""/>
        <dsp:cNvSpPr/>
      </dsp:nvSpPr>
      <dsp:spPr>
        <a:xfrm>
          <a:off x="2753326" y="1615324"/>
          <a:ext cx="266865" cy="860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0587"/>
              </a:lnTo>
              <a:lnTo>
                <a:pt x="266865" y="8605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8DABB5-15B5-469F-AD16-F7D679486956}">
      <dsp:nvSpPr>
        <dsp:cNvPr id="0" name=""/>
        <dsp:cNvSpPr/>
      </dsp:nvSpPr>
      <dsp:spPr>
        <a:xfrm>
          <a:off x="3020191" y="1988713"/>
          <a:ext cx="1932105" cy="9743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343025" algn="l"/>
            </a:tabLst>
          </a:pPr>
          <a:r>
            <a:rPr lang="ru-RU" sz="1600" b="1" kern="1200" dirty="0" smtClean="0">
              <a:latin typeface="Arial Narrow" panose="020B0606020202030204" pitchFamily="34" charset="0"/>
            </a:rPr>
            <a:t>должностные лица</a:t>
          </a:r>
          <a:br>
            <a:rPr lang="ru-RU" sz="1600" b="1" kern="1200" dirty="0" smtClean="0">
              <a:latin typeface="Arial Narrow" panose="020B0606020202030204" pitchFamily="34" charset="0"/>
            </a:rPr>
          </a:br>
          <a:r>
            <a:rPr lang="ru-RU" kern="1200" dirty="0" smtClean="0">
              <a:latin typeface="Arial Narrow" panose="020B0606020202030204" pitchFamily="34" charset="0"/>
            </a:rPr>
            <a:t>2000-3000 рублей</a:t>
          </a:r>
          <a:endParaRPr lang="ru-RU" sz="1600" kern="1200" spc="0" dirty="0">
            <a:latin typeface="Arial Narrow" panose="020B0606020202030204" pitchFamily="34" charset="0"/>
          </a:endParaRPr>
        </a:p>
      </dsp:txBody>
      <dsp:txXfrm>
        <a:off x="3020191" y="1988713"/>
        <a:ext cx="1932105" cy="974398"/>
      </dsp:txXfrm>
    </dsp:sp>
    <dsp:sp modelId="{A674A88A-CFA1-4492-B6DD-11EF45EE1AF2}">
      <dsp:nvSpPr>
        <dsp:cNvPr id="0" name=""/>
        <dsp:cNvSpPr/>
      </dsp:nvSpPr>
      <dsp:spPr>
        <a:xfrm>
          <a:off x="2753326" y="1615324"/>
          <a:ext cx="342387" cy="2137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074"/>
              </a:lnTo>
              <a:lnTo>
                <a:pt x="342387" y="2137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E3021-FC55-4B88-8D62-B0174B7F7286}">
      <dsp:nvSpPr>
        <dsp:cNvPr id="0" name=""/>
        <dsp:cNvSpPr/>
      </dsp:nvSpPr>
      <dsp:spPr>
        <a:xfrm>
          <a:off x="3095713" y="3253884"/>
          <a:ext cx="1959698" cy="9970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юридические лица </a:t>
          </a:r>
          <a:r>
            <a:rPr lang="ru-RU" kern="1200" dirty="0" smtClean="0">
              <a:latin typeface="Arial Narrow" panose="020B0606020202030204" pitchFamily="34" charset="0"/>
            </a:rPr>
            <a:t>20000-30000 рублей</a:t>
          </a:r>
          <a:endParaRPr lang="ru-RU" sz="1600" kern="1200" spc="0" dirty="0">
            <a:latin typeface="Arial Narrow" panose="020B0606020202030204" pitchFamily="34" charset="0"/>
          </a:endParaRPr>
        </a:p>
      </dsp:txBody>
      <dsp:txXfrm>
        <a:off x="3095713" y="3253884"/>
        <a:ext cx="1959698" cy="997029"/>
      </dsp:txXfrm>
    </dsp:sp>
    <dsp:sp modelId="{F22AC5D4-16EB-40D2-A107-26EBF45FAE55}">
      <dsp:nvSpPr>
        <dsp:cNvPr id="0" name=""/>
        <dsp:cNvSpPr/>
      </dsp:nvSpPr>
      <dsp:spPr>
        <a:xfrm>
          <a:off x="5363397" y="388093"/>
          <a:ext cx="2434122" cy="1190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Часть 6.3</a:t>
          </a:r>
          <a:r>
            <a:rPr lang="ru-RU" sz="1600" b="1" kern="1200" dirty="0" smtClean="0"/>
            <a:t/>
          </a:r>
          <a:br>
            <a:rPr lang="ru-RU" sz="1600" b="1" kern="1200" dirty="0" smtClean="0"/>
          </a:br>
          <a:r>
            <a:rPr lang="ru-RU" sz="1600" b="0" kern="1200" dirty="0" smtClean="0"/>
            <a:t>Нарушение сроков предоставления отчетности более чем на 30 дней</a:t>
          </a:r>
          <a:endParaRPr lang="ru-RU" sz="1600" b="0" kern="1200" dirty="0">
            <a:latin typeface="+mj-lt"/>
            <a:cs typeface="Arial" panose="020B0604020202020204" pitchFamily="34" charset="0"/>
          </a:endParaRPr>
        </a:p>
      </dsp:txBody>
      <dsp:txXfrm>
        <a:off x="5363397" y="388093"/>
        <a:ext cx="2434122" cy="1190714"/>
      </dsp:txXfrm>
    </dsp:sp>
    <dsp:sp modelId="{F2CDED65-A1C8-4DBC-B0DE-078694CF39CD}">
      <dsp:nvSpPr>
        <dsp:cNvPr id="0" name=""/>
        <dsp:cNvSpPr/>
      </dsp:nvSpPr>
      <dsp:spPr>
        <a:xfrm>
          <a:off x="5606809" y="1578808"/>
          <a:ext cx="366175" cy="880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622"/>
              </a:lnTo>
              <a:lnTo>
                <a:pt x="366175" y="880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220FD-A74D-48FD-BD4E-317DD93B1447}">
      <dsp:nvSpPr>
        <dsp:cNvPr id="0" name=""/>
        <dsp:cNvSpPr/>
      </dsp:nvSpPr>
      <dsp:spPr>
        <a:xfrm>
          <a:off x="5972985" y="2000507"/>
          <a:ext cx="1882516" cy="917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должностные лица</a:t>
          </a:r>
          <a:br>
            <a:rPr lang="ru-RU" sz="1600" b="1" kern="1200" dirty="0" smtClean="0">
              <a:latin typeface="Arial Narrow" panose="020B0606020202030204" pitchFamily="34" charset="0"/>
            </a:rPr>
          </a:br>
          <a:r>
            <a:rPr lang="ru-RU" kern="1200" dirty="0" smtClean="0">
              <a:latin typeface="Arial Narrow" panose="020B0606020202030204" pitchFamily="34" charset="0"/>
            </a:rPr>
            <a:t>4000- 5000 рублей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5972985" y="2000507"/>
        <a:ext cx="1882516" cy="917846"/>
      </dsp:txXfrm>
    </dsp:sp>
    <dsp:sp modelId="{9EE0F100-5559-4234-B167-2B6A1078A9E7}">
      <dsp:nvSpPr>
        <dsp:cNvPr id="0" name=""/>
        <dsp:cNvSpPr/>
      </dsp:nvSpPr>
      <dsp:spPr>
        <a:xfrm>
          <a:off x="5606809" y="1578808"/>
          <a:ext cx="346558" cy="2112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267"/>
              </a:lnTo>
              <a:lnTo>
                <a:pt x="346558" y="21122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DDAEC-BBB9-4AC7-B920-F4275E4F983F}">
      <dsp:nvSpPr>
        <dsp:cNvPr id="0" name=""/>
        <dsp:cNvSpPr/>
      </dsp:nvSpPr>
      <dsp:spPr>
        <a:xfrm>
          <a:off x="5953368" y="3187468"/>
          <a:ext cx="1875094" cy="1007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anose="020B0606020202030204" pitchFamily="34" charset="0"/>
            </a:rPr>
            <a:t>юридические лица</a:t>
          </a:r>
          <a:br>
            <a:rPr lang="ru-RU" sz="1600" b="1" kern="1200" dirty="0" smtClean="0">
              <a:latin typeface="Arial Narrow" panose="020B0606020202030204" pitchFamily="34" charset="0"/>
            </a:rPr>
          </a:br>
          <a:r>
            <a:rPr lang="ru-RU" kern="1200" dirty="0" smtClean="0">
              <a:latin typeface="Arial Narrow" panose="020B0606020202030204" pitchFamily="34" charset="0"/>
            </a:rPr>
            <a:t>40000-50000 рублей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5953368" y="3187468"/>
        <a:ext cx="1875094" cy="1007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15BF-A1A0-401B-A683-2A1184BF5E27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13645-0224-426A-BA44-E43D21381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4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3645-0224-426A-BA44-E43D213810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35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8" y="1428"/>
            <a:ext cx="9142642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0" y="5127076"/>
            <a:ext cx="923618" cy="376853"/>
          </a:xfrm>
          <a:prstGeom prst="rect">
            <a:avLst/>
          </a:prstGeom>
          <a:noFill/>
        </p:spPr>
        <p:txBody>
          <a:bodyPr wrap="square" lIns="80147" tIns="40074" rIns="80147" bIns="40074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472"/>
            <a:ext cx="9142643" cy="6855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marL="0" marR="0" lvl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7" y="1913"/>
            <a:ext cx="9142643" cy="68556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5872591"/>
            <a:ext cx="567428" cy="653106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D97F-3360-4644-BF1A-85201060D66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3" y="490021"/>
            <a:ext cx="7343873" cy="1110281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3" y="1600200"/>
            <a:ext cx="7343873" cy="4835924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D97F-3360-4644-BF1A-85201060D66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425"/>
            <a:ext cx="619711" cy="631834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schemeClr val="bg1"/>
                </a:solidFill>
              </a:defRPr>
            </a:lvl1pPr>
          </a:lstStyle>
          <a:p>
            <a:fld id="{EC14B2EF-02F7-4AC2-9DEE-EFA6F2448B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239" rtl="0" eaLnBrk="1" latinLnBrk="0" hangingPunct="1">
        <a:lnSpc>
          <a:spcPts val="4558"/>
        </a:lnSpc>
        <a:spcBef>
          <a:spcPct val="0"/>
        </a:spcBef>
        <a:buNone/>
        <a:defRPr sz="37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8641" indent="0" algn="l" defTabSz="914239" rtl="0" eaLnBrk="1" latinLnBrk="0" hangingPunct="1">
        <a:spcBef>
          <a:spcPct val="20000"/>
        </a:spcBef>
        <a:buFont typeface="+mj-lt"/>
        <a:buNone/>
        <a:defRPr sz="32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8641" indent="0" algn="l" defTabSz="914239" rtl="0" eaLnBrk="1" latinLnBrk="0" hangingPunct="1">
        <a:spcBef>
          <a:spcPct val="20000"/>
        </a:spcBef>
        <a:buFont typeface="Arial" pitchFamily="34" charset="0"/>
        <a:buNone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24759" indent="-228197" algn="l" defTabSz="914239" rtl="0" eaLnBrk="1" latinLnBrk="0" hangingPunct="1">
        <a:spcBef>
          <a:spcPct val="20000"/>
        </a:spcBef>
        <a:buFont typeface="Arial" pitchFamily="34" charset="0"/>
        <a:buChar char="•"/>
        <a:defRPr sz="2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5858" algn="just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tabLst/>
        <a:defRPr sz="14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865" indent="0" algn="l" defTabSz="914239" rtl="0" eaLnBrk="1" latinLnBrk="0" hangingPunct="1">
        <a:lnSpc>
          <a:spcPts val="1578"/>
        </a:lnSpc>
        <a:spcBef>
          <a:spcPts val="351"/>
        </a:spcBef>
        <a:buFont typeface="Arial" pitchFamily="34" charset="0"/>
        <a:buNone/>
        <a:defRPr sz="12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diagramData" Target="../diagrams/data1.xml"/><Relationship Id="rId5" Type="http://schemas.openxmlformats.org/officeDocument/2006/relationships/image" Target="../media/image7.png"/><Relationship Id="rId15" Type="http://schemas.microsoft.com/office/2007/relationships/diagramDrawing" Target="../diagrams/drawing1.xml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558925" cy="333037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ДОКЛАД  НАЧАЛЬНИКА ОТДЕЛА ВАЛЮТНОГО КОНТРОЛЯ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УФНС 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РОССИИ </a:t>
            </a: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 </a:t>
            </a:r>
            <a:r>
              <a:rPr lang="ru-RU" alt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МОСКОВСКОЙ ОБЛАСТИ</a:t>
            </a:r>
          </a:p>
          <a:p>
            <a:pPr>
              <a:spcBef>
                <a:spcPct val="0"/>
              </a:spcBef>
            </a:pPr>
            <a:r>
              <a:rPr lang="ru-RU" alt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О.С. ХАРИТОНОВОЙ </a:t>
            </a:r>
          </a:p>
          <a:p>
            <a:pPr>
              <a:spcBef>
                <a:spcPct val="0"/>
              </a:spcBef>
            </a:pPr>
            <a:endParaRPr lang="ru-RU" alt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«Правоприменительная практика осуществления валютного контроля в отношении резидентов-юридических лиц и индивидуальных предпринимателей, имеющих счета в банках, расположенных за пределами территории Российской Федерации»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141884" y="2092871"/>
            <a:ext cx="6896010" cy="84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3" rIns="95767" bIns="47883" anchor="ctr"/>
          <a:lstStyle/>
          <a:p>
            <a:pPr algn="ctr"/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Arial" pitchFamily="34" charset="0"/>
              </a:rPr>
              <a:t>УФНС РОССИИ ПО МОСКОВСКОЙ ОБЛАСТИ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462491" y="6178465"/>
            <a:ext cx="6219029" cy="65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67" tIns="47883" rIns="95767" bIns="47883" anchor="ctr"/>
          <a:lstStyle/>
          <a:p>
            <a:pPr algn="ctr"/>
            <a:r>
              <a:rPr lang="ru-RU" alt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Arial" pitchFamily="34" charset="0"/>
              </a:rPr>
              <a:t>Москва </a:t>
            </a:r>
          </a:p>
          <a:p>
            <a:pPr algn="ctr"/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Arial" pitchFamily="34" charset="0"/>
              </a:rPr>
              <a:t>1</a:t>
            </a:r>
            <a:r>
              <a:rPr lang="en-US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Arial" pitchFamily="34" charset="0"/>
              </a:rPr>
              <a:t>2</a:t>
            </a: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Arial" pitchFamily="34" charset="0"/>
              </a:rPr>
              <a:t>.</a:t>
            </a:r>
            <a:r>
              <a:rPr lang="en-US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Arial" pitchFamily="34" charset="0"/>
              </a:rPr>
              <a:t>12</a:t>
            </a:r>
            <a:r>
              <a:rPr lang="ru-RU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Arial" pitchFamily="34" charset="0"/>
              </a:rPr>
              <a:t>.201</a:t>
            </a:r>
            <a:r>
              <a:rPr lang="en-US" alt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Arial" pitchFamily="34" charset="0"/>
              </a:rPr>
              <a:t>9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1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114805"/>
              </p:ext>
            </p:extLst>
          </p:nvPr>
        </p:nvGraphicFramePr>
        <p:xfrm>
          <a:off x="553814" y="1554472"/>
          <a:ext cx="7892355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01069"/>
            <a:ext cx="8208912" cy="1105803"/>
          </a:xfrm>
        </p:spPr>
        <p:txBody>
          <a:bodyPr>
            <a:noAutofit/>
          </a:bodyPr>
          <a:lstStyle/>
          <a:p>
            <a:r>
              <a:rPr lang="ru-RU" sz="3400" spc="-150" dirty="0" smtClean="0">
                <a:solidFill>
                  <a:schemeClr val="tx2">
                    <a:lumMod val="75000"/>
                  </a:schemeClr>
                </a:solidFill>
              </a:rPr>
              <a:t>Нарушения порядка предоставления отчета</a:t>
            </a:r>
            <a:endParaRPr lang="ru-RU" sz="3400" spc="-15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99992" y="3501008"/>
            <a:ext cx="792088" cy="93610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16416" y="6168068"/>
            <a:ext cx="504056" cy="4292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92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8064896" cy="105572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Административная ответственность </a:t>
            </a:r>
            <a:br>
              <a:rPr lang="ru-RU" sz="32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по </a:t>
            </a:r>
            <a:r>
              <a:rPr lang="ru-RU" sz="3200" dirty="0" smtClean="0">
                <a:solidFill>
                  <a:srgbClr val="1F497D">
                    <a:lumMod val="75000"/>
                  </a:srgbClr>
                </a:solidFill>
              </a:rPr>
              <a:t>частям 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6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.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1-6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.</a:t>
            </a:r>
            <a:r>
              <a:rPr lang="en-US" sz="3200" dirty="0">
                <a:solidFill>
                  <a:srgbClr val="1F497D">
                    <a:lumMod val="75000"/>
                  </a:srgbClr>
                </a:solidFill>
              </a:rPr>
              <a:t>3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ст. 15.25 КоАП РФ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85955"/>
              </p:ext>
            </p:extLst>
          </p:nvPr>
        </p:nvGraphicFramePr>
        <p:xfrm>
          <a:off x="395536" y="1628800"/>
          <a:ext cx="7992888" cy="4901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>
          <a:xfrm>
            <a:off x="611560" y="6093296"/>
            <a:ext cx="7272808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24" tIns="45712" rIns="91424" bIns="45712" rtlCol="0">
            <a:normAutofit fontScale="92500" lnSpcReduction="10000"/>
          </a:bodyPr>
          <a:lstStyle>
            <a:lvl1pPr marL="318641" indent="0" algn="l" defTabSz="914239" rtl="0" eaLnBrk="1" latinLnBrk="0" hangingPunct="1">
              <a:spcBef>
                <a:spcPct val="20000"/>
              </a:spcBef>
              <a:buFontTx/>
              <a:buNone/>
              <a:defRPr sz="32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858" indent="2783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1012" indent="-228197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tabLst/>
              <a:defRPr sz="1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865" indent="0" algn="l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defRPr sz="12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/>
            <a:r>
              <a:rPr lang="ru-RU" sz="2400" b="0" dirty="0" smtClean="0">
                <a:solidFill>
                  <a:schemeClr val="tx2">
                    <a:lumMod val="50000"/>
                  </a:schemeClr>
                </a:solidFill>
              </a:rPr>
              <a:t>Количество дней просрочки исчисляется в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рабочих</a:t>
            </a:r>
            <a:r>
              <a:rPr lang="ru-RU" sz="2400" b="0" dirty="0" smtClean="0">
                <a:solidFill>
                  <a:schemeClr val="tx2">
                    <a:lumMod val="50000"/>
                  </a:schemeClr>
                </a:solidFill>
              </a:rPr>
              <a:t> днях</a:t>
            </a:r>
            <a:endParaRPr lang="ru-RU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451" y="6093294"/>
            <a:ext cx="148109" cy="476672"/>
          </a:xfrm>
          <a:prstGeom prst="rect">
            <a:avLst/>
          </a:prstGeom>
          <a:solidFill>
            <a:srgbClr val="DE0000">
              <a:alpha val="94118"/>
            </a:srgb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460432" y="6166830"/>
            <a:ext cx="504056" cy="4292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11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30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00808"/>
            <a:ext cx="7272808" cy="2520280"/>
          </a:xfrm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marL="82550" algn="ctr" defTabSz="1033463"/>
            <a:r>
              <a:rPr lang="ru-RU" sz="63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Закон № 265-ФЗ от 02.08.2019</a:t>
            </a:r>
          </a:p>
          <a:p>
            <a:pPr marL="82550" defTabSz="1033463"/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ru-RU" sz="5300" b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</a:t>
            </a:r>
            <a:r>
              <a:rPr lang="ru-RU" sz="53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озможность зачисления </a:t>
            </a:r>
            <a:r>
              <a:rPr lang="ru-RU" sz="5300" b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на счета в </a:t>
            </a:r>
            <a:r>
              <a:rPr lang="ru-RU" sz="53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иностранных банках:</a:t>
            </a:r>
          </a:p>
          <a:p>
            <a:pPr marL="775841" indent="-457200">
              <a:buFont typeface="Arial" panose="020B0604020202020204" pitchFamily="34" charset="0"/>
              <a:buChar char="•"/>
            </a:pPr>
            <a:r>
              <a:rPr lang="ru-RU" sz="53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доходов </a:t>
            </a:r>
            <a:r>
              <a:rPr lang="ru-RU" sz="5300" b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от реализации </a:t>
            </a:r>
            <a:r>
              <a:rPr lang="ru-RU" sz="530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драгоценных металлов</a:t>
            </a:r>
            <a:r>
              <a:rPr lang="ru-RU" sz="5300" b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, </a:t>
            </a:r>
            <a:r>
              <a:rPr lang="ru-RU" sz="53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учитываемых </a:t>
            </a:r>
            <a:r>
              <a:rPr lang="ru-RU" sz="5300" b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на счетах резидентов в этих банках, </a:t>
            </a:r>
            <a:r>
              <a:rPr lang="ru-RU" sz="53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выплачиваемых </a:t>
            </a:r>
            <a:r>
              <a:rPr lang="ru-RU" sz="5300" b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 силу требований законодательства государства, в котором открыт </a:t>
            </a:r>
            <a:r>
              <a:rPr lang="ru-RU" sz="53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счет</a:t>
            </a:r>
          </a:p>
          <a:p>
            <a:pPr marL="775841" indent="-457200">
              <a:buFont typeface="Arial" panose="020B0604020202020204" pitchFamily="34" charset="0"/>
              <a:buChar char="•"/>
            </a:pPr>
            <a:r>
              <a:rPr lang="ru-RU" sz="53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денежных средств </a:t>
            </a: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 Российской валюте </a:t>
            </a:r>
            <a:r>
              <a:rPr lang="ru-RU" sz="53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по экспортным внешнеторговым договорам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48680"/>
            <a:ext cx="8460432" cy="100811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Изменения валютного законодательства РФ в части использования зарубежных счетов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416" y="6168068"/>
            <a:ext cx="504056" cy="4292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12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899592" y="4384238"/>
            <a:ext cx="7272808" cy="2069098"/>
          </a:xfrm>
          <a:prstGeom prst="rect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lIns="91424" tIns="45712" rIns="91424" bIns="45712" rtlCol="0">
            <a:normAutofit fontScale="92500"/>
          </a:bodyPr>
          <a:lstStyle>
            <a:lvl1pPr marL="318641" indent="0" algn="l" defTabSz="914239" rtl="0" eaLnBrk="1" latinLnBrk="0" hangingPunct="1">
              <a:spcBef>
                <a:spcPct val="20000"/>
              </a:spcBef>
              <a:buFontTx/>
              <a:buNone/>
              <a:defRPr sz="32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858" indent="2783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1012" indent="-228197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tabLst/>
              <a:defRPr sz="1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865" indent="0" algn="l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defRPr sz="12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90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Закон № 398-ФЗ от 02.12.2019</a:t>
            </a:r>
          </a:p>
          <a:p>
            <a:pPr algn="just"/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Возможность 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зачисления на иностранные счета сумм займов и кредитов по договорам с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  <a:latin typeface="Candara" panose="020E0502030303020204" pitchFamily="34" charset="0"/>
              </a:rPr>
              <a:t> нерезидентами государств – участников ЕАЭС и автоматического обмена финансовой информацией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515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3960440" cy="2359052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>
                <a:latin typeface="Arial Narrow" panose="020B0606020202030204" pitchFamily="34" charset="0"/>
              </a:rPr>
              <a:t>Федеральный закон </a:t>
            </a:r>
            <a:r>
              <a:rPr lang="en-US" sz="2400" b="0" dirty="0" smtClean="0">
                <a:latin typeface="Arial Narrow" panose="020B0606020202030204" pitchFamily="34" charset="0"/>
              </a:rPr>
              <a:t/>
            </a:r>
            <a:br>
              <a:rPr lang="en-US" sz="2400" b="0" dirty="0" smtClean="0">
                <a:latin typeface="Arial Narrow" panose="020B0606020202030204" pitchFamily="34" charset="0"/>
              </a:rPr>
            </a:br>
            <a:r>
              <a:rPr lang="ru-RU" sz="2400" b="0" dirty="0" smtClean="0">
                <a:latin typeface="Arial Narrow" panose="020B0606020202030204" pitchFamily="34" charset="0"/>
              </a:rPr>
              <a:t>от </a:t>
            </a:r>
            <a:r>
              <a:rPr lang="ru-RU" sz="2400" b="0" dirty="0">
                <a:latin typeface="Arial Narrow" panose="020B0606020202030204" pitchFamily="34" charset="0"/>
              </a:rPr>
              <a:t>10.12.2003 N </a:t>
            </a:r>
            <a:r>
              <a:rPr lang="ru-RU" sz="2400" b="0" dirty="0" smtClean="0">
                <a:latin typeface="Arial Narrow" panose="020B0606020202030204" pitchFamily="34" charset="0"/>
              </a:rPr>
              <a:t>173-ФЗ "</a:t>
            </a:r>
            <a:r>
              <a:rPr lang="ru-RU" sz="2400" b="0" dirty="0">
                <a:latin typeface="Arial Narrow" panose="020B0606020202030204" pitchFamily="34" charset="0"/>
              </a:rPr>
              <a:t>О валютном регулировании и валютном контроле"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32" y="692696"/>
            <a:ext cx="8280919" cy="72007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Нормативно-правовые акты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355976" y="1988840"/>
            <a:ext cx="4680520" cy="2016224"/>
          </a:xfrm>
          <a:prstGeom prst="rect">
            <a:avLst/>
          </a:prstGeom>
        </p:spPr>
        <p:txBody>
          <a:bodyPr vert="horz" lIns="91424" tIns="45712" rIns="91424" bIns="45712" rtlCol="0">
            <a:noAutofit/>
          </a:bodyPr>
          <a:lstStyle>
            <a:lvl1pPr marL="318641" indent="0" algn="l" defTabSz="914239" rtl="0" eaLnBrk="1" latinLnBrk="0" hangingPunct="1">
              <a:spcBef>
                <a:spcPct val="20000"/>
              </a:spcBef>
              <a:buFontTx/>
              <a:buNone/>
              <a:defRPr sz="32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15858" indent="2783" algn="l" defTabSz="914239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1012" indent="-228197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1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15858" algn="just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tabLst/>
              <a:defRPr sz="1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257865" indent="0" algn="l" defTabSz="914239" rtl="0" eaLnBrk="1" latinLnBrk="0" hangingPunct="1">
              <a:lnSpc>
                <a:spcPts val="1578"/>
              </a:lnSpc>
              <a:spcBef>
                <a:spcPts val="351"/>
              </a:spcBef>
              <a:buFont typeface="Arial" pitchFamily="34" charset="0"/>
              <a:buNone/>
              <a:defRPr sz="12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0" dirty="0">
                <a:latin typeface="Arial Narrow" panose="020B0606020202030204" pitchFamily="34" charset="0"/>
              </a:rPr>
              <a:t>Постановление Правительства </a:t>
            </a:r>
            <a:r>
              <a:rPr lang="ru-RU" sz="2400" b="0" dirty="0" smtClean="0">
                <a:latin typeface="Arial Narrow" panose="020B0606020202030204" pitchFamily="34" charset="0"/>
              </a:rPr>
              <a:t>РФ</a:t>
            </a:r>
            <a:r>
              <a:rPr lang="en-US" sz="2400" b="0" dirty="0" smtClean="0">
                <a:latin typeface="Arial Narrow" panose="020B0606020202030204" pitchFamily="34" charset="0"/>
              </a:rPr>
              <a:t/>
            </a:r>
            <a:br>
              <a:rPr lang="en-US" sz="2400" b="0" dirty="0" smtClean="0">
                <a:latin typeface="Arial Narrow" panose="020B0606020202030204" pitchFamily="34" charset="0"/>
              </a:rPr>
            </a:br>
            <a:r>
              <a:rPr lang="ru-RU" sz="2400" b="0" dirty="0" smtClean="0">
                <a:latin typeface="Arial Narrow" panose="020B0606020202030204" pitchFamily="34" charset="0"/>
              </a:rPr>
              <a:t> </a:t>
            </a:r>
            <a:r>
              <a:rPr lang="ru-RU" sz="2400" b="0" dirty="0">
                <a:latin typeface="Arial Narrow" panose="020B0606020202030204" pitchFamily="34" charset="0"/>
              </a:rPr>
              <a:t>от 28.12.2005 N </a:t>
            </a:r>
            <a:r>
              <a:rPr lang="ru-RU" sz="2400" b="0" dirty="0" smtClean="0">
                <a:latin typeface="Arial Narrow" panose="020B0606020202030204" pitchFamily="34" charset="0"/>
              </a:rPr>
              <a:t>819</a:t>
            </a:r>
            <a:endParaRPr lang="ru-RU" sz="2400" b="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549" y="4160515"/>
            <a:ext cx="5424611" cy="2220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kern="1200" cap="none" spc="0" normalizeH="0" noProof="0" dirty="0" smtClean="0">
                <a:ln>
                  <a:noFill/>
                </a:ln>
                <a:solidFill>
                  <a:srgbClr val="23538D"/>
                </a:solidFill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Резиденты обязаны уведомлять налоговые органы об открытии/закрытии и изменениях реквизитов счетов в зарубежных банках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800" i="0" u="none" strike="noStrike" kern="1200" cap="none" spc="0" normalizeH="0" noProof="0" dirty="0" smtClean="0">
              <a:ln>
                <a:noFill/>
              </a:ln>
              <a:solidFill>
                <a:srgbClr val="23538D"/>
              </a:solidFill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kern="1200" cap="none" spc="0" normalizeH="0" noProof="0" dirty="0" smtClean="0">
                <a:ln>
                  <a:noFill/>
                </a:ln>
                <a:solidFill>
                  <a:srgbClr val="23538D"/>
                </a:solidFill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Срок уведомления – 1 месяц</a:t>
            </a:r>
            <a:r>
              <a:rPr kumimoji="0" lang="ru-RU" sz="48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137644"/>
            <a:ext cx="120005" cy="22436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460432" y="6165304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4581128"/>
            <a:ext cx="1368152" cy="10801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7432" y="4509120"/>
            <a:ext cx="1788984" cy="122413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Форма,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утвержденная Приказом ФНС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№ММВ-7-14/507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012160" y="4957926"/>
            <a:ext cx="515272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Скругленная соединительная линия 24"/>
          <p:cNvCxnSpPr>
            <a:stCxn id="3" idx="2"/>
            <a:endCxn id="4" idx="0"/>
          </p:cNvCxnSpPr>
          <p:nvPr/>
        </p:nvCxnSpPr>
        <p:spPr>
          <a:xfrm rot="16200000" flipH="1">
            <a:off x="5310082" y="602685"/>
            <a:ext cx="576065" cy="2196244"/>
          </a:xfrm>
          <a:prstGeom prst="curvedConnector3">
            <a:avLst>
              <a:gd name="adj1" fmla="val 50000"/>
            </a:avLst>
          </a:prstGeom>
          <a:ln w="57150">
            <a:solidFill>
              <a:srgbClr val="23538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3" idx="2"/>
            <a:endCxn id="2" idx="0"/>
          </p:cNvCxnSpPr>
          <p:nvPr/>
        </p:nvCxnSpPr>
        <p:spPr>
          <a:xfrm rot="5400000">
            <a:off x="3077834" y="566681"/>
            <a:ext cx="576065" cy="2268252"/>
          </a:xfrm>
          <a:prstGeom prst="curvedConnector3">
            <a:avLst/>
          </a:prstGeom>
          <a:ln w="57150">
            <a:solidFill>
              <a:srgbClr val="23538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4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25525" y="3618578"/>
            <a:ext cx="7790892" cy="2861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3538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9923" y="764704"/>
            <a:ext cx="8136904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СЧЕТА В ЗАРУБЕЖНЫХ БАНКАХ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165304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2648293"/>
            <a:ext cx="2096814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Действует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01.10.2019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145" y="3135017"/>
            <a:ext cx="2592288" cy="319825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3790" y="3467530"/>
            <a:ext cx="1820178" cy="3430263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Беларусь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Сербия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Украина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Венгрия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Армения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Германия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0014" y="3834996"/>
            <a:ext cx="1656184" cy="264469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Казахстан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США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Швейцария</a:t>
            </a:r>
          </a:p>
          <a:p>
            <a:pPr defTabSz="1043056">
              <a:spcBef>
                <a:spcPct val="0"/>
              </a:spcBef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Латвия</a:t>
            </a:r>
          </a:p>
          <a:p>
            <a:pPr defTabSz="1043056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Чехия</a:t>
            </a:r>
          </a:p>
          <a:p>
            <a:pPr defTabSz="1043056">
              <a:spcBef>
                <a:spcPct val="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Турция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94" y="5789821"/>
            <a:ext cx="500512" cy="36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46" y="4154482"/>
            <a:ext cx="649971" cy="4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445" y="5309754"/>
            <a:ext cx="676868" cy="31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89" y="5814826"/>
            <a:ext cx="663643" cy="41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36" y="4865759"/>
            <a:ext cx="529707" cy="36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22" y="4823387"/>
            <a:ext cx="600835" cy="33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92" y="4760722"/>
            <a:ext cx="631151" cy="4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3" y="4285257"/>
            <a:ext cx="716620" cy="38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F:\Горбунова\швейцария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24551" r="4897" b="18380"/>
          <a:stretch/>
        </p:blipFill>
        <p:spPr bwMode="auto">
          <a:xfrm>
            <a:off x="7092280" y="5511408"/>
            <a:ext cx="702154" cy="3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22924479"/>
              </p:ext>
            </p:extLst>
          </p:nvPr>
        </p:nvGraphicFramePr>
        <p:xfrm>
          <a:off x="641143" y="1609070"/>
          <a:ext cx="7675273" cy="1543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25369" y="3618578"/>
            <a:ext cx="6422895" cy="5359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n>
                  <a:solidFill>
                    <a:srgbClr val="4F81BD"/>
                  </a:solidFill>
                </a:ln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Наиболее популярные страны для открытия счетов</a:t>
            </a:r>
            <a:endParaRPr kumimoji="0" lang="ru-RU" sz="2200" i="0" u="none" strike="noStrike" kern="1200" cap="none" spc="0" normalizeH="0" baseline="0" noProof="0" dirty="0" smtClean="0">
              <a:ln>
                <a:solidFill>
                  <a:srgbClr val="4F81BD"/>
                </a:solidFill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21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920987"/>
              </p:ext>
            </p:extLst>
          </p:nvPr>
        </p:nvGraphicFramePr>
        <p:xfrm>
          <a:off x="395536" y="1606550"/>
          <a:ext cx="8280920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13862" cy="110580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Административная ответственность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по частям 2, 2.1 ст.15.25 КоАП РФ</a:t>
            </a:r>
            <a:endParaRPr lang="ru-RU" sz="3600" cap="all" dirty="0">
              <a:ln w="0"/>
              <a:solidFill>
                <a:srgbClr val="23538D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6165304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43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6691" y="620688"/>
            <a:ext cx="8069845" cy="62367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алютные операции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452" y="1577989"/>
            <a:ext cx="7763104" cy="720080"/>
          </a:xfrm>
          <a:prstGeom prst="rect">
            <a:avLst/>
          </a:prstGeom>
          <a:solidFill>
            <a:srgbClr val="37609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 indent="231775" defTabSz="914239">
              <a:spcBef>
                <a:spcPct val="20000"/>
              </a:spcBef>
            </a:pP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п</a:t>
            </a:r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риобретение/отчуждение </a:t>
            </a:r>
            <a:r>
              <a:rPr lang="ru-RU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резидентом у резидента </a:t>
            </a:r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валютных 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ценностей </a:t>
            </a:r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и использование </a:t>
            </a:r>
            <a:r>
              <a:rPr lang="ru-RU" sz="1600" dirty="0">
                <a:solidFill>
                  <a:schemeClr val="bg1"/>
                </a:solidFill>
                <a:latin typeface="Candara" panose="020E0502030303020204" pitchFamily="34" charset="0"/>
              </a:rPr>
              <a:t>валютных ценностей в качестве средства </a:t>
            </a:r>
            <a:r>
              <a:rPr lang="ru-RU" sz="16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платежа 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777" y="2362111"/>
            <a:ext cx="776900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184150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риобретение\отчуждение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резидентом у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нерезидента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валютных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ценностей, валюты РФ и внутренних ценных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бумаг и использование валютных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ценностей, валюты РФ и внутренних ценных бумаг в качестве средства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платежа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675" y="3445421"/>
            <a:ext cx="7763104" cy="792088"/>
          </a:xfrm>
          <a:prstGeom prst="rect">
            <a:avLst/>
          </a:prstGeom>
          <a:solidFill>
            <a:srgbClr val="376092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lvl="0" indent="231775" defTabSz="914239">
              <a:spcBef>
                <a:spcPct val="20000"/>
              </a:spcBef>
            </a:pPr>
            <a:r>
              <a:rPr lang="ru-RU" sz="1600" dirty="0"/>
              <a:t>перевод иностранной </a:t>
            </a:r>
            <a:r>
              <a:rPr lang="ru-RU" sz="1600" dirty="0" smtClean="0"/>
              <a:t>валюты с зарубежного счета </a:t>
            </a:r>
            <a:r>
              <a:rPr lang="ru-RU" sz="1600" b="1" dirty="0"/>
              <a:t>на счет того же </a:t>
            </a:r>
            <a:r>
              <a:rPr lang="ru-RU" sz="1600" b="1" dirty="0" smtClean="0"/>
              <a:t>лица </a:t>
            </a:r>
            <a:r>
              <a:rPr lang="ru-RU" sz="1600" dirty="0" smtClean="0"/>
              <a:t>в РФ и наоборот</a:t>
            </a:r>
            <a:endParaRPr lang="ru-RU" sz="16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554" y="4313242"/>
            <a:ext cx="7776864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indent="271463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перевод валюты РФ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 зарубежного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счета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резидента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 счет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другого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резидента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РФ и наоборот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554" y="5171990"/>
            <a:ext cx="7776864" cy="792088"/>
          </a:xfrm>
          <a:prstGeom prst="rect">
            <a:avLst/>
          </a:prstGeom>
          <a:solidFill>
            <a:srgbClr val="376092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ru-RU" sz="1600" dirty="0" smtClean="0"/>
              <a:t>перевод </a:t>
            </a:r>
            <a:r>
              <a:rPr lang="ru-RU" sz="1600" dirty="0"/>
              <a:t>валюты РФ </a:t>
            </a:r>
            <a:r>
              <a:rPr lang="ru-RU" sz="1600" dirty="0" smtClean="0"/>
              <a:t>с зарубежного </a:t>
            </a:r>
            <a:r>
              <a:rPr lang="ru-RU" sz="1600" dirty="0"/>
              <a:t>счета</a:t>
            </a:r>
            <a:r>
              <a:rPr lang="ru-RU" sz="1600" b="1" dirty="0"/>
              <a:t> </a:t>
            </a:r>
            <a:r>
              <a:rPr lang="ru-RU" sz="1600" b="1" dirty="0" smtClean="0"/>
              <a:t>резидента</a:t>
            </a:r>
            <a:r>
              <a:rPr lang="ru-RU" sz="1600" dirty="0" smtClean="0"/>
              <a:t> на зарубежный </a:t>
            </a:r>
            <a:r>
              <a:rPr lang="ru-RU" sz="1600" dirty="0"/>
              <a:t>счет другого </a:t>
            </a:r>
            <a:r>
              <a:rPr lang="ru-RU" sz="1600" b="1" dirty="0" smtClean="0"/>
              <a:t>резидента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460432" y="6165304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0692" y="5985284"/>
            <a:ext cx="7776864" cy="6120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1950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перевод валюты РФ с зарубежного счета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резидента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 зарубежный счет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того же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резидента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934044"/>
            <a:ext cx="8640959" cy="466330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Исключения:</a:t>
            </a:r>
          </a:p>
          <a:p>
            <a:pPr marL="6032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Перевод валюты РФ </a:t>
            </a:r>
            <a:r>
              <a:rPr lang="ru-RU" sz="1800" dirty="0">
                <a:solidFill>
                  <a:srgbClr val="0070C0"/>
                </a:solidFill>
              </a:rPr>
              <a:t>между российскими </a:t>
            </a:r>
            <a:r>
              <a:rPr lang="ru-RU" sz="1800" dirty="0" smtClean="0">
                <a:solidFill>
                  <a:srgbClr val="0070C0"/>
                </a:solidFill>
              </a:rPr>
              <a:t>и зарубежными счетами</a:t>
            </a:r>
          </a:p>
          <a:p>
            <a:pPr marL="6032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2060"/>
                </a:solidFill>
              </a:rPr>
              <a:t>Р</a:t>
            </a:r>
            <a:r>
              <a:rPr lang="ru-RU" sz="1800" dirty="0" smtClean="0">
                <a:solidFill>
                  <a:srgbClr val="002060"/>
                </a:solidFill>
              </a:rPr>
              <a:t>асчеты </a:t>
            </a:r>
            <a:r>
              <a:rPr lang="ru-RU" sz="1800" dirty="0">
                <a:solidFill>
                  <a:srgbClr val="002060"/>
                </a:solidFill>
              </a:rPr>
              <a:t>в иностранной валюте </a:t>
            </a:r>
            <a:r>
              <a:rPr lang="ru-RU" sz="1800" dirty="0" smtClean="0">
                <a:solidFill>
                  <a:srgbClr val="002060"/>
                </a:solidFill>
              </a:rPr>
              <a:t>по договору финансирования </a:t>
            </a:r>
            <a:r>
              <a:rPr lang="ru-RU" sz="1800" dirty="0">
                <a:solidFill>
                  <a:srgbClr val="002060"/>
                </a:solidFill>
              </a:rPr>
              <a:t>под уступку денежного требования </a:t>
            </a:r>
            <a:r>
              <a:rPr lang="ru-RU" sz="1800" dirty="0" smtClean="0">
                <a:solidFill>
                  <a:srgbClr val="002060"/>
                </a:solidFill>
              </a:rPr>
              <a:t>по договорам с нерезидентами</a:t>
            </a:r>
            <a:endParaRPr lang="ru-RU" sz="1800" dirty="0">
              <a:solidFill>
                <a:srgbClr val="002060"/>
              </a:solidFill>
            </a:endParaRPr>
          </a:p>
          <a:p>
            <a:pPr marL="6032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Операции </a:t>
            </a:r>
            <a:r>
              <a:rPr lang="ru-RU" sz="1800" dirty="0">
                <a:solidFill>
                  <a:srgbClr val="0070C0"/>
                </a:solidFill>
              </a:rPr>
              <a:t>между комиссионерами и комитентами </a:t>
            </a:r>
            <a:r>
              <a:rPr lang="ru-RU" sz="1800" dirty="0" smtClean="0">
                <a:solidFill>
                  <a:srgbClr val="0070C0"/>
                </a:solidFill>
              </a:rPr>
              <a:t>в рамках исполнения </a:t>
            </a:r>
            <a:r>
              <a:rPr lang="ru-RU" sz="1800" dirty="0">
                <a:solidFill>
                  <a:srgbClr val="0070C0"/>
                </a:solidFill>
              </a:rPr>
              <a:t>договоров с </a:t>
            </a:r>
            <a:r>
              <a:rPr lang="ru-RU" sz="1800" dirty="0" smtClean="0">
                <a:solidFill>
                  <a:srgbClr val="0070C0"/>
                </a:solidFill>
              </a:rPr>
              <a:t>нерезидентами</a:t>
            </a:r>
          </a:p>
          <a:p>
            <a:pPr marL="6032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Перечисление обязательных платежей (налогов, сборов и других платежей)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6032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Операции </a:t>
            </a:r>
            <a:r>
              <a:rPr lang="ru-RU" sz="1800" dirty="0">
                <a:solidFill>
                  <a:srgbClr val="0070C0"/>
                </a:solidFill>
              </a:rPr>
              <a:t>по договорам транспортной </a:t>
            </a:r>
            <a:r>
              <a:rPr lang="ru-RU" sz="1800" dirty="0" smtClean="0">
                <a:solidFill>
                  <a:srgbClr val="0070C0"/>
                </a:solidFill>
              </a:rPr>
              <a:t>экспедиции</a:t>
            </a:r>
            <a:endParaRPr lang="ru-RU" sz="1800" dirty="0">
              <a:solidFill>
                <a:srgbClr val="0070C0"/>
              </a:solidFill>
            </a:endParaRPr>
          </a:p>
          <a:p>
            <a:pPr marL="6032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Выплата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заработной платы сотрудникам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представительств/филиалов за рубежом</a:t>
            </a:r>
          </a:p>
          <a:p>
            <a:pPr marL="6032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Оплата/возмещение </a:t>
            </a:r>
            <a:r>
              <a:rPr lang="ru-RU" sz="1800" dirty="0">
                <a:solidFill>
                  <a:srgbClr val="0070C0"/>
                </a:solidFill>
              </a:rPr>
              <a:t>расходов, связанных с командированием в </a:t>
            </a:r>
            <a:r>
              <a:rPr lang="ru-RU" sz="1800" dirty="0" smtClean="0">
                <a:solidFill>
                  <a:srgbClr val="0070C0"/>
                </a:solidFill>
              </a:rPr>
              <a:t>представительства/филиалы за рубежом</a:t>
            </a:r>
            <a:endParaRPr lang="ru-RU" sz="1800" dirty="0">
              <a:solidFill>
                <a:srgbClr val="0070C0"/>
              </a:solidFill>
            </a:endParaRPr>
          </a:p>
          <a:p>
            <a:pPr marL="6032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2060"/>
                </a:solidFill>
              </a:rPr>
              <a:t>Оплата/возмещение </a:t>
            </a:r>
            <a:r>
              <a:rPr lang="ru-RU" sz="1800" dirty="0">
                <a:solidFill>
                  <a:srgbClr val="002060"/>
                </a:solidFill>
              </a:rPr>
              <a:t>командировочных расходов </a:t>
            </a:r>
            <a:r>
              <a:rPr lang="ru-RU" sz="1800" dirty="0" smtClean="0">
                <a:solidFill>
                  <a:srgbClr val="002060"/>
                </a:solidFill>
              </a:rPr>
              <a:t>за рубеж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64896" cy="1368152"/>
          </a:xfrm>
        </p:spPr>
        <p:txBody>
          <a:bodyPr>
            <a:noAutofit/>
          </a:bodyPr>
          <a:lstStyle/>
          <a:p>
            <a:pPr algn="ctr" defTabSz="540000"/>
            <a:r>
              <a:rPr lang="ru-RU" sz="4000" spc="-3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4000" spc="-3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Валютные операции между резидентами запрещены! </a:t>
            </a:r>
            <a:r>
              <a:rPr lang="ru-RU" sz="4000" spc="300" dirty="0" smtClean="0"/>
              <a:t/>
            </a:r>
            <a:br>
              <a:rPr lang="ru-RU" sz="4000" spc="300" dirty="0" smtClean="0"/>
            </a:br>
            <a:endParaRPr lang="ru-RU" sz="2800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6165304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17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8316416" cy="1105803"/>
          </a:xfrm>
        </p:spPr>
        <p:txBody>
          <a:bodyPr>
            <a:normAutofit fontScale="90000"/>
          </a:bodyPr>
          <a:lstStyle/>
          <a:p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Случаи зачисления 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</a:rPr>
              <a:t>денежных средств от нерезидентов на зарубежные счета </a:t>
            </a:r>
            <a:r>
              <a:rPr lang="ru-RU" sz="3300" dirty="0" smtClean="0">
                <a:solidFill>
                  <a:schemeClr val="tx2">
                    <a:lumMod val="75000"/>
                  </a:schemeClr>
                </a:solidFill>
              </a:rPr>
              <a:t>резидентов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8460432" y="6165304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628800"/>
            <a:ext cx="7488832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endParaRPr kumimoji="0" lang="ru-RU" sz="2200" b="1" i="0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7914842"/>
              </p:ext>
            </p:extLst>
          </p:nvPr>
        </p:nvGraphicFramePr>
        <p:xfrm>
          <a:off x="611560" y="1916832"/>
          <a:ext cx="76328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1681" y="1772816"/>
            <a:ext cx="612068" cy="10801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9692" y="4149079"/>
            <a:ext cx="504056" cy="72008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$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29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84660"/>
            <a:ext cx="8532440" cy="158417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Административная ответственность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 ч. 1 ст. 15.25 КоАП РФ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1339" y="4085918"/>
            <a:ext cx="6624736" cy="6480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ЮРИДИЧЕСКИЕ ЛИЦА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647" y="4733990"/>
            <a:ext cx="396044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3809" y="4733990"/>
            <a:ext cx="6480720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40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 75% до 100% от суммы незаконной валютной операции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2885" y="5473095"/>
            <a:ext cx="6624736" cy="648072"/>
          </a:xfrm>
          <a:prstGeom prst="rect">
            <a:avLst/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ДОЛЖНОСТНЫЕ ЛИЦА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2615" y="6121167"/>
            <a:ext cx="3871093" cy="57606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noProof="0" dirty="0" smtClean="0">
                <a:solidFill>
                  <a:srgbClr val="686868"/>
                </a:solidFill>
                <a:latin typeface="+mj-lt"/>
                <a:ea typeface="+mj-ea"/>
                <a:cs typeface="+mj-cs"/>
              </a:rPr>
              <a:t>От 20</a:t>
            </a:r>
            <a:r>
              <a:rPr lang="en-US" sz="2000" b="1" noProof="0" dirty="0" smtClean="0">
                <a:solidFill>
                  <a:srgbClr val="6868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noProof="0" dirty="0" smtClean="0">
                <a:solidFill>
                  <a:srgbClr val="686868"/>
                </a:solidFill>
                <a:latin typeface="+mj-lt"/>
                <a:ea typeface="+mj-ea"/>
                <a:cs typeface="+mj-cs"/>
              </a:rPr>
              <a:t>тысяч до 30 тысяч рублей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68686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0432" y="6165304"/>
            <a:ext cx="360040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8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7703" y="1844824"/>
            <a:ext cx="6606282" cy="2088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104306" tIns="52153" rIns="104306" bIns="52153" rtlCol="0" anchor="ctr">
            <a:normAutofit fontScale="325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6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﻿</a:t>
            </a:r>
            <a:r>
              <a:rPr lang="ru-RU" sz="8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8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существление </a:t>
            </a:r>
            <a:r>
              <a:rPr lang="ru-RU" sz="8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незаконных валютных </a:t>
            </a:r>
            <a:r>
              <a:rPr lang="ru-RU" sz="8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операций,</a:t>
            </a:r>
            <a:r>
              <a:rPr lang="ru-RU" sz="6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6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ru-RU" sz="6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то есть валютных </a:t>
            </a:r>
            <a:r>
              <a:rPr lang="ru-RU" sz="6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операций, запрещенных валютным законодательством Российской Федерации или осуществленных с нарушением валютного законодательства Российской Федерации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601764" y="2731625"/>
            <a:ext cx="497832" cy="1678329"/>
          </a:xfrm>
          <a:custGeom>
            <a:avLst/>
            <a:gdLst>
              <a:gd name="connsiteX0" fmla="*/ 810293 w 810293"/>
              <a:gd name="connsiteY0" fmla="*/ 0 h 1678329"/>
              <a:gd name="connsiteX1" fmla="*/ 65 w 810293"/>
              <a:gd name="connsiteY1" fmla="*/ 844952 h 1678329"/>
              <a:gd name="connsiteX2" fmla="*/ 763994 w 810293"/>
              <a:gd name="connsiteY2" fmla="*/ 1678329 h 1678329"/>
              <a:gd name="connsiteX0" fmla="*/ 497832 w 497832"/>
              <a:gd name="connsiteY0" fmla="*/ 0 h 1678329"/>
              <a:gd name="connsiteX1" fmla="*/ 121 w 497832"/>
              <a:gd name="connsiteY1" fmla="*/ 868101 h 1678329"/>
              <a:gd name="connsiteX2" fmla="*/ 451533 w 497832"/>
              <a:gd name="connsiteY2" fmla="*/ 1678329 h 167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832" h="1678329">
                <a:moveTo>
                  <a:pt x="497832" y="0"/>
                </a:moveTo>
                <a:cubicBezTo>
                  <a:pt x="96576" y="282615"/>
                  <a:pt x="7837" y="588380"/>
                  <a:pt x="121" y="868101"/>
                </a:cubicBezTo>
                <a:cubicBezTo>
                  <a:pt x="-7595" y="1147822"/>
                  <a:pt x="358936" y="1510496"/>
                  <a:pt x="451533" y="1678329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51520" y="2731625"/>
            <a:ext cx="822655" cy="3192723"/>
          </a:xfrm>
          <a:custGeom>
            <a:avLst/>
            <a:gdLst>
              <a:gd name="connsiteX0" fmla="*/ 810293 w 810293"/>
              <a:gd name="connsiteY0" fmla="*/ 0 h 1678329"/>
              <a:gd name="connsiteX1" fmla="*/ 65 w 810293"/>
              <a:gd name="connsiteY1" fmla="*/ 844952 h 1678329"/>
              <a:gd name="connsiteX2" fmla="*/ 763994 w 810293"/>
              <a:gd name="connsiteY2" fmla="*/ 1678329 h 1678329"/>
              <a:gd name="connsiteX0" fmla="*/ 497832 w 497832"/>
              <a:gd name="connsiteY0" fmla="*/ 0 h 1678329"/>
              <a:gd name="connsiteX1" fmla="*/ 121 w 497832"/>
              <a:gd name="connsiteY1" fmla="*/ 868101 h 1678329"/>
              <a:gd name="connsiteX2" fmla="*/ 451533 w 497832"/>
              <a:gd name="connsiteY2" fmla="*/ 1678329 h 167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832" h="1678329">
                <a:moveTo>
                  <a:pt x="497832" y="0"/>
                </a:moveTo>
                <a:cubicBezTo>
                  <a:pt x="96576" y="282615"/>
                  <a:pt x="7837" y="588380"/>
                  <a:pt x="121" y="868101"/>
                </a:cubicBezTo>
                <a:cubicBezTo>
                  <a:pt x="-7595" y="1147822"/>
                  <a:pt x="358936" y="1510496"/>
                  <a:pt x="451533" y="1678329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21395" y="1918052"/>
            <a:ext cx="6195021" cy="4719940"/>
            <a:chOff x="2096672" y="1882001"/>
            <a:chExt cx="6195021" cy="4719940"/>
          </a:xfrm>
        </p:grpSpPr>
        <p:sp>
          <p:nvSpPr>
            <p:cNvPr id="8" name="Полилиния 7"/>
            <p:cNvSpPr/>
            <p:nvPr/>
          </p:nvSpPr>
          <p:spPr>
            <a:xfrm>
              <a:off x="4574943" y="1882001"/>
              <a:ext cx="1920943" cy="1030429"/>
            </a:xfrm>
            <a:custGeom>
              <a:avLst/>
              <a:gdLst>
                <a:gd name="connsiteX0" fmla="*/ 0 w 1920943"/>
                <a:gd name="connsiteY0" fmla="*/ 0 h 1030429"/>
                <a:gd name="connsiteX1" fmla="*/ 1920943 w 1920943"/>
                <a:gd name="connsiteY1" fmla="*/ 0 h 1030429"/>
                <a:gd name="connsiteX2" fmla="*/ 1920943 w 1920943"/>
                <a:gd name="connsiteY2" fmla="*/ 1030429 h 1030429"/>
                <a:gd name="connsiteX3" fmla="*/ 0 w 1920943"/>
                <a:gd name="connsiteY3" fmla="*/ 1030429 h 1030429"/>
                <a:gd name="connsiteX4" fmla="*/ 0 w 1920943"/>
                <a:gd name="connsiteY4" fmla="*/ 0 h 103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0943" h="1030429">
                  <a:moveTo>
                    <a:pt x="0" y="0"/>
                  </a:moveTo>
                  <a:lnTo>
                    <a:pt x="1920943" y="0"/>
                  </a:lnTo>
                  <a:lnTo>
                    <a:pt x="1920943" y="1030429"/>
                  </a:lnTo>
                  <a:lnTo>
                    <a:pt x="0" y="10304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Форма (согласно Постановлению </a:t>
              </a:r>
              <a:r>
                <a:rPr lang="en-US" sz="1600" kern="1200" dirty="0" smtClean="0"/>
                <a:t/>
              </a:r>
              <a:br>
                <a:rPr lang="en-US" sz="1600" kern="1200" dirty="0" smtClean="0"/>
              </a:br>
              <a:r>
                <a:rPr lang="ru-RU" sz="1600" kern="1200" dirty="0" smtClean="0"/>
                <a:t>№</a:t>
              </a:r>
              <a:r>
                <a:rPr lang="en-US" sz="1600" kern="1200" dirty="0" smtClean="0"/>
                <a:t> </a:t>
              </a:r>
              <a:r>
                <a:rPr lang="ru-RU" sz="1600" kern="1200" dirty="0" smtClean="0"/>
                <a:t>819)</a:t>
              </a:r>
              <a:endParaRPr lang="ru-RU" sz="16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144342" y="5478051"/>
              <a:ext cx="1803759" cy="1030429"/>
            </a:xfrm>
            <a:custGeom>
              <a:avLst/>
              <a:gdLst>
                <a:gd name="connsiteX0" fmla="*/ 0 w 1803759"/>
                <a:gd name="connsiteY0" fmla="*/ 0 h 1030429"/>
                <a:gd name="connsiteX1" fmla="*/ 1803759 w 1803759"/>
                <a:gd name="connsiteY1" fmla="*/ 0 h 1030429"/>
                <a:gd name="connsiteX2" fmla="*/ 1803759 w 1803759"/>
                <a:gd name="connsiteY2" fmla="*/ 1030429 h 1030429"/>
                <a:gd name="connsiteX3" fmla="*/ 0 w 1803759"/>
                <a:gd name="connsiteY3" fmla="*/ 1030429 h 1030429"/>
                <a:gd name="connsiteX4" fmla="*/ 0 w 1803759"/>
                <a:gd name="connsiteY4" fmla="*/ 0 h 103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759" h="1030429">
                  <a:moveTo>
                    <a:pt x="0" y="0"/>
                  </a:moveTo>
                  <a:lnTo>
                    <a:pt x="1803759" y="0"/>
                  </a:lnTo>
                  <a:lnTo>
                    <a:pt x="1803759" y="1030429"/>
                  </a:lnTo>
                  <a:lnTo>
                    <a:pt x="0" y="1030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88B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76561"/>
                <a:satOff val="-1098"/>
                <a:lumOff val="6404"/>
                <a:alphaOff val="0"/>
              </a:schemeClr>
            </a:fillRef>
            <a:effectRef idx="0">
              <a:schemeClr val="accent1">
                <a:shade val="80000"/>
                <a:hueOff val="76561"/>
                <a:satOff val="-1098"/>
                <a:lumOff val="640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Подтверждающие документы</a:t>
              </a:r>
              <a:endParaRPr lang="ru-RU" sz="16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445591" y="3320184"/>
              <a:ext cx="1846102" cy="1030429"/>
            </a:xfrm>
            <a:custGeom>
              <a:avLst/>
              <a:gdLst>
                <a:gd name="connsiteX0" fmla="*/ 0 w 1846102"/>
                <a:gd name="connsiteY0" fmla="*/ 0 h 1030429"/>
                <a:gd name="connsiteX1" fmla="*/ 1846102 w 1846102"/>
                <a:gd name="connsiteY1" fmla="*/ 0 h 1030429"/>
                <a:gd name="connsiteX2" fmla="*/ 1846102 w 1846102"/>
                <a:gd name="connsiteY2" fmla="*/ 1030429 h 1030429"/>
                <a:gd name="connsiteX3" fmla="*/ 0 w 1846102"/>
                <a:gd name="connsiteY3" fmla="*/ 1030429 h 1030429"/>
                <a:gd name="connsiteX4" fmla="*/ 0 w 1846102"/>
                <a:gd name="connsiteY4" fmla="*/ 0 h 103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102" h="1030429">
                  <a:moveTo>
                    <a:pt x="0" y="0"/>
                  </a:moveTo>
                  <a:lnTo>
                    <a:pt x="1846102" y="0"/>
                  </a:lnTo>
                  <a:lnTo>
                    <a:pt x="1846102" y="1030429"/>
                  </a:lnTo>
                  <a:lnTo>
                    <a:pt x="0" y="10304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fillRef>
            <a:effectRef idx="0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2 экземпляра</a:t>
              </a:r>
              <a:endParaRPr lang="ru-RU" sz="16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91883" y="5571512"/>
              <a:ext cx="1678792" cy="1030429"/>
            </a:xfrm>
            <a:custGeom>
              <a:avLst/>
              <a:gdLst>
                <a:gd name="connsiteX0" fmla="*/ 0 w 1678792"/>
                <a:gd name="connsiteY0" fmla="*/ 0 h 1030429"/>
                <a:gd name="connsiteX1" fmla="*/ 1678792 w 1678792"/>
                <a:gd name="connsiteY1" fmla="*/ 0 h 1030429"/>
                <a:gd name="connsiteX2" fmla="*/ 1678792 w 1678792"/>
                <a:gd name="connsiteY2" fmla="*/ 1030429 h 1030429"/>
                <a:gd name="connsiteX3" fmla="*/ 0 w 1678792"/>
                <a:gd name="connsiteY3" fmla="*/ 1030429 h 1030429"/>
                <a:gd name="connsiteX4" fmla="*/ 0 w 1678792"/>
                <a:gd name="connsiteY4" fmla="*/ 0 h 103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792" h="1030429">
                  <a:moveTo>
                    <a:pt x="0" y="0"/>
                  </a:moveTo>
                  <a:lnTo>
                    <a:pt x="1678792" y="0"/>
                  </a:lnTo>
                  <a:lnTo>
                    <a:pt x="1678792" y="1030429"/>
                  </a:lnTo>
                  <a:lnTo>
                    <a:pt x="0" y="10304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229684"/>
                <a:satOff val="-3294"/>
                <a:lumOff val="19211"/>
                <a:alphaOff val="0"/>
              </a:schemeClr>
            </a:fillRef>
            <a:effectRef idx="0">
              <a:schemeClr val="accent1">
                <a:shade val="80000"/>
                <a:hueOff val="229684"/>
                <a:satOff val="-3294"/>
                <a:lumOff val="1921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/>
                <a:t>До 30-го числа месяца, следующего за отчетным</a:t>
              </a:r>
              <a:endParaRPr lang="ru-RU" sz="16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20243233">
              <a:off x="2096672" y="2385841"/>
              <a:ext cx="4116739" cy="41167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0705" y="3005222"/>
                  </a:moveTo>
                  <a:arcTo wR="2058369" hR="2058369" stAng="9156768" swAng="1328180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shade val="90000"/>
                <a:hueOff val="229725"/>
                <a:satOff val="-3191"/>
                <a:lumOff val="17215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shade val="90000"/>
                <a:hueOff val="229725"/>
                <a:satOff val="-3191"/>
                <a:lumOff val="17215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8460432" cy="129614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тчеты о движении средств по зарубежным счетам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99260"/>
            <a:ext cx="3291247" cy="136815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342900" marR="0" indent="-3429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indent="-3429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Ежеквартально</a:t>
            </a:r>
          </a:p>
          <a:p>
            <a:pPr marL="342900" marR="0" indent="-34290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каждому счету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538" y1="85321" x2="12538" y2="85321"/>
                        <a14:foregroundMark x1="89297" y1="85321" x2="89297" y2="85321"/>
                        <a14:foregroundMark x1="69725" y1="89297" x2="69725" y2="8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80" y="3456419"/>
            <a:ext cx="1357819" cy="13578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57122" y="4814238"/>
            <a:ext cx="1530333" cy="72638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НАЛОГОВЫЙ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 ОРГАН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68735" y="3645024"/>
            <a:ext cx="2037345" cy="947497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ОТЧЕТ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60432" y="6166830"/>
            <a:ext cx="504056" cy="4292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73582">
            <a:off x="6786753" y="2428834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4027">
            <a:off x="6909851" y="4610205"/>
            <a:ext cx="6953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7854">
            <a:off x="5022059" y="5699763"/>
            <a:ext cx="10541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1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605</Words>
  <Application>Microsoft Office PowerPoint</Application>
  <PresentationFormat>Экран (4:3)</PresentationFormat>
  <Paragraphs>121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Презентация PowerPoint</vt:lpstr>
      <vt:lpstr>Нормативно-правовые акты</vt:lpstr>
      <vt:lpstr>СЧЕТА В ЗАРУБЕЖНЫХ БАНКАХ  </vt:lpstr>
      <vt:lpstr>Административная ответственность  по частям 2, 2.1 ст.15.25 КоАП РФ</vt:lpstr>
      <vt:lpstr>Валютные операции</vt:lpstr>
      <vt:lpstr> Валютные операции между резидентами запрещены!  </vt:lpstr>
      <vt:lpstr> Случаи зачисления денежных средств от нерезидентов на зарубежные счета резидентов </vt:lpstr>
      <vt:lpstr>Административная ответственность  по ч. 1 ст. 15.25 КоАП РФ</vt:lpstr>
      <vt:lpstr>Отчеты о движении средств по зарубежным счетам</vt:lpstr>
      <vt:lpstr>Нарушения порядка предоставления отчета</vt:lpstr>
      <vt:lpstr>Административная ответственность  по частям 6.1-6.3 ст. 15.25 КоАП РФ</vt:lpstr>
      <vt:lpstr>Изменения валютного законодательства РФ в части использования зарубежных счетов </vt:lpstr>
      <vt:lpstr>Спасибо за внимание!</vt:lpstr>
    </vt:vector>
  </TitlesOfParts>
  <Company>Federal Tax Service, 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Полина Андреевна</dc:creator>
  <cp:lastModifiedBy>Харитонова Ольга Сергеевна</cp:lastModifiedBy>
  <cp:revision>94</cp:revision>
  <cp:lastPrinted>2019-12-09T11:24:11Z</cp:lastPrinted>
  <dcterms:created xsi:type="dcterms:W3CDTF">2019-12-04T11:37:29Z</dcterms:created>
  <dcterms:modified xsi:type="dcterms:W3CDTF">2019-12-11T13:18:46Z</dcterms:modified>
</cp:coreProperties>
</file>