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0"/>
  </p:notesMasterIdLst>
  <p:sldIdLst>
    <p:sldId id="290" r:id="rId3"/>
    <p:sldId id="289" r:id="rId4"/>
    <p:sldId id="288" r:id="rId5"/>
    <p:sldId id="292" r:id="rId6"/>
    <p:sldId id="285" r:id="rId7"/>
    <p:sldId id="282" r:id="rId8"/>
    <p:sldId id="280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D68"/>
    <a:srgbClr val="132D4D"/>
    <a:srgbClr val="666666"/>
    <a:srgbClr val="757575"/>
    <a:srgbClr val="717171"/>
    <a:srgbClr val="5CEE78"/>
    <a:srgbClr val="4BFF9C"/>
    <a:srgbClr val="5CE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057" autoAdjust="0"/>
  </p:normalViewPr>
  <p:slideViewPr>
    <p:cSldViewPr>
      <p:cViewPr>
        <p:scale>
          <a:sx n="100" d="100"/>
          <a:sy n="100" d="100"/>
        </p:scale>
        <p:origin x="-110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177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explosion val="10"/>
          <c:dPt>
            <c:idx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val>
            <c:numRef>
              <c:f>Лист1!$B$11:$B$12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165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explosion val="10"/>
          <c:dPt>
            <c:idx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val>
            <c:numRef>
              <c:f>Лист1!$B$6:$B$7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165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explosion val="10"/>
          <c:dPt>
            <c:idx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</c:dPt>
          <c:val>
            <c:numRef>
              <c:f>Лист1!$B$2:$B$3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2063A5B-FD9B-44E4-86C4-C35A5BF1B7E9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4440"/>
            <a:ext cx="5437822" cy="4467146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08C12C9-7D1A-4278-82AF-87335ACF8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7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" y="1342"/>
            <a:ext cx="9142659" cy="68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71" y="5127075"/>
            <a:ext cx="925126" cy="376755"/>
          </a:xfrm>
          <a:prstGeom prst="rect">
            <a:avLst/>
          </a:prstGeom>
          <a:noFill/>
          <a:ln>
            <a:noFill/>
          </a:ln>
          <a:extLst/>
        </p:spPr>
        <p:txBody>
          <a:bodyPr lIns="80059" tIns="40028" rIns="80059" bIns="40028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830" eaLnBrk="1" hangingPunct="1">
              <a:defRPr/>
            </a:pPr>
            <a:endParaRPr lang="ru-RU" dirty="0" smtClea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1" y="1606873"/>
            <a:ext cx="7320689" cy="4829253"/>
          </a:xfrm>
        </p:spPr>
        <p:txBody>
          <a:bodyPr/>
          <a:lstStyle>
            <a:lvl1pPr marL="318284" indent="0">
              <a:buFontTx/>
              <a:buNone/>
              <a:defRPr b="1">
                <a:latin typeface="+mj-lt"/>
              </a:defRPr>
            </a:lvl1pPr>
            <a:lvl2pPr marL="315505" indent="2782">
              <a:defRPr>
                <a:latin typeface="+mj-lt"/>
              </a:defRPr>
            </a:lvl2pPr>
            <a:lvl3pPr marL="550395" indent="-227942">
              <a:tabLst/>
              <a:defRPr>
                <a:latin typeface="+mj-lt"/>
              </a:defRPr>
            </a:lvl3pPr>
            <a:lvl4pPr marL="0" indent="315505">
              <a:lnSpc>
                <a:spcPts val="1577"/>
              </a:lnSpc>
              <a:spcBef>
                <a:spcPts val="350"/>
              </a:spcBef>
              <a:defRPr>
                <a:latin typeface="+mj-lt"/>
              </a:defRPr>
            </a:lvl4pPr>
            <a:lvl5pPr>
              <a:lnSpc>
                <a:spcPts val="1577"/>
              </a:lnSpc>
              <a:spcBef>
                <a:spcPts val="35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72"/>
            <a:ext cx="7337191" cy="1105804"/>
          </a:xfrm>
        </p:spPr>
        <p:txBody>
          <a:bodyPr/>
          <a:lstStyle>
            <a:lvl1pPr marL="0" marR="0" indent="0" defTabSz="9132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06BE5C-98A7-4846-A3E1-7064B5734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1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F67F1-242F-476B-861D-59D64371437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6BE5C-98A7-4846-A3E1-7064B5734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8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1" y="1915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71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4" y="1606871"/>
            <a:ext cx="3644897" cy="4695797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448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" y="1344"/>
            <a:ext cx="9142659" cy="68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71" y="5127075"/>
            <a:ext cx="925126" cy="376755"/>
          </a:xfrm>
          <a:prstGeom prst="rect">
            <a:avLst/>
          </a:prstGeom>
          <a:noFill/>
          <a:ln>
            <a:noFill/>
          </a:ln>
          <a:extLst/>
        </p:spPr>
        <p:txBody>
          <a:bodyPr lIns="80041" tIns="40018" rIns="80041" bIns="40018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626" eaLnBrk="1" hangingPunct="1">
              <a:defRPr/>
            </a:pPr>
            <a:endParaRPr lang="ru-RU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" y="1344"/>
            <a:ext cx="9142659" cy="68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926171" y="5127075"/>
            <a:ext cx="925126" cy="376755"/>
          </a:xfrm>
          <a:prstGeom prst="rect">
            <a:avLst/>
          </a:prstGeom>
          <a:noFill/>
          <a:ln>
            <a:noFill/>
          </a:ln>
          <a:extLst/>
        </p:spPr>
        <p:txBody>
          <a:bodyPr lIns="80041" tIns="40018" rIns="80041" bIns="40018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626" eaLnBrk="1" hangingPunct="1">
              <a:defRPr/>
            </a:pPr>
            <a:endParaRPr lang="ru-RU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3" y="1606873"/>
            <a:ext cx="7320689" cy="4829253"/>
          </a:xfrm>
        </p:spPr>
        <p:txBody>
          <a:bodyPr/>
          <a:lstStyle>
            <a:lvl1pPr marL="318213" indent="0">
              <a:buFontTx/>
              <a:buNone/>
              <a:defRPr b="1">
                <a:latin typeface="+mj-lt"/>
              </a:defRPr>
            </a:lvl1pPr>
            <a:lvl2pPr marL="315434" indent="2782">
              <a:defRPr>
                <a:latin typeface="+mj-lt"/>
              </a:defRPr>
            </a:lvl2pPr>
            <a:lvl3pPr marL="550272" indent="-227891">
              <a:tabLst/>
              <a:defRPr>
                <a:latin typeface="+mj-lt"/>
              </a:defRPr>
            </a:lvl3pPr>
            <a:lvl4pPr marL="0" indent="315434">
              <a:lnSpc>
                <a:spcPts val="1577"/>
              </a:lnSpc>
              <a:spcBef>
                <a:spcPts val="350"/>
              </a:spcBef>
              <a:defRPr>
                <a:latin typeface="+mj-lt"/>
              </a:defRPr>
            </a:lvl4pPr>
            <a:lvl5pPr>
              <a:lnSpc>
                <a:spcPts val="1577"/>
              </a:lnSpc>
              <a:spcBef>
                <a:spcPts val="35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72"/>
            <a:ext cx="7337191" cy="1105804"/>
          </a:xfrm>
        </p:spPr>
        <p:txBody>
          <a:bodyPr/>
          <a:lstStyle>
            <a:lvl1pPr marL="0" marR="0" indent="0" defTabSz="9130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3664-1536-42C3-ABE2-19FBBEAC1C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7235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2660" cy="68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2660" cy="68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3" y="1606873"/>
            <a:ext cx="7320689" cy="4829253"/>
          </a:xfrm>
        </p:spPr>
        <p:txBody>
          <a:bodyPr/>
          <a:lstStyle>
            <a:lvl1pPr marL="318213" indent="0">
              <a:buFontTx/>
              <a:buNone/>
              <a:defRPr b="1">
                <a:latin typeface="+mj-lt"/>
              </a:defRPr>
            </a:lvl1pPr>
            <a:lvl2pPr marL="318213" indent="0">
              <a:defRPr>
                <a:latin typeface="+mj-lt"/>
              </a:defRPr>
            </a:lvl2pPr>
            <a:lvl3pPr marL="550272" indent="-227891">
              <a:defRPr>
                <a:latin typeface="+mj-lt"/>
              </a:defRPr>
            </a:lvl3pPr>
            <a:lvl4pPr marL="0" indent="315434">
              <a:defRPr>
                <a:latin typeface="+mj-lt"/>
              </a:defRPr>
            </a:lvl4pPr>
            <a:lvl5pPr marL="125617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36" y="501072"/>
            <a:ext cx="7337901" cy="1105804"/>
          </a:xfrm>
        </p:spPr>
        <p:txBody>
          <a:bodyPr/>
          <a:lstStyle>
            <a:lvl1pPr marL="0" marR="0" indent="0" defTabSz="9130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A38D5-BA4E-4640-825A-C09CA2473D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496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2" y="501071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606881"/>
            <a:ext cx="3674752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5" indent="0">
              <a:buNone/>
              <a:defRPr sz="2000" b="1"/>
            </a:lvl2pPr>
            <a:lvl3pPr marL="913013" indent="0">
              <a:buNone/>
              <a:defRPr sz="1800" b="1"/>
            </a:lvl3pPr>
            <a:lvl4pPr marL="1369519" indent="0">
              <a:buNone/>
              <a:defRPr sz="1600" b="1"/>
            </a:lvl4pPr>
            <a:lvl5pPr marL="1826022" indent="0">
              <a:buNone/>
              <a:defRPr sz="1600" b="1"/>
            </a:lvl5pPr>
            <a:lvl6pPr marL="2282526" indent="0">
              <a:buNone/>
              <a:defRPr sz="1600" b="1"/>
            </a:lvl6pPr>
            <a:lvl7pPr marL="2739034" indent="0">
              <a:buNone/>
              <a:defRPr sz="1600" b="1"/>
            </a:lvl7pPr>
            <a:lvl8pPr marL="3195538" indent="0">
              <a:buNone/>
              <a:defRPr sz="1600" b="1"/>
            </a:lvl8pPr>
            <a:lvl9pPr marL="36520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2174876"/>
            <a:ext cx="3674752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60688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5" indent="0">
              <a:buNone/>
              <a:defRPr sz="2000" b="1"/>
            </a:lvl2pPr>
            <a:lvl3pPr marL="913013" indent="0">
              <a:buNone/>
              <a:defRPr sz="1800" b="1"/>
            </a:lvl3pPr>
            <a:lvl4pPr marL="1369519" indent="0">
              <a:buNone/>
              <a:defRPr sz="1600" b="1"/>
            </a:lvl4pPr>
            <a:lvl5pPr marL="1826022" indent="0">
              <a:buNone/>
              <a:defRPr sz="1600" b="1"/>
            </a:lvl5pPr>
            <a:lvl6pPr marL="2282526" indent="0">
              <a:buNone/>
              <a:defRPr sz="1600" b="1"/>
            </a:lvl6pPr>
            <a:lvl7pPr marL="2739034" indent="0">
              <a:buNone/>
              <a:defRPr sz="1600" b="1"/>
            </a:lvl7pPr>
            <a:lvl8pPr marL="3195538" indent="0">
              <a:buNone/>
              <a:defRPr sz="1600" b="1"/>
            </a:lvl8pPr>
            <a:lvl9pPr marL="36520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88101"/>
            <a:ext cx="3587825" cy="4248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E1BC-4D8B-4C36-87B1-F4FA281763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94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" y="1344"/>
            <a:ext cx="9142659" cy="68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" y="1344"/>
            <a:ext cx="9142659" cy="68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2" y="501072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5C96-1C30-4BDD-88DD-56650E7853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8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2061" y="5872539"/>
            <a:ext cx="567143" cy="6542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3615F-A1AB-45D2-A7A4-F76341B789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1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60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05" indent="0">
              <a:buNone/>
              <a:defRPr sz="1300"/>
            </a:lvl2pPr>
            <a:lvl3pPr marL="913013" indent="0">
              <a:buNone/>
              <a:defRPr sz="900"/>
            </a:lvl3pPr>
            <a:lvl4pPr marL="1369519" indent="0">
              <a:buNone/>
              <a:defRPr sz="900"/>
            </a:lvl4pPr>
            <a:lvl5pPr marL="1826022" indent="0">
              <a:buNone/>
              <a:defRPr sz="900"/>
            </a:lvl5pPr>
            <a:lvl6pPr marL="2282526" indent="0">
              <a:buNone/>
              <a:defRPr sz="900"/>
            </a:lvl6pPr>
            <a:lvl7pPr marL="2739034" indent="0">
              <a:buNone/>
              <a:defRPr sz="900"/>
            </a:lvl7pPr>
            <a:lvl8pPr marL="3195538" indent="0">
              <a:buNone/>
              <a:defRPr sz="900"/>
            </a:lvl8pPr>
            <a:lvl9pPr marL="36520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ED62-FBF1-4E12-967D-8569F41BE0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5486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7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505" indent="0">
              <a:buNone/>
              <a:defRPr sz="2800"/>
            </a:lvl2pPr>
            <a:lvl3pPr marL="913013" indent="0">
              <a:buNone/>
              <a:defRPr sz="2400"/>
            </a:lvl3pPr>
            <a:lvl4pPr marL="1369519" indent="0">
              <a:buNone/>
              <a:defRPr sz="2000"/>
            </a:lvl4pPr>
            <a:lvl5pPr marL="1826022" indent="0">
              <a:buNone/>
              <a:defRPr sz="2000"/>
            </a:lvl5pPr>
            <a:lvl6pPr marL="2282526" indent="0">
              <a:buNone/>
              <a:defRPr sz="2000"/>
            </a:lvl6pPr>
            <a:lvl7pPr marL="2739034" indent="0">
              <a:buNone/>
              <a:defRPr sz="2000"/>
            </a:lvl7pPr>
            <a:lvl8pPr marL="3195538" indent="0">
              <a:buNone/>
              <a:defRPr sz="2000"/>
            </a:lvl8pPr>
            <a:lvl9pPr marL="365204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7" y="5367343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6505" indent="0">
              <a:buNone/>
              <a:defRPr sz="1300"/>
            </a:lvl2pPr>
            <a:lvl3pPr marL="913013" indent="0">
              <a:buNone/>
              <a:defRPr sz="900"/>
            </a:lvl3pPr>
            <a:lvl4pPr marL="1369519" indent="0">
              <a:buNone/>
              <a:defRPr sz="900"/>
            </a:lvl4pPr>
            <a:lvl5pPr marL="1826022" indent="0">
              <a:buNone/>
              <a:defRPr sz="900"/>
            </a:lvl5pPr>
            <a:lvl6pPr marL="2282526" indent="0">
              <a:buNone/>
              <a:defRPr sz="900"/>
            </a:lvl6pPr>
            <a:lvl7pPr marL="2739034" indent="0">
              <a:buNone/>
              <a:defRPr sz="900"/>
            </a:lvl7pPr>
            <a:lvl8pPr marL="3195538" indent="0">
              <a:buNone/>
              <a:defRPr sz="900"/>
            </a:lvl8pPr>
            <a:lvl9pPr marL="36520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B95B-CEF7-4EA6-9030-8A226582E9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430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0190-9D45-4B49-92EF-C9762D77E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54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60" cy="68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1" y="1606873"/>
            <a:ext cx="7320689" cy="4829253"/>
          </a:xfrm>
        </p:spPr>
        <p:txBody>
          <a:bodyPr/>
          <a:lstStyle>
            <a:lvl1pPr marL="318284" indent="0">
              <a:buFontTx/>
              <a:buNone/>
              <a:defRPr b="1">
                <a:latin typeface="+mj-lt"/>
              </a:defRPr>
            </a:lvl1pPr>
            <a:lvl2pPr marL="318284" indent="0">
              <a:defRPr>
                <a:latin typeface="+mj-lt"/>
              </a:defRPr>
            </a:lvl2pPr>
            <a:lvl3pPr marL="550395" indent="-227942">
              <a:defRPr>
                <a:latin typeface="+mj-lt"/>
              </a:defRPr>
            </a:lvl3pPr>
            <a:lvl4pPr marL="0" indent="315505">
              <a:defRPr>
                <a:latin typeface="+mj-lt"/>
              </a:defRPr>
            </a:lvl4pPr>
            <a:lvl5pPr marL="125645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34" y="501072"/>
            <a:ext cx="7337901" cy="1105804"/>
          </a:xfrm>
        </p:spPr>
        <p:txBody>
          <a:bodyPr/>
          <a:lstStyle>
            <a:lvl1pPr marL="0" marR="0" indent="0" defTabSz="9132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06BE5C-98A7-4846-A3E1-7064B5734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78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61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0A41-1102-42A6-A5EB-D1AFA43AF5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8212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B164E-EF40-4688-942D-DB0A5C4707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1944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" y="1344"/>
            <a:ext cx="9142659" cy="68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71" y="5127075"/>
            <a:ext cx="925126" cy="376755"/>
          </a:xfrm>
          <a:prstGeom prst="rect">
            <a:avLst/>
          </a:prstGeom>
          <a:noFill/>
          <a:ln>
            <a:noFill/>
          </a:ln>
          <a:extLst/>
        </p:spPr>
        <p:txBody>
          <a:bodyPr lIns="80041" tIns="40018" rIns="80041" bIns="40018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626" eaLnBrk="1" hangingPunct="1">
              <a:defRPr/>
            </a:pPr>
            <a:endParaRPr lang="ru-RU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3" y="1606873"/>
            <a:ext cx="7320689" cy="4829253"/>
          </a:xfrm>
        </p:spPr>
        <p:txBody>
          <a:bodyPr/>
          <a:lstStyle>
            <a:lvl1pPr marL="318213" indent="0">
              <a:buFontTx/>
              <a:buNone/>
              <a:defRPr b="1">
                <a:latin typeface="+mj-lt"/>
              </a:defRPr>
            </a:lvl1pPr>
            <a:lvl2pPr marL="315434" indent="2782">
              <a:defRPr>
                <a:latin typeface="+mj-lt"/>
              </a:defRPr>
            </a:lvl2pPr>
            <a:lvl3pPr marL="550272" indent="-227891">
              <a:tabLst/>
              <a:defRPr>
                <a:latin typeface="+mj-lt"/>
              </a:defRPr>
            </a:lvl3pPr>
            <a:lvl4pPr marL="0" indent="315434">
              <a:lnSpc>
                <a:spcPts val="1577"/>
              </a:lnSpc>
              <a:spcBef>
                <a:spcPts val="350"/>
              </a:spcBef>
              <a:defRPr>
                <a:latin typeface="+mj-lt"/>
              </a:defRPr>
            </a:lvl4pPr>
            <a:lvl5pPr>
              <a:lnSpc>
                <a:spcPts val="1577"/>
              </a:lnSpc>
              <a:spcBef>
                <a:spcPts val="35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72"/>
            <a:ext cx="7337191" cy="1105804"/>
          </a:xfrm>
        </p:spPr>
        <p:txBody>
          <a:bodyPr/>
          <a:lstStyle>
            <a:lvl1pPr marL="0" marR="0" indent="0" defTabSz="9130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165D-41D5-4EC9-A438-F73CF82556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6218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2660" cy="68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3" y="1606873"/>
            <a:ext cx="7320689" cy="4829253"/>
          </a:xfrm>
        </p:spPr>
        <p:txBody>
          <a:bodyPr/>
          <a:lstStyle>
            <a:lvl1pPr marL="318213" indent="0">
              <a:buFontTx/>
              <a:buNone/>
              <a:defRPr b="1">
                <a:latin typeface="+mj-lt"/>
              </a:defRPr>
            </a:lvl1pPr>
            <a:lvl2pPr marL="318213" indent="0">
              <a:defRPr>
                <a:latin typeface="+mj-lt"/>
              </a:defRPr>
            </a:lvl2pPr>
            <a:lvl3pPr marL="550272" indent="-227891">
              <a:defRPr>
                <a:latin typeface="+mj-lt"/>
              </a:defRPr>
            </a:lvl3pPr>
            <a:lvl4pPr marL="0" indent="315434">
              <a:defRPr>
                <a:latin typeface="+mj-lt"/>
              </a:defRPr>
            </a:lvl4pPr>
            <a:lvl5pPr marL="125617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36" y="501072"/>
            <a:ext cx="7337901" cy="1105804"/>
          </a:xfrm>
        </p:spPr>
        <p:txBody>
          <a:bodyPr/>
          <a:lstStyle>
            <a:lvl1pPr marL="0" marR="0" indent="0" defTabSz="9130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CE0D-F123-4165-8E44-357AFB178D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733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2" y="501069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606879"/>
            <a:ext cx="3674752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07" indent="0">
              <a:buNone/>
              <a:defRPr sz="2000" b="1"/>
            </a:lvl2pPr>
            <a:lvl3pPr marL="913219" indent="0">
              <a:buNone/>
              <a:defRPr sz="1800" b="1"/>
            </a:lvl3pPr>
            <a:lvl4pPr marL="1369825" indent="0">
              <a:buNone/>
              <a:defRPr sz="1600" b="1"/>
            </a:lvl4pPr>
            <a:lvl5pPr marL="1826431" indent="0">
              <a:buNone/>
              <a:defRPr sz="1600" b="1"/>
            </a:lvl5pPr>
            <a:lvl6pPr marL="2283037" indent="0">
              <a:buNone/>
              <a:defRPr sz="1600" b="1"/>
            </a:lvl6pPr>
            <a:lvl7pPr marL="2739648" indent="0">
              <a:buNone/>
              <a:defRPr sz="1600" b="1"/>
            </a:lvl7pPr>
            <a:lvl8pPr marL="3196254" indent="0">
              <a:buNone/>
              <a:defRPr sz="1600" b="1"/>
            </a:lvl8pPr>
            <a:lvl9pPr marL="365286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2174876"/>
            <a:ext cx="3674752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606879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07" indent="0">
              <a:buNone/>
              <a:defRPr sz="2000" b="1"/>
            </a:lvl2pPr>
            <a:lvl3pPr marL="913219" indent="0">
              <a:buNone/>
              <a:defRPr sz="1800" b="1"/>
            </a:lvl3pPr>
            <a:lvl4pPr marL="1369825" indent="0">
              <a:buNone/>
              <a:defRPr sz="1600" b="1"/>
            </a:lvl4pPr>
            <a:lvl5pPr marL="1826431" indent="0">
              <a:buNone/>
              <a:defRPr sz="1600" b="1"/>
            </a:lvl5pPr>
            <a:lvl6pPr marL="2283037" indent="0">
              <a:buNone/>
              <a:defRPr sz="1600" b="1"/>
            </a:lvl6pPr>
            <a:lvl7pPr marL="2739648" indent="0">
              <a:buNone/>
              <a:defRPr sz="1600" b="1"/>
            </a:lvl7pPr>
            <a:lvl8pPr marL="3196254" indent="0">
              <a:buNone/>
              <a:defRPr sz="1600" b="1"/>
            </a:lvl8pPr>
            <a:lvl9pPr marL="365286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88101"/>
            <a:ext cx="3587825" cy="4248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F67F1-242F-476B-861D-59D64371437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6BE5C-98A7-4846-A3E1-7064B5734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9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" y="1342"/>
            <a:ext cx="9142659" cy="68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2" y="501071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F67F1-242F-476B-861D-59D64371437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06BE5C-98A7-4846-A3E1-7064B573473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1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F67F1-242F-476B-861D-59D64371437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2059" y="5872539"/>
            <a:ext cx="567143" cy="654292"/>
          </a:xfrm>
        </p:spPr>
        <p:txBody>
          <a:bodyPr/>
          <a:lstStyle>
            <a:lvl1pPr>
              <a:defRPr/>
            </a:lvl1pPr>
          </a:lstStyle>
          <a:p>
            <a:fld id="{8706BE5C-98A7-4846-A3E1-7064B5734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8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6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07" indent="0">
              <a:buNone/>
              <a:defRPr sz="1300"/>
            </a:lvl2pPr>
            <a:lvl3pPr marL="913219" indent="0">
              <a:buNone/>
              <a:defRPr sz="900"/>
            </a:lvl3pPr>
            <a:lvl4pPr marL="1369825" indent="0">
              <a:buNone/>
              <a:defRPr sz="900"/>
            </a:lvl4pPr>
            <a:lvl5pPr marL="1826431" indent="0">
              <a:buNone/>
              <a:defRPr sz="900"/>
            </a:lvl5pPr>
            <a:lvl6pPr marL="2283037" indent="0">
              <a:buNone/>
              <a:defRPr sz="900"/>
            </a:lvl6pPr>
            <a:lvl7pPr marL="2739648" indent="0">
              <a:buNone/>
              <a:defRPr sz="900"/>
            </a:lvl7pPr>
            <a:lvl8pPr marL="3196254" indent="0">
              <a:buNone/>
              <a:defRPr sz="900"/>
            </a:lvl8pPr>
            <a:lvl9pPr marL="365286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F67F1-242F-476B-861D-59D64371437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6BE5C-98A7-4846-A3E1-7064B5734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73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7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07" indent="0">
              <a:buNone/>
              <a:defRPr sz="2800"/>
            </a:lvl2pPr>
            <a:lvl3pPr marL="913219" indent="0">
              <a:buNone/>
              <a:defRPr sz="2400"/>
            </a:lvl3pPr>
            <a:lvl4pPr marL="1369825" indent="0">
              <a:buNone/>
              <a:defRPr sz="2000"/>
            </a:lvl4pPr>
            <a:lvl5pPr marL="1826431" indent="0">
              <a:buNone/>
              <a:defRPr sz="2000"/>
            </a:lvl5pPr>
            <a:lvl6pPr marL="2283037" indent="0">
              <a:buNone/>
              <a:defRPr sz="2000"/>
            </a:lvl6pPr>
            <a:lvl7pPr marL="2739648" indent="0">
              <a:buNone/>
              <a:defRPr sz="2000"/>
            </a:lvl7pPr>
            <a:lvl8pPr marL="3196254" indent="0">
              <a:buNone/>
              <a:defRPr sz="2000"/>
            </a:lvl8pPr>
            <a:lvl9pPr marL="365286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7" y="5367342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6607" indent="0">
              <a:buNone/>
              <a:defRPr sz="1300"/>
            </a:lvl2pPr>
            <a:lvl3pPr marL="913219" indent="0">
              <a:buNone/>
              <a:defRPr sz="900"/>
            </a:lvl3pPr>
            <a:lvl4pPr marL="1369825" indent="0">
              <a:buNone/>
              <a:defRPr sz="900"/>
            </a:lvl4pPr>
            <a:lvl5pPr marL="1826431" indent="0">
              <a:buNone/>
              <a:defRPr sz="900"/>
            </a:lvl5pPr>
            <a:lvl6pPr marL="2283037" indent="0">
              <a:buNone/>
              <a:defRPr sz="900"/>
            </a:lvl6pPr>
            <a:lvl7pPr marL="2739648" indent="0">
              <a:buNone/>
              <a:defRPr sz="900"/>
            </a:lvl7pPr>
            <a:lvl8pPr marL="3196254" indent="0">
              <a:buNone/>
              <a:defRPr sz="900"/>
            </a:lvl8pPr>
            <a:lvl9pPr marL="365286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F67F1-242F-476B-861D-59D64371437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6BE5C-98A7-4846-A3E1-7064B5734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7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F67F1-242F-476B-861D-59D64371437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6BE5C-98A7-4846-A3E1-7064B5734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0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9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F67F1-242F-476B-861D-59D64371437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6BE5C-98A7-4846-A3E1-7064B5734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6525" y="490719"/>
            <a:ext cx="7343356" cy="11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0" tIns="45661" rIns="91320" bIns="456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6525" y="1600871"/>
            <a:ext cx="7343356" cy="48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0" tIns="45661" rIns="91320" bIns="45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55"/>
            <a:ext cx="2133153" cy="364687"/>
          </a:xfrm>
          <a:prstGeom prst="rect">
            <a:avLst/>
          </a:prstGeom>
        </p:spPr>
        <p:txBody>
          <a:bodyPr vert="horz" wrap="square" lIns="91320" tIns="45661" rIns="91320" bIns="45661" numCol="1" anchor="ctr" anchorCtr="0" compatLnSpc="1">
            <a:prstTxWarp prst="textNoShape">
              <a:avLst/>
            </a:prstTxWarp>
          </a:bodyPr>
          <a:lstStyle>
            <a:lvl1pPr defTabSz="906056" eaLnBrk="1" hangingPunct="1">
              <a:defRPr sz="13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CCAF67F1-242F-476B-861D-59D64371437B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977" y="6356555"/>
            <a:ext cx="2896047" cy="364687"/>
          </a:xfrm>
          <a:prstGeom prst="rect">
            <a:avLst/>
          </a:prstGeom>
        </p:spPr>
        <p:txBody>
          <a:bodyPr vert="horz" wrap="square" lIns="91320" tIns="45661" rIns="91320" bIns="45661" numCol="1" anchor="ctr" anchorCtr="0" compatLnSpc="1">
            <a:prstTxWarp prst="textNoShape">
              <a:avLst/>
            </a:prstTxWarp>
          </a:bodyPr>
          <a:lstStyle>
            <a:lvl1pPr algn="ctr" defTabSz="906056" eaLnBrk="1" hangingPunct="1">
              <a:defRPr sz="13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3454" y="6041475"/>
            <a:ext cx="619432" cy="632840"/>
          </a:xfrm>
          <a:prstGeom prst="rect">
            <a:avLst/>
          </a:prstGeom>
        </p:spPr>
        <p:txBody>
          <a:bodyPr vert="horz" wrap="square" lIns="91320" tIns="45661" rIns="91320" bIns="45661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2101"/>
              </a:lnSpc>
              <a:defRPr sz="2400"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8706BE5C-98A7-4846-A3E1-7064B57347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5" r:id="rId11"/>
  </p:sldLayoutIdLst>
  <p:txStyles>
    <p:titleStyle>
      <a:lvl1pPr algn="l" defTabSz="906275" rtl="0" eaLnBrk="1" fontAlgn="base" hangingPunct="1">
        <a:lnSpc>
          <a:spcPts val="4560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06275" rtl="0" eaLnBrk="1" fontAlgn="base" hangingPunct="1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06275" rtl="0" eaLnBrk="1" fontAlgn="base" hangingPunct="1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06275" rtl="0" eaLnBrk="1" fontAlgn="base" hangingPunct="1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06275" rtl="0" eaLnBrk="1" fontAlgn="base" hangingPunct="1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35977" algn="l" defTabSz="912830" rtl="0" eaLnBrk="1" fontAlgn="base" hangingPunct="1">
        <a:lnSpc>
          <a:spcPts val="4557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71956" algn="l" defTabSz="912830" rtl="0" eaLnBrk="1" fontAlgn="base" hangingPunct="1">
        <a:lnSpc>
          <a:spcPts val="4557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07931" algn="l" defTabSz="912830" rtl="0" eaLnBrk="1" fontAlgn="base" hangingPunct="1">
        <a:lnSpc>
          <a:spcPts val="4557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743910" algn="l" defTabSz="912830" rtl="0" eaLnBrk="1" fontAlgn="base" hangingPunct="1">
        <a:lnSpc>
          <a:spcPts val="4557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1029" indent="-311029" algn="l" defTabSz="906275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•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1029" indent="111274" algn="l" defTabSz="90627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16696" indent="-219866" algn="l" defTabSz="90627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520290" indent="-1205239" algn="just" defTabSz="906275" rtl="0" eaLnBrk="1" fontAlgn="base" hangingPunct="1">
        <a:lnSpc>
          <a:spcPts val="1573"/>
        </a:lnSpc>
        <a:spcBef>
          <a:spcPts val="349"/>
        </a:spcBef>
        <a:spcAft>
          <a:spcPct val="0"/>
        </a:spcAft>
        <a:buFont typeface="Arial" charset="0"/>
        <a:buChar char="–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48140" indent="482632" algn="l" defTabSz="906275" rtl="0" eaLnBrk="1" fontAlgn="base" hangingPunct="1">
        <a:lnSpc>
          <a:spcPts val="1573"/>
        </a:lnSpc>
        <a:spcBef>
          <a:spcPts val="349"/>
        </a:spcBef>
        <a:spcAft>
          <a:spcPct val="0"/>
        </a:spcAft>
        <a:buFont typeface="Arial" charset="0"/>
        <a:buChar char="»"/>
        <a:defRPr sz="13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1345" indent="-228305" algn="l" defTabSz="913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52" indent="-228305" algn="l" defTabSz="913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63" indent="-228305" algn="l" defTabSz="913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171" indent="-228305" algn="l" defTabSz="9132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7" algn="l" defTabSz="913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19" algn="l" defTabSz="913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25" algn="l" defTabSz="913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31" algn="l" defTabSz="913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37" algn="l" defTabSz="913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48" algn="l" defTabSz="913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54" algn="l" defTabSz="913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64" algn="l" defTabSz="9132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16526" y="490719"/>
            <a:ext cx="7343356" cy="11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0" tIns="45656" rIns="91310" bIns="45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16526" y="1600872"/>
            <a:ext cx="7343356" cy="48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0" tIns="45656" rIns="91310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56"/>
            <a:ext cx="2133153" cy="364687"/>
          </a:xfrm>
          <a:prstGeom prst="rect">
            <a:avLst/>
          </a:prstGeom>
        </p:spPr>
        <p:txBody>
          <a:bodyPr vert="horz" wrap="square" lIns="91310" tIns="45656" rIns="91310" bIns="45656" numCol="1" anchor="ctr" anchorCtr="0" compatLnSpc="1">
            <a:prstTxWarp prst="textNoShape">
              <a:avLst/>
            </a:prstTxWarp>
          </a:bodyPr>
          <a:lstStyle>
            <a:lvl1pPr defTabSz="905954" eaLnBrk="1" hangingPunct="1">
              <a:defRPr sz="13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977" y="6356556"/>
            <a:ext cx="2896047" cy="364687"/>
          </a:xfrm>
          <a:prstGeom prst="rect">
            <a:avLst/>
          </a:prstGeom>
        </p:spPr>
        <p:txBody>
          <a:bodyPr vert="horz" wrap="square" lIns="91310" tIns="45656" rIns="91310" bIns="45656" numCol="1" anchor="ctr" anchorCtr="0" compatLnSpc="1">
            <a:prstTxWarp prst="textNoShape">
              <a:avLst/>
            </a:prstTxWarp>
          </a:bodyPr>
          <a:lstStyle>
            <a:lvl1pPr algn="ctr" defTabSz="905954" eaLnBrk="1" hangingPunct="1">
              <a:defRPr sz="13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3455" y="6041475"/>
            <a:ext cx="619432" cy="632840"/>
          </a:xfrm>
          <a:prstGeom prst="rect">
            <a:avLst/>
          </a:prstGeom>
        </p:spPr>
        <p:txBody>
          <a:bodyPr vert="horz" wrap="square" lIns="91310" tIns="45656" rIns="91310" bIns="45656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2101"/>
              </a:lnSpc>
              <a:defRPr sz="2400">
                <a:solidFill>
                  <a:srgbClr val="FFFFFF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A185E4-3B35-4C33-BD6A-6C0F2CEB51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06174" rtl="0" eaLnBrk="1" fontAlgn="base" hangingPunct="1">
        <a:lnSpc>
          <a:spcPts val="4559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06174" rtl="0" eaLnBrk="1" fontAlgn="base" hangingPunct="1">
        <a:lnSpc>
          <a:spcPts val="4559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06174" rtl="0" eaLnBrk="1" fontAlgn="base" hangingPunct="1">
        <a:lnSpc>
          <a:spcPts val="4559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06174" rtl="0" eaLnBrk="1" fontAlgn="base" hangingPunct="1">
        <a:lnSpc>
          <a:spcPts val="4559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06174" rtl="0" eaLnBrk="1" fontAlgn="base" hangingPunct="1">
        <a:lnSpc>
          <a:spcPts val="4559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35928" algn="l" defTabSz="912728" rtl="0" eaLnBrk="1" fontAlgn="base" hangingPunct="1">
        <a:lnSpc>
          <a:spcPts val="455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71858" algn="l" defTabSz="912728" rtl="0" eaLnBrk="1" fontAlgn="base" hangingPunct="1">
        <a:lnSpc>
          <a:spcPts val="455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07784" algn="l" defTabSz="912728" rtl="0" eaLnBrk="1" fontAlgn="base" hangingPunct="1">
        <a:lnSpc>
          <a:spcPts val="455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743714" algn="l" defTabSz="912728" rtl="0" eaLnBrk="1" fontAlgn="base" hangingPunct="1">
        <a:lnSpc>
          <a:spcPts val="455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0994" indent="-310994" algn="l" defTabSz="906174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•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0994" indent="111261" algn="l" defTabSz="90617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16627" indent="-219841" algn="l" defTabSz="90617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520119" indent="-1205104" algn="just" defTabSz="906174" rtl="0" eaLnBrk="1" fontAlgn="base" hangingPunct="1">
        <a:lnSpc>
          <a:spcPts val="1572"/>
        </a:lnSpc>
        <a:spcBef>
          <a:spcPts val="349"/>
        </a:spcBef>
        <a:spcAft>
          <a:spcPct val="0"/>
        </a:spcAft>
        <a:buFont typeface="Arial" charset="0"/>
        <a:buChar char="–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48000" indent="482578" algn="l" defTabSz="906174" rtl="0" eaLnBrk="1" fontAlgn="base" hangingPunct="1">
        <a:lnSpc>
          <a:spcPts val="1572"/>
        </a:lnSpc>
        <a:spcBef>
          <a:spcPts val="349"/>
        </a:spcBef>
        <a:spcAft>
          <a:spcPct val="0"/>
        </a:spcAft>
        <a:buFont typeface="Arial" charset="0"/>
        <a:buChar char="»"/>
        <a:defRPr sz="13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1063" indent="-228279" algn="l" defTabSz="913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619" indent="-228279" algn="l" defTabSz="913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80" indent="-228279" algn="l" defTabSz="913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36" indent="-228279" algn="l" defTabSz="9131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6" algn="l" defTabSz="913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16" algn="l" defTabSz="913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72" algn="l" defTabSz="913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26" algn="l" defTabSz="913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81" algn="l" defTabSz="913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41" algn="l" defTabSz="913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96" algn="l" defTabSz="913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55" algn="l" defTabSz="913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hyperlink" Target="consultantplus://offline/ref=761F41028C65994616F05CA06FE5086FF3203FF1F480C7CA1675422652FC2C318304C80B69F06D6D039DBE67675FEE1F418642FBD92EF9yCZE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61F41028C65994616F05CA06FE5086FF12C3FF0F082C7CA1675422652FC2C31910490046AF7736D09D7ED2330y5Z3M" TargetMode="External"/><Relationship Id="rId2" Type="http://schemas.openxmlformats.org/officeDocument/2006/relationships/hyperlink" Target="consultantplus://offline/ref=761F41028C65994616F05CA06FE5086FF3203FF1F480C7CA1675422652FC2C318304C80B69F06D6D039DBE67675FEE1F418642FBD92EF9yCZEM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48400" y="4748400"/>
            <a:ext cx="540000" cy="13441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5508105" y="4363084"/>
            <a:ext cx="3110295" cy="143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671" tIns="26835" rIns="53671" bIns="2683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Е.В. Тарасова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Начальник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отдела имущественных и ресурсных налогов УФНС России по Московской области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771800" y="2463684"/>
            <a:ext cx="5400600" cy="138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671" tIns="26835" rIns="53671" bIns="2683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«Изменения налогового законодательства, касающиеся налогообложения имущества юридических лиц»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230849" y="6117299"/>
            <a:ext cx="2754306" cy="30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671" tIns="26835" rIns="53671" bIns="2683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01.12.2021</a:t>
            </a:r>
            <a:endParaRPr lang="ru-RU" altLang="ru-RU" sz="18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08" y="2402007"/>
            <a:ext cx="1737067" cy="166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9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8348400" y="4748400"/>
            <a:ext cx="540000" cy="13441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258" y="836712"/>
            <a:ext cx="7337192" cy="5276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cap="all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Направление Сообщений об исчисленной сумме земельного и транспортного налогов в московской области</a:t>
            </a:r>
            <a:endParaRPr lang="ru-RU" sz="2400" cap="all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899592" y="1796819"/>
          <a:ext cx="1260000" cy="1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971600" y="3357085"/>
          <a:ext cx="1260000" cy="1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461165" y="1700808"/>
            <a:ext cx="1669505" cy="4992555"/>
            <a:chOff x="645366" y="1191055"/>
            <a:chExt cx="1332000" cy="3709955"/>
          </a:xfrm>
        </p:grpSpPr>
        <p:graphicFrame>
          <p:nvGraphicFramePr>
            <p:cNvPr id="11" name="Диаграмма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49239213"/>
                </p:ext>
              </p:extLst>
            </p:nvPr>
          </p:nvGraphicFramePr>
          <p:xfrm>
            <a:off x="645366" y="3569010"/>
            <a:ext cx="1332000" cy="133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Диаграмма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15066391"/>
                </p:ext>
              </p:extLst>
            </p:nvPr>
          </p:nvGraphicFramePr>
          <p:xfrm>
            <a:off x="655995" y="2410443"/>
            <a:ext cx="1306031" cy="12848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3" name="Диаграмма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7087796"/>
                </p:ext>
              </p:extLst>
            </p:nvPr>
          </p:nvGraphicFramePr>
          <p:xfrm>
            <a:off x="645366" y="1191055"/>
            <a:ext cx="1332000" cy="133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1259632" y="3528000"/>
            <a:ext cx="792088" cy="6713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500" b="1" dirty="0" smtClean="0">
                <a:latin typeface="Arial Narrow" panose="020B0606020202030204" pitchFamily="34" charset="0"/>
              </a:rPr>
              <a:t>0,4 %</a:t>
            </a:r>
            <a:endParaRPr lang="ru-RU" sz="2500" b="1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5220000"/>
            <a:ext cx="792088" cy="54712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500" b="1" dirty="0" smtClean="0">
                <a:latin typeface="Arial Narrow" panose="020B0606020202030204" pitchFamily="34" charset="0"/>
              </a:rPr>
              <a:t>17,5 %</a:t>
            </a:r>
            <a:endParaRPr lang="ru-RU" sz="2500" b="1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728" y="2132856"/>
            <a:ext cx="2034984" cy="768084"/>
          </a:xfrm>
          <a:prstGeom prst="rect">
            <a:avLst/>
          </a:prstGeom>
        </p:spPr>
        <p:txBody>
          <a:bodyPr vert="horz" wrap="none" lIns="104306" tIns="52153" rIns="104306" bIns="52153" rtlCol="0" anchor="t">
            <a:no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Направлено</a:t>
            </a:r>
            <a:endParaRPr lang="ru-RU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 ТКС 60 612 Сообщений</a:t>
            </a:r>
            <a:endParaRPr lang="ru-RU" sz="2000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Номер слайда 3"/>
          <p:cNvSpPr txBox="1">
            <a:spLocks/>
          </p:cNvSpPr>
          <p:nvPr/>
        </p:nvSpPr>
        <p:spPr bwMode="auto">
          <a:xfrm>
            <a:off x="8308388" y="5946403"/>
            <a:ext cx="656100" cy="7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chemeClr val="bg1"/>
                </a:solidFill>
              </a:rPr>
              <a:t>2</a:t>
            </a:r>
            <a:endParaRPr lang="ru-RU" altLang="ru-RU" sz="21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0359" y="3592458"/>
            <a:ext cx="2034984" cy="768084"/>
          </a:xfrm>
          <a:prstGeom prst="rect">
            <a:avLst/>
          </a:prstGeom>
        </p:spPr>
        <p:txBody>
          <a:bodyPr vert="horz" wrap="none" lIns="104306" tIns="52153" rIns="104306" bIns="52153" rtlCol="0" anchor="t">
            <a:no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Направлено</a:t>
            </a:r>
            <a:endParaRPr lang="ru-RU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 ЛК 342 Сообщений</a:t>
            </a:r>
            <a:endParaRPr lang="ru-RU" sz="2000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84101" y="5109520"/>
            <a:ext cx="2952328" cy="768084"/>
          </a:xfrm>
          <a:prstGeom prst="rect">
            <a:avLst/>
          </a:prstGeom>
        </p:spPr>
        <p:txBody>
          <a:bodyPr vert="horz" wrap="none" lIns="104306" tIns="52153" rIns="104306" bIns="52153" rtlCol="0" anchor="t">
            <a:noAutofit/>
          </a:bodyPr>
          <a:lstStyle/>
          <a:p>
            <a:pPr defTabSz="1043056">
              <a:lnSpc>
                <a:spcPct val="1200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Направлено </a:t>
            </a: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Почтой России</a:t>
            </a:r>
            <a:endParaRPr lang="ru-RU" sz="1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ct val="1200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12 853 Сообщения</a:t>
            </a:r>
            <a:endParaRPr lang="ru-RU" sz="2000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F:\email-ma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17" y="2900940"/>
            <a:ext cx="4228883" cy="35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7808" y="1484784"/>
            <a:ext cx="3872300" cy="17281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7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Направлено </a:t>
            </a:r>
            <a:r>
              <a:rPr lang="ru-RU" sz="2700" b="1" dirty="0" smtClean="0">
                <a:solidFill>
                  <a:srgbClr val="005AA9"/>
                </a:solidFill>
              </a:rPr>
              <a:t>73 807</a:t>
            </a:r>
            <a:endParaRPr lang="ru-RU" sz="2700" b="1" dirty="0">
              <a:solidFill>
                <a:srgbClr val="005AA9"/>
              </a:solidFill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7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Сообщений</a:t>
            </a: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78271" y="1845569"/>
            <a:ext cx="792088" cy="6713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500" b="1" dirty="0" smtClean="0">
                <a:latin typeface="Arial Narrow" panose="020B0606020202030204" pitchFamily="34" charset="0"/>
              </a:rPr>
              <a:t>82,1 %</a:t>
            </a:r>
            <a:endParaRPr lang="ru-RU" sz="25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Picture 23" descr="F:\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00" b="72700" l="24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79" y="1868069"/>
            <a:ext cx="3682225" cy="370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Номер слайда 3"/>
          <p:cNvSpPr txBox="1">
            <a:spLocks/>
          </p:cNvSpPr>
          <p:nvPr/>
        </p:nvSpPr>
        <p:spPr bwMode="auto">
          <a:xfrm>
            <a:off x="8308706" y="5946282"/>
            <a:ext cx="655632" cy="74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>
            <a:lvl1pPr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ru-RU" altLang="ru-RU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>
          <a:xfrm>
            <a:off x="600662" y="498764"/>
            <a:ext cx="8247030" cy="1106129"/>
          </a:xfrm>
        </p:spPr>
        <p:txBody>
          <a:bodyPr/>
          <a:lstStyle/>
          <a:p>
            <a:pPr defTabSz="912979" fontAlgn="base">
              <a:spcAft>
                <a:spcPct val="0"/>
              </a:spcAft>
            </a:pPr>
            <a:r>
              <a:rPr lang="ru-RU" altLang="ru-RU" sz="2800" dirty="0"/>
              <a:t>Рост начислений </a:t>
            </a:r>
            <a:r>
              <a:rPr lang="ru-RU" altLang="ru-RU" sz="2800" dirty="0" smtClean="0"/>
              <a:t>и поступлений по </a:t>
            </a:r>
            <a:r>
              <a:rPr lang="ru-RU" altLang="ru-RU" sz="2800" dirty="0"/>
              <a:t>имущественным налогам по итогам массового расчета в </a:t>
            </a:r>
            <a:r>
              <a:rPr lang="ru-RU" altLang="ru-RU" sz="2800" dirty="0" smtClean="0"/>
              <a:t>2021 </a:t>
            </a:r>
            <a:r>
              <a:rPr lang="ru-RU" altLang="ru-RU" sz="2800" dirty="0"/>
              <a:t>году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7089" y="2383876"/>
            <a:ext cx="2796830" cy="4175134"/>
          </a:xfrm>
          <a:prstGeom prst="rect">
            <a:avLst/>
          </a:prstGeom>
        </p:spPr>
        <p:txBody>
          <a:bodyPr wrap="none" lIns="88086" tIns="44043" rIns="88086" bIns="44043" anchor="ctr">
            <a:normAutofit/>
          </a:bodyPr>
          <a:lstStyle/>
          <a:p>
            <a:pPr defTabSz="880861">
              <a:defRPr/>
            </a:pPr>
            <a:endParaRPr lang="ru-RU" sz="41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2760" y="2538063"/>
            <a:ext cx="2732474" cy="3548998"/>
          </a:xfrm>
          <a:prstGeom prst="rect">
            <a:avLst/>
          </a:prstGeom>
        </p:spPr>
        <p:txBody>
          <a:bodyPr lIns="88086" tIns="44043" rIns="88086" bIns="44043" anchor="ctr">
            <a:normAutofit/>
          </a:bodyPr>
          <a:lstStyle/>
          <a:p>
            <a:pPr defTabSz="880861">
              <a:defRPr/>
            </a:pPr>
            <a:endParaRPr lang="ru-RU" sz="41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579" y="4727103"/>
            <a:ext cx="2676162" cy="451862"/>
          </a:xfrm>
          <a:prstGeom prst="rect">
            <a:avLst/>
          </a:prstGeom>
        </p:spPr>
        <p:txBody>
          <a:bodyPr lIns="88086" tIns="44043" rIns="88086" bIns="44043" anchor="ctr">
            <a:noAutofit/>
          </a:bodyPr>
          <a:lstStyle/>
          <a:p>
            <a:pPr algn="ctr" defTabSz="880861">
              <a:lnSpc>
                <a:spcPct val="80000"/>
              </a:lnSpc>
              <a:defRPr/>
            </a:pPr>
            <a:r>
              <a:rPr lang="ru-RU" sz="23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Начисления</a:t>
            </a:r>
          </a:p>
          <a:p>
            <a:pPr algn="ctr" defTabSz="880861">
              <a:lnSpc>
                <a:spcPct val="80000"/>
              </a:lnSpc>
              <a:defRPr/>
            </a:pPr>
            <a:r>
              <a:rPr lang="ru-RU" sz="23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3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 </a:t>
            </a:r>
            <a:endParaRPr lang="ru-RU" sz="23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Рисунок 2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3975" flipH="1" flipV="1">
            <a:off x="2631022" y="4385060"/>
            <a:ext cx="1239113" cy="7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3974060"/>
            <a:ext cx="874177" cy="612729"/>
          </a:xfrm>
          <a:prstGeom prst="rect">
            <a:avLst/>
          </a:prstGeom>
        </p:spPr>
        <p:txBody>
          <a:bodyPr lIns="88086" tIns="44043" rIns="88086" bIns="44043" anchor="ctr">
            <a:normAutofit fontScale="47500" lnSpcReduction="20000"/>
          </a:bodyPr>
          <a:lstStyle/>
          <a:p>
            <a:pPr defTabSz="880861">
              <a:defRPr/>
            </a:pPr>
            <a:r>
              <a:rPr lang="ru-RU" sz="41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+</a:t>
            </a:r>
            <a:r>
              <a:rPr lang="ru-RU" sz="41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14 </a:t>
            </a:r>
            <a:r>
              <a:rPr lang="ru-RU" sz="41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1" y="4820312"/>
            <a:ext cx="2658964" cy="717307"/>
          </a:xfrm>
          <a:prstGeom prst="rect">
            <a:avLst/>
          </a:prstGeom>
        </p:spPr>
        <p:txBody>
          <a:bodyPr lIns="88086" tIns="44043" rIns="88086" bIns="44043" anchor="ctr">
            <a:normAutofit fontScale="92500" lnSpcReduction="10000"/>
          </a:bodyPr>
          <a:lstStyle/>
          <a:p>
            <a:pPr algn="ctr" defTabSz="880861">
              <a:defRPr/>
            </a:pPr>
            <a:endParaRPr lang="ru-RU" sz="23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algn="ctr" defTabSz="880861">
              <a:defRPr/>
            </a:pPr>
            <a:r>
              <a:rPr lang="ru-RU" sz="23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Начисления</a:t>
            </a:r>
            <a:endParaRPr lang="ru-RU" sz="23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" name="Рисунок 25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9412" flipH="1" flipV="1">
            <a:off x="7057913" y="4727148"/>
            <a:ext cx="1007623" cy="9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702733" y="4410462"/>
            <a:ext cx="892948" cy="676233"/>
          </a:xfrm>
          <a:prstGeom prst="rect">
            <a:avLst/>
          </a:prstGeom>
        </p:spPr>
        <p:txBody>
          <a:bodyPr lIns="88086" tIns="44043" rIns="88086" bIns="44043" anchor="ctr">
            <a:normAutofit/>
          </a:bodyPr>
          <a:lstStyle/>
          <a:p>
            <a:pPr defTabSz="880861">
              <a:defRPr/>
            </a:pPr>
            <a:r>
              <a:rPr lang="ru-RU" sz="19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+7 %</a:t>
            </a:r>
            <a:endParaRPr lang="ru-RU" sz="19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825" y="5066983"/>
            <a:ext cx="2008462" cy="1083336"/>
          </a:xfrm>
          <a:prstGeom prst="rect">
            <a:avLst/>
          </a:prstGeom>
        </p:spPr>
        <p:txBody>
          <a:bodyPr lIns="88086" tIns="44043" rIns="88086" bIns="44043" anchor="ctr">
            <a:normAutofit/>
          </a:bodyPr>
          <a:lstStyle/>
          <a:p>
            <a:pPr defTabSz="880861">
              <a:defRPr/>
            </a:pPr>
            <a:endParaRPr lang="ru-RU" sz="41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408" name="Picture 24" descr="F:\png-clipart-pickup-truck-car-ab-volvo-dump-truck-trucks-freight-transport-truc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0" b="95565" l="5000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9917"/>
            <a:ext cx="4414075" cy="24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4540" y="5576951"/>
            <a:ext cx="2160240" cy="66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0861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Поступления</a:t>
            </a:r>
            <a:endParaRPr lang="ru-RU" sz="21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lvl="0" algn="ctr" defTabSz="880861">
              <a:lnSpc>
                <a:spcPct val="80000"/>
              </a:lnSpc>
              <a:defRPr/>
            </a:pPr>
            <a:endParaRPr lang="ru-RU" sz="23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5102364"/>
            <a:ext cx="78579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80861">
              <a:defRPr/>
            </a:pPr>
            <a:r>
              <a:rPr lang="ru-RU" sz="1900" b="1" dirty="0">
                <a:solidFill>
                  <a:srgbClr val="005AA9"/>
                </a:solidFill>
              </a:rPr>
              <a:t>+</a:t>
            </a:r>
            <a:r>
              <a:rPr lang="ru-RU" sz="1900" b="1" dirty="0" smtClean="0">
                <a:solidFill>
                  <a:srgbClr val="005AA9"/>
                </a:solidFill>
              </a:rPr>
              <a:t>11 </a:t>
            </a:r>
            <a:r>
              <a:rPr lang="ru-RU" sz="1900" b="1" dirty="0">
                <a:solidFill>
                  <a:srgbClr val="005AA9"/>
                </a:solidFill>
              </a:rPr>
              <a:t>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40149" y="5909798"/>
            <a:ext cx="2774107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0861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5AA9"/>
                </a:solidFill>
              </a:rPr>
              <a:t>Поступления</a:t>
            </a:r>
            <a:endParaRPr lang="ru-RU" sz="2100" b="1" dirty="0">
              <a:solidFill>
                <a:srgbClr val="005AA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26619" y="5353189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80861">
              <a:defRPr/>
            </a:pPr>
            <a:r>
              <a:rPr lang="ru-RU" b="1" dirty="0" smtClean="0">
                <a:solidFill>
                  <a:srgbClr val="005AA9"/>
                </a:solidFill>
              </a:rPr>
              <a:t>+16 </a:t>
            </a:r>
            <a:r>
              <a:rPr lang="ru-RU" b="1" dirty="0">
                <a:solidFill>
                  <a:srgbClr val="005AA9"/>
                </a:solidFill>
              </a:rPr>
              <a:t>%</a:t>
            </a:r>
          </a:p>
        </p:txBody>
      </p:sp>
      <p:pic>
        <p:nvPicPr>
          <p:cNvPr id="20" name="Рисунок 2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3975" flipH="1" flipV="1">
            <a:off x="2612368" y="5366574"/>
            <a:ext cx="1239113" cy="7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5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9412" flipH="1" flipV="1">
            <a:off x="6991907" y="5581048"/>
            <a:ext cx="1007623" cy="9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1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069845" cy="11058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0" dirty="0"/>
              <a:t> </a:t>
            </a:r>
            <a:r>
              <a:rPr lang="ru-RU" sz="2400" dirty="0">
                <a:latin typeface="Arial Narrow" panose="020B0606020202030204" pitchFamily="34" charset="0"/>
              </a:rPr>
              <a:t/>
            </a:r>
            <a:br>
              <a:rPr lang="ru-RU" sz="2400" dirty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Налог на имущество организаций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351" y="1154361"/>
            <a:ext cx="4968552" cy="547260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endParaRPr lang="ru-RU" sz="3800" dirty="0">
              <a:solidFill>
                <a:srgbClr val="1A3D68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 bwMode="auto">
          <a:xfrm>
            <a:off x="8308388" y="5946403"/>
            <a:ext cx="656100" cy="7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chemeClr val="bg1"/>
                </a:solidFill>
              </a:rPr>
              <a:t>4</a:t>
            </a:r>
            <a:endParaRPr lang="ru-RU" alt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3" y="1700808"/>
            <a:ext cx="5810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Схемы налогового администрирования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411760" y="2284429"/>
            <a:ext cx="1009421" cy="5375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508104" y="2513158"/>
            <a:ext cx="589494" cy="41178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324713" y="2509384"/>
            <a:ext cx="695559" cy="4155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24" y="3833932"/>
            <a:ext cx="1205136" cy="120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1646" y="5360030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Декларации по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налогу на имущество организаций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0391" y="2924944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Среднегодовая стоимость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53008" y="2162473"/>
            <a:ext cx="3543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Кадастровая</a:t>
            </a:r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стоимость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58516" y="3059668"/>
            <a:ext cx="2630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Российские</a:t>
            </a:r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организации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15513" y="3059668"/>
            <a:ext cx="272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Иностранные организации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601610"/>
              </p:ext>
            </p:extLst>
          </p:nvPr>
        </p:nvGraphicFramePr>
        <p:xfrm>
          <a:off x="3440516" y="3361112"/>
          <a:ext cx="2266271" cy="3386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782"/>
                <a:gridCol w="257856"/>
                <a:gridCol w="301538"/>
                <a:gridCol w="350292"/>
                <a:gridCol w="95817"/>
                <a:gridCol w="49484"/>
                <a:gridCol w="324646"/>
                <a:gridCol w="358464"/>
                <a:gridCol w="291392"/>
              </a:tblGrid>
              <a:tr h="49993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Сообщение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об исчисленных налоговым органом суммах транспортного налога, налога на имущество организаций, земельного налога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N ____________ от __________ г.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66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НАИМЕНОВАНИЕ НАЛОГОПЛАТЕЛЬЩИКА-ОРГАНИЗАЦИИ: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rowSpan="2"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Налогоплательщик-организация (ее обособленное подразделение) вправе в соответствии с </a:t>
                      </a:r>
                      <a:r>
                        <a:rPr lang="ru-RU" sz="500" u="none" strike="noStrike" dirty="0">
                          <a:effectLst/>
                          <a:hlinkClick r:id="rId4"/>
                        </a:rPr>
                        <a:t>пунктом 6 статьи 363</a:t>
                      </a:r>
                      <a:r>
                        <a:rPr lang="ru-RU" sz="500" dirty="0">
                          <a:effectLst/>
                        </a:rPr>
                        <a:t> Налогового кодекса Российской Федерации представить в налоговый орган пояснения и (или) документы, подтверждающие правильность исчисления, полноту и своевременность уплаты налога, обоснованность применения пониженных налоговых ставок, налоговых льгот или наличие оснований для освобождения от уплаты налога, предусмотренных законодательством о налогах и сборах. Информацию о налоговых органах можно узнать на сайте www.nalog.gov.ru или в контакт-центре ФНС России по телефону: 8 (800) 222-22-22.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587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ИНН: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436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ИСЧИСЛЕНО ТРАНСПОРТНОГО НАЛОГА: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руб.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Наименование и адрес налогоплательщика-организации (ее обособленного подразделения):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</a:tr>
              <a:tr h="217923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ИСЧИСЛЕНО НАЛОГА НА ИМУЩЕСТВО ОРГАНИЗАЦИЙ: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руб.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</a:tr>
              <a:tr h="122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 anchor="ctr"/>
                </a:tc>
              </a:tr>
            </a:tbl>
          </a:graphicData>
        </a:graphic>
      </p:graphicFrame>
      <p:pic>
        <p:nvPicPr>
          <p:cNvPr id="32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87" y="3429000"/>
            <a:ext cx="8928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036086"/>
              </p:ext>
            </p:extLst>
          </p:nvPr>
        </p:nvGraphicFramePr>
        <p:xfrm>
          <a:off x="6372200" y="4509120"/>
          <a:ext cx="2109722" cy="2325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806"/>
                <a:gridCol w="220371"/>
                <a:gridCol w="257703"/>
                <a:gridCol w="272511"/>
                <a:gridCol w="108747"/>
                <a:gridCol w="45010"/>
                <a:gridCol w="277452"/>
                <a:gridCol w="306354"/>
                <a:gridCol w="379768"/>
              </a:tblGrid>
              <a:tr h="38489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Сообщение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об исчисленных налоговым органом суммах транспортного налога, налога на имущество организаций, земельного налога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N ____________ от __________ г.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44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НАИМЕНОВАНИЕ НАЛОГОПЛАТЕЛЬЩИКА-ОРГАНИЗАЦИИ: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rowSpan="2"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Налогоплательщик-организация (ее обособленное подразделение) вправе в соответствии с </a:t>
                      </a:r>
                      <a:r>
                        <a:rPr lang="ru-RU" sz="500" u="none" strike="noStrike" dirty="0">
                          <a:effectLst/>
                          <a:hlinkClick r:id="rId4"/>
                        </a:rPr>
                        <a:t>пунктом 6 статьи 363</a:t>
                      </a:r>
                      <a:r>
                        <a:rPr lang="ru-RU" sz="500" dirty="0">
                          <a:effectLst/>
                        </a:rPr>
                        <a:t> Налогового кодекса Российской Федерации представить в налоговый орган пояснения и (или) документы, подтверждающие правильность исчисления, полноту и </a:t>
                      </a:r>
                      <a:r>
                        <a:rPr lang="ru-RU" sz="500" dirty="0" smtClean="0">
                          <a:effectLst/>
                        </a:rPr>
                        <a:t>своевременность.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98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ИНН: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298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ИСЧИСЛЕНО НАЛОГА НА ИМУЩЕСТВО ОРГАНИЗАЦИЙ: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руб.</a:t>
                      </a:r>
                      <a:endParaRPr lang="ru-RU" sz="5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Наименование и адрес налогоплательщика-организации (ее обособленного подразделения):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</a:tr>
              <a:tr h="204631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</a:tr>
              <a:tr h="14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 anchor="ctr"/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7259695" y="3429000"/>
            <a:ext cx="16734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/>
              <a:t>В случае непредставления НД, налоговый орган самостоятельно исчисляет</a:t>
            </a:r>
          </a:p>
        </p:txBody>
      </p:sp>
      <p:pic>
        <p:nvPicPr>
          <p:cNvPr id="35" name="Рисунок 2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6417" flipH="1" flipV="1">
            <a:off x="5418590" y="3907914"/>
            <a:ext cx="1144238" cy="127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069845" cy="11058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0" dirty="0"/>
              <a:t> </a:t>
            </a:r>
            <a:r>
              <a:rPr lang="ru-RU" sz="2400" dirty="0">
                <a:latin typeface="Arial Narrow" panose="020B0606020202030204" pitchFamily="34" charset="0"/>
              </a:rPr>
              <a:t/>
            </a:r>
            <a:br>
              <a:rPr lang="ru-RU" sz="2400" dirty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Заявление налогоплательщика-организации о Предоставлении </a:t>
            </a:r>
            <a:r>
              <a:rPr lang="ru-RU" sz="2400" dirty="0">
                <a:latin typeface="Arial Narrow" panose="020B0606020202030204" pitchFamily="34" charset="0"/>
              </a:rPr>
              <a:t>налоговой </a:t>
            </a:r>
            <a:r>
              <a:rPr lang="ru-RU" sz="2400" dirty="0" smtClean="0">
                <a:latin typeface="Arial Narrow" panose="020B0606020202030204" pitchFamily="34" charset="0"/>
              </a:rPr>
              <a:t>льготы по </a:t>
            </a:r>
            <a:r>
              <a:rPr lang="ru-RU" sz="2400" dirty="0">
                <a:latin typeface="Arial Narrow" panose="020B0606020202030204" pitchFamily="34" charset="0"/>
              </a:rPr>
              <a:t>транспортному налогу и (или) земельному </a:t>
            </a:r>
            <a:r>
              <a:rPr lang="ru-RU" sz="2400" dirty="0"/>
              <a:t>налогу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1282"/>
            <a:ext cx="2304256" cy="326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2" y="2459757"/>
            <a:ext cx="2232248" cy="325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74" y="3249300"/>
            <a:ext cx="2328698" cy="329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1052736"/>
            <a:ext cx="4968552" cy="547260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r>
              <a:rPr lang="ru-RU" sz="4600" dirty="0" smtClean="0">
                <a:solidFill>
                  <a:srgbClr val="FF0000"/>
                </a:solidFill>
              </a:rPr>
              <a:t>По </a:t>
            </a:r>
            <a:r>
              <a:rPr lang="ru-RU" sz="4600" dirty="0">
                <a:solidFill>
                  <a:srgbClr val="FF0000"/>
                </a:solidFill>
              </a:rPr>
              <a:t>транспортным средствам и земельным участкам, которые не являются объектами налогообложения (п. 2 ст. 358, п. 2 ст. 389 НК РФ), заявление о льготе представлять не требуется. </a:t>
            </a:r>
            <a:endParaRPr lang="ru-RU" sz="4600" dirty="0" smtClean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  <a:p>
            <a:r>
              <a:rPr lang="ru-RU" sz="4400" dirty="0" smtClean="0">
                <a:solidFill>
                  <a:srgbClr val="1A3D68"/>
                </a:solidFill>
              </a:rPr>
              <a:t>        </a:t>
            </a:r>
            <a:r>
              <a:rPr lang="ru-RU" sz="3800" dirty="0" smtClean="0">
                <a:solidFill>
                  <a:srgbClr val="1A3D68"/>
                </a:solidFill>
              </a:rPr>
              <a:t>По </a:t>
            </a:r>
            <a:r>
              <a:rPr lang="ru-RU" sz="3800" dirty="0">
                <a:solidFill>
                  <a:srgbClr val="1A3D68"/>
                </a:solidFill>
              </a:rPr>
              <a:t>транспортному налогу – это сельхозтехника, зарегистрированная на </a:t>
            </a:r>
            <a:r>
              <a:rPr lang="ru-RU" sz="3800" dirty="0" smtClean="0">
                <a:solidFill>
                  <a:srgbClr val="1A3D68"/>
                </a:solidFill>
              </a:rPr>
              <a:t>сельскохозяйственных товаропроизводителей и </a:t>
            </a:r>
            <a:r>
              <a:rPr lang="ru-RU" sz="3800" dirty="0">
                <a:solidFill>
                  <a:srgbClr val="1A3D68"/>
                </a:solidFill>
              </a:rPr>
              <a:t>используемая при </a:t>
            </a:r>
            <a:r>
              <a:rPr lang="ru-RU" sz="3800" dirty="0" err="1">
                <a:solidFill>
                  <a:srgbClr val="1A3D68"/>
                </a:solidFill>
              </a:rPr>
              <a:t>сельскохозработах</a:t>
            </a:r>
            <a:r>
              <a:rPr lang="ru-RU" sz="3800" dirty="0">
                <a:solidFill>
                  <a:srgbClr val="1A3D68"/>
                </a:solidFill>
              </a:rPr>
              <a:t> для производства сельскохозяйственной продукции</a:t>
            </a:r>
            <a:r>
              <a:rPr lang="ru-RU" sz="3800" dirty="0" smtClean="0">
                <a:solidFill>
                  <a:srgbClr val="1A3D68"/>
                </a:solidFill>
              </a:rPr>
              <a:t>.</a:t>
            </a:r>
          </a:p>
          <a:p>
            <a:endParaRPr lang="ru-RU" sz="4800" dirty="0" smtClean="0">
              <a:solidFill>
                <a:srgbClr val="1A3D68"/>
              </a:solidFill>
            </a:endParaRPr>
          </a:p>
          <a:p>
            <a:r>
              <a:rPr lang="ru-RU" sz="4500" dirty="0" smtClean="0">
                <a:solidFill>
                  <a:srgbClr val="1A3D68"/>
                </a:solidFill>
              </a:rPr>
              <a:t>        </a:t>
            </a:r>
            <a:r>
              <a:rPr lang="ru-RU" sz="3800" dirty="0" smtClean="0">
                <a:solidFill>
                  <a:srgbClr val="1A3D68"/>
                </a:solidFill>
              </a:rPr>
              <a:t>По </a:t>
            </a:r>
            <a:r>
              <a:rPr lang="ru-RU" sz="3800" dirty="0">
                <a:solidFill>
                  <a:srgbClr val="1A3D68"/>
                </a:solidFill>
              </a:rPr>
              <a:t>земельному налогу - земельные участки, изъятые, ограниченные  в обороте в соответствии с законодательством Российской Федерации;  земельные участки из состава земель лесного, водного фонда.</a:t>
            </a:r>
          </a:p>
        </p:txBody>
      </p:sp>
      <p:sp>
        <p:nvSpPr>
          <p:cNvPr id="13" name="Стрелка влево 12"/>
          <p:cNvSpPr/>
          <p:nvPr/>
        </p:nvSpPr>
        <p:spPr>
          <a:xfrm rot="10800000">
            <a:off x="3602383" y="3535710"/>
            <a:ext cx="354311" cy="16223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3" tIns="51201" rIns="102403" bIns="5120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3602383" y="4945039"/>
            <a:ext cx="354311" cy="16223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03" tIns="51201" rIns="102403" bIns="5120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 bwMode="auto">
          <a:xfrm>
            <a:off x="8308388" y="5946403"/>
            <a:ext cx="656100" cy="7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chemeClr val="bg1"/>
                </a:solidFill>
              </a:rPr>
              <a:t>5</a:t>
            </a:r>
            <a:endParaRPr lang="ru-RU" alt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01035" y="1412776"/>
            <a:ext cx="4959019" cy="22117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348400" y="4748400"/>
            <a:ext cx="540000" cy="13441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0" y="740702"/>
            <a:ext cx="8424936" cy="431652"/>
          </a:xfrm>
        </p:spPr>
        <p:txBody>
          <a:bodyPr>
            <a:noAutofit/>
          </a:bodyPr>
          <a:lstStyle/>
          <a:p>
            <a:pPr marL="213304">
              <a:lnSpc>
                <a:spcPct val="80000"/>
              </a:lnSpc>
              <a:spcBef>
                <a:spcPts val="0"/>
              </a:spcBef>
            </a:pPr>
            <a:r>
              <a:rPr lang="ru-RU" sz="2400" cap="all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Бездекларационное</a:t>
            </a:r>
            <a:r>
              <a:rPr lang="ru-RU" sz="2400" cap="all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cap="al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администрирование налогообложения </a:t>
            </a:r>
            <a:r>
              <a:rPr lang="ru-RU" sz="2400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имущества юридических лиц</a:t>
            </a:r>
            <a:endParaRPr lang="ru-RU" sz="2400" cap="al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4962" y="3789039"/>
            <a:ext cx="4856526" cy="1061847"/>
          </a:xfrm>
          <a:prstGeom prst="rect">
            <a:avLst/>
          </a:prstGeom>
        </p:spPr>
        <p:txBody>
          <a:bodyPr vert="horz" wrap="square" lIns="104306" tIns="52153" rIns="104306" bIns="52153" rtlCol="0" anchor="t">
            <a:noAutofit/>
          </a:bodyPr>
          <a:lstStyle/>
          <a:p>
            <a:pPr marL="0" marR="0" indent="0" algn="ctr" defTabSz="540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Рассмотрение пояснений и документов</a:t>
            </a:r>
          </a:p>
          <a:p>
            <a:pPr marL="0" marR="0" indent="0" algn="ctr" defTabSz="540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+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indent="0" algn="ctr" defTabSz="540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00" algn="l"/>
              </a:tabLst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Уточнен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ное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сообщение / мотивированное возражение по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пояснениям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4029602" y="4927245"/>
            <a:ext cx="4834889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93222" y="4927245"/>
            <a:ext cx="4820006" cy="2330607"/>
          </a:xfrm>
          <a:prstGeom prst="rect">
            <a:avLst/>
          </a:prstGeom>
        </p:spPr>
        <p:txBody>
          <a:bodyPr vert="horz" wrap="none" lIns="104306" tIns="52153" rIns="104306" bIns="52153" rtlCol="0" anchor="t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u="sng" spc="-2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Дата передачи начислений в КРСБ</a:t>
            </a:r>
          </a:p>
          <a:p>
            <a:pPr marR="0" algn="l" defTabSz="10430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98000"/>
              <a:tabLst/>
            </a:pPr>
            <a:r>
              <a:rPr lang="ru-RU" sz="2000" spc="-2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 </a:t>
            </a:r>
            <a:r>
              <a:rPr lang="ru-RU" sz="2000" spc="-2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истечении 10 дней при  </a:t>
            </a:r>
          </a:p>
          <a:p>
            <a:pPr defTabSz="1043056">
              <a:lnSpc>
                <a:spcPct val="90000"/>
              </a:lnSpc>
              <a:spcBef>
                <a:spcPct val="0"/>
              </a:spcBef>
              <a:buSzPct val="98000"/>
            </a:pPr>
            <a:r>
              <a:rPr lang="ru-RU" sz="2000" spc="-2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000" spc="-2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</a:t>
            </a:r>
            <a:r>
              <a:rPr lang="ru-RU" sz="2000" spc="-2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sz="2000" spc="-2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квалифицированном» </a:t>
            </a:r>
            <a:r>
              <a:rPr lang="ru-RU" sz="2000" spc="-2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молчании</a:t>
            </a:r>
          </a:p>
          <a:p>
            <a:pPr marR="0" algn="l" defTabSz="10430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98000"/>
              <a:tabLst/>
            </a:pPr>
            <a:r>
              <a:rPr lang="ru-RU" sz="2000" spc="-2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</a:t>
            </a:r>
            <a:r>
              <a:rPr lang="ru-RU" sz="2000" spc="-2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 день получения уточненного сообщения</a:t>
            </a:r>
          </a:p>
          <a:p>
            <a:pPr marR="0" algn="l" defTabSz="10430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98000"/>
              <a:tabLst/>
            </a:pPr>
            <a:r>
              <a:rPr lang="ru-RU" sz="2000" spc="-2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3.</a:t>
            </a:r>
            <a:r>
              <a:rPr lang="ru-RU" sz="2000" spc="-2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В день направления мотивированных </a:t>
            </a:r>
          </a:p>
          <a:p>
            <a:pPr marL="176213" marR="0" algn="l" defTabSz="10430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98000"/>
              <a:tabLst/>
            </a:pPr>
            <a:r>
              <a:rPr lang="ru-RU" sz="2000" spc="-2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возражений налогового органа</a:t>
            </a:r>
            <a:endParaRPr lang="ru-RU" sz="2000" spc="-2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1" name="Номер слайда 3"/>
          <p:cNvSpPr txBox="1">
            <a:spLocks/>
          </p:cNvSpPr>
          <p:nvPr/>
        </p:nvSpPr>
        <p:spPr bwMode="auto">
          <a:xfrm>
            <a:off x="8308388" y="5946403"/>
            <a:ext cx="656100" cy="7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100" dirty="0" smtClean="0">
                <a:solidFill>
                  <a:schemeClr val="bg1"/>
                </a:solidFill>
              </a:rPr>
              <a:t>6</a:t>
            </a:r>
            <a:endParaRPr lang="ru-RU" alt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8801" y="1503009"/>
            <a:ext cx="47018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 2023 года приказом ФНС Росси от 16.07.2021 №ЕД-7-21/667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утверждена единая форма сообщения об исчисленных налоговым органом суммах транспортного налога, налога на имущество организаций, земельного налога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37621"/>
              </p:ext>
            </p:extLst>
          </p:nvPr>
        </p:nvGraphicFramePr>
        <p:xfrm>
          <a:off x="395536" y="1237587"/>
          <a:ext cx="3168351" cy="5082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195"/>
                <a:gridCol w="355859"/>
                <a:gridCol w="416143"/>
                <a:gridCol w="483426"/>
                <a:gridCol w="132233"/>
                <a:gridCol w="56619"/>
                <a:gridCol w="448032"/>
                <a:gridCol w="494704"/>
                <a:gridCol w="402140"/>
              </a:tblGrid>
              <a:tr h="44185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Сообщение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об исчисленных налоговым органом суммах транспортного налога, налога на имущество организаций, земельного налога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N ____________ от __________ г.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1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НАИМЕНОВАНИЕ НАЛОГОПЛАТЕЛЬЩИКА-ОРГАНИЗАЦИИ: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rowSpan="2"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Налогоплательщик-организация (ее обособленное подразделение) вправе в соответствии с </a:t>
                      </a:r>
                      <a:r>
                        <a:rPr lang="ru-RU" sz="500" u="none" strike="noStrike" dirty="0">
                          <a:effectLst/>
                          <a:hlinkClick r:id="rId2"/>
                        </a:rPr>
                        <a:t>пунктом 6 статьи 363</a:t>
                      </a:r>
                      <a:r>
                        <a:rPr lang="ru-RU" sz="500" dirty="0">
                          <a:effectLst/>
                        </a:rPr>
                        <a:t> Налогового кодекса Российской Федерации представить в налоговый орган пояснения и (или) документы, подтверждающие правильность исчисления, полноту и своевременность уплаты налога, обоснованность применения пониженных налоговых ставок, налоговых льгот или наличие оснований для освобождения от уплаты налога, предусмотренных законодательством о налогах и сборах. Информацию о налоговых органах можно узнать на сайте www.nalog.gov.ru или в контакт-центре ФНС России по телефону: 8 (800) 222-22-22.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387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ИНН: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133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ИСЧИСЛЕНО ТРАНСПОРТНОГО НАЛОГА: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руб.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Наименование и адрес налогоплательщика-организации (ее обособленного подразделения):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</a:tr>
              <a:tr h="341481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ИСЧИСЛЕНО НАЛОГА НА ИМУЩЕСТВО ОРГАНИЗАЦИЙ: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руб.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</a:tr>
              <a:tr h="255271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ИСЧИСЛЕНО ЗЕМЕЛЬНОГО НАЛОГА: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руб.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 anchor="ctr"/>
                </a:tc>
              </a:tr>
              <a:tr h="161981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ИСЧИСЛЕНИЕ ТРАНСПОРТНОГО НАЛОГА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8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9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Налоговый период (год)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Налоговая база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Налоговая ставка (руб.)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Количество месяцев владения в году/12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Повышающий коэффициент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Размер налоговых льгот (руб.)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Сумма исчисленного налога (руб.)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15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Наименование объекта; регистрационный знак (номер); </a:t>
                      </a:r>
                      <a:r>
                        <a:rPr lang="ru-RU" sz="500" u="none" strike="noStrike">
                          <a:effectLst/>
                          <a:hlinkClick r:id="rId3"/>
                        </a:rPr>
                        <a:t>ОКТМО</a:t>
                      </a:r>
                      <a:r>
                        <a:rPr lang="ru-RU" sz="500">
                          <a:effectLst/>
                        </a:rPr>
                        <a:t>; код налогового органа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10" marR="19610" marT="32262" marB="32262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98813" y="16361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260526" y="2698955"/>
            <a:ext cx="4680602" cy="1106129"/>
          </a:xfrm>
        </p:spPr>
        <p:txBody>
          <a:bodyPr/>
          <a:lstStyle/>
          <a:p>
            <a:r>
              <a:rPr lang="ru-RU" altLang="ru-RU" sz="3200">
                <a:solidFill>
                  <a:srgbClr val="006C9E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27421" indent="-241316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65264" indent="-193053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51369" indent="-193053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37474" indent="-193053"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23580" indent="-193053" defTabSz="904935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509685" indent="-193053" defTabSz="904935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95791" indent="-193053" defTabSz="904935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81896" indent="-193053" defTabSz="904935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04935"/>
            <a:endParaRPr lang="en-US" altLang="ru-RU" sz="2400" dirty="0">
              <a:solidFill>
                <a:srgbClr val="FFFFFF"/>
              </a:solidFill>
              <a:latin typeface="Calibri" pitchFamily="34" charset="0"/>
            </a:endParaRPr>
          </a:p>
          <a:p>
            <a:pPr defTabSz="904935"/>
            <a:endParaRPr lang="ru-RU" altLang="ru-RU" sz="2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2581</TotalTime>
  <Words>709</Words>
  <Application>Microsoft Office PowerPoint</Application>
  <PresentationFormat>Экран (4:3)</PresentationFormat>
  <Paragraphs>149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Тема1</vt:lpstr>
      <vt:lpstr>1_Тема1</vt:lpstr>
      <vt:lpstr>Презентация PowerPoint</vt:lpstr>
      <vt:lpstr>Направление Сообщений об исчисленной сумме земельного и транспортного налогов в московской области</vt:lpstr>
      <vt:lpstr>Рост начислений и поступлений по имущественным налогам по итогам массового расчета в 2021 году</vt:lpstr>
      <vt:lpstr>  Налог на имущество организаций</vt:lpstr>
      <vt:lpstr>  Заявление налогоплательщика-организации о Предоставлении налоговой льготы по транспортному налогу и (или) земельному налогу</vt:lpstr>
      <vt:lpstr>Бездекларационное администрирование налогообложения имущества юридических лиц</vt:lpstr>
      <vt:lpstr>Спасибо за внимание!</vt:lpstr>
    </vt:vector>
  </TitlesOfParts>
  <Company>Russian Federal DPC Tax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</dc:title>
  <dc:creator>Пользователь Windows</dc:creator>
  <cp:lastModifiedBy>Тарасова Елена Вячеславовна</cp:lastModifiedBy>
  <cp:revision>139</cp:revision>
  <cp:lastPrinted>2020-05-25T10:51:35Z</cp:lastPrinted>
  <dcterms:created xsi:type="dcterms:W3CDTF">2020-05-20T12:08:53Z</dcterms:created>
  <dcterms:modified xsi:type="dcterms:W3CDTF">2021-11-30T14:34:03Z</dcterms:modified>
</cp:coreProperties>
</file>