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25" r:id="rId2"/>
    <p:sldId id="512" r:id="rId3"/>
    <p:sldId id="527" r:id="rId4"/>
    <p:sldId id="528" r:id="rId5"/>
    <p:sldId id="529" r:id="rId6"/>
    <p:sldId id="530" r:id="rId7"/>
    <p:sldId id="531" r:id="rId8"/>
    <p:sldId id="532" r:id="rId9"/>
    <p:sldId id="533" r:id="rId10"/>
    <p:sldId id="534" r:id="rId11"/>
    <p:sldId id="526" r:id="rId12"/>
  </p:sldIdLst>
  <p:sldSz cx="9906000" cy="6858000" type="A4"/>
  <p:notesSz cx="6808788" cy="9940925"/>
  <p:defaultTextStyle>
    <a:defPPr>
      <a:defRPr lang="ru-RU"/>
    </a:defPPr>
    <a:lvl1pPr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7838" indent="-20638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7263" indent="-42863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5100" indent="-63500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4525" indent="-8572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FFF"/>
    <a:srgbClr val="8BDEFF"/>
    <a:srgbClr val="00CCFF"/>
    <a:srgbClr val="66FFFF"/>
    <a:srgbClr val="AFE4FF"/>
    <a:srgbClr val="F5F010"/>
    <a:srgbClr val="2DBDB6"/>
    <a:srgbClr val="4FC6E0"/>
    <a:srgbClr val="41BBCB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9657" autoAdjust="0"/>
  </p:normalViewPr>
  <p:slideViewPr>
    <p:cSldViewPr>
      <p:cViewPr>
        <p:scale>
          <a:sx n="90" d="100"/>
          <a:sy n="90" d="100"/>
        </p:scale>
        <p:origin x="-1968" y="-684"/>
      </p:cViewPr>
      <p:guideLst>
        <p:guide orient="horz" pos="2160"/>
        <p:guide orient="horz" pos="1012"/>
        <p:guide orient="horz" pos="316"/>
        <p:guide orient="horz" pos="4054"/>
        <p:guide pos="3120"/>
        <p:guide pos="767"/>
        <p:guide pos="1690"/>
        <p:guide pos="5568"/>
        <p:guide pos="5982"/>
        <p:guide pos="5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1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F773A2C-3AA5-4B9E-9EF4-91AE67D7794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BC4595-9F13-4A32-B93F-04AC5F2A3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7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defTabSz="95910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1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defTabSz="95910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65C2A9-9CD0-43D2-8913-21C810E08B2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8"/>
            <a:ext cx="5447666" cy="4472939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defTabSz="95910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defTabSz="95910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21096-03E5-4E1F-A317-4B97B479B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9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172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008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843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677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6210-86FB-48B6-AC90-04454751E6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7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73E0-6B32-4701-9EF8-319897DA3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5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89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96F9-BB59-4C24-B9E1-97AFD5DC23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1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29D5-29FD-4EA1-B23B-33F778D9F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34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44BB-CA37-4246-AE82-729D30DE42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7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88E72DA-3E57-4BF2-B8E3-130EECB640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3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3FB2-13CE-403D-B8CA-414D7C81C8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82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229E-3464-4D05-874D-39653255F7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6152-9175-44A6-8AEC-64E82BB3D9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34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7D66-AC66-4ECD-8D47-9A67E9E99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66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8F6260-95C0-4152-9C20-C616FEAB3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94" r:id="rId1"/>
    <p:sldLayoutId id="2147487495" r:id="rId2"/>
    <p:sldLayoutId id="2147487488" r:id="rId3"/>
    <p:sldLayoutId id="2147487496" r:id="rId4"/>
    <p:sldLayoutId id="2147487497" r:id="rId5"/>
    <p:sldLayoutId id="2147487489" r:id="rId6"/>
    <p:sldLayoutId id="2147487490" r:id="rId7"/>
    <p:sldLayoutId id="2147487491" r:id="rId8"/>
    <p:sldLayoutId id="2147487492" r:id="rId9"/>
    <p:sldLayoutId id="2147487493" r:id="rId10"/>
    <p:sldLayoutId id="2147487498" r:id="rId11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" y="2997200"/>
            <a:ext cx="9421813" cy="34877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3600" dirty="0" smtClean="0"/>
              <a:t>ДОКЛАД</a:t>
            </a:r>
          </a:p>
          <a:p>
            <a:pPr>
              <a:lnSpc>
                <a:spcPct val="120000"/>
              </a:lnSpc>
              <a:defRPr/>
            </a:pPr>
            <a:r>
              <a:rPr lang="ru-RU" sz="3600" dirty="0" smtClean="0"/>
              <a:t>НАЧАЛЬНИКА ОТДЕЛА КАМЕРАЛЬНОГО КОНТРОЛЯ </a:t>
            </a:r>
            <a:br>
              <a:rPr lang="ru-RU" sz="3600" dirty="0" smtClean="0"/>
            </a:br>
            <a:r>
              <a:rPr lang="ru-RU" sz="3600" dirty="0" smtClean="0"/>
              <a:t>УФНС РОССИИ ПО МОСКОВСКОЙ ОБЛАСТИ </a:t>
            </a:r>
            <a:br>
              <a:rPr lang="ru-RU" sz="3600" dirty="0" smtClean="0"/>
            </a:br>
            <a:r>
              <a:rPr lang="ru-RU" sz="3600" dirty="0" smtClean="0"/>
              <a:t>Е.Н. </a:t>
            </a:r>
            <a:r>
              <a:rPr lang="ru-RU" sz="3600" dirty="0" err="1" smtClean="0"/>
              <a:t>Ковальковой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«Риск-ориентированный подход при проведении камеральных налоговых проверок по налогу на добавленную стоимость»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17613" y="2252663"/>
            <a:ext cx="74707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800">
                <a:solidFill>
                  <a:schemeClr val="bg1"/>
                </a:solidFill>
              </a:rPr>
              <a:t>УФНС РОССИИ ПО МОСКОВСКОЙ ОБЛАСТИ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4089400" y="6092825"/>
            <a:ext cx="146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chemeClr val="bg1"/>
                </a:solidFill>
              </a:rPr>
              <a:t>Москва   </a:t>
            </a:r>
            <a:r>
              <a:rPr lang="ru-RU" altLang="ru-RU" sz="2000" dirty="0" smtClean="0">
                <a:solidFill>
                  <a:schemeClr val="bg1"/>
                </a:solidFill>
              </a:rPr>
              <a:t>30</a:t>
            </a:r>
            <a:r>
              <a:rPr lang="en-US" altLang="ru-RU" sz="2000" dirty="0" smtClean="0">
                <a:solidFill>
                  <a:schemeClr val="bg1"/>
                </a:solidFill>
              </a:rPr>
              <a:t>.</a:t>
            </a:r>
            <a:r>
              <a:rPr lang="ru-RU" altLang="ru-RU" sz="2000" dirty="0" smtClean="0">
                <a:solidFill>
                  <a:schemeClr val="bg1"/>
                </a:solidFill>
              </a:rPr>
              <a:t>05.2019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6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6870" y="1274891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нарушенными КС (1.27 – 1.28)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8960587" y="6092825"/>
            <a:ext cx="81694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1625" y="343206"/>
            <a:ext cx="820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налогового контроля ПК «АСК НДС-2»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60846" y="1274891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6871" y="1783376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расхождениями по счетам-фактурам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60847" y="1783376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6872" y="2319628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«сомнительной» задолженностью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60848" y="2319628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76873" y="2895692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схем «трехзвенная цепочка»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60849" y="2895692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76874" y="3459031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Выгодоприобретателей, выявленных по результатам МНК от расхождений, «сомнительной задолженности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60850" y="3459031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84253" y="4032086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подписью должностных лиц, дисквалифицированных по решению суда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68229" y="4032086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6875" y="4551876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подписью «массовых» подписантов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60851" y="4551876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6876" y="5112976"/>
            <a:ext cx="7690927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подписью лиц, отказавшихся от управления деятельностью ЮЛ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60852" y="5112976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76876" y="5604122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обнулением показателей отчетности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60852" y="5604122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6876" y="6116322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вычетов по счетам-фактурам до 2015 года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860850" y="6108608"/>
            <a:ext cx="494667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0940" y="6108608"/>
            <a:ext cx="457200" cy="457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751625" y="795950"/>
            <a:ext cx="820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декларации: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281113" y="3213100"/>
            <a:ext cx="74707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chemeClr val="bg1"/>
                </a:solidFill>
              </a:rPr>
              <a:t>СПАСИБО ЗА ВНИМАНИЕ!</a:t>
            </a:r>
            <a:endParaRPr lang="ru-RU" altLang="ru-RU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Риск-ориентированный подход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5726" y="1412776"/>
            <a:ext cx="8100106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26.01.2017 № ЕД-4-15/1281</a:t>
            </a:r>
            <a:r>
              <a:rPr lang="en-US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5726" y="2420888"/>
            <a:ext cx="810010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проведения мероприятий налогового контроля зависит от заранее установленных критериев риска</a:t>
            </a:r>
            <a:endParaRPr lang="ru-RU" sz="23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3334" y="3789040"/>
            <a:ext cx="8100106" cy="16269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в отношении:</a:t>
            </a:r>
          </a:p>
          <a:p>
            <a:pPr algn="ctr"/>
            <a:endParaRPr lang="ru-RU" sz="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 в целом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88504" y="4326128"/>
            <a:ext cx="8533792" cy="900000"/>
          </a:xfrm>
          <a:prstGeom prst="roundRect">
            <a:avLst/>
          </a:prstGeom>
          <a:solidFill>
            <a:srgbClr val="ABEFFF">
              <a:alpha val="3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8504" y="3284984"/>
            <a:ext cx="8533792" cy="936104"/>
          </a:xfrm>
          <a:prstGeom prst="roundRect">
            <a:avLst/>
          </a:prstGeom>
          <a:solidFill>
            <a:srgbClr val="ABEFFF">
              <a:alpha val="3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8504" y="5301208"/>
            <a:ext cx="8533792" cy="1284060"/>
          </a:xfrm>
          <a:prstGeom prst="roundRect">
            <a:avLst/>
          </a:prstGeom>
          <a:solidFill>
            <a:srgbClr val="ABEFFF">
              <a:alpha val="3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Градация по категориям риска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726" y="1268760"/>
            <a:ext cx="810010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03.06.2016 № ЕД-4-15/9933</a:t>
            </a:r>
            <a:r>
              <a:rPr lang="en-US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3334" y="2220278"/>
            <a:ext cx="8100106" cy="9206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определение зон риска, где необходимо применить налоговый контроль</a:t>
            </a: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14914" y="5517232"/>
            <a:ext cx="737685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4913" y="4434140"/>
            <a:ext cx="737685" cy="720080"/>
          </a:xfrm>
          <a:prstGeom prst="ellipse">
            <a:avLst/>
          </a:prstGeom>
          <a:solidFill>
            <a:srgbClr val="F5F010"/>
          </a:solidFill>
          <a:ln>
            <a:solidFill>
              <a:srgbClr val="F5F01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4914" y="3356992"/>
            <a:ext cx="737686" cy="7200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04033" y="3176972"/>
            <a:ext cx="7525680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Низкий</a:t>
            </a:r>
            <a:r>
              <a:rPr kumimoji="0" lang="ru-RU" sz="2100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уровень риска – налогоплательщики, которые осуществляют реальную финансово-хозяйственную деятельность, своевременно и в полном объеме исполняют свои налоговые обязательства</a:t>
            </a:r>
            <a:endParaRPr kumimoji="0" lang="ru-RU" sz="21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7927" y="5301208"/>
            <a:ext cx="7525680" cy="1284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Высокий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уровень риска – налогоплательщики, обладающие признаками организации, не ведущей реальной финансово-хозяйственной деятельности, применяются в «схемах» ухода от налогообложения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27927" y="4218116"/>
            <a:ext cx="7525680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Средний уровень риска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налогоплательщики, которые не включены в группы с низким и высоким уровнями риска</a:t>
            </a:r>
            <a:endParaRPr kumimoji="0" lang="ru-RU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2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камеральных налоговых проверок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726" y="1268760"/>
            <a:ext cx="810010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03.08.2018 № 302-ФЗ</a:t>
            </a:r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45594" y="3284984"/>
            <a:ext cx="3532750" cy="64807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налоговая декларация по НДС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13334" y="2220278"/>
            <a:ext cx="8100106" cy="9206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камеральной налоговой проверки налоговых деклараций по НДС сокращен до 2-х месяцев (возможно продление до 3-х месяцев)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45594" y="4221088"/>
            <a:ext cx="3528392" cy="64807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Камеральная налоговая проверка в течение 2-х месяцев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49615" y="5168226"/>
            <a:ext cx="3528392" cy="11557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признаки возможного нарушения законодательства о налогах и сборах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275223" y="3933056"/>
            <a:ext cx="432048" cy="28803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3275223" y="4880194"/>
            <a:ext cx="432048" cy="28803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5442206" y="5104028"/>
            <a:ext cx="577428" cy="70582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6200000">
            <a:off x="5442542" y="5739913"/>
            <a:ext cx="577428" cy="70582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05128" y="5098006"/>
            <a:ext cx="2282663" cy="64807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Продление КНП до 3-х месяцев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05127" y="5823297"/>
            <a:ext cx="2282663" cy="64807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КНП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ставка по НДС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726" y="1167359"/>
            <a:ext cx="8100106" cy="6054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03.08.2018 № </a:t>
            </a:r>
            <a:r>
              <a:rPr lang="ru-RU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303-ФЗ</a:t>
            </a:r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3334" y="1888295"/>
            <a:ext cx="8100106" cy="5325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ставка по НДС с 01.01.2019 увеличена с 18% до 20%</a:t>
            </a: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5726" y="2492896"/>
            <a:ext cx="8100106" cy="3960440"/>
          </a:xfrm>
          <a:prstGeom prst="roundRect">
            <a:avLst>
              <a:gd name="adj" fmla="val 70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о порядке применения налоговой ставки в переходный период доведены письмом ФНС России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23.10.2018 № СД-4-3/20667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отгрузке товаров (работ, услуг) в счет оплаты, частичной оплаты полученной до 01.01.2019;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с 01.01.2019 стоимости товаров (работ, услуг), отгруженных до 01.01.2019;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исправлении счета-фактуры в отношении товаров (работ, услуг), отгруженных до 01.01.2019;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возврате товаров с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2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0800000">
            <a:off x="4288110" y="2378272"/>
            <a:ext cx="557665" cy="258640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64568" y="476673"/>
            <a:ext cx="7056784" cy="1152128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Появились поля для показателей, рассчитанных по ставке НДС 20% (в разделах 3 и 9, приложении к разделу 9), а также поля для расчетной ставки 20/120 (раздел 3)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288112" y="1628801"/>
            <a:ext cx="557665" cy="288031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61121" y="3068960"/>
            <a:ext cx="557665" cy="330648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3915" y="3399608"/>
            <a:ext cx="1846797" cy="582154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покупателей металлолома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50058" y="1916833"/>
            <a:ext cx="5435810" cy="461441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плательщиков НДС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061121" y="3981762"/>
            <a:ext cx="557665" cy="239326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3915" y="4221088"/>
            <a:ext cx="1846797" cy="1992922"/>
          </a:xfrm>
          <a:prstGeom prst="roundRect">
            <a:avLst>
              <a:gd name="adj" fmla="val 5728"/>
            </a:avLst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правила заполнения декларации для налоговых агентов – покупателей металлолома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233937" y="3068960"/>
            <a:ext cx="557665" cy="330648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47547" y="3399608"/>
            <a:ext cx="2145413" cy="582154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экспортеров и </a:t>
            </a:r>
            <a:r>
              <a:rPr lang="ru-RU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реэкспортеров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3233937" y="3981762"/>
            <a:ext cx="557665" cy="239326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47547" y="4221088"/>
            <a:ext cx="2145413" cy="2364180"/>
          </a:xfrm>
          <a:prstGeom prst="roundRect">
            <a:avLst>
              <a:gd name="adj" fmla="val 5985"/>
            </a:avLst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3 новая строка 043 – для отражения налоговой базы экспортерами, отказавшимися от нулевой ставки НДС.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9 новая строка 036 (экспорт в страны ЕАЭС)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637499" y="3066363"/>
            <a:ext cx="557665" cy="330648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64968" y="3399608"/>
            <a:ext cx="2232249" cy="582154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ЕСХН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643263" y="3981762"/>
            <a:ext cx="557665" cy="239326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4968" y="4221088"/>
            <a:ext cx="2376264" cy="2364180"/>
          </a:xfrm>
          <a:prstGeom prst="roundRect">
            <a:avLst>
              <a:gd name="adj" fmla="val 7223"/>
            </a:avLst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порядка заполнения декларации исключили особые правила для плательщиков ЕСХН – с 01.01.2019 они заполняют декларацию по общим правилам, если не получили освобождение от НДС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7581343" y="3066363"/>
            <a:ext cx="557665" cy="330648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41233" y="3399608"/>
            <a:ext cx="1944216" cy="582154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системы такс-фри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587107" y="3981762"/>
            <a:ext cx="557665" cy="239326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065339" y="4221088"/>
            <a:ext cx="1920109" cy="2364180"/>
          </a:xfrm>
          <a:prstGeom prst="roundRect">
            <a:avLst>
              <a:gd name="adj" fmla="val 7223"/>
            </a:avLst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 3 добавлены строки 044 (для отражения налоговой базы и суммы налога) и 135 (для указания суммы вычета)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0901" y="2636913"/>
            <a:ext cx="8100106" cy="432047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в декларации по НДС с 2019 года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002545" y="2259576"/>
            <a:ext cx="557665" cy="618679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0902" y="2878257"/>
            <a:ext cx="2443906" cy="2422952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заполняется совокупно по всем перечисленным в п.8 ст. 161 НК РФ товарам, отгруженным продавцами за налоговый период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389549" y="2259579"/>
            <a:ext cx="557665" cy="618678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88971" y="2878257"/>
            <a:ext cx="2500133" cy="1702871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060 указывается сумма агентского НДС к уплате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7041232" y="2256979"/>
            <a:ext cx="557665" cy="621275"/>
          </a:xfrm>
          <a:prstGeom prst="downArrow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05128" y="2878255"/>
            <a:ext cx="2592288" cy="1702873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строках 010 – 030 проставляются прочерки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0901" y="1611506"/>
            <a:ext cx="8100106" cy="648071"/>
          </a:xfrm>
          <a:prstGeom prst="roundRect">
            <a:avLst/>
          </a:prstGeom>
          <a:gradFill flip="none" rotWithShape="1">
            <a:gsLst>
              <a:gs pos="0">
                <a:srgbClr val="ABEFFF"/>
              </a:gs>
              <a:gs pos="100000">
                <a:srgbClr val="8BDEFF">
                  <a:lumMod val="20000"/>
                  <a:lumOff val="8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заполнения декларации по НДС налоговыми агентами – неплательщиками НДС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деклараций налоговыми агентами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97841" y="404664"/>
            <a:ext cx="8208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 предполагаемых ошибок при сопоставлении счетов-фактур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6991" y="1235661"/>
            <a:ext cx="8100106" cy="4651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ФНС России от 03.12.2018 № ЕД-4-15/23367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5019" y="1828950"/>
            <a:ext cx="8461784" cy="4680520"/>
          </a:xfrm>
          <a:prstGeom prst="roundRect">
            <a:avLst>
              <a:gd name="adj" fmla="val 43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расхождения с налоговой декларацией контрагента: аналогичная запись отсутствует; не представлена декларация (или «нулевая»);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нестыковки между разделом 8 (книга покупок) и разделом 9 (книга продаж); (например при вычете НДС по ранее исчисленным авансовым счетам-фактурам);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несоответствие данных между разделом 10 (журнал выставленных счетов-фактур) и разделом 11 (журнал полученных счетов-фактур) при посреднических операциях;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возможно допущена ошибка в какой-либо графе (номер графы указан в скобках);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разделах 8-12 не указана дата счета-фактуры или указанная дата превышает отчетный период, за который представлена декларация;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заявлен вычет за пределами трех лет;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заявлен вычет по НДС на основании счета-фактуры, составленного до даты государственной регистрации;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некорректное указание в разделах 8-12 кода вида операции (приведены в приказе ФНС России от 14.03.2016 № ММВ-7-3/136</a:t>
            </a:r>
            <a:r>
              <a:rPr lang="en-US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@)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>
              <a:spcBef>
                <a:spcPts val="600"/>
              </a:spcBef>
            </a:pPr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допущены ошибки при аннулировании записей в разделе 9.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1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62563" y="635496"/>
            <a:ext cx="8208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проверка декларации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6991" y="1340768"/>
            <a:ext cx="8100106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соотношения (Письмо ФНС России от 23.03.2015 № ГД-4-3/4550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для сверки показателей, включенных в разделы 1-7, как внутри этих разделов, так и с данными, включенными в разделы </a:t>
            </a: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8-12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декларации. 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2166" y="3284984"/>
            <a:ext cx="810010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Сверка бухгалтерских учетных данных с данными в налоговой декларации по НДС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6991" y="4365104"/>
            <a:ext cx="810010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Сверка данных по счетам-фактурам с контрагентами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56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32089</TotalTime>
  <Words>840</Words>
  <Application>Microsoft Office PowerPoint</Application>
  <PresentationFormat>Лист A4 (210x297 мм)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UFNS 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Егорова Людмила В.</dc:creator>
  <cp:lastModifiedBy>Грязнов Владимир Михайлович</cp:lastModifiedBy>
  <cp:revision>2593</cp:revision>
  <cp:lastPrinted>2019-05-28T10:51:21Z</cp:lastPrinted>
  <dcterms:created xsi:type="dcterms:W3CDTF">2013-02-15T12:03:01Z</dcterms:created>
  <dcterms:modified xsi:type="dcterms:W3CDTF">2019-05-28T11:20:26Z</dcterms:modified>
</cp:coreProperties>
</file>