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525" r:id="rId2"/>
    <p:sldId id="512" r:id="rId3"/>
    <p:sldId id="527" r:id="rId4"/>
    <p:sldId id="528" r:id="rId5"/>
    <p:sldId id="529" r:id="rId6"/>
    <p:sldId id="535" r:id="rId7"/>
    <p:sldId id="534" r:id="rId8"/>
    <p:sldId id="537" r:id="rId9"/>
    <p:sldId id="539" r:id="rId10"/>
    <p:sldId id="540" r:id="rId11"/>
    <p:sldId id="545" r:id="rId12"/>
    <p:sldId id="546" r:id="rId13"/>
    <p:sldId id="547" r:id="rId14"/>
    <p:sldId id="548" r:id="rId15"/>
    <p:sldId id="549" r:id="rId16"/>
    <p:sldId id="526" r:id="rId17"/>
  </p:sldIdLst>
  <p:sldSz cx="9906000" cy="6858000" type="A4"/>
  <p:notesSz cx="6808788" cy="9940925"/>
  <p:defaultTextStyle>
    <a:defPPr>
      <a:defRPr lang="ru-RU"/>
    </a:defPPr>
    <a:lvl1pPr algn="l" defTabSz="95726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77838" indent="-20638" algn="l" defTabSz="95726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57263" indent="-42863" algn="l" defTabSz="95726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435100" indent="-63500" algn="l" defTabSz="95726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914525" indent="-85725" algn="l" defTabSz="95726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1012">
          <p15:clr>
            <a:srgbClr val="A4A3A4"/>
          </p15:clr>
        </p15:guide>
        <p15:guide id="3" orient="horz" pos="316">
          <p15:clr>
            <a:srgbClr val="A4A3A4"/>
          </p15:clr>
        </p15:guide>
        <p15:guide id="4" orient="horz" pos="4054">
          <p15:clr>
            <a:srgbClr val="A4A3A4"/>
          </p15:clr>
        </p15:guide>
        <p15:guide id="5" pos="3120">
          <p15:clr>
            <a:srgbClr val="A4A3A4"/>
          </p15:clr>
        </p15:guide>
        <p15:guide id="6" pos="767">
          <p15:clr>
            <a:srgbClr val="A4A3A4"/>
          </p15:clr>
        </p15:guide>
        <p15:guide id="7" pos="1690">
          <p15:clr>
            <a:srgbClr val="A4A3A4"/>
          </p15:clr>
        </p15:guide>
        <p15:guide id="8" pos="5568">
          <p15:clr>
            <a:srgbClr val="A4A3A4"/>
          </p15:clr>
        </p15:guide>
        <p15:guide id="9" pos="5982">
          <p15:clr>
            <a:srgbClr val="A4A3A4"/>
          </p15:clr>
        </p15:guide>
        <p15:guide id="10" pos="56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2CE"/>
    <a:srgbClr val="AFE4FF"/>
    <a:srgbClr val="2DBDB6"/>
    <a:srgbClr val="8BDEFF"/>
    <a:srgbClr val="41BBCB"/>
    <a:srgbClr val="00CCFF"/>
    <a:srgbClr val="ABEFFF"/>
    <a:srgbClr val="66FFFF"/>
    <a:srgbClr val="4FC6E0"/>
    <a:srgbClr val="F5F0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9657" autoAdjust="0"/>
  </p:normalViewPr>
  <p:slideViewPr>
    <p:cSldViewPr>
      <p:cViewPr>
        <p:scale>
          <a:sx n="92" d="100"/>
          <a:sy n="92" d="100"/>
        </p:scale>
        <p:origin x="-1908" y="-636"/>
      </p:cViewPr>
      <p:guideLst>
        <p:guide orient="horz" pos="2160"/>
        <p:guide orient="horz" pos="1012"/>
        <p:guide orient="horz" pos="316"/>
        <p:guide orient="horz" pos="4054"/>
        <p:guide pos="3120"/>
        <p:guide pos="767"/>
        <p:guide pos="1690"/>
        <p:guide pos="5568"/>
        <p:guide pos="5982"/>
        <p:guide pos="5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74"/>
    </p:cViewPr>
  </p:sorterViewPr>
  <p:notesViewPr>
    <p:cSldViewPr>
      <p:cViewPr varScale="1">
        <p:scale>
          <a:sx n="64" d="100"/>
          <a:sy n="64" d="100"/>
        </p:scale>
        <p:origin x="-3396" y="-102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51217" cy="497524"/>
          </a:xfrm>
          <a:prstGeom prst="rect">
            <a:avLst/>
          </a:prstGeom>
        </p:spPr>
        <p:txBody>
          <a:bodyPr vert="horz" lIns="91567" tIns="45785" rIns="91567" bIns="45785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5981" y="2"/>
            <a:ext cx="2951217" cy="497524"/>
          </a:xfrm>
          <a:prstGeom prst="rect">
            <a:avLst/>
          </a:prstGeom>
        </p:spPr>
        <p:txBody>
          <a:bodyPr vert="horz" lIns="91567" tIns="45785" rIns="91567" bIns="45785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F773A2C-3AA5-4B9E-9EF4-91AE67D7794F}" type="datetimeFigureOut">
              <a:rPr lang="ru-RU"/>
              <a:pPr>
                <a:defRPr/>
              </a:pPr>
              <a:t>26.11.2021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1812"/>
            <a:ext cx="2951217" cy="497524"/>
          </a:xfrm>
          <a:prstGeom prst="rect">
            <a:avLst/>
          </a:prstGeom>
        </p:spPr>
        <p:txBody>
          <a:bodyPr vert="horz" lIns="91567" tIns="45785" rIns="91567" bIns="45785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5981" y="9441812"/>
            <a:ext cx="2951217" cy="497524"/>
          </a:xfrm>
          <a:prstGeom prst="rect">
            <a:avLst/>
          </a:prstGeom>
        </p:spPr>
        <p:txBody>
          <a:bodyPr vert="horz" lIns="91567" tIns="45785" rIns="91567" bIns="45785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5BC4595-9F13-4A32-B93F-04AC5F2A34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475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51217" cy="497524"/>
          </a:xfrm>
          <a:prstGeom prst="rect">
            <a:avLst/>
          </a:prstGeom>
        </p:spPr>
        <p:txBody>
          <a:bodyPr vert="horz" lIns="91567" tIns="45785" rIns="91567" bIns="45785" rtlCol="0"/>
          <a:lstStyle>
            <a:lvl1pPr algn="l" defTabSz="95900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5981" y="2"/>
            <a:ext cx="2951217" cy="497524"/>
          </a:xfrm>
          <a:prstGeom prst="rect">
            <a:avLst/>
          </a:prstGeom>
        </p:spPr>
        <p:txBody>
          <a:bodyPr vert="horz" lIns="91567" tIns="45785" rIns="91567" bIns="45785" rtlCol="0"/>
          <a:lstStyle>
            <a:lvl1pPr algn="r" defTabSz="95900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965C2A9-9CD0-43D2-8913-21C810E08B2A}" type="datetimeFigureOut">
              <a:rPr lang="ru-RU"/>
              <a:pPr>
                <a:defRPr/>
              </a:pPr>
              <a:t>26.11.2021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32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7" tIns="45785" rIns="91567" bIns="45785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3" y="4722499"/>
            <a:ext cx="5447666" cy="4472939"/>
          </a:xfrm>
          <a:prstGeom prst="rect">
            <a:avLst/>
          </a:prstGeom>
        </p:spPr>
        <p:txBody>
          <a:bodyPr vert="horz" lIns="91567" tIns="45785" rIns="91567" bIns="45785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1812"/>
            <a:ext cx="2951217" cy="497524"/>
          </a:xfrm>
          <a:prstGeom prst="rect">
            <a:avLst/>
          </a:prstGeom>
        </p:spPr>
        <p:txBody>
          <a:bodyPr vert="horz" lIns="91567" tIns="45785" rIns="91567" bIns="45785" rtlCol="0" anchor="b"/>
          <a:lstStyle>
            <a:lvl1pPr algn="l" defTabSz="95900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5981" y="9441812"/>
            <a:ext cx="2951217" cy="497524"/>
          </a:xfrm>
          <a:prstGeom prst="rect">
            <a:avLst/>
          </a:prstGeom>
        </p:spPr>
        <p:txBody>
          <a:bodyPr vert="horz" lIns="91567" tIns="45785" rIns="91567" bIns="45785" rtlCol="0" anchor="b"/>
          <a:lstStyle>
            <a:lvl1pPr algn="r" defTabSz="95900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9921096-03E5-4E1F-A317-4B97B479B3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3947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5726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defTabSz="95726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defTabSz="95726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35100" algn="l" defTabSz="95726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defTabSz="95726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94172" algn="l" defTabSz="95766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73008" algn="l" defTabSz="95766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51843" algn="l" defTabSz="95766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30677" algn="l" defTabSz="95766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83212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4E5C1-AED2-4979-A23C-820A6BC07522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029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904412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6419850" y="5127625"/>
            <a:ext cx="1001713" cy="376238"/>
          </a:xfrm>
          <a:prstGeom prst="rect">
            <a:avLst/>
          </a:prstGeom>
          <a:noFill/>
          <a:ln>
            <a:noFill/>
          </a:ln>
        </p:spPr>
        <p:txBody>
          <a:bodyPr lIns="83955" tIns="41977" rIns="83955" bIns="41977"/>
          <a:lstStyle>
            <a:lvl1pPr eaLnBrk="0" hangingPunct="0">
              <a:defRPr sz="19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ru-RU">
              <a:latin typeface="Calibri" pitchFamily="34" charset="0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1190" y="1606872"/>
            <a:ext cx="7930746" cy="4829253"/>
          </a:xfrm>
        </p:spPr>
        <p:txBody>
          <a:bodyPr/>
          <a:lstStyle>
            <a:lvl1pPr marL="333778" indent="0">
              <a:buFontTx/>
              <a:buNone/>
              <a:defRPr b="1">
                <a:latin typeface="+mj-lt"/>
              </a:defRPr>
            </a:lvl1pPr>
            <a:lvl2pPr marL="330863" indent="2916">
              <a:defRPr>
                <a:latin typeface="+mj-lt"/>
              </a:defRPr>
            </a:lvl2pPr>
            <a:lvl3pPr marL="577187" indent="-239037">
              <a:tabLst/>
              <a:defRPr>
                <a:latin typeface="+mj-lt"/>
              </a:defRPr>
            </a:lvl3pPr>
            <a:lvl4pPr marL="0" indent="330863">
              <a:lnSpc>
                <a:spcPts val="1653"/>
              </a:lnSpc>
              <a:spcBef>
                <a:spcPts val="367"/>
              </a:spcBef>
              <a:defRPr>
                <a:latin typeface="+mj-lt"/>
              </a:defRPr>
            </a:lvl4pPr>
            <a:lvl5pPr>
              <a:lnSpc>
                <a:spcPts val="1653"/>
              </a:lnSpc>
              <a:spcBef>
                <a:spcPts val="367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91188" y="501070"/>
            <a:ext cx="7948624" cy="1105803"/>
          </a:xfrm>
        </p:spPr>
        <p:txBody>
          <a:bodyPr/>
          <a:lstStyle>
            <a:lvl1pPr marL="0" marR="0" indent="0" defTabSz="95766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000"/>
            </a:lvl1pPr>
          </a:lstStyle>
          <a:p>
            <a:pPr lv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06210-86FB-48B6-AC90-04454751E6B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9799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F73E0-6B32-4701-9EF8-319897DA3CC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659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904412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3363689"/>
            <a:ext cx="8420100" cy="1470025"/>
          </a:xfrm>
        </p:spPr>
        <p:txBody>
          <a:bodyPr>
            <a:normAutofit/>
          </a:bodyPr>
          <a:lstStyle>
            <a:lvl1pPr>
              <a:defRPr sz="52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4865834"/>
            <a:ext cx="69342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900" b="0">
                <a:solidFill>
                  <a:schemeClr val="bg1"/>
                </a:solidFill>
                <a:latin typeface="+mj-lt"/>
              </a:defRPr>
            </a:lvl1pPr>
            <a:lvl2pPr marL="478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8379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4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1190" y="1606872"/>
            <a:ext cx="7930746" cy="4829253"/>
          </a:xfrm>
        </p:spPr>
        <p:txBody>
          <a:bodyPr/>
          <a:lstStyle>
            <a:lvl1pPr marL="333778" indent="0">
              <a:buFontTx/>
              <a:buNone/>
              <a:defRPr b="1">
                <a:latin typeface="+mj-lt"/>
              </a:defRPr>
            </a:lvl1pPr>
            <a:lvl2pPr marL="333778" indent="0">
              <a:defRPr>
                <a:latin typeface="+mj-lt"/>
              </a:defRPr>
            </a:lvl2pPr>
            <a:lvl3pPr marL="577187" indent="-239037">
              <a:defRPr>
                <a:latin typeface="+mj-lt"/>
              </a:defRPr>
            </a:lvl3pPr>
            <a:lvl4pPr marL="0" indent="330863">
              <a:defRPr>
                <a:latin typeface="+mj-lt"/>
              </a:defRPr>
            </a:lvl4pPr>
            <a:lvl5pPr marL="131762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90420" y="501070"/>
            <a:ext cx="7949393" cy="1105803"/>
          </a:xfrm>
        </p:spPr>
        <p:txBody>
          <a:bodyPr/>
          <a:lstStyle>
            <a:lvl1pPr marL="0" marR="0" indent="0" defTabSz="95766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000"/>
            </a:lvl1pPr>
          </a:lstStyle>
          <a:p>
            <a:pPr lv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B96F9-BB59-4C24-B9E1-97AFD5DC232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513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1187" y="501067"/>
            <a:ext cx="8519513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1188" y="1606871"/>
            <a:ext cx="3980982" cy="56800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35" indent="0">
              <a:buNone/>
              <a:defRPr sz="2100" b="1"/>
            </a:lvl2pPr>
            <a:lvl3pPr marL="957669" indent="0">
              <a:buNone/>
              <a:defRPr sz="1900" b="1"/>
            </a:lvl3pPr>
            <a:lvl4pPr marL="1436504" indent="0">
              <a:buNone/>
              <a:defRPr sz="1700" b="1"/>
            </a:lvl4pPr>
            <a:lvl5pPr marL="1915339" indent="0">
              <a:buNone/>
              <a:defRPr sz="1700" b="1"/>
            </a:lvl5pPr>
            <a:lvl6pPr marL="2394172" indent="0">
              <a:buNone/>
              <a:defRPr sz="1700" b="1"/>
            </a:lvl6pPr>
            <a:lvl7pPr marL="2873008" indent="0">
              <a:buNone/>
              <a:defRPr sz="1700" b="1"/>
            </a:lvl7pPr>
            <a:lvl8pPr marL="3351843" indent="0">
              <a:buNone/>
              <a:defRPr sz="1700" b="1"/>
            </a:lvl8pPr>
            <a:lvl9pPr marL="3830677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91188" y="2174876"/>
            <a:ext cx="3980982" cy="426124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953002" y="1606871"/>
            <a:ext cx="3886810" cy="56800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35" indent="0">
              <a:buNone/>
              <a:defRPr sz="2100" b="1"/>
            </a:lvl2pPr>
            <a:lvl3pPr marL="957669" indent="0">
              <a:buNone/>
              <a:defRPr sz="1900" b="1"/>
            </a:lvl3pPr>
            <a:lvl4pPr marL="1436504" indent="0">
              <a:buNone/>
              <a:defRPr sz="1700" b="1"/>
            </a:lvl4pPr>
            <a:lvl5pPr marL="1915339" indent="0">
              <a:buNone/>
              <a:defRPr sz="1700" b="1"/>
            </a:lvl5pPr>
            <a:lvl6pPr marL="2394172" indent="0">
              <a:buNone/>
              <a:defRPr sz="1700" b="1"/>
            </a:lvl6pPr>
            <a:lvl7pPr marL="2873008" indent="0">
              <a:buNone/>
              <a:defRPr sz="1700" b="1"/>
            </a:lvl7pPr>
            <a:lvl8pPr marL="3351843" indent="0">
              <a:buNone/>
              <a:defRPr sz="1700" b="1"/>
            </a:lvl8pPr>
            <a:lvl9pPr marL="3830677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953002" y="2188098"/>
            <a:ext cx="3886810" cy="424802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929D5-29FD-4EA1-B23B-33F778D9FA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4342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904412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1188" y="501068"/>
            <a:ext cx="8519513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244BB-CA37-4246-AE82-729D30DE42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271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874125" y="5872163"/>
            <a:ext cx="614363" cy="654050"/>
          </a:xfrm>
        </p:spPr>
        <p:txBody>
          <a:bodyPr/>
          <a:lstStyle>
            <a:lvl1pPr algn="ctr">
              <a:defRPr sz="25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88E72DA-3E57-4BF2-B8E3-130EECB6402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993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0" y="273050"/>
            <a:ext cx="553773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2" y="1435100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835" indent="0">
              <a:buNone/>
              <a:defRPr sz="1300"/>
            </a:lvl2pPr>
            <a:lvl3pPr marL="957669" indent="0">
              <a:buNone/>
              <a:defRPr sz="1000"/>
            </a:lvl3pPr>
            <a:lvl4pPr marL="1436504" indent="0">
              <a:buNone/>
              <a:defRPr sz="900"/>
            </a:lvl4pPr>
            <a:lvl5pPr marL="1915339" indent="0">
              <a:buNone/>
              <a:defRPr sz="900"/>
            </a:lvl5pPr>
            <a:lvl6pPr marL="2394172" indent="0">
              <a:buNone/>
              <a:defRPr sz="900"/>
            </a:lvl6pPr>
            <a:lvl7pPr marL="2873008" indent="0">
              <a:buNone/>
              <a:defRPr sz="900"/>
            </a:lvl7pPr>
            <a:lvl8pPr marL="3351843" indent="0">
              <a:buNone/>
              <a:defRPr sz="900"/>
            </a:lvl8pPr>
            <a:lvl9pPr marL="3830677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D3FB2-13CE-403D-B8CA-414D7C81C8E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8824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835" indent="0">
              <a:buNone/>
              <a:defRPr sz="2900"/>
            </a:lvl2pPr>
            <a:lvl3pPr marL="957669" indent="0">
              <a:buNone/>
              <a:defRPr sz="2500"/>
            </a:lvl3pPr>
            <a:lvl4pPr marL="1436504" indent="0">
              <a:buNone/>
              <a:defRPr sz="2100"/>
            </a:lvl4pPr>
            <a:lvl5pPr marL="1915339" indent="0">
              <a:buNone/>
              <a:defRPr sz="2100"/>
            </a:lvl5pPr>
            <a:lvl6pPr marL="2394172" indent="0">
              <a:buNone/>
              <a:defRPr sz="2100"/>
            </a:lvl6pPr>
            <a:lvl7pPr marL="2873008" indent="0">
              <a:buNone/>
              <a:defRPr sz="2100"/>
            </a:lvl7pPr>
            <a:lvl8pPr marL="3351843" indent="0">
              <a:buNone/>
              <a:defRPr sz="2100"/>
            </a:lvl8pPr>
            <a:lvl9pPr marL="3830677" indent="0">
              <a:buNone/>
              <a:defRPr sz="21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835" indent="0">
              <a:buNone/>
              <a:defRPr sz="1300"/>
            </a:lvl2pPr>
            <a:lvl3pPr marL="957669" indent="0">
              <a:buNone/>
              <a:defRPr sz="1000"/>
            </a:lvl3pPr>
            <a:lvl4pPr marL="1436504" indent="0">
              <a:buNone/>
              <a:defRPr sz="900"/>
            </a:lvl4pPr>
            <a:lvl5pPr marL="1915339" indent="0">
              <a:buNone/>
              <a:defRPr sz="900"/>
            </a:lvl5pPr>
            <a:lvl6pPr marL="2394172" indent="0">
              <a:buNone/>
              <a:defRPr sz="900"/>
            </a:lvl6pPr>
            <a:lvl7pPr marL="2873008" indent="0">
              <a:buNone/>
              <a:defRPr sz="900"/>
            </a:lvl7pPr>
            <a:lvl8pPr marL="3351843" indent="0">
              <a:buNone/>
              <a:defRPr sz="900"/>
            </a:lvl8pPr>
            <a:lvl9pPr marL="3830677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1229E-3464-4D05-874D-39653255F73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3360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16152-9175-44A6-8AEC-64E82BB3D9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4349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399463" y="303213"/>
            <a:ext cx="2605485" cy="64516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79571" y="303213"/>
            <a:ext cx="7654792" cy="64516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A7D66-AC66-4ECD-8D47-9A67E9E992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9668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 bwMode="auto">
          <a:xfrm>
            <a:off x="884238" y="490538"/>
            <a:ext cx="7954962" cy="110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4" rIns="95767" bIns="478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43" name="Текст 2"/>
          <p:cNvSpPr>
            <a:spLocks noGrp="1"/>
          </p:cNvSpPr>
          <p:nvPr>
            <p:ph type="body" idx="1"/>
          </p:nvPr>
        </p:nvSpPr>
        <p:spPr bwMode="auto">
          <a:xfrm>
            <a:off x="884238" y="1600200"/>
            <a:ext cx="7954962" cy="483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4" rIns="95767" bIns="478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5767" tIns="47884" rIns="95767" bIns="47884" rtlCol="0" anchor="ctr"/>
          <a:lstStyle>
            <a:lvl1pPr algn="l" defTabSz="957669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5767" tIns="47884" rIns="95767" bIns="47884" rtlCol="0" anchor="ctr"/>
          <a:lstStyle>
            <a:lvl1pPr algn="ctr" defTabSz="957669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017000" y="6042025"/>
            <a:ext cx="671513" cy="631825"/>
          </a:xfrm>
          <a:prstGeom prst="rect">
            <a:avLst/>
          </a:prstGeom>
        </p:spPr>
        <p:txBody>
          <a:bodyPr vert="horz" lIns="95767" tIns="47884" rIns="95767" bIns="47884" rtlCol="0" anchor="ctr">
            <a:normAutofit/>
          </a:bodyPr>
          <a:lstStyle>
            <a:lvl1pPr algn="ctr" defTabSz="957669" fontAlgn="auto">
              <a:lnSpc>
                <a:spcPts val="2204"/>
              </a:lnSpc>
              <a:spcBef>
                <a:spcPts val="0"/>
              </a:spcBef>
              <a:spcAft>
                <a:spcPts val="0"/>
              </a:spcAft>
              <a:defRPr sz="25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8F6260-95C0-4152-9C20-C616FEAB3EB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494" r:id="rId1"/>
    <p:sldLayoutId id="2147487495" r:id="rId2"/>
    <p:sldLayoutId id="2147487488" r:id="rId3"/>
    <p:sldLayoutId id="2147487496" r:id="rId4"/>
    <p:sldLayoutId id="2147487497" r:id="rId5"/>
    <p:sldLayoutId id="2147487489" r:id="rId6"/>
    <p:sldLayoutId id="2147487490" r:id="rId7"/>
    <p:sldLayoutId id="2147487491" r:id="rId8"/>
    <p:sldLayoutId id="2147487492" r:id="rId9"/>
    <p:sldLayoutId id="2147487493" r:id="rId10"/>
    <p:sldLayoutId id="2147487498" r:id="rId11"/>
  </p:sldLayoutIdLst>
  <p:hf hdr="0" ftr="0" dt="0"/>
  <p:txStyles>
    <p:titleStyle>
      <a:lvl1pPr algn="l" defTabSz="957263" rtl="0" eaLnBrk="0" fontAlgn="base" hangingPunct="0">
        <a:lnSpc>
          <a:spcPts val="4775"/>
        </a:lnSpc>
        <a:spcBef>
          <a:spcPct val="0"/>
        </a:spcBef>
        <a:spcAft>
          <a:spcPct val="0"/>
        </a:spcAft>
        <a:defRPr sz="39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957263" rtl="0" eaLnBrk="0" fontAlgn="base" hangingPunct="0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2pPr>
      <a:lvl3pPr algn="l" defTabSz="957263" rtl="0" eaLnBrk="0" fontAlgn="base" hangingPunct="0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3pPr>
      <a:lvl4pPr algn="l" defTabSz="957263" rtl="0" eaLnBrk="0" fontAlgn="base" hangingPunct="0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4pPr>
      <a:lvl5pPr algn="l" defTabSz="957263" rtl="0" eaLnBrk="0" fontAlgn="base" hangingPunct="0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5pPr>
      <a:lvl6pPr marL="457200" algn="l" defTabSz="957263" rtl="0" fontAlgn="base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6pPr>
      <a:lvl7pPr marL="914400" algn="l" defTabSz="957263" rtl="0" fontAlgn="base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7pPr>
      <a:lvl8pPr marL="1371600" algn="l" defTabSz="957263" rtl="0" fontAlgn="base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8pPr>
      <a:lvl9pPr marL="1828800" algn="l" defTabSz="957263" rtl="0" fontAlgn="base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9pPr>
    </p:titleStyle>
    <p:bodyStyle>
      <a:lvl1pPr marL="333375" indent="-333375" algn="l" defTabSz="957263" rtl="0" eaLnBrk="0" fontAlgn="base" hangingPunct="0">
        <a:spcBef>
          <a:spcPct val="20000"/>
        </a:spcBef>
        <a:spcAft>
          <a:spcPct val="0"/>
        </a:spcAft>
        <a:buFont typeface="+mj-lt"/>
        <a:defRPr sz="3400" kern="1200">
          <a:solidFill>
            <a:srgbClr val="005AA9"/>
          </a:solidFill>
          <a:latin typeface="+mj-lt"/>
          <a:ea typeface="+mn-ea"/>
          <a:cs typeface="+mn-cs"/>
        </a:defRPr>
      </a:lvl1pPr>
      <a:lvl2pPr marL="333375" indent="123825" algn="l" defTabSz="957263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200" kern="1200">
          <a:solidFill>
            <a:srgbClr val="504F53"/>
          </a:solidFill>
          <a:latin typeface="+mj-lt"/>
          <a:ea typeface="+mn-ea"/>
          <a:cs typeface="+mn-cs"/>
        </a:defRPr>
      </a:lvl2pPr>
      <a:lvl3pPr marL="654050" indent="-238125" algn="l" defTabSz="9572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200" kern="1200">
          <a:solidFill>
            <a:srgbClr val="504F53"/>
          </a:solidFill>
          <a:latin typeface="+mj-lt"/>
          <a:ea typeface="+mn-ea"/>
          <a:cs typeface="+mn-cs"/>
        </a:defRPr>
      </a:lvl3pPr>
      <a:lvl4pPr marL="1600200" indent="-1270000" algn="just" defTabSz="957263" rtl="0" eaLnBrk="0" fontAlgn="base" hangingPunct="0">
        <a:lnSpc>
          <a:spcPts val="1650"/>
        </a:lnSpc>
        <a:spcBef>
          <a:spcPts val="363"/>
        </a:spcBef>
        <a:spcAft>
          <a:spcPct val="0"/>
        </a:spcAft>
        <a:buFont typeface="Arial" pitchFamily="34" charset="0"/>
        <a:defRPr sz="1500" kern="1200">
          <a:solidFill>
            <a:srgbClr val="504F53"/>
          </a:solidFill>
          <a:latin typeface="+mj-lt"/>
          <a:ea typeface="+mn-ea"/>
          <a:cs typeface="+mn-cs"/>
        </a:defRPr>
      </a:lvl4pPr>
      <a:lvl5pPr marL="1316038" indent="512763" algn="l" defTabSz="957263" rtl="0" eaLnBrk="0" fontAlgn="base" hangingPunct="0">
        <a:lnSpc>
          <a:spcPts val="1650"/>
        </a:lnSpc>
        <a:spcBef>
          <a:spcPts val="363"/>
        </a:spcBef>
        <a:spcAft>
          <a:spcPct val="0"/>
        </a:spcAft>
        <a:buFont typeface="Arial" pitchFamily="34" charset="0"/>
        <a:defRPr sz="1300" kern="1200">
          <a:solidFill>
            <a:srgbClr val="8D8C90"/>
          </a:solidFill>
          <a:latin typeface="+mj-lt"/>
          <a:ea typeface="+mn-ea"/>
          <a:cs typeface="+mn-cs"/>
        </a:defRPr>
      </a:lvl5pPr>
      <a:lvl6pPr marL="2633591" indent="-239417" algn="l" defTabSz="95766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424" indent="-239417" algn="l" defTabSz="95766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260" indent="-239417" algn="l" defTabSz="95766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095" indent="-239417" algn="l" defTabSz="95766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35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669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504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339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172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008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843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677" algn="l" defTabSz="95766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025" y="2997200"/>
            <a:ext cx="9421813" cy="348773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ru-RU" sz="3600" dirty="0"/>
              <a:t>ВЫСТУПЛЕНИЕ</a:t>
            </a:r>
          </a:p>
          <a:p>
            <a:pPr>
              <a:lnSpc>
                <a:spcPct val="120000"/>
              </a:lnSpc>
              <a:defRPr/>
            </a:pPr>
            <a:r>
              <a:rPr lang="ru-RU" sz="3600" dirty="0" err="1" smtClean="0"/>
              <a:t>И.о</a:t>
            </a:r>
            <a:r>
              <a:rPr lang="ru-RU" sz="3600" dirty="0" smtClean="0"/>
              <a:t>. НАЧАЛЬНИКА </a:t>
            </a:r>
            <a:r>
              <a:rPr lang="ru-RU" sz="3600" dirty="0"/>
              <a:t>ОТДЕЛА КАМЕРАЛЬНОГО КОНТРОЛЯ </a:t>
            </a:r>
            <a:br>
              <a:rPr lang="ru-RU" sz="3600" dirty="0"/>
            </a:br>
            <a:r>
              <a:rPr lang="ru-RU" sz="3600" dirty="0"/>
              <a:t>УФНС РОССИИ ПО МОСКОВСКОЙ ОБЛАСТИ </a:t>
            </a:r>
            <a:br>
              <a:rPr lang="ru-RU" sz="3600" dirty="0"/>
            </a:br>
            <a:r>
              <a:rPr lang="ru-RU" sz="3600" dirty="0" smtClean="0"/>
              <a:t>Т.В. </a:t>
            </a:r>
            <a:r>
              <a:rPr lang="ru-RU" sz="3600" dirty="0" err="1" smtClean="0"/>
              <a:t>Гужовой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«</a:t>
            </a:r>
            <a:r>
              <a:rPr lang="ru-RU" sz="3600" dirty="0"/>
              <a:t>НДС – основные направления развития камерального контроля. Применение информационных технологий при проведении контрольных мероприятий. Изменения и подтверждение нулевой ставки по НДС. Типичные ошибки налогоплательщиков при представлении  деклараций по НДС</a:t>
            </a:r>
            <a:r>
              <a:rPr lang="ru-RU" sz="3600" dirty="0" smtClean="0"/>
              <a:t>»</a:t>
            </a:r>
            <a:r>
              <a:rPr lang="ru-RU" sz="3600" b="1" dirty="0"/>
              <a:t/>
            </a:r>
            <a:br>
              <a:rPr lang="ru-RU" sz="3600" b="1" dirty="0"/>
            </a:br>
            <a:endParaRPr lang="ru-RU" sz="3600" b="1" dirty="0"/>
          </a:p>
        </p:txBody>
      </p:sp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1217613" y="2252663"/>
            <a:ext cx="7470775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4" tIns="47892" rIns="95784" bIns="47892" anchor="ctr"/>
          <a:lstStyle>
            <a:lvl1pPr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800">
                <a:solidFill>
                  <a:schemeClr val="bg1"/>
                </a:solidFill>
              </a:rPr>
              <a:t>УФНС РОССИИ ПО МОСКОВСКОЙ ОБЛАСТИ</a:t>
            </a:r>
            <a:endParaRPr lang="ru-RU" altLang="ru-RU" sz="1800" b="1">
              <a:solidFill>
                <a:schemeClr val="bg1"/>
              </a:solidFill>
            </a:endParaRPr>
          </a:p>
        </p:txBody>
      </p:sp>
      <p:sp>
        <p:nvSpPr>
          <p:cNvPr id="16388" name="Прямоугольник 3"/>
          <p:cNvSpPr>
            <a:spLocks noChangeArrowheads="1"/>
          </p:cNvSpPr>
          <p:nvPr/>
        </p:nvSpPr>
        <p:spPr bwMode="auto">
          <a:xfrm>
            <a:off x="4089400" y="6092825"/>
            <a:ext cx="1466850" cy="1000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2000" dirty="0">
                <a:solidFill>
                  <a:schemeClr val="bg1"/>
                </a:solidFill>
              </a:rPr>
              <a:t>Москва   </a:t>
            </a:r>
            <a:r>
              <a:rPr lang="ru-RU" altLang="ru-RU" sz="2000" dirty="0" smtClean="0">
                <a:solidFill>
                  <a:schemeClr val="bg1"/>
                </a:solidFill>
              </a:rPr>
              <a:t>01</a:t>
            </a:r>
            <a:r>
              <a:rPr lang="en-US" altLang="ru-RU" sz="2000" dirty="0" smtClean="0">
                <a:solidFill>
                  <a:schemeClr val="bg1"/>
                </a:solidFill>
              </a:rPr>
              <a:t>.</a:t>
            </a:r>
            <a:r>
              <a:rPr lang="ru-RU" altLang="ru-RU" sz="2000" dirty="0" smtClean="0">
                <a:solidFill>
                  <a:schemeClr val="bg1"/>
                </a:solidFill>
              </a:rPr>
              <a:t>12.2021</a:t>
            </a:r>
            <a:endParaRPr lang="ru-RU" altLang="ru-RU" sz="2000" dirty="0">
              <a:solidFill>
                <a:schemeClr val="bg1"/>
              </a:solidFill>
            </a:endParaRPr>
          </a:p>
          <a:p>
            <a:pPr algn="ctr" eaLnBrk="1" hangingPunct="1"/>
            <a:endParaRPr lang="ru-RU" alt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46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813334" y="692696"/>
            <a:ext cx="8208962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контрольных соотношений в декларациях по НДС</a:t>
            </a:r>
          </a:p>
        </p:txBody>
      </p:sp>
      <p:sp>
        <p:nvSpPr>
          <p:cNvPr id="1029" name="Text Box 8"/>
          <p:cNvSpPr txBox="1">
            <a:spLocks noChangeArrowheads="1"/>
          </p:cNvSpPr>
          <p:nvPr/>
        </p:nvSpPr>
        <p:spPr bwMode="auto">
          <a:xfrm>
            <a:off x="9129713" y="6092825"/>
            <a:ext cx="50323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  <a:defRPr/>
            </a:pPr>
            <a:r>
              <a:rPr lang="ru-RU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02947" y="1608820"/>
            <a:ext cx="8100106" cy="6480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соотношения</a:t>
            </a:r>
            <a:endPara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993153" y="2323196"/>
            <a:ext cx="3096344" cy="678614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Левая часть равенства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04528" y="3114781"/>
            <a:ext cx="336248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21">
            <a:extLst>
              <a:ext uri="{FF2B5EF4-FFF2-40B4-BE49-F238E27FC236}">
                <a16:creationId xmlns:a16="http://schemas.microsoft.com/office/drawing/2014/main" xmlns="" id="{5116517B-EBC8-49BE-9753-0F58417A5FDB}"/>
              </a:ext>
            </a:extLst>
          </p:cNvPr>
          <p:cNvSpPr/>
          <p:nvPr/>
        </p:nvSpPr>
        <p:spPr>
          <a:xfrm>
            <a:off x="5875725" y="2344860"/>
            <a:ext cx="2820175" cy="678614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Правая часть равенства</a:t>
            </a:r>
          </a:p>
        </p:txBody>
      </p:sp>
      <p:sp>
        <p:nvSpPr>
          <p:cNvPr id="17" name="Скругленный прямоугольник 21">
            <a:extLst>
              <a:ext uri="{FF2B5EF4-FFF2-40B4-BE49-F238E27FC236}">
                <a16:creationId xmlns:a16="http://schemas.microsoft.com/office/drawing/2014/main" xmlns="" id="{9196DD0D-D955-4E1D-B075-505F73FB5AF0}"/>
              </a:ext>
            </a:extLst>
          </p:cNvPr>
          <p:cNvSpPr/>
          <p:nvPr/>
        </p:nvSpPr>
        <p:spPr>
          <a:xfrm>
            <a:off x="2007066" y="3170765"/>
            <a:ext cx="3096344" cy="792088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 разделов 3, 4, 5,6 (к уплате или уменьшению)</a:t>
            </a:r>
          </a:p>
        </p:txBody>
      </p:sp>
      <p:sp>
        <p:nvSpPr>
          <p:cNvPr id="19" name="Скругленный прямоугольник 21">
            <a:extLst>
              <a:ext uri="{FF2B5EF4-FFF2-40B4-BE49-F238E27FC236}">
                <a16:creationId xmlns:a16="http://schemas.microsoft.com/office/drawing/2014/main" xmlns="" id="{AB3B2171-4D06-4A3A-BED5-BC88B61B668C}"/>
              </a:ext>
            </a:extLst>
          </p:cNvPr>
          <p:cNvSpPr/>
          <p:nvPr/>
        </p:nvSpPr>
        <p:spPr>
          <a:xfrm>
            <a:off x="2017390" y="4051925"/>
            <a:ext cx="3096344" cy="792088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по строкам начисления по р. 3 (НДС 10%, 20%, авансы и т.д.)</a:t>
            </a:r>
          </a:p>
        </p:txBody>
      </p:sp>
      <p:sp>
        <p:nvSpPr>
          <p:cNvPr id="20" name="Скругленный прямоугольник 21">
            <a:extLst>
              <a:ext uri="{FF2B5EF4-FFF2-40B4-BE49-F238E27FC236}">
                <a16:creationId xmlns:a16="http://schemas.microsoft.com/office/drawing/2014/main" xmlns="" id="{F2BDD39C-44BB-497A-940A-B13737B8C591}"/>
              </a:ext>
            </a:extLst>
          </p:cNvPr>
          <p:cNvSpPr/>
          <p:nvPr/>
        </p:nvSpPr>
        <p:spPr>
          <a:xfrm>
            <a:off x="2007066" y="4910842"/>
            <a:ext cx="3096344" cy="792088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по строкам вычетов р.3 (стр. 120, 130 и пр.)</a:t>
            </a:r>
          </a:p>
        </p:txBody>
      </p:sp>
      <p:sp>
        <p:nvSpPr>
          <p:cNvPr id="21" name="Скругленный прямоугольник 21">
            <a:extLst>
              <a:ext uri="{FF2B5EF4-FFF2-40B4-BE49-F238E27FC236}">
                <a16:creationId xmlns:a16="http://schemas.microsoft.com/office/drawing/2014/main" xmlns="" id="{03E52FC3-2E3C-4547-9217-9DB6066FED5A}"/>
              </a:ext>
            </a:extLst>
          </p:cNvPr>
          <p:cNvSpPr/>
          <p:nvPr/>
        </p:nvSpPr>
        <p:spPr>
          <a:xfrm>
            <a:off x="1993153" y="5794856"/>
            <a:ext cx="3096344" cy="792088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НДС к начислению (вычетам) по разделам (НДС 10%, 20%, 120, 130 и т.д.)</a:t>
            </a:r>
          </a:p>
        </p:txBody>
      </p:sp>
      <p:sp>
        <p:nvSpPr>
          <p:cNvPr id="23" name="Скругленный прямоугольник 21">
            <a:extLst>
              <a:ext uri="{FF2B5EF4-FFF2-40B4-BE49-F238E27FC236}">
                <a16:creationId xmlns:a16="http://schemas.microsoft.com/office/drawing/2014/main" xmlns="" id="{21953381-3A36-44C2-8F96-1D7BAA234471}"/>
              </a:ext>
            </a:extLst>
          </p:cNvPr>
          <p:cNvSpPr/>
          <p:nvPr/>
        </p:nvSpPr>
        <p:spPr>
          <a:xfrm>
            <a:off x="5886835" y="3170765"/>
            <a:ext cx="2809066" cy="792088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 (к уплате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возмещению)</a:t>
            </a:r>
          </a:p>
        </p:txBody>
      </p:sp>
      <p:sp>
        <p:nvSpPr>
          <p:cNvPr id="24" name="Скругленный прямоугольник 21">
            <a:extLst>
              <a:ext uri="{FF2B5EF4-FFF2-40B4-BE49-F238E27FC236}">
                <a16:creationId xmlns:a16="http://schemas.microsoft.com/office/drawing/2014/main" xmlns="" id="{A307D88C-CA90-4D74-A0F4-10C406670D3D}"/>
              </a:ext>
            </a:extLst>
          </p:cNvPr>
          <p:cNvSpPr/>
          <p:nvPr/>
        </p:nvSpPr>
        <p:spPr>
          <a:xfrm>
            <a:off x="5886834" y="4057552"/>
            <a:ext cx="2797957" cy="792088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исчисленная по р.3      стр. 118</a:t>
            </a:r>
          </a:p>
        </p:txBody>
      </p:sp>
      <p:sp>
        <p:nvSpPr>
          <p:cNvPr id="26" name="Скругленный прямоугольник 21">
            <a:extLst>
              <a:ext uri="{FF2B5EF4-FFF2-40B4-BE49-F238E27FC236}">
                <a16:creationId xmlns:a16="http://schemas.microsoft.com/office/drawing/2014/main" xmlns="" id="{29B5FE5B-6962-41CD-BF82-7E0BD4AD1A11}"/>
              </a:ext>
            </a:extLst>
          </p:cNvPr>
          <p:cNvSpPr/>
          <p:nvPr/>
        </p:nvSpPr>
        <p:spPr>
          <a:xfrm>
            <a:off x="5875726" y="4944339"/>
            <a:ext cx="2809066" cy="792088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сумма вычетов по стр. 3 стр. 190</a:t>
            </a:r>
          </a:p>
        </p:txBody>
      </p:sp>
      <p:sp>
        <p:nvSpPr>
          <p:cNvPr id="27" name="Скругленный прямоугольник 21">
            <a:extLst>
              <a:ext uri="{FF2B5EF4-FFF2-40B4-BE49-F238E27FC236}">
                <a16:creationId xmlns:a16="http://schemas.microsoft.com/office/drawing/2014/main" xmlns="" id="{C84539E2-46B1-4AAC-B2CC-49213555EBDA}"/>
              </a:ext>
            </a:extLst>
          </p:cNvPr>
          <p:cNvSpPr/>
          <p:nvPr/>
        </p:nvSpPr>
        <p:spPr>
          <a:xfrm>
            <a:off x="5886834" y="5792410"/>
            <a:ext cx="2783408" cy="792088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НДС по книге продаж  (покупок)</a:t>
            </a:r>
          </a:p>
        </p:txBody>
      </p:sp>
      <p:sp>
        <p:nvSpPr>
          <p:cNvPr id="4" name="Не равно 3">
            <a:extLst>
              <a:ext uri="{FF2B5EF4-FFF2-40B4-BE49-F238E27FC236}">
                <a16:creationId xmlns:a16="http://schemas.microsoft.com/office/drawing/2014/main" xmlns="" id="{9E8EDA70-C2D8-4523-8FB0-6538FAD14234}"/>
              </a:ext>
            </a:extLst>
          </p:cNvPr>
          <p:cNvSpPr/>
          <p:nvPr/>
        </p:nvSpPr>
        <p:spPr>
          <a:xfrm>
            <a:off x="5037923" y="3168993"/>
            <a:ext cx="914400" cy="752080"/>
          </a:xfrm>
          <a:prstGeom prst="mathNotEqual">
            <a:avLst>
              <a:gd name="adj1" fmla="val 23520"/>
              <a:gd name="adj2" fmla="val 6224936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Не равно 28">
            <a:extLst>
              <a:ext uri="{FF2B5EF4-FFF2-40B4-BE49-F238E27FC236}">
                <a16:creationId xmlns:a16="http://schemas.microsoft.com/office/drawing/2014/main" xmlns="" id="{33D4B554-ABE8-4F38-90E2-EBFA3C77626C}"/>
              </a:ext>
            </a:extLst>
          </p:cNvPr>
          <p:cNvSpPr/>
          <p:nvPr/>
        </p:nvSpPr>
        <p:spPr>
          <a:xfrm>
            <a:off x="5068659" y="4056590"/>
            <a:ext cx="914400" cy="752080"/>
          </a:xfrm>
          <a:prstGeom prst="mathNotEqual">
            <a:avLst>
              <a:gd name="adj1" fmla="val 23520"/>
              <a:gd name="adj2" fmla="val 6224936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Не равно 29">
            <a:extLst>
              <a:ext uri="{FF2B5EF4-FFF2-40B4-BE49-F238E27FC236}">
                <a16:creationId xmlns:a16="http://schemas.microsoft.com/office/drawing/2014/main" xmlns="" id="{D5F68549-CB04-4451-BD61-B74EFBF92849}"/>
              </a:ext>
            </a:extLst>
          </p:cNvPr>
          <p:cNvSpPr/>
          <p:nvPr/>
        </p:nvSpPr>
        <p:spPr>
          <a:xfrm>
            <a:off x="5048927" y="4930846"/>
            <a:ext cx="914400" cy="752080"/>
          </a:xfrm>
          <a:prstGeom prst="mathNotEqual">
            <a:avLst>
              <a:gd name="adj1" fmla="val 23520"/>
              <a:gd name="adj2" fmla="val 6224936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Не равно 30">
            <a:extLst>
              <a:ext uri="{FF2B5EF4-FFF2-40B4-BE49-F238E27FC236}">
                <a16:creationId xmlns:a16="http://schemas.microsoft.com/office/drawing/2014/main" xmlns="" id="{AC09FC81-20D4-43DF-A15D-67878CEA7142}"/>
              </a:ext>
            </a:extLst>
          </p:cNvPr>
          <p:cNvSpPr/>
          <p:nvPr/>
        </p:nvSpPr>
        <p:spPr>
          <a:xfrm>
            <a:off x="5030966" y="5799882"/>
            <a:ext cx="914400" cy="752080"/>
          </a:xfrm>
          <a:prstGeom prst="mathNotEqual">
            <a:avLst>
              <a:gd name="adj1" fmla="val 23520"/>
              <a:gd name="adj2" fmla="val 6224936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Скругленный прямоугольник 21">
            <a:extLst>
              <a:ext uri="{FF2B5EF4-FFF2-40B4-BE49-F238E27FC236}">
                <a16:creationId xmlns:a16="http://schemas.microsoft.com/office/drawing/2014/main" xmlns="" id="{0C2D3281-81F9-4FDC-B586-BFD20E607CF1}"/>
              </a:ext>
            </a:extLst>
          </p:cNvPr>
          <p:cNvSpPr/>
          <p:nvPr/>
        </p:nvSpPr>
        <p:spPr>
          <a:xfrm>
            <a:off x="704528" y="2369863"/>
            <a:ext cx="1080120" cy="631947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 КС</a:t>
            </a:r>
          </a:p>
        </p:txBody>
      </p:sp>
      <p:sp>
        <p:nvSpPr>
          <p:cNvPr id="35" name="Скругленный прямоугольник 21">
            <a:extLst>
              <a:ext uri="{FF2B5EF4-FFF2-40B4-BE49-F238E27FC236}">
                <a16:creationId xmlns:a16="http://schemas.microsoft.com/office/drawing/2014/main" xmlns="" id="{7F75A87A-F051-417E-9296-694BE85BF28E}"/>
              </a:ext>
            </a:extLst>
          </p:cNvPr>
          <p:cNvSpPr/>
          <p:nvPr/>
        </p:nvSpPr>
        <p:spPr>
          <a:xfrm>
            <a:off x="701172" y="3229059"/>
            <a:ext cx="1080120" cy="631947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1.20    1.21</a:t>
            </a:r>
          </a:p>
        </p:txBody>
      </p:sp>
      <p:sp>
        <p:nvSpPr>
          <p:cNvPr id="36" name="Скругленный прямоугольник 21">
            <a:extLst>
              <a:ext uri="{FF2B5EF4-FFF2-40B4-BE49-F238E27FC236}">
                <a16:creationId xmlns:a16="http://schemas.microsoft.com/office/drawing/2014/main" xmlns="" id="{677966CA-1B7F-4109-B7D4-042B7DEC88C9}"/>
              </a:ext>
            </a:extLst>
          </p:cNvPr>
          <p:cNvSpPr/>
          <p:nvPr/>
        </p:nvSpPr>
        <p:spPr>
          <a:xfrm>
            <a:off x="699343" y="4068499"/>
            <a:ext cx="1080120" cy="631947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1.7</a:t>
            </a:r>
          </a:p>
        </p:txBody>
      </p:sp>
      <p:sp>
        <p:nvSpPr>
          <p:cNvPr id="37" name="Скругленный прямоугольник 21">
            <a:extLst>
              <a:ext uri="{FF2B5EF4-FFF2-40B4-BE49-F238E27FC236}">
                <a16:creationId xmlns:a16="http://schemas.microsoft.com/office/drawing/2014/main" xmlns="" id="{DC7C08FF-0AC5-44EA-96F7-4A7ACC764BC6}"/>
              </a:ext>
            </a:extLst>
          </p:cNvPr>
          <p:cNvSpPr/>
          <p:nvPr/>
        </p:nvSpPr>
        <p:spPr>
          <a:xfrm>
            <a:off x="699342" y="4990912"/>
            <a:ext cx="1061925" cy="631947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1.8</a:t>
            </a:r>
          </a:p>
        </p:txBody>
      </p:sp>
      <p:sp>
        <p:nvSpPr>
          <p:cNvPr id="38" name="Скругленный прямоугольник 21">
            <a:extLst>
              <a:ext uri="{FF2B5EF4-FFF2-40B4-BE49-F238E27FC236}">
                <a16:creationId xmlns:a16="http://schemas.microsoft.com/office/drawing/2014/main" xmlns="" id="{04CF3AF0-2AF6-4590-A5A7-B27B3E7A77D6}"/>
              </a:ext>
            </a:extLst>
          </p:cNvPr>
          <p:cNvSpPr/>
          <p:nvPr/>
        </p:nvSpPr>
        <p:spPr>
          <a:xfrm>
            <a:off x="715613" y="5849330"/>
            <a:ext cx="1061925" cy="631947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1.27     1.28</a:t>
            </a:r>
          </a:p>
        </p:txBody>
      </p:sp>
      <p:sp>
        <p:nvSpPr>
          <p:cNvPr id="25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9017000" y="6042025"/>
            <a:ext cx="671513" cy="631825"/>
          </a:xfrm>
        </p:spPr>
        <p:txBody>
          <a:bodyPr/>
          <a:lstStyle/>
          <a:p>
            <a:pPr>
              <a:defRPr/>
            </a:pPr>
            <a:fld id="{936B96F9-BB59-4C24-B9E1-97AFD5DC2326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9004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0532" y="620688"/>
            <a:ext cx="8717469" cy="77431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0072C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Приостановление операций по счетам налогоплательщика</a:t>
            </a:r>
            <a:endParaRPr lang="ru-RU" sz="2400" dirty="0">
              <a:solidFill>
                <a:srgbClr val="0072C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3AAC7B-5B8F-42B3-88A7-3F729EE16277}" type="slidenum">
              <a:rPr lang="ru-RU" smtClean="0">
                <a:solidFill>
                  <a:prstClr val="white"/>
                </a:solidFill>
                <a:latin typeface="Arial Narrow" panose="020B0606020202030204" pitchFamily="34" charset="0"/>
              </a:rPr>
              <a:pPr>
                <a:defRPr/>
              </a:pPr>
              <a:t>11</a:t>
            </a:fld>
            <a:endParaRPr lang="ru-RU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0F809B10-2546-460C-AD31-8DDA25D07794}"/>
              </a:ext>
            </a:extLst>
          </p:cNvPr>
          <p:cNvSpPr txBox="1">
            <a:spLocks/>
          </p:cNvSpPr>
          <p:nvPr/>
        </p:nvSpPr>
        <p:spPr bwMode="auto">
          <a:xfrm>
            <a:off x="783013" y="1772816"/>
            <a:ext cx="8148429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marL="0" marR="0" indent="0" algn="l" defTabSz="91421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 b="1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  <a:lvl2pPr algn="l" defTabSz="912791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912791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912791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912791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5pPr>
            <a:lvl6pPr marL="457189" algn="l" defTabSz="912791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6pPr>
            <a:lvl7pPr marL="914377" algn="l" defTabSz="912791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7pPr>
            <a:lvl8pPr marL="1371566" algn="l" defTabSz="912791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8pPr>
            <a:lvl9pPr marL="1828754" algn="l" defTabSz="912791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pPr algn="just"/>
            <a:r>
              <a:rPr lang="ru-RU" sz="18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</a:t>
            </a:r>
            <a:r>
              <a:rPr lang="ru-RU" sz="18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от 09.11.2020 </a:t>
            </a:r>
            <a:r>
              <a:rPr lang="ru-RU" sz="18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8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368-ФЗ </a:t>
            </a:r>
            <a:r>
              <a:rPr lang="ru-RU" sz="18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18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внесении изменений в части первую и вторую Налогового кодекса Российской </a:t>
            </a:r>
            <a:r>
              <a:rPr lang="ru-RU" sz="18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 </a:t>
            </a:r>
            <a:r>
              <a:rPr lang="ru-RU" sz="18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внесены изменения в Налоговый кодекс Российской Федерации и с 01.07.2021</a:t>
            </a:r>
            <a:r>
              <a:rPr lang="ru-RU" sz="18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ru-RU" sz="1800" b="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4500" algn="just">
              <a:buFontTx/>
              <a:buChar char="-"/>
            </a:pPr>
            <a:r>
              <a:rPr lang="ru-RU" sz="18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8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непредставлении налогоплательщиком-организацией налоговой декларации в течение 20 рабочих дней после окончания установленного срока ее представления налоговый орган вправе вынести решение о приостановлении операций по счетам налогоплательщика-организации в банке и переводов его электронных денежных средств (подпункт 1 пункта 3 статьи 76 НК</a:t>
            </a:r>
            <a:r>
              <a:rPr lang="ru-RU" sz="18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indent="444500" algn="just">
              <a:buFontTx/>
              <a:buChar char="-"/>
            </a:pPr>
            <a:r>
              <a:rPr lang="ru-RU" sz="1800" b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b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налоговый орган вправе направить налогоплательщику (налоговому агенту, плательщику страховых взносов) уведомление о неисполнении обязанности по представлению налоговой декларации (расчета) не позднее чем в течение 14 дней до дня принятия решения, предусмотренного подпунктом 1 пункта 3 или пунктом 3.2 статьи 76 НК РФ;</a:t>
            </a:r>
          </a:p>
          <a:p>
            <a:pPr algn="just"/>
            <a:endParaRPr lang="ru-RU" sz="20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38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813334" y="836712"/>
            <a:ext cx="820896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Подтверждение нулевой ставки</a:t>
            </a:r>
          </a:p>
        </p:txBody>
      </p:sp>
      <p:sp>
        <p:nvSpPr>
          <p:cNvPr id="1029" name="Text Box 8"/>
          <p:cNvSpPr txBox="1">
            <a:spLocks noChangeArrowheads="1"/>
          </p:cNvSpPr>
          <p:nvPr/>
        </p:nvSpPr>
        <p:spPr bwMode="auto">
          <a:xfrm>
            <a:off x="9022297" y="6092825"/>
            <a:ext cx="61065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  <a:defRPr/>
            </a:pPr>
            <a:r>
              <a:rPr lang="ru-RU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</a:t>
            </a:r>
            <a:endParaRPr lang="ru-RU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95726" y="1700808"/>
            <a:ext cx="8100106" cy="122413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Самые распространенные ситуации применения ставки НДС 0% на территории Московской области:</a:t>
            </a:r>
            <a:endPara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848544" y="4437112"/>
            <a:ext cx="8047288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УСЛУГИ ПО ПЕРЕВОЗКЕ</a:t>
            </a:r>
            <a:endPara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813334" y="3212976"/>
            <a:ext cx="8082498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ЭКСПОРТНЫЕ ОПЕРАЦИИ</a:t>
            </a:r>
            <a:endPara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124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813334" y="548680"/>
            <a:ext cx="8208962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Подтверждение нулевой </a:t>
            </a:r>
            <a:r>
              <a:rPr lang="ru-RU" sz="2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ставки при экспортных операциях</a:t>
            </a:r>
            <a:endParaRPr lang="ru-RU" sz="2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9" name="Text Box 8"/>
          <p:cNvSpPr txBox="1">
            <a:spLocks noChangeArrowheads="1"/>
          </p:cNvSpPr>
          <p:nvPr/>
        </p:nvSpPr>
        <p:spPr bwMode="auto">
          <a:xfrm>
            <a:off x="9022297" y="6092825"/>
            <a:ext cx="61065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  <a:defRPr/>
            </a:pPr>
            <a:r>
              <a:rPr lang="ru-RU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</a:t>
            </a:r>
            <a:endParaRPr lang="ru-RU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95726" y="1556792"/>
            <a:ext cx="8226570" cy="6480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Необходимые документы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025007" y="2348880"/>
            <a:ext cx="3997289" cy="5760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экспорте на территорию ЕАЭС</a:t>
            </a:r>
            <a:endParaRPr lang="ru-RU" sz="1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95727" y="2348880"/>
            <a:ext cx="3941250" cy="5760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экспорте за пределы ЕАЭС</a:t>
            </a:r>
            <a:endParaRPr lang="ru-RU" sz="1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76536" y="3068960"/>
            <a:ext cx="3960442" cy="23042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 </a:t>
            </a: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поставку товаров иностранной организации или представительству российской организации, расположенному за пределами ЕАЭС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Таможенная декларация </a:t>
            </a:r>
            <a:r>
              <a:rPr lang="ru-RU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(копия) </a:t>
            </a: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отметками российских таможенных органов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25006" y="3068960"/>
            <a:ext cx="3997290" cy="23042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о ввозе товаров и уплате </a:t>
            </a:r>
            <a:r>
              <a:rPr 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косвенных налогов </a:t>
            </a: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отметкой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налогового органа государства - члена ЕАЭС, на территорию которого импортированы товары</a:t>
            </a:r>
            <a:endParaRPr lang="ru-RU" sz="1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13334" y="5487506"/>
            <a:ext cx="8226570" cy="96583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8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</a:t>
            </a:r>
            <a:r>
              <a:rPr lang="ru-RU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Вместо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копий таможенных деклараций можно представить реестр в электронной форме. Для этого используются формы, Форматы, Порядок заполнения, утвержденные Приказом ФНС России от 23.10.2020 N ЕД-7-15/772@ </a:t>
            </a:r>
            <a:endParaRPr lang="ru-RU" sz="1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39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1064568" y="592232"/>
            <a:ext cx="7704856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Подтверждение нулевой </a:t>
            </a:r>
            <a:r>
              <a:rPr lang="ru-RU" sz="2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ставки при грузоперевозках</a:t>
            </a:r>
            <a:endParaRPr lang="ru-RU" sz="2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9" name="Text Box 8"/>
          <p:cNvSpPr txBox="1">
            <a:spLocks noChangeArrowheads="1"/>
          </p:cNvSpPr>
          <p:nvPr/>
        </p:nvSpPr>
        <p:spPr bwMode="auto">
          <a:xfrm>
            <a:off x="9004847" y="6092824"/>
            <a:ext cx="71951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  <a:defRPr/>
            </a:pPr>
            <a:r>
              <a:rPr lang="ru-RU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</a:t>
            </a:r>
            <a:endParaRPr lang="ru-RU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95726" y="1556792"/>
            <a:ext cx="8226570" cy="6480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Необходимые документы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025007" y="2348880"/>
            <a:ext cx="3997289" cy="165618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Российские железнодорожные перевозчики </a:t>
            </a:r>
            <a:r>
              <a:rPr 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подтверждения ставки НДС 0% по услугам перевозки подают реестр перевозочных </a:t>
            </a:r>
            <a:r>
              <a:rPr lang="ru-RU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</a:t>
            </a:r>
            <a:endParaRPr lang="ru-RU" sz="1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95727" y="2348880"/>
            <a:ext cx="3941250" cy="136815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международной грузоперевозке  (</a:t>
            </a:r>
            <a:r>
              <a:rPr 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кроме перевозки российскими железнодорожными </a:t>
            </a:r>
            <a:r>
              <a:rPr lang="ru-RU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перевозчиками</a:t>
            </a:r>
            <a:r>
              <a:rPr lang="ru-RU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ru-RU" sz="1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76536" y="3789040"/>
            <a:ext cx="3960442" cy="24482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 (копия)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оказание услуг международной перевозки товаров</a:t>
            </a:r>
            <a:endParaRPr lang="ru-RU" sz="1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Копии </a:t>
            </a:r>
            <a:r>
              <a:rPr 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 или электронные реестры документов, </a:t>
            </a:r>
            <a:r>
              <a:rPr lang="ru-RU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подтверждающих </a:t>
            </a:r>
            <a:r>
              <a:rPr 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вывоз товаров из РФ (ввоз товаров в РФ)</a:t>
            </a:r>
            <a:endParaRPr 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25008" y="4293096"/>
            <a:ext cx="3997289" cy="172819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сбора подтверждающих документов – </a:t>
            </a:r>
            <a:r>
              <a:rPr lang="ru-RU" sz="18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 дней</a:t>
            </a:r>
            <a:endParaRPr lang="ru-RU" sz="1800" u="sng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567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795727" y="592232"/>
            <a:ext cx="8226569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ru-RU" sz="2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Истребование документов налоговым органом при проверке обоснованности применения ставки 0%</a:t>
            </a:r>
            <a:endParaRPr lang="ru-RU" sz="2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9" name="Text Box 8"/>
          <p:cNvSpPr txBox="1">
            <a:spLocks noChangeArrowheads="1"/>
          </p:cNvSpPr>
          <p:nvPr/>
        </p:nvSpPr>
        <p:spPr bwMode="auto">
          <a:xfrm>
            <a:off x="8985449" y="6092825"/>
            <a:ext cx="64750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  <a:defRPr/>
            </a:pPr>
            <a:r>
              <a:rPr lang="ru-RU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</a:t>
            </a:r>
            <a:endParaRPr lang="ru-RU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95727" y="1700807"/>
            <a:ext cx="3941250" cy="463823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при проверке обоснованности применения нулевой ставке при экспорте товаров налоговый </a:t>
            </a:r>
            <a:r>
              <a:rPr 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 обнаружит несоответствие сведений в </a:t>
            </a:r>
            <a:r>
              <a:rPr lang="ru-RU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таможенной декларации </a:t>
            </a:r>
            <a:r>
              <a:rPr 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 таможенных органов, </a:t>
            </a:r>
            <a:r>
              <a:rPr lang="ru-RU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налогоплательщик обязан в </a:t>
            </a:r>
            <a:r>
              <a:rPr 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30 календарных дней с даты получения требования представить копии документов, подтверждающих вывоз товаров (п. п. 1.2, 17 ст. 165 НК РФ</a:t>
            </a:r>
            <a:r>
              <a:rPr lang="ru-RU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44198" y="1700807"/>
            <a:ext cx="3941250" cy="463823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для подтверждения нулевой </a:t>
            </a:r>
            <a:r>
              <a:rPr lang="ru-RU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ставки по услугам грузоперевозки </a:t>
            </a:r>
            <a:r>
              <a:rPr 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представлены электронные реестры, то в ходе камеральной проверки </a:t>
            </a:r>
            <a:r>
              <a:rPr lang="ru-RU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налоговый орган вправе выборочно </a:t>
            </a:r>
            <a:r>
              <a:rPr 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истребовать </a:t>
            </a:r>
            <a:r>
              <a:rPr lang="ru-RU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налогоплательщика  документы</a:t>
            </a:r>
            <a:r>
              <a:rPr 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Копии документов или электронные документы из данных реестров </a:t>
            </a:r>
            <a:r>
              <a:rPr lang="ru-RU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налогоплательщик обязан представить </a:t>
            </a:r>
            <a:r>
              <a:rPr 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30 календарных дней с даты получения требования налогового органа (п. 15 ст. 165 НК РФ)</a:t>
            </a:r>
          </a:p>
        </p:txBody>
      </p:sp>
    </p:spTree>
    <p:extLst>
      <p:ext uri="{BB962C8B-B14F-4D97-AF65-F5344CB8AC3E}">
        <p14:creationId xmlns:p14="http://schemas.microsoft.com/office/powerpoint/2010/main" val="848807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4"/>
          <p:cNvSpPr txBox="1">
            <a:spLocks noChangeArrowheads="1"/>
          </p:cNvSpPr>
          <p:nvPr/>
        </p:nvSpPr>
        <p:spPr bwMode="auto">
          <a:xfrm>
            <a:off x="1281113" y="3213100"/>
            <a:ext cx="7470775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4" tIns="47892" rIns="95784" bIns="47892" anchor="ctr"/>
          <a:lstStyle>
            <a:lvl1pPr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2400">
                <a:solidFill>
                  <a:schemeClr val="bg1"/>
                </a:solidFill>
              </a:rPr>
              <a:t>СПАСИБО ЗА ВНИМАНИЕ!</a:t>
            </a:r>
            <a:endParaRPr lang="ru-RU" altLang="ru-RU" sz="24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22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813334" y="692696"/>
            <a:ext cx="820896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Рассматриваемые вопросы</a:t>
            </a:r>
          </a:p>
        </p:txBody>
      </p:sp>
      <p:sp>
        <p:nvSpPr>
          <p:cNvPr id="1029" name="Text Box 8"/>
          <p:cNvSpPr txBox="1">
            <a:spLocks noChangeArrowheads="1"/>
          </p:cNvSpPr>
          <p:nvPr/>
        </p:nvSpPr>
        <p:spPr bwMode="auto">
          <a:xfrm>
            <a:off x="9129713" y="6092825"/>
            <a:ext cx="50323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  <a:defRPr/>
            </a:pPr>
            <a:r>
              <a:rPr lang="ru-RU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95726" y="1412776"/>
            <a:ext cx="8100106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5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изменения в налоговой декларации по НДС в 2021 году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95726" y="2492896"/>
            <a:ext cx="8100106" cy="10801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5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последствия при установленных нарушениях в налоговых декларациях по НДС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13334" y="3789040"/>
            <a:ext cx="8100106" cy="81345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5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Международные грузоперевозки</a:t>
            </a:r>
            <a:endParaRPr lang="ru-RU" sz="25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44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795726" y="3645024"/>
            <a:ext cx="8117714" cy="1368152"/>
          </a:xfrm>
          <a:prstGeom prst="roundRect">
            <a:avLst/>
          </a:prstGeom>
          <a:solidFill>
            <a:srgbClr val="ABEFFF">
              <a:alpha val="30000"/>
            </a:srgb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 вступают в силу: </a:t>
            </a:r>
            <a:r>
              <a:rPr lang="ru-RU" sz="2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Начиная с отчетности за 3 квартал 2021 применяется обновленная форма налоговой декларации по НДС. Не позднее 25 октября 2021 года необходимо представить декларацию по новой форме.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813334" y="692696"/>
            <a:ext cx="820896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Новая форма налоговой декларации по НДС</a:t>
            </a:r>
          </a:p>
        </p:txBody>
      </p:sp>
      <p:sp>
        <p:nvSpPr>
          <p:cNvPr id="1029" name="Text Box 8"/>
          <p:cNvSpPr txBox="1">
            <a:spLocks noChangeArrowheads="1"/>
          </p:cNvSpPr>
          <p:nvPr/>
        </p:nvSpPr>
        <p:spPr bwMode="auto">
          <a:xfrm>
            <a:off x="9129713" y="6092825"/>
            <a:ext cx="50323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  <a:defRPr/>
            </a:pPr>
            <a:r>
              <a:rPr lang="ru-RU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95726" y="1268760"/>
            <a:ext cx="8100106" cy="20882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Внесены изменения в статью 80 НК РФ</a:t>
            </a:r>
          </a:p>
          <a:p>
            <a:r>
              <a:rPr lang="ru-RU" sz="25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Основание: </a:t>
            </a:r>
            <a:r>
              <a:rPr lang="ru-RU" sz="2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ФНС России от 26.03.2021 № ЕД-7-3/228</a:t>
            </a:r>
            <a:r>
              <a:rPr lang="en-US" sz="2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ru-RU" sz="2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   внесены изменения в форму налоговой декларации по НДС;</a:t>
            </a:r>
          </a:p>
          <a:p>
            <a:pPr marL="342900" indent="-342900">
              <a:buFontTx/>
              <a:buChar char="-"/>
            </a:pPr>
            <a:r>
              <a:rPr lang="ru-RU" sz="2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порядок заполнения налоговой декларации по НДС;</a:t>
            </a:r>
          </a:p>
          <a:p>
            <a:pPr marL="342900" indent="-342900">
              <a:buFontTx/>
              <a:buChar char="-"/>
            </a:pPr>
            <a:r>
              <a:rPr lang="ru-RU" sz="2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 формат представления в электронном виде налоговой декларации по НДС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13334" y="5157192"/>
            <a:ext cx="8100106" cy="10801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Корректировки связаны с отражением в соответствующих разделах декларации сведений о прослеживаемых товарах, предусмотренных Федеральным законом  от 09.11.2020 № 371-ФЗ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04033" y="3176972"/>
            <a:ext cx="7525680" cy="115212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100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27927" y="5301208"/>
            <a:ext cx="7525680" cy="128406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127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813334" y="692696"/>
            <a:ext cx="820896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счетах-фактурах</a:t>
            </a:r>
          </a:p>
        </p:txBody>
      </p:sp>
      <p:sp>
        <p:nvSpPr>
          <p:cNvPr id="1029" name="Text Box 8"/>
          <p:cNvSpPr txBox="1">
            <a:spLocks noChangeArrowheads="1"/>
          </p:cNvSpPr>
          <p:nvPr/>
        </p:nvSpPr>
        <p:spPr bwMode="auto">
          <a:xfrm>
            <a:off x="9129713" y="6092825"/>
            <a:ext cx="50323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  <a:defRPr/>
            </a:pPr>
            <a:r>
              <a:rPr lang="ru-RU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95726" y="1268760"/>
            <a:ext cx="8100106" cy="7920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5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Основание: 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Российской Федерации от 02.04.2021 № 534 (вступило в силу с 01.07.2021)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04528" y="2348880"/>
            <a:ext cx="3528392" cy="7200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компаний и ИП, которые работают с прослеживаемыми товарами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097016" y="2348880"/>
            <a:ext cx="3528392" cy="7200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всех иных плательщиков НДС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652" y="3100381"/>
            <a:ext cx="3621088" cy="83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04528" y="3136613"/>
            <a:ext cx="33624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заполнить в документе новые обязательные реквизиты: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78845" y="4077072"/>
            <a:ext cx="3528392" cy="2376264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Регистрационный номер партии прослеживаемого товара;</a:t>
            </a:r>
          </a:p>
          <a:p>
            <a:pPr marL="285750" indent="-285750" algn="ctr">
              <a:buFontTx/>
              <a:buChar char="-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Регистрационный номер декларации;</a:t>
            </a:r>
          </a:p>
          <a:p>
            <a:pPr marL="285750" indent="-285750" algn="ctr">
              <a:buFontTx/>
              <a:buChar char="-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Единица измерения прослеживаемого товара;</a:t>
            </a:r>
          </a:p>
          <a:p>
            <a:pPr marL="285750" indent="-285750" algn="ctr">
              <a:buFontTx/>
              <a:buChar char="-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прослеживаемого товара в соответствующих единицах измерения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097016" y="3356992"/>
            <a:ext cx="3528392" cy="144016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Обязательное отражение номера и даты документа на отгрузку, на основании которого сформирован счет-фактура (например: товарная накладная, УПД)</a:t>
            </a:r>
          </a:p>
        </p:txBody>
      </p:sp>
    </p:spTree>
    <p:extLst>
      <p:ext uri="{BB962C8B-B14F-4D97-AF65-F5344CB8AC3E}">
        <p14:creationId xmlns:p14="http://schemas.microsoft.com/office/powerpoint/2010/main" val="3257925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813334" y="692696"/>
            <a:ext cx="820896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Корректировочный счет-фактура</a:t>
            </a:r>
          </a:p>
        </p:txBody>
      </p:sp>
      <p:sp>
        <p:nvSpPr>
          <p:cNvPr id="1029" name="Text Box 8"/>
          <p:cNvSpPr txBox="1">
            <a:spLocks noChangeArrowheads="1"/>
          </p:cNvSpPr>
          <p:nvPr/>
        </p:nvSpPr>
        <p:spPr bwMode="auto">
          <a:xfrm>
            <a:off x="9129713" y="6092825"/>
            <a:ext cx="50323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  <a:defRPr/>
            </a:pPr>
            <a:r>
              <a:rPr lang="ru-RU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95726" y="1167359"/>
            <a:ext cx="8100106" cy="60545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5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ФНС России от 12.10.2020 № ЕД-7-26/736</a:t>
            </a:r>
            <a:r>
              <a:rPr lang="en-US" sz="25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endParaRPr lang="ru-RU" sz="25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60512" y="1888295"/>
            <a:ext cx="8928992" cy="276484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ru-RU" sz="2000" b="0" i="0" dirty="0">
              <a:solidFill>
                <a:srgbClr val="000000"/>
              </a:solidFill>
              <a:effectLst/>
              <a:latin typeface="PT Sans" panose="020B0503020203020204" pitchFamily="34" charset="-52"/>
            </a:endParaRPr>
          </a:p>
          <a:p>
            <a:pPr algn="l"/>
            <a:endParaRPr lang="ru-RU" sz="2000" dirty="0">
              <a:solidFill>
                <a:srgbClr val="000000"/>
              </a:solidFill>
              <a:latin typeface="PT Sans" panose="020B0503020203020204" pitchFamily="34" charset="-52"/>
            </a:endParaRPr>
          </a:p>
          <a:p>
            <a:pPr algn="l"/>
            <a:r>
              <a:rPr lang="ru-RU" sz="2000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В целях совершенствования электронного документооборота утверждены:</a:t>
            </a:r>
          </a:p>
          <a:p>
            <a:pPr algn="l"/>
            <a:r>
              <a:rPr lang="ru-RU" sz="2000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- формат корректировочного счета-фактуры;</a:t>
            </a:r>
          </a:p>
          <a:p>
            <a:pPr algn="l"/>
            <a:r>
              <a:rPr lang="ru-RU" sz="2000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- формат представления документа, подтверждающего согласие (факт уведомления) покупателя на изменение стоимости отгруженных товаров (Р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/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У),включающего в себя корректировочный счет-фактуру;</a:t>
            </a:r>
          </a:p>
          <a:p>
            <a:pPr algn="l"/>
            <a:r>
              <a:rPr lang="ru-RU" sz="2000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- формат представления документа, подтверждающего согласие (факт уведомления) покупателя на изменение стоимости отгруженных товаров (Р</a:t>
            </a:r>
            <a:r>
              <a:rPr lang="en-US" sz="2000" dirty="0">
                <a:solidFill>
                  <a:srgbClr val="000000"/>
                </a:solidFill>
                <a:latin typeface="PT Sans" panose="020B0503020203020204" pitchFamily="34" charset="-52"/>
              </a:rPr>
              <a:t>/</a:t>
            </a:r>
            <a:r>
              <a:rPr lang="ru-RU" sz="2000" dirty="0">
                <a:solidFill>
                  <a:srgbClr val="000000"/>
                </a:solidFill>
                <a:latin typeface="PT Sans" panose="020B0503020203020204" pitchFamily="34" charset="-52"/>
              </a:rPr>
              <a:t>У)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 в электронной форме.</a:t>
            </a:r>
          </a:p>
          <a:p>
            <a:r>
              <a:rPr lang="ru-RU" sz="2000" dirty="0"/>
              <a:t/>
            </a:r>
            <a:br>
              <a:rPr lang="ru-RU" sz="2000" dirty="0"/>
            </a:br>
            <a:endParaRPr lang="ru-RU" sz="2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9428" y="4768616"/>
            <a:ext cx="8452867" cy="1324210"/>
          </a:xfrm>
          <a:prstGeom prst="roundRect">
            <a:avLst>
              <a:gd name="adj" fmla="val 700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>
                <a:solidFill>
                  <a:srgbClr val="000000"/>
                </a:solidFill>
                <a:latin typeface="PT Sans" panose="020B0503020203020204" pitchFamily="34" charset="-52"/>
              </a:rPr>
              <a:t>Важно! Только до 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01.10.2021 налогоплательщики вправе формировать корректировочные счета-фактуры по старому формату, (Приказ ФНС России от 13.04.2016 N ММВ-7-15/189@), либо по формату, утвержденному данным приказом. С 01.10.2021 только новый формат!!!</a:t>
            </a:r>
            <a:endParaRPr lang="ru-RU" sz="2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022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1190" y="1052737"/>
            <a:ext cx="7930746" cy="2880319"/>
          </a:xfrm>
        </p:spPr>
        <p:txBody>
          <a:bodyPr/>
          <a:lstStyle/>
          <a:p>
            <a:pPr marL="0" lvl="0" algn="ctr" eaLnBrk="1" hangingPunct="1">
              <a:spcBef>
                <a:spcPct val="0"/>
              </a:spcBef>
            </a:pPr>
            <a:r>
              <a:rPr lang="ru-RU" sz="20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Дополнен перечень операций, облагаемых по ставке 10%</a:t>
            </a:r>
          </a:p>
          <a:p>
            <a:pPr marL="0" lvl="0" eaLnBrk="1" hangingPunct="1">
              <a:spcBef>
                <a:spcPct val="0"/>
              </a:spcBef>
            </a:pPr>
            <a:endParaRPr lang="ru-RU" sz="25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eaLnBrk="1" hangingPunct="1">
              <a:spcBef>
                <a:spcPct val="0"/>
              </a:spcBef>
              <a:buFontTx/>
              <a:buChar char="-"/>
            </a:pPr>
            <a:r>
              <a:rPr lang="ru-RU" sz="20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Ракообразные морские мороженые (код вида товара 10.20.31.110);</a:t>
            </a:r>
          </a:p>
          <a:p>
            <a:pPr marL="342900" lvl="0" indent="-342900" eaLnBrk="1" hangingPunct="1">
              <a:spcBef>
                <a:spcPct val="0"/>
              </a:spcBef>
              <a:buFontTx/>
              <a:buChar char="-"/>
            </a:pPr>
            <a:r>
              <a:rPr lang="ru-RU" sz="20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Ракообразные </a:t>
            </a:r>
            <a:r>
              <a:rPr lang="ru-RU" sz="2000" dirty="0" err="1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немороженые</a:t>
            </a:r>
            <a:r>
              <a:rPr lang="ru-RU" sz="20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(продукция рыболовства) (код вида товара 03.21.30.000);</a:t>
            </a:r>
          </a:p>
          <a:p>
            <a:pPr marL="342900" lvl="0" indent="-342900" eaLnBrk="1" hangingPunct="1">
              <a:spcBef>
                <a:spcPct val="0"/>
              </a:spcBef>
              <a:buFontTx/>
              <a:buChar char="-"/>
            </a:pPr>
            <a:r>
              <a:rPr lang="ru-RU" sz="20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Печень и молоки рыбы: мороженые, свежие или охлажденные (код вида товара 10.20.12, 10.20.16)</a:t>
            </a:r>
          </a:p>
          <a:p>
            <a:pPr marL="342900" lvl="0" indent="-342900" eaLnBrk="1" hangingPunct="1">
              <a:spcBef>
                <a:spcPct val="0"/>
              </a:spcBef>
              <a:buFontTx/>
              <a:buChar char="-"/>
            </a:pPr>
            <a:endParaRPr lang="ru-RU" sz="20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eaLnBrk="1" hangingPunct="1">
              <a:spcBef>
                <a:spcPct val="0"/>
              </a:spcBef>
            </a:pPr>
            <a:r>
              <a:rPr lang="ru-RU" sz="25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Основание: </a:t>
            </a:r>
            <a:r>
              <a:rPr lang="ru-RU" sz="20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Российской Федерации от 27.04.2021 № 656 (вступило в силу с 01.07.2021)</a:t>
            </a:r>
          </a:p>
          <a:p>
            <a:pPr marL="0" lvl="0" eaLnBrk="1" hangingPunct="1">
              <a:spcBef>
                <a:spcPct val="0"/>
              </a:spcBef>
            </a:pPr>
            <a:endParaRPr lang="ru-RU" sz="2500" dirty="0"/>
          </a:p>
          <a:p>
            <a:pPr marL="0" lvl="0" algn="just" eaLnBrk="1" hangingPunct="1">
              <a:spcBef>
                <a:spcPct val="0"/>
              </a:spcBef>
            </a:pPr>
            <a:r>
              <a:rPr lang="ru-RU" sz="2500" dirty="0"/>
              <a:t>Важно!!! </a:t>
            </a:r>
            <a:r>
              <a:rPr lang="ru-RU" sz="2000" dirty="0"/>
              <a:t>При изменении стоимости отгруженных товаров, в случае изменения количества отгруженных товаров выставляется корректировочный счет-фактура, в котором должна применяться ставка НДС, действовавшая в периоде отгрузки.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0420" y="501070"/>
            <a:ext cx="7949393" cy="1127730"/>
          </a:xfrm>
        </p:spPr>
        <p:txBody>
          <a:bodyPr/>
          <a:lstStyle/>
          <a:p>
            <a:pPr lvl="0" algn="ctr"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2600" dirty="0">
                <a:solidFill>
                  <a:srgbClr val="1F497D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Изменения в налоговых ставках по НДС</a:t>
            </a:r>
            <a:br>
              <a:rPr lang="ru-RU" sz="2600" dirty="0">
                <a:solidFill>
                  <a:srgbClr val="1F497D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6B96F9-BB59-4C24-B9E1-97AFD5DC2326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2031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76870" y="1274890"/>
            <a:ext cx="7690933" cy="98622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Внесены изменения в статью </a:t>
            </a:r>
            <a:r>
              <a:rPr lang="ru-RU" sz="17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 НК </a:t>
            </a: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(дополнена пунктами 4.1 -4.2)   </a:t>
            </a:r>
            <a:r>
              <a:rPr lang="ru-RU" sz="17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Основание: </a:t>
            </a: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</a:t>
            </a:r>
            <a:r>
              <a:rPr lang="ru-RU" sz="17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23.11.20</a:t>
            </a:r>
            <a:r>
              <a:rPr lang="en-US" sz="17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17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374-ФЗ</a:t>
            </a:r>
          </a:p>
          <a:p>
            <a:pPr algn="ctr"/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действия изменений: </a:t>
            </a:r>
            <a:r>
              <a:rPr lang="ru-RU" sz="17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01.07.2021 года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751625" y="343206"/>
            <a:ext cx="82089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последствия при выявлении нарушений          в декларациях по НДС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76870" y="2440096"/>
            <a:ext cx="7690933" cy="7728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Налоговая декларация может быть признана непредставленной если при камеральной налоговой проверке выявлено хотя бы одно из следующих обстоятельств: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084253" y="4032086"/>
            <a:ext cx="7690933" cy="45949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Лицо, подписавшее НД, </a:t>
            </a:r>
            <a:r>
              <a:rPr lang="ru-RU" sz="17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дисквалифицтровано</a:t>
            </a:r>
            <a:endParaRPr lang="ru-RU" sz="17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868229" y="4032086"/>
            <a:ext cx="487288" cy="45949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076869" y="4559590"/>
            <a:ext cx="7690933" cy="45949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Смерть подписанта НД до даты подписания НД</a:t>
            </a:r>
          </a:p>
        </p:txBody>
      </p:sp>
      <p:sp>
        <p:nvSpPr>
          <p:cNvPr id="23" name="Овал 22"/>
          <p:cNvSpPr/>
          <p:nvPr/>
        </p:nvSpPr>
        <p:spPr>
          <a:xfrm>
            <a:off x="875896" y="4559590"/>
            <a:ext cx="487288" cy="45949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076876" y="5112976"/>
            <a:ext cx="7690927" cy="45949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руководителя внесена запись о недостоверности сведений в ЕГРЮЛ</a:t>
            </a:r>
          </a:p>
        </p:txBody>
      </p:sp>
      <p:sp>
        <p:nvSpPr>
          <p:cNvPr id="25" name="Овал 24"/>
          <p:cNvSpPr/>
          <p:nvPr/>
        </p:nvSpPr>
        <p:spPr>
          <a:xfrm>
            <a:off x="883584" y="5122133"/>
            <a:ext cx="487288" cy="45949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076876" y="5604122"/>
            <a:ext cx="7690933" cy="45949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Внесена запись в ЕГРЮЛ о прекращении деятельности юридического лица</a:t>
            </a:r>
          </a:p>
        </p:txBody>
      </p:sp>
      <p:sp>
        <p:nvSpPr>
          <p:cNvPr id="27" name="Овал 26"/>
          <p:cNvSpPr/>
          <p:nvPr/>
        </p:nvSpPr>
        <p:spPr>
          <a:xfrm>
            <a:off x="860852" y="5604122"/>
            <a:ext cx="487288" cy="45949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076869" y="6106316"/>
            <a:ext cx="7690933" cy="45949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контрольных соотношений (пункт 5.3 статьи 174 НК РФ)</a:t>
            </a:r>
          </a:p>
        </p:txBody>
      </p:sp>
      <p:sp>
        <p:nvSpPr>
          <p:cNvPr id="29" name="Овал 28"/>
          <p:cNvSpPr/>
          <p:nvPr/>
        </p:nvSpPr>
        <p:spPr>
          <a:xfrm>
            <a:off x="860850" y="6108608"/>
            <a:ext cx="494667" cy="45949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0940" y="6108608"/>
            <a:ext cx="457200" cy="4572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1" name="Скругленный прямоугольник 21">
            <a:extLst>
              <a:ext uri="{FF2B5EF4-FFF2-40B4-BE49-F238E27FC236}">
                <a16:creationId xmlns:a16="http://schemas.microsoft.com/office/drawing/2014/main" xmlns="" id="{C6AE10B4-C15D-490B-AAC0-BAFB9ED98234}"/>
              </a:ext>
            </a:extLst>
          </p:cNvPr>
          <p:cNvSpPr/>
          <p:nvPr/>
        </p:nvSpPr>
        <p:spPr>
          <a:xfrm>
            <a:off x="1076870" y="3449169"/>
            <a:ext cx="7690933" cy="45949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НД подписана неуполномоченным лицом</a:t>
            </a:r>
          </a:p>
        </p:txBody>
      </p:sp>
      <p:sp>
        <p:nvSpPr>
          <p:cNvPr id="32" name="Овал 31">
            <a:extLst>
              <a:ext uri="{FF2B5EF4-FFF2-40B4-BE49-F238E27FC236}">
                <a16:creationId xmlns:a16="http://schemas.microsoft.com/office/drawing/2014/main" xmlns="" id="{7660B933-590D-4D30-AD85-4EC3B38EDD8F}"/>
              </a:ext>
            </a:extLst>
          </p:cNvPr>
          <p:cNvSpPr/>
          <p:nvPr/>
        </p:nvSpPr>
        <p:spPr>
          <a:xfrm>
            <a:off x="868229" y="3454636"/>
            <a:ext cx="487288" cy="45949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</p:txBody>
      </p:sp>
      <p:sp>
        <p:nvSpPr>
          <p:cNvPr id="18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9017000" y="6042025"/>
            <a:ext cx="671513" cy="631825"/>
          </a:xfrm>
        </p:spPr>
        <p:txBody>
          <a:bodyPr/>
          <a:lstStyle/>
          <a:p>
            <a:pPr>
              <a:defRPr/>
            </a:pPr>
            <a:fld id="{936B96F9-BB59-4C24-B9E1-97AFD5DC2326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876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76870" y="1274890"/>
            <a:ext cx="7836570" cy="98622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признания налоговой декларации непредставленной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751625" y="343206"/>
            <a:ext cx="82089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последствия при выявлении нарушений          в декларациях по НДС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32520" y="2790532"/>
            <a:ext cx="2232248" cy="15025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налоговой декларации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0940" y="6108608"/>
            <a:ext cx="457200" cy="4572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9">
            <a:extLst>
              <a:ext uri="{FF2B5EF4-FFF2-40B4-BE49-F238E27FC236}">
                <a16:creationId xmlns:a16="http://schemas.microsoft.com/office/drawing/2014/main" xmlns="" id="{BC29ED75-919F-4579-8E2D-5463295CA427}"/>
              </a:ext>
            </a:extLst>
          </p:cNvPr>
          <p:cNvSpPr/>
          <p:nvPr/>
        </p:nvSpPr>
        <p:spPr>
          <a:xfrm>
            <a:off x="3440832" y="2810614"/>
            <a:ext cx="2232248" cy="148869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оснований для признания декларации непредставленной </a:t>
            </a:r>
          </a:p>
        </p:txBody>
      </p:sp>
      <p:sp>
        <p:nvSpPr>
          <p:cNvPr id="19" name="Скругленный прямоугольник 9">
            <a:extLst>
              <a:ext uri="{FF2B5EF4-FFF2-40B4-BE49-F238E27FC236}">
                <a16:creationId xmlns:a16="http://schemas.microsoft.com/office/drawing/2014/main" xmlns="" id="{5AB3C851-A5C5-42C3-9251-8B7BB2004DC4}"/>
              </a:ext>
            </a:extLst>
          </p:cNvPr>
          <p:cNvSpPr/>
          <p:nvPr/>
        </p:nvSpPr>
        <p:spPr>
          <a:xfrm>
            <a:off x="6832012" y="2816824"/>
            <a:ext cx="2232248" cy="14762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уведомления о признании декларации непредставленной</a:t>
            </a:r>
          </a:p>
        </p:txBody>
      </p:sp>
      <p:sp>
        <p:nvSpPr>
          <p:cNvPr id="2" name="Стрелка: вправо 1">
            <a:extLst>
              <a:ext uri="{FF2B5EF4-FFF2-40B4-BE49-F238E27FC236}">
                <a16:creationId xmlns:a16="http://schemas.microsoft.com/office/drawing/2014/main" xmlns="" id="{E721EA20-9FD1-43B4-8CEE-A308470C7BB7}"/>
              </a:ext>
            </a:extLst>
          </p:cNvPr>
          <p:cNvSpPr/>
          <p:nvPr/>
        </p:nvSpPr>
        <p:spPr>
          <a:xfrm>
            <a:off x="5745088" y="3186684"/>
            <a:ext cx="1083188" cy="7170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5 дней</a:t>
            </a:r>
          </a:p>
        </p:txBody>
      </p:sp>
      <p:sp>
        <p:nvSpPr>
          <p:cNvPr id="33" name="Стрелка: вправо 32">
            <a:extLst>
              <a:ext uri="{FF2B5EF4-FFF2-40B4-BE49-F238E27FC236}">
                <a16:creationId xmlns:a16="http://schemas.microsoft.com/office/drawing/2014/main" xmlns="" id="{00608A68-5044-4AB3-A4F7-7EC4A334D7DD}"/>
              </a:ext>
            </a:extLst>
          </p:cNvPr>
          <p:cNvSpPr/>
          <p:nvPr/>
        </p:nvSpPr>
        <p:spPr>
          <a:xfrm>
            <a:off x="2886719" y="3284984"/>
            <a:ext cx="55037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9">
            <a:extLst>
              <a:ext uri="{FF2B5EF4-FFF2-40B4-BE49-F238E27FC236}">
                <a16:creationId xmlns:a16="http://schemas.microsoft.com/office/drawing/2014/main" xmlns="" id="{87CD820B-18B0-4339-A615-D8CED743F949}"/>
              </a:ext>
            </a:extLst>
          </p:cNvPr>
          <p:cNvSpPr/>
          <p:nvPr/>
        </p:nvSpPr>
        <p:spPr>
          <a:xfrm>
            <a:off x="560512" y="4797152"/>
            <a:ext cx="7992888" cy="15025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 знать!!! При нарушении контрольных соотношений действует особый порядок</a:t>
            </a:r>
          </a:p>
        </p:txBody>
      </p:sp>
      <p:sp>
        <p:nvSpPr>
          <p:cNvPr id="12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9017000" y="6042025"/>
            <a:ext cx="671513" cy="631825"/>
          </a:xfrm>
        </p:spPr>
        <p:txBody>
          <a:bodyPr/>
          <a:lstStyle/>
          <a:p>
            <a:pPr>
              <a:defRPr/>
            </a:pPr>
            <a:fld id="{936B96F9-BB59-4C24-B9E1-97AFD5DC2326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8670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890940" y="1320958"/>
            <a:ext cx="7836570" cy="98622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при нарушении контрольных соотношений (КС)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751625" y="343206"/>
            <a:ext cx="82089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последствия при выявлении нарушений          контрольных соотношений в декларациях по НДС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60512" y="2761081"/>
            <a:ext cx="2228512" cy="148869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налоговой  декларации с нарушением КС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0940" y="6108608"/>
            <a:ext cx="457200" cy="4572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9">
            <a:extLst>
              <a:ext uri="{FF2B5EF4-FFF2-40B4-BE49-F238E27FC236}">
                <a16:creationId xmlns:a16="http://schemas.microsoft.com/office/drawing/2014/main" xmlns="" id="{BC29ED75-919F-4579-8E2D-5463295CA427}"/>
              </a:ext>
            </a:extLst>
          </p:cNvPr>
          <p:cNvSpPr/>
          <p:nvPr/>
        </p:nvSpPr>
        <p:spPr>
          <a:xfrm>
            <a:off x="5316776" y="2636912"/>
            <a:ext cx="2516544" cy="148869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оснований для признания декларации непредставленной </a:t>
            </a:r>
          </a:p>
        </p:txBody>
      </p:sp>
      <p:sp>
        <p:nvSpPr>
          <p:cNvPr id="33" name="Стрелка: вправо 32">
            <a:extLst>
              <a:ext uri="{FF2B5EF4-FFF2-40B4-BE49-F238E27FC236}">
                <a16:creationId xmlns:a16="http://schemas.microsoft.com/office/drawing/2014/main" xmlns="" id="{00608A68-5044-4AB3-A4F7-7EC4A334D7DD}"/>
              </a:ext>
            </a:extLst>
          </p:cNvPr>
          <p:cNvSpPr/>
          <p:nvPr/>
        </p:nvSpPr>
        <p:spPr>
          <a:xfrm>
            <a:off x="2936776" y="2743158"/>
            <a:ext cx="2304256" cy="12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Не позднее следующего дня</a:t>
            </a:r>
          </a:p>
        </p:txBody>
      </p:sp>
      <p:sp>
        <p:nvSpPr>
          <p:cNvPr id="34" name="Скругленный прямоугольник 9">
            <a:extLst>
              <a:ext uri="{FF2B5EF4-FFF2-40B4-BE49-F238E27FC236}">
                <a16:creationId xmlns:a16="http://schemas.microsoft.com/office/drawing/2014/main" xmlns="" id="{87CD820B-18B0-4339-A615-D8CED743F949}"/>
              </a:ext>
            </a:extLst>
          </p:cNvPr>
          <p:cNvSpPr/>
          <p:nvPr/>
        </p:nvSpPr>
        <p:spPr>
          <a:xfrm>
            <a:off x="560512" y="5157192"/>
            <a:ext cx="2664296" cy="135760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Важно! Датой представления НД будет считаться дата представления первичной НД</a:t>
            </a:r>
          </a:p>
        </p:txBody>
      </p:sp>
      <p:sp>
        <p:nvSpPr>
          <p:cNvPr id="3" name="Стрелка: вниз 2">
            <a:extLst>
              <a:ext uri="{FF2B5EF4-FFF2-40B4-BE49-F238E27FC236}">
                <a16:creationId xmlns:a16="http://schemas.microsoft.com/office/drawing/2014/main" xmlns="" id="{B1A1A3F5-0509-4552-9E76-652B89D9DC8A}"/>
              </a:ext>
            </a:extLst>
          </p:cNvPr>
          <p:cNvSpPr/>
          <p:nvPr/>
        </p:nvSpPr>
        <p:spPr>
          <a:xfrm>
            <a:off x="5072186" y="4240238"/>
            <a:ext cx="2905150" cy="1060970"/>
          </a:xfrm>
          <a:prstGeom prst="downArrow">
            <a:avLst>
              <a:gd name="adj1" fmla="val 50000"/>
              <a:gd name="adj2" fmla="val 433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Не позднее 5-ти дней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28901F85-AD7E-49D8-96A2-E09D52D7C5EB}"/>
              </a:ext>
            </a:extLst>
          </p:cNvPr>
          <p:cNvSpPr txBox="1"/>
          <p:nvPr/>
        </p:nvSpPr>
        <p:spPr>
          <a:xfrm>
            <a:off x="2378720" y="3865052"/>
            <a:ext cx="4954772" cy="384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21" name="Скругленный прямоугольник 9">
            <a:extLst>
              <a:ext uri="{FF2B5EF4-FFF2-40B4-BE49-F238E27FC236}">
                <a16:creationId xmlns:a16="http://schemas.microsoft.com/office/drawing/2014/main" xmlns="" id="{77E9FF14-6C0C-49D5-916E-5C05FED02BF2}"/>
              </a:ext>
            </a:extLst>
          </p:cNvPr>
          <p:cNvSpPr/>
          <p:nvPr/>
        </p:nvSpPr>
        <p:spPr>
          <a:xfrm>
            <a:off x="4376936" y="5301208"/>
            <a:ext cx="3888432" cy="121358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Налогоплательщик представляет декларацию без нарушений КС</a:t>
            </a:r>
          </a:p>
        </p:txBody>
      </p:sp>
      <p:sp>
        <p:nvSpPr>
          <p:cNvPr id="9" name="Стрелка: влево 8">
            <a:extLst>
              <a:ext uri="{FF2B5EF4-FFF2-40B4-BE49-F238E27FC236}">
                <a16:creationId xmlns:a16="http://schemas.microsoft.com/office/drawing/2014/main" xmlns="" id="{811AF30C-4FE2-4B06-9456-0A8A383BE866}"/>
              </a:ext>
            </a:extLst>
          </p:cNvPr>
          <p:cNvSpPr/>
          <p:nvPr/>
        </p:nvSpPr>
        <p:spPr>
          <a:xfrm>
            <a:off x="3278400" y="5623976"/>
            <a:ext cx="1098535" cy="7573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9017000" y="6042025"/>
            <a:ext cx="671513" cy="631825"/>
          </a:xfrm>
        </p:spPr>
        <p:txBody>
          <a:bodyPr/>
          <a:lstStyle/>
          <a:p>
            <a:pPr>
              <a:defRPr/>
            </a:pPr>
            <a:fld id="{936B96F9-BB59-4C24-B9E1-97AFD5DC2326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9823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36913</TotalTime>
  <Words>1243</Words>
  <Application>Microsoft Office PowerPoint</Application>
  <PresentationFormat>Лист A4 (210x297 мм)</PresentationFormat>
  <Paragraphs>138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Present_FNS2012_A4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Изменения в налоговых ставках по НДС </vt:lpstr>
      <vt:lpstr>Презентация PowerPoint</vt:lpstr>
      <vt:lpstr>Презентация PowerPoint</vt:lpstr>
      <vt:lpstr>Презентация PowerPoint</vt:lpstr>
      <vt:lpstr>Презентация PowerPoint</vt:lpstr>
      <vt:lpstr>Приостановление операций по счетам налогоплательщика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UFNS 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Егорова Людмила В.</dc:creator>
  <cp:lastModifiedBy>Гужова Татьяна Владимировна</cp:lastModifiedBy>
  <cp:revision>2631</cp:revision>
  <cp:lastPrinted>2021-11-26T12:41:16Z</cp:lastPrinted>
  <dcterms:created xsi:type="dcterms:W3CDTF">2013-02-15T12:03:01Z</dcterms:created>
  <dcterms:modified xsi:type="dcterms:W3CDTF">2021-11-26T13:09:18Z</dcterms:modified>
</cp:coreProperties>
</file>