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  <p:sldMasterId id="2147483899" r:id="rId2"/>
  </p:sldMasterIdLst>
  <p:notesMasterIdLst>
    <p:notesMasterId r:id="rId18"/>
  </p:notesMasterIdLst>
  <p:handoutMasterIdLst>
    <p:handoutMasterId r:id="rId19"/>
  </p:handoutMasterIdLst>
  <p:sldIdLst>
    <p:sldId id="615" r:id="rId3"/>
    <p:sldId id="612" r:id="rId4"/>
    <p:sldId id="611" r:id="rId5"/>
    <p:sldId id="613" r:id="rId6"/>
    <p:sldId id="609" r:id="rId7"/>
    <p:sldId id="636" r:id="rId8"/>
    <p:sldId id="608" r:id="rId9"/>
    <p:sldId id="627" r:id="rId10"/>
    <p:sldId id="626" r:id="rId11"/>
    <p:sldId id="625" r:id="rId12"/>
    <p:sldId id="624" r:id="rId13"/>
    <p:sldId id="637" r:id="rId14"/>
    <p:sldId id="629" r:id="rId15"/>
    <p:sldId id="628" r:id="rId16"/>
    <p:sldId id="561" r:id="rId1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8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37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6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5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4386" algn="l" defTabSz="91375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1264" algn="l" defTabSz="91375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8142" algn="l" defTabSz="91375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5018" algn="l" defTabSz="91375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63" userDrawn="1">
          <p15:clr>
            <a:srgbClr val="A4A3A4"/>
          </p15:clr>
        </p15:guide>
        <p15:guide id="2" pos="36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inkosta-2155@yandex.ru" initials="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D74"/>
    <a:srgbClr val="4488AA"/>
    <a:srgbClr val="66A6B2"/>
    <a:srgbClr val="595959"/>
    <a:srgbClr val="B7B5AD"/>
    <a:srgbClr val="F7F7F7"/>
    <a:srgbClr val="616161"/>
    <a:srgbClr val="A3A3A3"/>
    <a:srgbClr val="B9B9B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88345" autoAdjust="0"/>
  </p:normalViewPr>
  <p:slideViewPr>
    <p:cSldViewPr snapToGrid="0">
      <p:cViewPr>
        <p:scale>
          <a:sx n="75" d="100"/>
          <a:sy n="75" d="100"/>
        </p:scale>
        <p:origin x="-3006" y="-1002"/>
      </p:cViewPr>
      <p:guideLst>
        <p:guide orient="horz" pos="2863"/>
        <p:guide pos="36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1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5000-92-525\Desktop\&#1053;&#1086;&#1074;&#1072;&#1103;%20&#1087;&#1072;&#1087;&#1082;&#1072;\&#1044;&#1083;&#1103;%20&#1089;&#1083;&#1072;&#1081;&#1076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1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ВНП, шт.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'[Диаграмма в Microsoft PowerPoint]Лист1'!$E$31</c:f>
              <c:strCache>
                <c:ptCount val="1"/>
                <c:pt idx="0">
                  <c:v>кол-во ВНП, шт.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5925925925925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759259259259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PowerPoint]Лист1'!$G$2:$G$5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'[Диаграмма в Microsoft PowerPoint]Лист1'!$E$32:$E$35</c:f>
              <c:numCache>
                <c:formatCode>General</c:formatCode>
                <c:ptCount val="4"/>
                <c:pt idx="0">
                  <c:v>1901</c:v>
                </c:pt>
                <c:pt idx="1">
                  <c:v>1622</c:v>
                </c:pt>
                <c:pt idx="2">
                  <c:v>996</c:v>
                </c:pt>
                <c:pt idx="3">
                  <c:v>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850496"/>
        <c:axId val="117852032"/>
        <c:axId val="0"/>
      </c:bar3DChart>
      <c:catAx>
        <c:axId val="11785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852032"/>
        <c:crosses val="autoZero"/>
        <c:auto val="1"/>
        <c:lblAlgn val="ctr"/>
        <c:lblOffset val="100"/>
        <c:noMultiLvlLbl val="0"/>
      </c:catAx>
      <c:valAx>
        <c:axId val="11785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50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6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Сумма добрвольных уточнений, млн. руб.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сумма</c:v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Лист1!$A$45:$A$48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Лист1!$B$45:$B$48</c:f>
              <c:numCache>
                <c:formatCode>General</c:formatCode>
                <c:ptCount val="4"/>
                <c:pt idx="0">
                  <c:v>151</c:v>
                </c:pt>
                <c:pt idx="1">
                  <c:v>557</c:v>
                </c:pt>
                <c:pt idx="2">
                  <c:v>683</c:v>
                </c:pt>
                <c:pt idx="3">
                  <c:v>2188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092992"/>
        <c:axId val="123094528"/>
        <c:axId val="0"/>
      </c:bar3DChart>
      <c:catAx>
        <c:axId val="12309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3094528"/>
        <c:crosses val="autoZero"/>
        <c:auto val="1"/>
        <c:lblAlgn val="ctr"/>
        <c:lblOffset val="100"/>
        <c:noMultiLvlLbl val="0"/>
      </c:catAx>
      <c:valAx>
        <c:axId val="12309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092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0.32994</cdr:x>
      <cdr:y>0.2625</cdr:y>
    </cdr:from>
    <cdr:to>
      <cdr:x>0.36144</cdr:x>
      <cdr:y>0.36642</cdr:y>
    </cdr:to>
    <cdr:sp macro="" textlink="">
      <cdr:nvSpPr>
        <cdr:cNvPr id="2" name="Стрелка вверх 1"/>
        <cdr:cNvSpPr/>
      </cdr:nvSpPr>
      <cdr:spPr>
        <a:xfrm xmlns:a="http://schemas.openxmlformats.org/drawingml/2006/main" flipV="1">
          <a:off x="1508505" y="720080"/>
          <a:ext cx="144016" cy="285088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defTabSz="957263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77838" indent="-20638" algn="l" defTabSz="957263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57263" indent="-42863" algn="l" defTabSz="957263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435100" indent="-63500" algn="l" defTabSz="957263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914525" indent="-85725" algn="l" defTabSz="957263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0.51834</cdr:x>
      <cdr:y>0.37642</cdr:y>
    </cdr:from>
    <cdr:to>
      <cdr:x>0.54984</cdr:x>
      <cdr:y>0.50767</cdr:y>
    </cdr:to>
    <cdr:sp macro="" textlink="">
      <cdr:nvSpPr>
        <cdr:cNvPr id="3" name="Стрелка вверх 2"/>
        <cdr:cNvSpPr/>
      </cdr:nvSpPr>
      <cdr:spPr>
        <a:xfrm xmlns:a="http://schemas.openxmlformats.org/drawingml/2006/main" flipV="1">
          <a:off x="4377692" y="1032592"/>
          <a:ext cx="266037" cy="360045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0.69974</cdr:x>
      <cdr:y>0.55124</cdr:y>
    </cdr:from>
    <cdr:to>
      <cdr:x>0.73124</cdr:x>
      <cdr:y>0.68249</cdr:y>
    </cdr:to>
    <cdr:sp macro="" textlink="">
      <cdr:nvSpPr>
        <cdr:cNvPr id="4" name="Стрелка вверх 3"/>
        <cdr:cNvSpPr/>
      </cdr:nvSpPr>
      <cdr:spPr>
        <a:xfrm xmlns:a="http://schemas.openxmlformats.org/drawingml/2006/main" flipV="1">
          <a:off x="5909715" y="1512162"/>
          <a:ext cx="266038" cy="360045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875" cy="49363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6" y="2"/>
            <a:ext cx="2945875" cy="49363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C36BF3D-54BD-4E01-AFE7-100336D179F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9029"/>
            <a:ext cx="2945875" cy="49363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186" y="9379029"/>
            <a:ext cx="2945875" cy="49363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9CE5AD6-C143-4F56-A39C-258B73244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71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875" cy="49363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86" y="2"/>
            <a:ext cx="2945875" cy="49363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3807EB-7E0E-4316-9972-3A51DDF53979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6600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48" y="4690314"/>
            <a:ext cx="5438787" cy="4442699"/>
          </a:xfrm>
          <a:prstGeom prst="rect">
            <a:avLst/>
          </a:prstGeom>
        </p:spPr>
        <p:txBody>
          <a:bodyPr vert="horz" lIns="91303" tIns="45651" rIns="91303" bIns="45651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9029"/>
            <a:ext cx="2945875" cy="49363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86" y="9379029"/>
            <a:ext cx="2945875" cy="49363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87DA77-9F0F-444D-8CD9-6925CB857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961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86" algn="l" defTabSz="913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64" algn="l" defTabSz="913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42" algn="l" defTabSz="913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18" algn="l" defTabSz="913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207">
              <a:defRPr/>
            </a:pPr>
            <a:fld id="{0987DA77-9F0F-444D-8CD9-6925CB85764A}" type="slidenum">
              <a:rPr lang="ru-RU">
                <a:solidFill>
                  <a:prstClr val="black"/>
                </a:solidFill>
                <a:latin typeface="Calibri"/>
              </a:rPr>
              <a:pPr defTabSz="928207">
                <a:defRPr/>
              </a:pPr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7DA77-9F0F-444D-8CD9-6925CB85764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46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7DA77-9F0F-444D-8CD9-6925CB85764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17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7DA77-9F0F-444D-8CD9-6925CB85764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2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7DA77-9F0F-444D-8CD9-6925CB85764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6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7DA77-9F0F-444D-8CD9-6925CB85764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12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7DA77-9F0F-444D-8CD9-6925CB85764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93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8698"/>
            <a:ext cx="7772400" cy="1751645"/>
          </a:xfrm>
        </p:spPr>
        <p:txBody>
          <a:bodyPr/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27042"/>
            <a:ext cx="6400800" cy="1311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9A716B0-EDAC-4120-BCDF-ACF8F6D33F23}"/>
              </a:ext>
            </a:extLst>
          </p:cNvPr>
          <p:cNvSpPr txBox="1">
            <a:spLocks/>
          </p:cNvSpPr>
          <p:nvPr userDrawn="1"/>
        </p:nvSpPr>
        <p:spPr>
          <a:xfrm>
            <a:off x="-8563" y="0"/>
            <a:ext cx="465765" cy="2288699"/>
          </a:xfrm>
          <a:prstGeom prst="rect">
            <a:avLst/>
          </a:prstGeom>
          <a:gradFill>
            <a:gsLst>
              <a:gs pos="0">
                <a:srgbClr val="FF0000"/>
              </a:gs>
              <a:gs pos="94000">
                <a:srgbClr val="C00000"/>
              </a:gs>
              <a:gs pos="100000">
                <a:srgbClr val="B00000"/>
              </a:gs>
            </a:gsLst>
            <a:path path="circle">
              <a:fillToRect l="100000" b="100000"/>
            </a:path>
          </a:gradFill>
        </p:spPr>
        <p:txBody>
          <a:bodyPr vert="horz" lIns="72000" tIns="1188000" rIns="180000" bIns="45712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349" i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8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7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6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5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386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264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142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018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4696317-736B-4D2B-9DE5-ED1DD33F65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3" b="98286" l="10000" r="90000">
                        <a14:foregroundMark x1="37571" y1="79810" x2="52143" y2="80381"/>
                        <a14:foregroundMark x1="34857" y1="24381" x2="49857" y2="16000"/>
                        <a14:foregroundMark x1="49857" y1="16190" x2="49857" y2="16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36" y="537053"/>
            <a:ext cx="2335527" cy="1751645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990CC8FB-66B9-4DC4-BB91-D9EBC0D9AA3B}"/>
              </a:ext>
            </a:extLst>
          </p:cNvPr>
          <p:cNvSpPr txBox="1">
            <a:spLocks/>
          </p:cNvSpPr>
          <p:nvPr userDrawn="1"/>
        </p:nvSpPr>
        <p:spPr>
          <a:xfrm>
            <a:off x="8713694" y="2288699"/>
            <a:ext cx="431475" cy="4569302"/>
          </a:xfrm>
          <a:prstGeom prst="rect">
            <a:avLst/>
          </a:prstGeom>
          <a:gradFill>
            <a:gsLst>
              <a:gs pos="0">
                <a:srgbClr val="15599C"/>
              </a:gs>
              <a:gs pos="65000">
                <a:srgbClr val="2F7EC2"/>
              </a:gs>
              <a:gs pos="100000">
                <a:srgbClr val="15599C"/>
              </a:gs>
            </a:gsLst>
            <a:path path="circle">
              <a:fillToRect l="100000" b="100000"/>
            </a:path>
          </a:gradFill>
        </p:spPr>
        <p:txBody>
          <a:bodyPr lIns="0" tIns="72000" rIns="0" anchor="ctr" anchorCtr="1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49" i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8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7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6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5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386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264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142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018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06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AD7FE-E437-49E7-83D3-EBCEC52BE1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8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6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4B194-2108-4912-B18E-9E30AE5EED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5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8698"/>
            <a:ext cx="7772400" cy="1751645"/>
          </a:xfrm>
        </p:spPr>
        <p:txBody>
          <a:bodyPr/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27042"/>
            <a:ext cx="6400800" cy="1311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9A716B0-EDAC-4120-BCDF-ACF8F6D33F23}"/>
              </a:ext>
            </a:extLst>
          </p:cNvPr>
          <p:cNvSpPr txBox="1">
            <a:spLocks/>
          </p:cNvSpPr>
          <p:nvPr userDrawn="1"/>
        </p:nvSpPr>
        <p:spPr>
          <a:xfrm>
            <a:off x="-8563" y="0"/>
            <a:ext cx="465765" cy="2288699"/>
          </a:xfrm>
          <a:prstGeom prst="rect">
            <a:avLst/>
          </a:prstGeom>
          <a:gradFill>
            <a:gsLst>
              <a:gs pos="0">
                <a:srgbClr val="FF0000"/>
              </a:gs>
              <a:gs pos="94000">
                <a:srgbClr val="C00000"/>
              </a:gs>
              <a:gs pos="100000">
                <a:srgbClr val="B00000"/>
              </a:gs>
            </a:gsLst>
            <a:path path="circle">
              <a:fillToRect l="100000" b="100000"/>
            </a:path>
          </a:gradFill>
        </p:spPr>
        <p:txBody>
          <a:bodyPr vert="horz" lIns="72000" tIns="1188000" rIns="180000" bIns="45712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349" i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8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7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6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5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386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264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142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018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4696317-736B-4D2B-9DE5-ED1DD33F65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36" y="537053"/>
            <a:ext cx="2335527" cy="1751645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990CC8FB-66B9-4DC4-BB91-D9EBC0D9AA3B}"/>
              </a:ext>
            </a:extLst>
          </p:cNvPr>
          <p:cNvSpPr txBox="1">
            <a:spLocks/>
          </p:cNvSpPr>
          <p:nvPr userDrawn="1"/>
        </p:nvSpPr>
        <p:spPr>
          <a:xfrm>
            <a:off x="8713694" y="2288699"/>
            <a:ext cx="431475" cy="4569302"/>
          </a:xfrm>
          <a:prstGeom prst="rect">
            <a:avLst/>
          </a:prstGeom>
          <a:gradFill>
            <a:gsLst>
              <a:gs pos="0">
                <a:srgbClr val="15599C"/>
              </a:gs>
              <a:gs pos="65000">
                <a:srgbClr val="2F7EC2"/>
              </a:gs>
              <a:gs pos="100000">
                <a:srgbClr val="15599C"/>
              </a:gs>
            </a:gsLst>
            <a:path path="circle">
              <a:fillToRect l="100000" b="100000"/>
            </a:path>
          </a:gradFill>
        </p:spPr>
        <p:txBody>
          <a:bodyPr lIns="0" tIns="72000" rIns="0" anchor="ctr" anchorCtr="1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49" i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8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7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6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5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386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264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142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018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3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830" y="150608"/>
            <a:ext cx="7376803" cy="8068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456" y="1183341"/>
            <a:ext cx="8337177" cy="5234087"/>
          </a:xfrm>
        </p:spPr>
        <p:txBody>
          <a:bodyPr lIns="0" tIns="0" rIns="0" bIns="0"/>
          <a:lstStyle>
            <a:lvl1pPr marL="132132" indent="-132132">
              <a:buClr>
                <a:srgbClr val="C00000"/>
              </a:buClr>
              <a:buFont typeface="Arial" pitchFamily="34" charset="0"/>
              <a:buChar char="•"/>
              <a:defRPr sz="21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0215" indent="-138083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02346" indent="-132132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540430" indent="-138083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72561" indent="-132132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6173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8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27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2pPr>
            <a:lvl3pPr marL="6856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31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13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9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79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61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946A1-0E13-414A-A09A-6D17C1E5D1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46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E7956-7B17-4804-8208-3B4B54E6AA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5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7" indent="0">
              <a:buNone/>
              <a:defRPr sz="1500" b="1"/>
            </a:lvl2pPr>
            <a:lvl3pPr marL="685655" indent="0">
              <a:buNone/>
              <a:defRPr sz="1349" b="1"/>
            </a:lvl3pPr>
            <a:lvl4pPr marL="1028483" indent="0">
              <a:buNone/>
              <a:defRPr sz="1200" b="1"/>
            </a:lvl4pPr>
            <a:lvl5pPr marL="1371310" indent="0">
              <a:buNone/>
              <a:defRPr sz="1200" b="1"/>
            </a:lvl5pPr>
            <a:lvl6pPr marL="1714136" indent="0">
              <a:buNone/>
              <a:defRPr sz="1200" b="1"/>
            </a:lvl6pPr>
            <a:lvl7pPr marL="2056964" indent="0">
              <a:buNone/>
              <a:defRPr sz="1200" b="1"/>
            </a:lvl7pPr>
            <a:lvl8pPr marL="2399790" indent="0">
              <a:buNone/>
              <a:defRPr sz="1200" b="1"/>
            </a:lvl8pPr>
            <a:lvl9pPr marL="2742617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7" indent="0">
              <a:buNone/>
              <a:defRPr sz="1500" b="1"/>
            </a:lvl2pPr>
            <a:lvl3pPr marL="685655" indent="0">
              <a:buNone/>
              <a:defRPr sz="1349" b="1"/>
            </a:lvl3pPr>
            <a:lvl4pPr marL="1028483" indent="0">
              <a:buNone/>
              <a:defRPr sz="1200" b="1"/>
            </a:lvl4pPr>
            <a:lvl5pPr marL="1371310" indent="0">
              <a:buNone/>
              <a:defRPr sz="1200" b="1"/>
            </a:lvl5pPr>
            <a:lvl6pPr marL="1714136" indent="0">
              <a:buNone/>
              <a:defRPr sz="1200" b="1"/>
            </a:lvl6pPr>
            <a:lvl7pPr marL="2056964" indent="0">
              <a:buNone/>
              <a:defRPr sz="1200" b="1"/>
            </a:lvl7pPr>
            <a:lvl8pPr marL="2399790" indent="0">
              <a:buNone/>
              <a:defRPr sz="1200" b="1"/>
            </a:lvl8pPr>
            <a:lvl9pPr marL="2742617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5E398-0EA1-4B5A-B203-DEA6B25616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66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0A00-9E1E-4E10-9001-F9EC8EBE55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78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5C4A-A1F7-4100-896E-0CB50FB0B1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54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27" indent="0">
              <a:buNone/>
              <a:defRPr sz="900"/>
            </a:lvl2pPr>
            <a:lvl3pPr marL="685655" indent="0">
              <a:buNone/>
              <a:defRPr sz="750"/>
            </a:lvl3pPr>
            <a:lvl4pPr marL="1028483" indent="0">
              <a:buNone/>
              <a:defRPr sz="675"/>
            </a:lvl4pPr>
            <a:lvl5pPr marL="1371310" indent="0">
              <a:buNone/>
              <a:defRPr sz="675"/>
            </a:lvl5pPr>
            <a:lvl6pPr marL="1714136" indent="0">
              <a:buNone/>
              <a:defRPr sz="675"/>
            </a:lvl6pPr>
            <a:lvl7pPr marL="2056964" indent="0">
              <a:buNone/>
              <a:defRPr sz="675"/>
            </a:lvl7pPr>
            <a:lvl8pPr marL="2399790" indent="0">
              <a:buNone/>
              <a:defRPr sz="675"/>
            </a:lvl8pPr>
            <a:lvl9pPr marL="2742617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A5B5A-4F24-4AB5-8122-AE7F2FB0CB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7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830" y="150608"/>
            <a:ext cx="7376803" cy="8068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456" y="1183341"/>
            <a:ext cx="8337177" cy="5234087"/>
          </a:xfrm>
        </p:spPr>
        <p:txBody>
          <a:bodyPr lIns="0" tIns="0" rIns="0" bIns="0"/>
          <a:lstStyle>
            <a:lvl1pPr marL="132132" indent="-132132">
              <a:buClr>
                <a:srgbClr val="C00000"/>
              </a:buClr>
              <a:buFont typeface="Arial" pitchFamily="34" charset="0"/>
              <a:buChar char="•"/>
              <a:defRPr sz="21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0215" indent="-138083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02346" indent="-132132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540430" indent="-138083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72561" indent="-132132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171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27" indent="0">
              <a:buNone/>
              <a:defRPr sz="2100"/>
            </a:lvl2pPr>
            <a:lvl3pPr marL="685655" indent="0">
              <a:buNone/>
              <a:defRPr sz="1800"/>
            </a:lvl3pPr>
            <a:lvl4pPr marL="1028483" indent="0">
              <a:buNone/>
              <a:defRPr sz="1500"/>
            </a:lvl4pPr>
            <a:lvl5pPr marL="1371310" indent="0">
              <a:buNone/>
              <a:defRPr sz="1500"/>
            </a:lvl5pPr>
            <a:lvl6pPr marL="1714136" indent="0">
              <a:buNone/>
              <a:defRPr sz="1500"/>
            </a:lvl6pPr>
            <a:lvl7pPr marL="2056964" indent="0">
              <a:buNone/>
              <a:defRPr sz="1500"/>
            </a:lvl7pPr>
            <a:lvl8pPr marL="2399790" indent="0">
              <a:buNone/>
              <a:defRPr sz="1500"/>
            </a:lvl8pPr>
            <a:lvl9pPr marL="2742617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27" indent="0">
              <a:buNone/>
              <a:defRPr sz="900"/>
            </a:lvl2pPr>
            <a:lvl3pPr marL="685655" indent="0">
              <a:buNone/>
              <a:defRPr sz="750"/>
            </a:lvl3pPr>
            <a:lvl4pPr marL="1028483" indent="0">
              <a:buNone/>
              <a:defRPr sz="675"/>
            </a:lvl4pPr>
            <a:lvl5pPr marL="1371310" indent="0">
              <a:buNone/>
              <a:defRPr sz="675"/>
            </a:lvl5pPr>
            <a:lvl6pPr marL="1714136" indent="0">
              <a:buNone/>
              <a:defRPr sz="675"/>
            </a:lvl6pPr>
            <a:lvl7pPr marL="2056964" indent="0">
              <a:buNone/>
              <a:defRPr sz="675"/>
            </a:lvl7pPr>
            <a:lvl8pPr marL="2399790" indent="0">
              <a:buNone/>
              <a:defRPr sz="675"/>
            </a:lvl8pPr>
            <a:lvl9pPr marL="2742617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DFEF1-8895-4CC7-B6F2-4E2390A67A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18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AD7FE-E437-49E7-83D3-EBCEC52BE1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36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6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4B194-2108-4912-B18E-9E30AE5EED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95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987675" y="6191250"/>
            <a:ext cx="5327650" cy="3603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898989"/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Для внутреннего пользования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0" y="6191250"/>
            <a:ext cx="360363" cy="360363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FD5317A-DBD9-4691-B2BC-116A6E9512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85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8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27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2pPr>
            <a:lvl3pPr marL="6856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31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13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9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79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61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946A1-0E13-414A-A09A-6D17C1E5D1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9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E7956-7B17-4804-8208-3B4B54E6AA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5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7" indent="0">
              <a:buNone/>
              <a:defRPr sz="1500" b="1"/>
            </a:lvl2pPr>
            <a:lvl3pPr marL="685655" indent="0">
              <a:buNone/>
              <a:defRPr sz="1349" b="1"/>
            </a:lvl3pPr>
            <a:lvl4pPr marL="1028483" indent="0">
              <a:buNone/>
              <a:defRPr sz="1200" b="1"/>
            </a:lvl4pPr>
            <a:lvl5pPr marL="1371310" indent="0">
              <a:buNone/>
              <a:defRPr sz="1200" b="1"/>
            </a:lvl5pPr>
            <a:lvl6pPr marL="1714136" indent="0">
              <a:buNone/>
              <a:defRPr sz="1200" b="1"/>
            </a:lvl6pPr>
            <a:lvl7pPr marL="2056964" indent="0">
              <a:buNone/>
              <a:defRPr sz="1200" b="1"/>
            </a:lvl7pPr>
            <a:lvl8pPr marL="2399790" indent="0">
              <a:buNone/>
              <a:defRPr sz="1200" b="1"/>
            </a:lvl8pPr>
            <a:lvl9pPr marL="2742617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7" indent="0">
              <a:buNone/>
              <a:defRPr sz="1500" b="1"/>
            </a:lvl2pPr>
            <a:lvl3pPr marL="685655" indent="0">
              <a:buNone/>
              <a:defRPr sz="1349" b="1"/>
            </a:lvl3pPr>
            <a:lvl4pPr marL="1028483" indent="0">
              <a:buNone/>
              <a:defRPr sz="1200" b="1"/>
            </a:lvl4pPr>
            <a:lvl5pPr marL="1371310" indent="0">
              <a:buNone/>
              <a:defRPr sz="1200" b="1"/>
            </a:lvl5pPr>
            <a:lvl6pPr marL="1714136" indent="0">
              <a:buNone/>
              <a:defRPr sz="1200" b="1"/>
            </a:lvl6pPr>
            <a:lvl7pPr marL="2056964" indent="0">
              <a:buNone/>
              <a:defRPr sz="1200" b="1"/>
            </a:lvl7pPr>
            <a:lvl8pPr marL="2399790" indent="0">
              <a:buNone/>
              <a:defRPr sz="1200" b="1"/>
            </a:lvl8pPr>
            <a:lvl9pPr marL="2742617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5E398-0EA1-4B5A-B203-DEA6B25616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8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0A00-9E1E-4E10-9001-F9EC8EBE55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5C4A-A1F7-4100-896E-0CB50FB0B1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1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27" indent="0">
              <a:buNone/>
              <a:defRPr sz="900"/>
            </a:lvl2pPr>
            <a:lvl3pPr marL="685655" indent="0">
              <a:buNone/>
              <a:defRPr sz="750"/>
            </a:lvl3pPr>
            <a:lvl4pPr marL="1028483" indent="0">
              <a:buNone/>
              <a:defRPr sz="675"/>
            </a:lvl4pPr>
            <a:lvl5pPr marL="1371310" indent="0">
              <a:buNone/>
              <a:defRPr sz="675"/>
            </a:lvl5pPr>
            <a:lvl6pPr marL="1714136" indent="0">
              <a:buNone/>
              <a:defRPr sz="675"/>
            </a:lvl6pPr>
            <a:lvl7pPr marL="2056964" indent="0">
              <a:buNone/>
              <a:defRPr sz="675"/>
            </a:lvl7pPr>
            <a:lvl8pPr marL="2399790" indent="0">
              <a:buNone/>
              <a:defRPr sz="675"/>
            </a:lvl8pPr>
            <a:lvl9pPr marL="2742617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A5B5A-4F24-4AB5-8122-AE7F2FB0CB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0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27" indent="0">
              <a:buNone/>
              <a:defRPr sz="2100"/>
            </a:lvl2pPr>
            <a:lvl3pPr marL="685655" indent="0">
              <a:buNone/>
              <a:defRPr sz="1800"/>
            </a:lvl3pPr>
            <a:lvl4pPr marL="1028483" indent="0">
              <a:buNone/>
              <a:defRPr sz="1500"/>
            </a:lvl4pPr>
            <a:lvl5pPr marL="1371310" indent="0">
              <a:buNone/>
              <a:defRPr sz="1500"/>
            </a:lvl5pPr>
            <a:lvl6pPr marL="1714136" indent="0">
              <a:buNone/>
              <a:defRPr sz="1500"/>
            </a:lvl6pPr>
            <a:lvl7pPr marL="2056964" indent="0">
              <a:buNone/>
              <a:defRPr sz="1500"/>
            </a:lvl7pPr>
            <a:lvl8pPr marL="2399790" indent="0">
              <a:buNone/>
              <a:defRPr sz="1500"/>
            </a:lvl8pPr>
            <a:lvl9pPr marL="2742617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27" indent="0">
              <a:buNone/>
              <a:defRPr sz="900"/>
            </a:lvl2pPr>
            <a:lvl3pPr marL="685655" indent="0">
              <a:buNone/>
              <a:defRPr sz="750"/>
            </a:lvl3pPr>
            <a:lvl4pPr marL="1028483" indent="0">
              <a:buNone/>
              <a:defRPr sz="675"/>
            </a:lvl4pPr>
            <a:lvl5pPr marL="1371310" indent="0">
              <a:buNone/>
              <a:defRPr sz="675"/>
            </a:lvl5pPr>
            <a:lvl6pPr marL="1714136" indent="0">
              <a:buNone/>
              <a:defRPr sz="675"/>
            </a:lvl6pPr>
            <a:lvl7pPr marL="2056964" indent="0">
              <a:buNone/>
              <a:defRPr sz="675"/>
            </a:lvl7pPr>
            <a:lvl8pPr marL="2399790" indent="0">
              <a:buNone/>
              <a:defRPr sz="675"/>
            </a:lvl8pPr>
            <a:lvl9pPr marL="2742617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79066" y="62293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DFEF1-8895-4CC7-B6F2-4E2390A67A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9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1204856" y="215154"/>
            <a:ext cx="7401262" cy="74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2" rIns="0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233772" y="1175435"/>
            <a:ext cx="8372346" cy="471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1E3EEFA-DED9-41F5-AD96-1CDE5C5F8B55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33772" cy="960281"/>
          </a:xfrm>
          <a:prstGeom prst="rect">
            <a:avLst/>
          </a:prstGeom>
          <a:gradFill>
            <a:gsLst>
              <a:gs pos="0">
                <a:srgbClr val="FF0000"/>
              </a:gs>
              <a:gs pos="94000">
                <a:srgbClr val="C00000"/>
              </a:gs>
              <a:gs pos="100000">
                <a:srgbClr val="B00000"/>
              </a:gs>
            </a:gsLst>
            <a:path path="circle">
              <a:fillToRect l="100000" b="100000"/>
            </a:path>
          </a:gradFill>
        </p:spPr>
        <p:txBody>
          <a:bodyPr vert="horz" lIns="72000" tIns="1188000" rIns="180000" bIns="45712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349" i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8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7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6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5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386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264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142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018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201F522-FD94-4919-BCAB-44721F30A6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43" b="98286" l="10000" r="90000">
                        <a14:foregroundMark x1="37571" y1="79810" x2="52143" y2="80381"/>
                        <a14:foregroundMark x1="34857" y1="24381" x2="49857" y2="16000"/>
                        <a14:foregroundMark x1="49857" y1="16190" x2="49857" y2="16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" y="47468"/>
            <a:ext cx="1217084" cy="912813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E2EDED8B-E291-432F-B995-1D6A4809D140}"/>
              </a:ext>
            </a:extLst>
          </p:cNvPr>
          <p:cNvSpPr txBox="1">
            <a:spLocks/>
          </p:cNvSpPr>
          <p:nvPr userDrawn="1"/>
        </p:nvSpPr>
        <p:spPr>
          <a:xfrm>
            <a:off x="8686800" y="6417428"/>
            <a:ext cx="458369" cy="440572"/>
          </a:xfrm>
          <a:prstGeom prst="rect">
            <a:avLst/>
          </a:prstGeom>
          <a:gradFill>
            <a:gsLst>
              <a:gs pos="0">
                <a:srgbClr val="FF0000"/>
              </a:gs>
              <a:gs pos="65000">
                <a:srgbClr val="C00000"/>
              </a:gs>
              <a:gs pos="100000">
                <a:srgbClr val="A40000"/>
              </a:gs>
            </a:gsLst>
            <a:path path="circle">
              <a:fillToRect l="100000" b="100000"/>
            </a:path>
          </a:gradFill>
        </p:spPr>
        <p:txBody>
          <a:bodyPr lIns="0" tIns="72000" rIns="0" anchor="ctr" anchorCtr="1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49" i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8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7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6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5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386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264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142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018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787923A-FA6B-4370-8724-149EB7EF57BD}" type="slidenum">
              <a:rPr lang="ru-RU" smtClean="0"/>
              <a:pPr algn="r">
                <a:defRPr/>
              </a:pPr>
              <a:t>‹#›</a:t>
            </a:fld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9B1CE8BC-7530-486B-845E-11B3ED97B794}"/>
              </a:ext>
            </a:extLst>
          </p:cNvPr>
          <p:cNvSpPr txBox="1">
            <a:spLocks/>
          </p:cNvSpPr>
          <p:nvPr userDrawn="1"/>
        </p:nvSpPr>
        <p:spPr>
          <a:xfrm>
            <a:off x="8686800" y="5648115"/>
            <a:ext cx="459272" cy="770607"/>
          </a:xfrm>
          <a:prstGeom prst="rect">
            <a:avLst/>
          </a:prstGeom>
          <a:gradFill>
            <a:gsLst>
              <a:gs pos="0">
                <a:srgbClr val="15599C"/>
              </a:gs>
              <a:gs pos="65000">
                <a:srgbClr val="2F7EC2"/>
              </a:gs>
              <a:gs pos="100000">
                <a:srgbClr val="15599C"/>
              </a:gs>
            </a:gsLst>
            <a:path path="circle">
              <a:fillToRect l="100000" b="100000"/>
            </a:path>
          </a:gradFill>
        </p:spPr>
        <p:txBody>
          <a:bodyPr lIns="0" tIns="72000" rIns="0" anchor="ctr" anchorCtr="1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49" i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8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7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6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5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386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264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142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018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8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342827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685655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028483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37131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57120" indent="-2571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094" indent="-2142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069" indent="-1714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99896" indent="-1714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2722" indent="-1714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550" indent="-171415" algn="l" defTabSz="68565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76" indent="-171415" algn="l" defTabSz="68565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05" indent="-171415" algn="l" defTabSz="68565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32" indent="-171415" algn="l" defTabSz="68565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27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655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483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310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136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964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790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617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1204856" y="215154"/>
            <a:ext cx="7401262" cy="74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2" rIns="0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233772" y="1175435"/>
            <a:ext cx="8372346" cy="471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1E3EEFA-DED9-41F5-AD96-1CDE5C5F8B55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33772" cy="960281"/>
          </a:xfrm>
          <a:prstGeom prst="rect">
            <a:avLst/>
          </a:prstGeom>
          <a:gradFill>
            <a:gsLst>
              <a:gs pos="0">
                <a:srgbClr val="FF0000"/>
              </a:gs>
              <a:gs pos="94000">
                <a:srgbClr val="C00000"/>
              </a:gs>
              <a:gs pos="100000">
                <a:srgbClr val="B00000"/>
              </a:gs>
            </a:gsLst>
            <a:path path="circle">
              <a:fillToRect l="100000" b="100000"/>
            </a:path>
          </a:gradFill>
        </p:spPr>
        <p:txBody>
          <a:bodyPr vert="horz" lIns="72000" tIns="1188000" rIns="180000" bIns="45712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349" i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8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7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6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5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386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264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142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018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201F522-FD94-4919-BCAB-44721F30A61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" y="47468"/>
            <a:ext cx="1217084" cy="912813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E2EDED8B-E291-432F-B995-1D6A4809D140}"/>
              </a:ext>
            </a:extLst>
          </p:cNvPr>
          <p:cNvSpPr txBox="1">
            <a:spLocks/>
          </p:cNvSpPr>
          <p:nvPr userDrawn="1"/>
        </p:nvSpPr>
        <p:spPr>
          <a:xfrm>
            <a:off x="8686800" y="6417428"/>
            <a:ext cx="458369" cy="440572"/>
          </a:xfrm>
          <a:prstGeom prst="rect">
            <a:avLst/>
          </a:prstGeom>
          <a:gradFill>
            <a:gsLst>
              <a:gs pos="0">
                <a:srgbClr val="FF0000"/>
              </a:gs>
              <a:gs pos="65000">
                <a:srgbClr val="C00000"/>
              </a:gs>
              <a:gs pos="100000">
                <a:srgbClr val="A40000"/>
              </a:gs>
            </a:gsLst>
            <a:path path="circle">
              <a:fillToRect l="100000" b="100000"/>
            </a:path>
          </a:gradFill>
        </p:spPr>
        <p:txBody>
          <a:bodyPr lIns="0" tIns="72000" rIns="0" anchor="ctr" anchorCtr="1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49" i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8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7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6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5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386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264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142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018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787923A-FA6B-4370-8724-149EB7EF57BD}" type="slidenum">
              <a:rPr lang="ru-RU" smtClean="0"/>
              <a:pPr algn="r">
                <a:defRPr/>
              </a:pPr>
              <a:t>‹#›</a:t>
            </a:fld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9B1CE8BC-7530-486B-845E-11B3ED97B794}"/>
              </a:ext>
            </a:extLst>
          </p:cNvPr>
          <p:cNvSpPr txBox="1">
            <a:spLocks/>
          </p:cNvSpPr>
          <p:nvPr userDrawn="1"/>
        </p:nvSpPr>
        <p:spPr>
          <a:xfrm>
            <a:off x="8686800" y="5648115"/>
            <a:ext cx="459272" cy="770607"/>
          </a:xfrm>
          <a:prstGeom prst="rect">
            <a:avLst/>
          </a:prstGeom>
          <a:gradFill>
            <a:gsLst>
              <a:gs pos="0">
                <a:srgbClr val="15599C"/>
              </a:gs>
              <a:gs pos="65000">
                <a:srgbClr val="2F7EC2"/>
              </a:gs>
              <a:gs pos="100000">
                <a:srgbClr val="15599C"/>
              </a:gs>
            </a:gsLst>
            <a:path path="circle">
              <a:fillToRect l="100000" b="100000"/>
            </a:path>
          </a:gradFill>
        </p:spPr>
        <p:txBody>
          <a:bodyPr lIns="0" tIns="72000" rIns="0" anchor="ctr" anchorCtr="1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49" i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8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7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6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5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386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264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142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018" algn="l" defTabSz="9137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01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342827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685655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028483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37131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57120" indent="-2571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094" indent="-2142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069" indent="-1714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99896" indent="-1714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2722" indent="-1714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550" indent="-171415" algn="l" defTabSz="68565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76" indent="-171415" algn="l" defTabSz="68565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05" indent="-171415" algn="l" defTabSz="68565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32" indent="-171415" algn="l" defTabSz="68565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27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655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483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310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136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964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790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617" algn="l" defTabSz="68565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F32035FCD48CAB3DF89F831BFFCA998AC644B4FD510580742F0912436CAFE5D3DE21E5D8E659746s6P6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3D2AF9-E3AA-4F9D-B42A-90FD89DB50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cap="small" spc="100" dirty="0" smtClean="0">
                <a:solidFill>
                  <a:srgbClr val="14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ФНС РОССИИ ПО МОСКОВСКОЙ ОБЛАСТИ</a:t>
            </a:r>
            <a:endParaRPr lang="ru-RU" dirty="0">
              <a:solidFill>
                <a:srgbClr val="14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C777171-5100-4626-A1A3-7B011D953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37433"/>
            <a:ext cx="6400800" cy="1041792"/>
          </a:xfrm>
        </p:spPr>
        <p:txBody>
          <a:bodyPr/>
          <a:lstStyle/>
          <a:p>
            <a:r>
              <a:rPr lang="ru-RU" b="1" dirty="0" err="1" smtClean="0">
                <a:solidFill>
                  <a:srgbClr val="14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Пятерова</a:t>
            </a:r>
            <a:r>
              <a:rPr lang="ru-RU" b="1" dirty="0" smtClean="0">
                <a:solidFill>
                  <a:srgbClr val="14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Олеся Валерьевна</a:t>
            </a:r>
            <a:endParaRPr lang="en-US" b="1" dirty="0">
              <a:solidFill>
                <a:srgbClr val="14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14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анализа и планирования</a:t>
            </a:r>
          </a:p>
          <a:p>
            <a:r>
              <a:rPr lang="ru-RU" b="1" dirty="0" smtClean="0">
                <a:solidFill>
                  <a:srgbClr val="14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проверок </a:t>
            </a:r>
            <a:endParaRPr lang="ru-RU" b="1" dirty="0">
              <a:solidFill>
                <a:srgbClr val="14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14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14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14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14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en-US" b="1" dirty="0" smtClean="0">
                <a:solidFill>
                  <a:srgbClr val="14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</a:t>
            </a:r>
            <a:r>
              <a:rPr lang="ru-RU" b="1" dirty="0" smtClean="0">
                <a:solidFill>
                  <a:srgbClr val="14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b="1" dirty="0">
              <a:solidFill>
                <a:srgbClr val="14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75" y="2286001"/>
            <a:ext cx="3651442" cy="2738582"/>
          </a:xfrm>
          <a:prstGeom prst="rect">
            <a:avLst/>
          </a:prstGeom>
        </p:spPr>
      </p:pic>
      <p:sp>
        <p:nvSpPr>
          <p:cNvPr id="5" name="Содержимое 1"/>
          <p:cNvSpPr txBox="1">
            <a:spLocks/>
          </p:cNvSpPr>
          <p:nvPr/>
        </p:nvSpPr>
        <p:spPr bwMode="auto">
          <a:xfrm>
            <a:off x="177800" y="1442026"/>
            <a:ext cx="6527800" cy="51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27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49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655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483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31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714136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6964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9790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617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онтрагент, имеющий вышеуказанные признаки, выступает в роли посредника;</a:t>
            </a: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в договорах условий, отличающихся от существующих правил (обычаев) делового оборота (например, длительные отсрочки платежа, поставка крупных партий товаров без предоплаты или гарантии оплаты, несопоставимые с последствиями нарушения сторонами договоров штрафными санкциями, расчеты через третьих лиц, расчеты векселями и т.п.);</a:t>
            </a: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очевидных свидетельств (например, копий документов, подтверждающих наличие у контрагента производственных мощностей, необходимых лицензий, квалифицированных кадров, имущества и т.п.) возможности реального выполнения контрагентом условий договора, а также наличие обоснованных сомнений в возможности реального выполнения контрагентом условий договора с учетом времени, необходимого на доставку или производство товара, выполнение работ или оказание услуг;</a:t>
            </a: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через посредников товаров, производство и заготовление которых традиционно производится физическими лицами, не являющимися предпринимателями (сельхозпродукция, вторичное сырье (включая металлолом), продукция промысла и т.п.);</a:t>
            </a: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реальных действий плательщика (или его контрагента) по взысканию задолженности. Рост задолженности плательщика (или его контрагента) на фоне продолжения поставки в адрес должника крупных партий товаров или существенных объемов работ (услуг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т.д.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9"/>
          <p:cNvSpPr>
            <a:spLocks noGrp="1"/>
          </p:cNvSpPr>
          <p:nvPr>
            <p:ph type="title"/>
          </p:nvPr>
        </p:nvSpPr>
        <p:spPr>
          <a:xfrm>
            <a:off x="1192645" y="310775"/>
            <a:ext cx="7492322" cy="43275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повышающие степень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18" y="3666094"/>
            <a:ext cx="3995311" cy="3191906"/>
          </a:xfrm>
          <a:prstGeom prst="rect">
            <a:avLst/>
          </a:prstGeom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56466" y="225301"/>
            <a:ext cx="7337192" cy="72099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исключению налоговых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 bwMode="auto">
          <a:xfrm>
            <a:off x="238991" y="1085645"/>
            <a:ext cx="8242951" cy="568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27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49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655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483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31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714136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6964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9790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617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исключить сомнительные операции при расчете налоговых обязательств за соответствующий период;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уведомить налоговые органы о мерах, предпринятых ими для снижения данных рисков (уточнении налоговых обязательств), для возможности своевременного учета откорректированных налоговых обязательств данных налогоплательщиков при отборе объектов для проведения выездных налоговых проверок.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производится путем подачи в налоговый орган, по месту нахождения организации (или по месту учета в качестве крупнейшего налогоплательщика), уточненных налоговых деклараций по налогам за те периоды, в которых осуществлялась деятельность с высоким налоговым риском.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идентификации цели подачи данной уточненной декларации (снижение/исключение рисков по пункту 12 Критериев) налогоплательщикам предлагается одновременно с уточненной декларацией представлять Пояснительную записку по форме, рекомендуемой ФНС России (приложение N 5 к Приказу от 30.05.2007 N ММ-3-06/333@).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575052"/>
            <a:ext cx="2679700" cy="2749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391" y="107576"/>
            <a:ext cx="7376803" cy="806824"/>
          </a:xfrm>
        </p:spPr>
        <p:txBody>
          <a:bodyPr/>
          <a:lstStyle/>
          <a:p>
            <a:pPr algn="ctr"/>
            <a:r>
              <a:rPr lang="ru-RU" sz="2200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по мониторингу налогоплательщика</a:t>
            </a:r>
            <a:endParaRPr lang="ru-RU" sz="2200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812800"/>
            <a:ext cx="70104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0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02" y="3470564"/>
            <a:ext cx="1706706" cy="2275609"/>
          </a:xfrm>
          <a:prstGeom prst="rect">
            <a:avLst/>
          </a:prstGeom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72963" y="365698"/>
            <a:ext cx="7337192" cy="57606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делать нужно (можно):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 bwMode="auto">
          <a:xfrm>
            <a:off x="228601" y="941794"/>
            <a:ext cx="8728364" cy="576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27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49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655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483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31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714136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6964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9790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617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1.Отказ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налогоплательщиков от применения незаконных схем налоговой оптимизации и создания после этого системы постоянного наблюдения за уровнем налоговой нагрузки предприятия в сравнении с нагрузкой отрасли;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2.Проведение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рынка, с целью реализации возможности приобретения товаров (услуг) непосредственно у производителя (исполнителя) (заключение прямых договоров, исключающих привлечение посредников, а при невозможности заключения прямых договоров - заключение агентских договоров с посредниками (в случае если последние имеют какие – либо активы и у них отсутствуют признаки неблагонадежных организаций));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3.Осуществлять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каждого контрагента по вопросам и фактам его «добросовестности»;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4.Включение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договоры «налоговых оговорок»; 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выявлении факторов ведения хозяйственной деятельности с высокими налоговыми рисками, либо фактов нарушения Законодательства о налогах и сборах –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уточнять свои налоговые обязательства либо побуждать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добровольному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уточнению своих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контрагентов - поставщиков.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419" y="4078428"/>
            <a:ext cx="2701637" cy="27016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3" y="4270663"/>
            <a:ext cx="2317169" cy="2317169"/>
          </a:xfrm>
          <a:prstGeom prst="rect">
            <a:avLst/>
          </a:prstGeom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33909" y="614008"/>
            <a:ext cx="7337192" cy="579999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делать нельзя!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 bwMode="auto">
          <a:xfrm>
            <a:off x="1215736" y="1517073"/>
            <a:ext cx="6743698" cy="405764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27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49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655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483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31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714136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6964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9790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617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незаконные схемы налоговой оптимизации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с использованием в своей финансово – хозяйственной деятельности  фирм-«однодневок», а так же транзитных организаций, деятельность которых сводится к созданию видимости осуществления реальной финансово-хозяйственной деятельности.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Допускать уменьшение налоговой базы и суммы подлежащего уплате налога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искажения сведений о фактах хозяйственной жизни (совокупности таких фактов), об объектах налогообложения, подлежащих отражению в налоговом и (или) бухгалтерском учете либо налоговой отчетности налогоплательщика.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180" y="3103300"/>
            <a:ext cx="5238219" cy="1021556"/>
          </a:xfrm>
        </p:spPr>
        <p:txBody>
          <a:bodyPr/>
          <a:lstStyle/>
          <a:p>
            <a:r>
              <a:rPr lang="ru-RU" dirty="0" smtClean="0">
                <a:solidFill>
                  <a:srgbClr val="14589A"/>
                </a:solidFill>
              </a:rPr>
              <a:t>Спасибо за </a:t>
            </a:r>
            <a:r>
              <a:rPr lang="ru-RU" dirty="0">
                <a:solidFill>
                  <a:srgbClr val="14589A"/>
                </a:solidFill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6320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C3DD66E7-EFA6-46CA-9100-F1A0B5A9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83" y="137125"/>
            <a:ext cx="8085817" cy="91439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и задачи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надзорного органа – ФНС России, в соответствии с ее стратегической картой на 2019 – 2023 гг.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" y="1231842"/>
            <a:ext cx="867410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ФНС России, заявленной в стратегической карте, является «Обеспечение соблюдения законодательства о налогах и сборах». Основой ее реализации служит решение следующей задачи: противодействие уклонению от уплаты налогов и страховых взносов, в том числе за счет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аналитических инструментов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налоговых правонарушений, стимулирования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налогоплательщиков 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добровольному исполнению налоговых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26" y="2858172"/>
            <a:ext cx="2589774" cy="24283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1998" y="3324398"/>
            <a:ext cx="4572002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 контрольной деятельности Управления ФНС России является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правонарушений (включая финансово-хозяйственные операции, находящиеся в зоне «риска») на стадии предпроверочного анализа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налогоплательщика к добровольной уплате налоговых обязательств (включая выход налогоплательщика из работы в «рисковой» зоне)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проведения ВНП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94" y="4194980"/>
            <a:ext cx="4233768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отметить, что благодаря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аналитических инструментов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(информационных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Налог-3, АСК НДС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работающих в зоне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риска» осуществляется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автоматическом режиме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6688884" y="2345004"/>
            <a:ext cx="338229" cy="1648393"/>
          </a:xfrm>
          <a:prstGeom prst="rightArrow">
            <a:avLst/>
          </a:prstGeom>
          <a:solidFill>
            <a:srgbClr val="B7B5A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4233769" y="4611350"/>
            <a:ext cx="338229" cy="1648393"/>
          </a:xfrm>
          <a:prstGeom prst="rightArrow">
            <a:avLst/>
          </a:prstGeom>
          <a:solidFill>
            <a:srgbClr val="B7B5A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1920544" y="5808637"/>
            <a:ext cx="338229" cy="1648393"/>
          </a:xfrm>
          <a:prstGeom prst="rightArrow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C3DD66E7-EFA6-46CA-9100-F1A0B5A9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064" y="244013"/>
            <a:ext cx="7849741" cy="103892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аналитических инструментов выявления налоговых правонарушений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39086" y="3747664"/>
            <a:ext cx="8684828" cy="1300853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285750" lvl="1" indent="-285750" defTabSz="711200">
              <a:spcBef>
                <a:spcPct val="0"/>
              </a:spcBef>
              <a:buFont typeface="Wingdings 3" panose="05040102010807070707" pitchFamily="18" charset="2"/>
              <a:buChar char="Ê"/>
            </a:pP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АИС НАЛОГ – 3;</a:t>
            </a:r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lvl="1" indent="-285750" defTabSz="711200">
              <a:spcBef>
                <a:spcPct val="0"/>
              </a:spcBef>
              <a:buFont typeface="Wingdings 3" panose="05040102010807070707" pitchFamily="18" charset="2"/>
              <a:buChar char="Ê"/>
            </a:pP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АСК НДС -2;</a:t>
            </a:r>
          </a:p>
          <a:p>
            <a:pPr marL="285750" lvl="1" indent="-285750" defTabSz="711200">
              <a:buFont typeface="Wingdings 3" panose="05040102010807070707" pitchFamily="18" charset="2"/>
              <a:buChar char="Ê"/>
            </a:pP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Прочие автоматизированные программные комплексы и информационные системы.</a:t>
            </a:r>
          </a:p>
        </p:txBody>
      </p:sp>
      <p:sp>
        <p:nvSpPr>
          <p:cNvPr id="46" name="Стрелка вправо 45"/>
          <p:cNvSpPr/>
          <p:nvPr/>
        </p:nvSpPr>
        <p:spPr>
          <a:xfrm rot="5400000">
            <a:off x="4454831" y="1912225"/>
            <a:ext cx="338229" cy="1648393"/>
          </a:xfrm>
          <a:prstGeom prst="rightArrow">
            <a:avLst/>
          </a:prstGeom>
          <a:solidFill>
            <a:srgbClr val="B7B5A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9086" y="1556424"/>
            <a:ext cx="428486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32159" 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аналитических инструментов налогового контроля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23945" y="1556423"/>
            <a:ext cx="428486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132159" 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управления рисками в налоговом администрировании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4512385" y="4454376"/>
            <a:ext cx="338229" cy="1648393"/>
          </a:xfrm>
          <a:prstGeom prst="rightArrow">
            <a:avLst/>
          </a:prstGeom>
          <a:solidFill>
            <a:srgbClr val="B7B5A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9431" y="5525914"/>
            <a:ext cx="595704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32159" 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отбор налогоплательщиков, деятельность которых попала в зону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«риска» 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4512385" y="5717886"/>
            <a:ext cx="338229" cy="1648393"/>
          </a:xfrm>
          <a:prstGeom prst="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8" y="5207994"/>
            <a:ext cx="2346860" cy="1492965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339086" y="2916324"/>
            <a:ext cx="8684828" cy="83261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132159" 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аналитических инструментов с учетом риск – ориентированного подхода:</a:t>
            </a:r>
          </a:p>
        </p:txBody>
      </p:sp>
    </p:spTree>
    <p:extLst>
      <p:ext uri="{BB962C8B-B14F-4D97-AF65-F5344CB8AC3E}">
        <p14:creationId xmlns:p14="http://schemas.microsoft.com/office/powerpoint/2010/main" val="33587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53" y="2419021"/>
            <a:ext cx="2298959" cy="1544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29" y="3874177"/>
            <a:ext cx="1593601" cy="159360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1013942"/>
            <a:ext cx="4214796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132159">
              <a:spcBef>
                <a:spcPts val="0"/>
              </a:spcBef>
              <a:spcAft>
                <a:spcPts val="600"/>
              </a:spcAft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пресс-конференций, брифингов, пресс-клубов с представителями ведущих СМИ, а также размещение интервью представителей ФНС России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C3DD66E7-EFA6-46CA-9100-F1A0B5A9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587" y="97446"/>
            <a:ext cx="8482270" cy="80682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создающие комфортные условия для исполнения плательщиком налоговых обязанностей и позволяющие объективно оценить свои «риски»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" y="3963634"/>
            <a:ext cx="3376984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32159">
              <a:spcBef>
                <a:spcPts val="0"/>
              </a:spcBef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ФНС России от 30.05.2007 №ММ-3-06/333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концепции системы планирования выездных налоговых проверок»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6928434" y="2665267"/>
            <a:ext cx="338229" cy="1648393"/>
          </a:xfrm>
          <a:prstGeom prst="rightArrow">
            <a:avLst/>
          </a:prstGeom>
          <a:solidFill>
            <a:srgbClr val="B7B5A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10800000">
            <a:off x="3357912" y="4036871"/>
            <a:ext cx="338229" cy="1648393"/>
          </a:xfrm>
          <a:prstGeom prst="rightArrow">
            <a:avLst/>
          </a:prstGeom>
          <a:solidFill>
            <a:srgbClr val="B7B5A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5664319"/>
            <a:ext cx="8686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32159" algn="ctr">
              <a:spcBef>
                <a:spcPts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вышеуказанных мероприятий создает не только комфортные условия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исполнения налогоплательщиками налоговых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обязанностей, но и позволяет объективно оценить свои «риски», а так же осуществить правильный выбор контрагента.   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 rot="5400000">
            <a:off x="10837656" y="5375341"/>
            <a:ext cx="338229" cy="1648393"/>
          </a:xfrm>
          <a:prstGeom prst="rightArrow">
            <a:avLst/>
          </a:prstGeom>
          <a:solidFill>
            <a:srgbClr val="B7B5A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98341" y="1013942"/>
            <a:ext cx="494565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defTabSz="7112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спектра сервисных услуг и методологическое сопровождение интерактивных сервисов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www.nalog.ru</a:t>
            </a: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):</a:t>
            </a: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171450" lvl="1" indent="-171450" defTabSz="711200">
              <a:buChar char="•"/>
            </a:pPr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Личный кабинет налогоплательщика</a:t>
            </a:r>
          </a:p>
          <a:p>
            <a:pPr marL="171450" lvl="1" indent="-171450" defTabSz="711200">
              <a:buChar char="•"/>
            </a:pPr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Риски бизнеса: проверь себя и контрагента</a:t>
            </a:r>
          </a:p>
          <a:p>
            <a:pPr marL="171450" lvl="1" indent="-171450" defTabSz="711200">
              <a:buChar char="•"/>
            </a:pPr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Все вопросы и ответы</a:t>
            </a:r>
          </a:p>
          <a:p>
            <a:pPr marL="171450" lvl="1" indent="-171450" defTabSz="711200">
              <a:buChar char="•"/>
            </a:pPr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Онлайн запись на прием в налоговый орган</a:t>
            </a:r>
          </a:p>
          <a:p>
            <a:pPr marL="171450" lvl="1" indent="-171450" defTabSz="711200"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пр. (более 50)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13722" y="3659147"/>
            <a:ext cx="4167652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32159">
              <a:spcBef>
                <a:spcPts val="0"/>
              </a:spcBef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сайте ФНС России обзоров правоприменительной практики по результатам вступивших в законную силу судебных решений, а так же приказов и разъяснительных писем ФНС России.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C3DD66E7-EFA6-46CA-9100-F1A0B5A9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188" y="183410"/>
            <a:ext cx="7590778" cy="80164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стимулированию налогоплательщиков к добровольному исполнению налоговых обязанностей.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3799" y="1232436"/>
            <a:ext cx="380789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32159" 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отбор налогоплательщиков, деятельность которых попала в зону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«риска» 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213489" y="1347819"/>
            <a:ext cx="378135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32159" 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налогоплательщиком своих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«рисков»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при выборе контрагента)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13800" y="3950502"/>
            <a:ext cx="878104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32159" 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рабочей встречи с налогоплательщиком в налоговом органе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9129" y="4831773"/>
            <a:ext cx="26107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159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Добровольная уплата в бюджет РФ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29038" y="4888013"/>
            <a:ext cx="21929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159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налоговой проверки совместно с МВД России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е равно 5"/>
          <p:cNvSpPr/>
          <p:nvPr/>
        </p:nvSpPr>
        <p:spPr>
          <a:xfrm>
            <a:off x="4018519" y="1628840"/>
            <a:ext cx="1198149" cy="530630"/>
          </a:xfrm>
          <a:prstGeom prst="mathNotEqual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 rot="5400000">
            <a:off x="4476938" y="2927104"/>
            <a:ext cx="338229" cy="1648393"/>
          </a:xfrm>
          <a:prstGeom prst="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2429085" y="5050067"/>
            <a:ext cx="923203" cy="1104394"/>
          </a:xfrm>
          <a:prstGeom prst="lef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590027" y="5080283"/>
            <a:ext cx="1006036" cy="1117169"/>
          </a:xfrm>
          <a:prstGeom prst="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13799" y="2836261"/>
            <a:ext cx="878104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32159" 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неправильной оценки налогоплательщиком своих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«рисков» (включая неправильный выбор контрагента)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16" y="4861627"/>
            <a:ext cx="1554480" cy="1554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3" y="5556248"/>
            <a:ext cx="1068889" cy="10688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52" y="5572060"/>
            <a:ext cx="844047" cy="844047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 rot="5400000">
            <a:off x="4476938" y="1896110"/>
            <a:ext cx="338229" cy="1648393"/>
          </a:xfrm>
          <a:prstGeom prst="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224" y="250893"/>
            <a:ext cx="7129596" cy="64807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ПРЕДПРОВЕРОЧНОЙ РАБОТЫ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84723"/>
              </p:ext>
            </p:extLst>
          </p:nvPr>
        </p:nvGraphicFramePr>
        <p:xfrm>
          <a:off x="357262" y="1229409"/>
          <a:ext cx="84456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698010"/>
              </p:ext>
            </p:extLst>
          </p:nvPr>
        </p:nvGraphicFramePr>
        <p:xfrm>
          <a:off x="319381" y="3918429"/>
          <a:ext cx="8334761" cy="2703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Стрелка вверх 16"/>
          <p:cNvSpPr/>
          <p:nvPr/>
        </p:nvSpPr>
        <p:spPr>
          <a:xfrm rot="10800000" flipV="1">
            <a:off x="2985736" y="5703089"/>
            <a:ext cx="266038" cy="285073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8" name="Стрелка вверх 17"/>
          <p:cNvSpPr/>
          <p:nvPr/>
        </p:nvSpPr>
        <p:spPr>
          <a:xfrm rot="10800000" flipV="1">
            <a:off x="4517900" y="5594234"/>
            <a:ext cx="266038" cy="285073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9" name="Стрелка вверх 18"/>
          <p:cNvSpPr/>
          <p:nvPr/>
        </p:nvSpPr>
        <p:spPr>
          <a:xfrm rot="10800000" flipV="1">
            <a:off x="6001076" y="4913877"/>
            <a:ext cx="266038" cy="707572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6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80" y="1112608"/>
            <a:ext cx="2814970" cy="37532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743" y="1112608"/>
            <a:ext cx="2307668" cy="2778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186283" y="5453523"/>
            <a:ext cx="8375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159" algn="just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направлений развития методов побуждения налогоплательщиков к добровольной уплате налогов является проведение ФНС России отраслевых проектов. 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C3DD66E7-EFA6-46CA-9100-F1A0B5A9DAB8}"/>
              </a:ext>
            </a:extLst>
          </p:cNvPr>
          <p:cNvSpPr txBox="1">
            <a:spLocks/>
          </p:cNvSpPr>
          <p:nvPr/>
        </p:nvSpPr>
        <p:spPr bwMode="auto">
          <a:xfrm>
            <a:off x="852635" y="297678"/>
            <a:ext cx="8060044" cy="84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2" rIns="0" bIns="45712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42827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6856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028483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37131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отраслевых проектов, реализуемых УФНС России по Московской области: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5320" y="2878731"/>
            <a:ext cx="1970385" cy="832601"/>
          </a:xfrm>
          <a:prstGeom prst="rect">
            <a:avLst/>
          </a:prstGeom>
          <a:ln>
            <a:noFill/>
          </a:ln>
        </p:spPr>
        <p:txBody>
          <a:bodyPr vert="horz" wrap="none" lIns="89193" tIns="44596" rIns="89193" bIns="44596" rtlCol="0" anchor="t">
            <a:noAutofit/>
          </a:bodyPr>
          <a:lstStyle/>
          <a:p>
            <a:pPr algn="ctr" defTabSz="891917"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ЗЕРНОВАЯ </a:t>
            </a:r>
          </a:p>
          <a:p>
            <a:pPr algn="ctr" defTabSz="891917"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ОТРАСЛЬ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26587" y="3439821"/>
            <a:ext cx="3712140" cy="781910"/>
          </a:xfrm>
          <a:prstGeom prst="rect">
            <a:avLst/>
          </a:prstGeom>
          <a:ln>
            <a:noFill/>
          </a:ln>
        </p:spPr>
        <p:txBody>
          <a:bodyPr vert="horz" wrap="square" lIns="89193" tIns="44596" rIns="89193" bIns="44596" rtlCol="0" anchor="t">
            <a:noAutofit/>
          </a:bodyPr>
          <a:lstStyle/>
          <a:p>
            <a:pPr algn="ctr" defTabSz="891917" fontAlgn="auto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РЫНОК КЛИНИНГОВЫХ УСЛУГ И ТЕХНИЧЕСКОЙ ЭКСПЛУАТАЦИИ </a:t>
            </a:r>
          </a:p>
          <a:p>
            <a:pPr algn="ctr" defTabSz="891917" fontAlgn="auto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ЗДАНИЙ И СООРУЖЕНИЙ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28" y="1729807"/>
            <a:ext cx="1545658" cy="156522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4" y="3623496"/>
            <a:ext cx="1634049" cy="16340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7866">
            <a:off x="2073872" y="3923722"/>
            <a:ext cx="1011580" cy="10115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09026" y="5097139"/>
            <a:ext cx="1970385" cy="320810"/>
          </a:xfrm>
          <a:prstGeom prst="rect">
            <a:avLst/>
          </a:prstGeom>
          <a:ln>
            <a:noFill/>
          </a:ln>
        </p:spPr>
        <p:txBody>
          <a:bodyPr vert="horz" wrap="none" lIns="89193" tIns="44596" rIns="89193" bIns="44596" rtlCol="0" anchor="t">
            <a:noAutofit/>
          </a:bodyPr>
          <a:lstStyle/>
          <a:p>
            <a:pPr algn="ctr" defTabSz="891917" fontAlgn="auto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РЫБНАЯ ОТРАСЛЬ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06472" y="4929171"/>
            <a:ext cx="1970385" cy="344715"/>
          </a:xfrm>
          <a:prstGeom prst="rect">
            <a:avLst/>
          </a:prstGeom>
          <a:ln>
            <a:noFill/>
          </a:ln>
        </p:spPr>
        <p:txBody>
          <a:bodyPr vert="horz" wrap="none" lIns="89193" tIns="44596" rIns="89193" bIns="44596" rtlCol="0" anchor="t">
            <a:noAutofit/>
          </a:bodyPr>
          <a:lstStyle/>
          <a:p>
            <a:pPr algn="ctr" defTabSz="891917" fontAlgn="auto">
              <a:spcAft>
                <a:spcPts val="0"/>
              </a:spcAft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ЛЕСНАЯ ОТРАСЛЬ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44" y="3461"/>
            <a:ext cx="1678156" cy="1669036"/>
          </a:xfrm>
          <a:prstGeom prst="rect">
            <a:avLst/>
          </a:prstGeom>
        </p:spPr>
      </p:pic>
      <p:sp>
        <p:nvSpPr>
          <p:cNvPr id="5" name="Содержимое 1"/>
          <p:cNvSpPr txBox="1">
            <a:spLocks/>
          </p:cNvSpPr>
          <p:nvPr/>
        </p:nvSpPr>
        <p:spPr bwMode="auto">
          <a:xfrm>
            <a:off x="-25400" y="1654463"/>
            <a:ext cx="4229100" cy="52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27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49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655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483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31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714136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6964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9790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617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Налоговая нагрузка у данного налогоплательщика ниже ее среднего уровня по хозяйствующим субъектам в конкретной отрасли (виду экономической деятельности).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Отражение в бухгалтерской или налоговой отчетности убытков на протяжении нескольких налоговых периодов.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Отражение в налоговой отчетности значительных сумм налоговых вычетов за определенный период.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Опережающий темп роста расходов над темпом роста доходов от реализации товаров (работ, услуг).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Выплата среднемесячной заработной платы на одного работника ниже среднего уровня по виду экономической деятельности в субъекте Российской Федерации.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Неоднократное приближение к предельному значению установленных Налоговым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кодексом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величин показателей, предоставляющих право применять налогоплательщикам специальные налоговые режимы.</a:t>
            </a:r>
          </a:p>
        </p:txBody>
      </p:sp>
      <p:sp>
        <p:nvSpPr>
          <p:cNvPr id="3" name="Заголовок 39"/>
          <p:cNvSpPr>
            <a:spLocks noGrp="1"/>
          </p:cNvSpPr>
          <p:nvPr>
            <p:ph type="title"/>
          </p:nvPr>
        </p:nvSpPr>
        <p:spPr>
          <a:xfrm>
            <a:off x="1390240" y="228600"/>
            <a:ext cx="6075604" cy="80682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«Критерии самостоятельной оценки рисков для налогоплательщиков»</a:t>
            </a:r>
          </a:p>
        </p:txBody>
      </p:sp>
      <p:sp>
        <p:nvSpPr>
          <p:cNvPr id="6" name="Содержимое 1"/>
          <p:cNvSpPr txBox="1">
            <a:spLocks/>
          </p:cNvSpPr>
          <p:nvPr/>
        </p:nvSpPr>
        <p:spPr bwMode="auto">
          <a:xfrm>
            <a:off x="4229100" y="1440870"/>
            <a:ext cx="4749800" cy="52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27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49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655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483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31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714136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6964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9790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617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Отражение индивидуальным предпринимателем суммы расхода, максимально приближенной к сумме его дохода, полученного за календарный год.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Построение финансово-хозяйственной деятельности на основе заключения договоров с контрагентами-перекупщиками или посредниками ("цепочки контрагентов") без наличия разумных экономических или иных причин (деловой цели).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Непредставление налогоплательщиком пояснений на уведомление налогового органа о выявлении несоответствия показателей деятельности.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Неоднократное снятие с учета и постановка на учет в налоговых органах налогоплательщика в связи с изменением места нахождения ("миграция" между налоговыми органами).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Значительное отклонение уровня рентабельности по данным бухгалтерского учета от уровня рентабельности для данной сферы деятельности по данным статистики.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Ведение финансово-хозяйственной деятельности с высоким налоговым риском.</a:t>
            </a:r>
          </a:p>
          <a:p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 bwMode="auto">
          <a:xfrm>
            <a:off x="0" y="1549400"/>
            <a:ext cx="4089400" cy="28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27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49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655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483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31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714136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6964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9790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617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личных контактов руководства (уполномоченных должностных лиц) компании-поставщика и руководства (уполномоченных должностных лиц) компании-покупателя при обсуждении условий поставок, а также при подписании договоров;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документального подтверждения полномочий руководителя компании-контрагента, копий документа, удостоверяющего его личность;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документального подтверждения полномочий представителя контрагента, копий документа, удостоверяющего его личность;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39"/>
          <p:cNvSpPr>
            <a:spLocks noGrp="1"/>
          </p:cNvSpPr>
          <p:nvPr>
            <p:ph type="title"/>
          </p:nvPr>
        </p:nvSpPr>
        <p:spPr>
          <a:xfrm>
            <a:off x="1072186" y="218209"/>
            <a:ext cx="7801650" cy="1089743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что следует обратить внимание при анализе и оценке налоговых рисков при взаимоотношении с контрагентами»</a:t>
            </a:r>
          </a:p>
        </p:txBody>
      </p:sp>
      <p:sp>
        <p:nvSpPr>
          <p:cNvPr id="7" name="Содержимое 1"/>
          <p:cNvSpPr txBox="1">
            <a:spLocks/>
          </p:cNvSpPr>
          <p:nvPr/>
        </p:nvSpPr>
        <p:spPr bwMode="auto">
          <a:xfrm>
            <a:off x="4089400" y="1401903"/>
            <a:ext cx="4660900" cy="51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27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49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655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483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31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714136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6964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9790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617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фактическом местонахождении контрагента, а также о местонахождении складских и/или производственных и/или торговых площадей;</a:t>
            </a:r>
            <a:endParaRPr lang="ru-RU" sz="1400" b="1" dirty="0">
              <a:solidFill>
                <a:schemeClr val="tx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информации о способе получения сведений о контрагенте (нет рекламы в СМИ, нет рекомендаций партнеров или других лиц, нет сайта контрагента и т.п.). При этом негативность данного признака усугубляется наличием доступной информации (например, в СМИ, наружная реклама, Интернет-сайты и т.д.) о других участниках рынка (в том числе производителях) идентичных (аналогичных) товаров (работ, услуг), в том числе предлагающих свои товары (работы, услуги) по более низким ценам;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информации о государственной регистрации контрагента в ЕГРЮЛ (общий доступ, официальный сайт ФНС России www.nalog.ru).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подобных признаков свидетельствует о высокой степени риска квалификации подобного контрагента налоговыми органами как проблемного (или «однодневки»), а сделки, совершенные с таким контрагентом, сомнительными.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5" y="4429412"/>
            <a:ext cx="2329007" cy="2329007"/>
          </a:xfrm>
          <a:prstGeom prst="rect">
            <a:avLst/>
          </a:prstGeom>
        </p:spPr>
      </p:pic>
      <p:sp>
        <p:nvSpPr>
          <p:cNvPr id="10" name="Содержимое 1"/>
          <p:cNvSpPr txBox="1">
            <a:spLocks/>
          </p:cNvSpPr>
          <p:nvPr/>
        </p:nvSpPr>
        <p:spPr bwMode="auto">
          <a:xfrm>
            <a:off x="1663699" y="5373494"/>
            <a:ext cx="1771245" cy="53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27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49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655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483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31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714136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6964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9790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617" indent="0" algn="l" defTabSz="685655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Риск!!!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Шаблон_ГНИВЦ_2</Template>
  <TotalTime>54695</TotalTime>
  <Words>1597</Words>
  <Application>Microsoft Office PowerPoint</Application>
  <PresentationFormat>Экран (4:3)</PresentationFormat>
  <Paragraphs>105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6_Специальное оформление</vt:lpstr>
      <vt:lpstr>7_Специальное оформление</vt:lpstr>
      <vt:lpstr>УПРАВЛЕНИЕ ФНС РОССИИ ПО МОСКОВСКОЙ ОБЛАСТИ</vt:lpstr>
      <vt:lpstr>Основные цели и задачи контрольно - надзорного органа – ФНС России, в соответствии с ее стратегической картой на 2019 – 2023 гг. </vt:lpstr>
      <vt:lpstr>Развитие аналитических инструментов выявления налоговых правонарушений</vt:lpstr>
      <vt:lpstr>Мероприятия, создающие комфортные условия для исполнения плательщиком налоговых обязанностей и позволяющие объективно оценить свои «риски»</vt:lpstr>
      <vt:lpstr>Мероприятия по стимулированию налогоплательщиков к добровольному исполнению налоговых обязанностей.</vt:lpstr>
      <vt:lpstr>АНАЛИТИЧЕСКИЕ ПОКАЗАТЕЛИ ПРЕДПРОВЕРОЧНОЙ РАБОТЫ</vt:lpstr>
      <vt:lpstr>Презентация PowerPoint</vt:lpstr>
      <vt:lpstr>«Критерии самостоятельной оценки рисков для налогоплательщиков»</vt:lpstr>
      <vt:lpstr>«На что следует обратить внимание при анализе и оценке налоговых рисков при взаимоотношении с контрагентами»</vt:lpstr>
      <vt:lpstr>Обстоятельства, повышающие степень риска</vt:lpstr>
      <vt:lpstr>Рекомендации по исключению налоговых рисков</vt:lpstr>
      <vt:lpstr>График работы по мониторингу налогоплательщика</vt:lpstr>
      <vt:lpstr>Как делать нужно (можно):</vt:lpstr>
      <vt:lpstr>Как делать нельзя!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Подлесных Мария Михайловна</dc:creator>
  <cp:lastModifiedBy>Усков Дмитрий Алексеевич</cp:lastModifiedBy>
  <cp:revision>1884</cp:revision>
  <cp:lastPrinted>2019-05-28T09:57:12Z</cp:lastPrinted>
  <dcterms:modified xsi:type="dcterms:W3CDTF">2019-05-30T07:07:21Z</dcterms:modified>
</cp:coreProperties>
</file>