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3" r:id="rId2"/>
    <p:sldId id="399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61" r:id="rId12"/>
  </p:sldIdLst>
  <p:sldSz cx="9144000" cy="5143500" type="screen16x9"/>
  <p:notesSz cx="6808788" cy="9940925"/>
  <p:defaultTextStyle>
    <a:defPPr>
      <a:defRPr lang="ru-RU"/>
    </a:defPPr>
    <a:lvl1pPr marL="0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87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174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259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346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432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519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606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693" algn="l" defTabSz="816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759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orient="horz" pos="3041">
          <p15:clr>
            <a:srgbClr val="A4A3A4"/>
          </p15:clr>
        </p15:guide>
        <p15:guide id="5" pos="2880">
          <p15:clr>
            <a:srgbClr val="A4A3A4"/>
          </p15:clr>
        </p15:guide>
        <p15:guide id="6" pos="708">
          <p15:clr>
            <a:srgbClr val="A4A3A4"/>
          </p15:clr>
        </p15:guide>
        <p15:guide id="7" pos="1560">
          <p15:clr>
            <a:srgbClr val="A4A3A4"/>
          </p15:clr>
        </p15:guide>
        <p15:guide id="8" pos="5140">
          <p15:clr>
            <a:srgbClr val="A4A3A4"/>
          </p15:clr>
        </p15:guide>
        <p15:guide id="9" pos="5521">
          <p15:clr>
            <a:srgbClr val="A4A3A4"/>
          </p15:clr>
        </p15:guide>
        <p15:guide id="10" pos="51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EDEEEF"/>
    <a:srgbClr val="4F81BD"/>
    <a:srgbClr val="6E97C8"/>
    <a:srgbClr val="F5E3E6"/>
    <a:srgbClr val="8D8C90"/>
    <a:srgbClr val="E98517"/>
    <a:srgbClr val="F79646"/>
    <a:srgbClr val="005AA9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70" autoAdjust="0"/>
    <p:restoredTop sz="94654" autoAdjust="0"/>
  </p:normalViewPr>
  <p:slideViewPr>
    <p:cSldViewPr showGuides="1">
      <p:cViewPr varScale="1">
        <p:scale>
          <a:sx n="114" d="100"/>
          <a:sy n="114" d="100"/>
        </p:scale>
        <p:origin x="-96" y="-486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35A2C-0E34-481A-A16B-EC764C29F37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AA357-D7B6-467C-96C6-6F7AEBD339B9}">
      <dgm:prSet phldrT="[Текст]"/>
      <dgm:spPr/>
      <dgm:t>
        <a:bodyPr/>
        <a:lstStyle/>
        <a:p>
          <a:r>
            <a:rPr lang="ru-RU" dirty="0" smtClean="0"/>
            <a:t>Мораторий на банкротство</a:t>
          </a:r>
          <a:endParaRPr lang="ru-RU" dirty="0"/>
        </a:p>
      </dgm:t>
    </dgm:pt>
    <dgm:pt modelId="{43BAEDF8-C870-4B15-B3F9-A9D0EDB39C82}" type="parTrans" cxnId="{4D113749-A637-4A88-9F9A-A127809F8D11}">
      <dgm:prSet/>
      <dgm:spPr/>
      <dgm:t>
        <a:bodyPr/>
        <a:lstStyle/>
        <a:p>
          <a:endParaRPr lang="ru-RU"/>
        </a:p>
      </dgm:t>
    </dgm:pt>
    <dgm:pt modelId="{95295F5F-F1CE-41C2-B1AE-085B99224592}" type="sibTrans" cxnId="{4D113749-A637-4A88-9F9A-A127809F8D11}">
      <dgm:prSet/>
      <dgm:spPr/>
      <dgm:t>
        <a:bodyPr/>
        <a:lstStyle/>
        <a:p>
          <a:endParaRPr lang="ru-RU"/>
        </a:p>
      </dgm:t>
    </dgm:pt>
    <dgm:pt modelId="{54506B6F-21DD-429F-86C8-92425D20D6F1}">
      <dgm:prSet phldrT="[Текст]"/>
      <dgm:spPr/>
      <dgm:t>
        <a:bodyPr/>
        <a:lstStyle/>
        <a:p>
          <a:r>
            <a:rPr lang="ru-RU" b="1" dirty="0" smtClean="0">
              <a:solidFill>
                <a:srgbClr val="0066CC"/>
              </a:solidFill>
            </a:rPr>
            <a:t>Основная цель – поддержка добросовестных владельцев бизнеса и граждан, а не легализация уклонения от уплаты</a:t>
          </a:r>
          <a:endParaRPr lang="ru-RU" b="1" dirty="0">
            <a:solidFill>
              <a:srgbClr val="0066CC"/>
            </a:solidFill>
          </a:endParaRPr>
        </a:p>
      </dgm:t>
    </dgm:pt>
    <dgm:pt modelId="{FB54D2C8-CA45-4DF8-8ED4-C82E446A9EEF}" type="parTrans" cxnId="{816453CF-AB16-4FC8-B545-38773B0F0E81}">
      <dgm:prSet/>
      <dgm:spPr/>
      <dgm:t>
        <a:bodyPr/>
        <a:lstStyle/>
        <a:p>
          <a:endParaRPr lang="ru-RU"/>
        </a:p>
      </dgm:t>
    </dgm:pt>
    <dgm:pt modelId="{FABAE878-966A-46E9-BBC2-00F5FBBF7D17}" type="sibTrans" cxnId="{816453CF-AB16-4FC8-B545-38773B0F0E81}">
      <dgm:prSet/>
      <dgm:spPr/>
      <dgm:t>
        <a:bodyPr/>
        <a:lstStyle/>
        <a:p>
          <a:endParaRPr lang="ru-RU"/>
        </a:p>
      </dgm:t>
    </dgm:pt>
    <dgm:pt modelId="{151099F3-88E6-46CA-AF4B-58510F73B83C}">
      <dgm:prSet phldrT="[Текст]"/>
      <dgm:spPr/>
      <dgm:t>
        <a:bodyPr/>
        <a:lstStyle/>
        <a:p>
          <a:r>
            <a:rPr lang="ru-RU" b="1" dirty="0" smtClean="0">
              <a:solidFill>
                <a:srgbClr val="0066CC"/>
              </a:solidFill>
            </a:rPr>
            <a:t>Сохраняется предусмотренная законом ответственность за неуплату. Некоторые механизмы ответственности могут быть применены только после окончания срока действия моратория</a:t>
          </a:r>
          <a:endParaRPr lang="ru-RU" b="1" dirty="0">
            <a:solidFill>
              <a:srgbClr val="0066CC"/>
            </a:solidFill>
          </a:endParaRPr>
        </a:p>
      </dgm:t>
    </dgm:pt>
    <dgm:pt modelId="{099DB0C8-833D-4E60-B70A-6849CBAC8EE3}" type="parTrans" cxnId="{02C2F927-7F2C-412B-8363-A9967F7F62B4}">
      <dgm:prSet/>
      <dgm:spPr/>
      <dgm:t>
        <a:bodyPr/>
        <a:lstStyle/>
        <a:p>
          <a:endParaRPr lang="ru-RU"/>
        </a:p>
      </dgm:t>
    </dgm:pt>
    <dgm:pt modelId="{7078318F-755E-439D-A6A3-179B2528CE3B}" type="sibTrans" cxnId="{02C2F927-7F2C-412B-8363-A9967F7F62B4}">
      <dgm:prSet/>
      <dgm:spPr/>
      <dgm:t>
        <a:bodyPr/>
        <a:lstStyle/>
        <a:p>
          <a:endParaRPr lang="ru-RU"/>
        </a:p>
      </dgm:t>
    </dgm:pt>
    <dgm:pt modelId="{7936CF4B-8A8F-44D1-9452-F0D1B0EBC129}">
      <dgm:prSet phldrT="[Текст]"/>
      <dgm:spPr/>
      <dgm:t>
        <a:bodyPr/>
        <a:lstStyle/>
        <a:p>
          <a:r>
            <a:rPr lang="ru-RU" dirty="0" smtClean="0"/>
            <a:t>Повышение ставки рефинансирования</a:t>
          </a:r>
          <a:endParaRPr lang="ru-RU" dirty="0"/>
        </a:p>
      </dgm:t>
    </dgm:pt>
    <dgm:pt modelId="{BBDB02BF-E98A-4AA1-A3FB-03514A37E0B5}" type="parTrans" cxnId="{8F22571F-8E32-425D-9880-E5FBEA9C474D}">
      <dgm:prSet/>
      <dgm:spPr/>
      <dgm:t>
        <a:bodyPr/>
        <a:lstStyle/>
        <a:p>
          <a:endParaRPr lang="ru-RU"/>
        </a:p>
      </dgm:t>
    </dgm:pt>
    <dgm:pt modelId="{614C46AC-8FE6-4A21-8E91-8A326C57348A}" type="sibTrans" cxnId="{8F22571F-8E32-425D-9880-E5FBEA9C474D}">
      <dgm:prSet/>
      <dgm:spPr/>
      <dgm:t>
        <a:bodyPr/>
        <a:lstStyle/>
        <a:p>
          <a:endParaRPr lang="ru-RU"/>
        </a:p>
      </dgm:t>
    </dgm:pt>
    <dgm:pt modelId="{1D5CF754-757E-41E3-832D-5B5BCB261AEA}">
      <dgm:prSet phldrT="[Текст]"/>
      <dgm:spPr/>
      <dgm:t>
        <a:bodyPr/>
        <a:lstStyle/>
        <a:p>
          <a:r>
            <a:rPr lang="ru-RU" b="1" dirty="0" smtClean="0">
              <a:solidFill>
                <a:srgbClr val="0066CC"/>
              </a:solidFill>
            </a:rPr>
            <a:t>Снижение привлекательности института мировых соглашений как механизма урегулирования задолженности ввиду увеличения подлежащих уплате процентов</a:t>
          </a:r>
          <a:endParaRPr lang="ru-RU" b="1" dirty="0">
            <a:solidFill>
              <a:srgbClr val="0066CC"/>
            </a:solidFill>
          </a:endParaRPr>
        </a:p>
      </dgm:t>
    </dgm:pt>
    <dgm:pt modelId="{7F5A2ED9-EB2F-4BC5-A4B8-D25ABF42D37D}" type="parTrans" cxnId="{7FD8DB39-2B3D-41F5-84AF-C233E0711B57}">
      <dgm:prSet/>
      <dgm:spPr/>
      <dgm:t>
        <a:bodyPr/>
        <a:lstStyle/>
        <a:p>
          <a:endParaRPr lang="ru-RU"/>
        </a:p>
      </dgm:t>
    </dgm:pt>
    <dgm:pt modelId="{93C19DE2-535A-44C1-91F7-5EEBECF8C728}" type="sibTrans" cxnId="{7FD8DB39-2B3D-41F5-84AF-C233E0711B57}">
      <dgm:prSet/>
      <dgm:spPr/>
      <dgm:t>
        <a:bodyPr/>
        <a:lstStyle/>
        <a:p>
          <a:endParaRPr lang="ru-RU"/>
        </a:p>
      </dgm:t>
    </dgm:pt>
    <dgm:pt modelId="{61C8A179-F1E7-4F80-9FB6-413604887E57}" type="pres">
      <dgm:prSet presAssocID="{D9D35A2C-0E34-481A-A16B-EC764C29F3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369103-5F8F-4881-8475-126A201F4ED9}" type="pres">
      <dgm:prSet presAssocID="{E73AA357-D7B6-467C-96C6-6F7AEBD339B9}" presName="root" presStyleCnt="0"/>
      <dgm:spPr/>
    </dgm:pt>
    <dgm:pt modelId="{86234061-C560-463C-AED0-D0D2F175B10E}" type="pres">
      <dgm:prSet presAssocID="{E73AA357-D7B6-467C-96C6-6F7AEBD339B9}" presName="rootComposite" presStyleCnt="0"/>
      <dgm:spPr/>
    </dgm:pt>
    <dgm:pt modelId="{A77D9BFF-9522-4745-AE8C-12C3D6EA5246}" type="pres">
      <dgm:prSet presAssocID="{E73AA357-D7B6-467C-96C6-6F7AEBD339B9}" presName="rootText" presStyleLbl="node1" presStyleIdx="0" presStyleCnt="2"/>
      <dgm:spPr/>
      <dgm:t>
        <a:bodyPr/>
        <a:lstStyle/>
        <a:p>
          <a:endParaRPr lang="ru-RU"/>
        </a:p>
      </dgm:t>
    </dgm:pt>
    <dgm:pt modelId="{D6D1B32C-CD90-446A-9C16-7C1EF3F9D98A}" type="pres">
      <dgm:prSet presAssocID="{E73AA357-D7B6-467C-96C6-6F7AEBD339B9}" presName="rootConnector" presStyleLbl="node1" presStyleIdx="0" presStyleCnt="2"/>
      <dgm:spPr/>
      <dgm:t>
        <a:bodyPr/>
        <a:lstStyle/>
        <a:p>
          <a:endParaRPr lang="ru-RU"/>
        </a:p>
      </dgm:t>
    </dgm:pt>
    <dgm:pt modelId="{7E357D9E-BFA1-4849-870F-729D653D8A6F}" type="pres">
      <dgm:prSet presAssocID="{E73AA357-D7B6-467C-96C6-6F7AEBD339B9}" presName="childShape" presStyleCnt="0"/>
      <dgm:spPr/>
    </dgm:pt>
    <dgm:pt modelId="{5C340FA1-D03F-4464-8388-7365CF3F69ED}" type="pres">
      <dgm:prSet presAssocID="{FB54D2C8-CA45-4DF8-8ED4-C82E446A9EE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4FB5F4F-9700-4557-A058-E670AE62A9D6}" type="pres">
      <dgm:prSet presAssocID="{54506B6F-21DD-429F-86C8-92425D20D6F1}" presName="childText" presStyleLbl="bgAcc1" presStyleIdx="0" presStyleCnt="3" custLinFactNeighborX="938" custLinFactNeighborY="-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12025-9840-4772-8FEB-F76BC5A4789D}" type="pres">
      <dgm:prSet presAssocID="{099DB0C8-833D-4E60-B70A-6849CBAC8EE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20038E0E-9E65-4E4A-B8AA-5937AFAF1481}" type="pres">
      <dgm:prSet presAssocID="{151099F3-88E6-46CA-AF4B-58510F73B83C}" presName="childText" presStyleLbl="bgAcc1" presStyleIdx="1" presStyleCnt="3" custLinFactNeighborX="938" custLinFactNeighborY="-15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9FD27-7BB8-42A9-BA20-64C2F29813B4}" type="pres">
      <dgm:prSet presAssocID="{7936CF4B-8A8F-44D1-9452-F0D1B0EBC129}" presName="root" presStyleCnt="0"/>
      <dgm:spPr/>
    </dgm:pt>
    <dgm:pt modelId="{E99088B5-76D1-440E-89BC-635645457500}" type="pres">
      <dgm:prSet presAssocID="{7936CF4B-8A8F-44D1-9452-F0D1B0EBC129}" presName="rootComposite" presStyleCnt="0"/>
      <dgm:spPr/>
    </dgm:pt>
    <dgm:pt modelId="{D0E324A6-30F7-4A24-B922-E281D88EEA70}" type="pres">
      <dgm:prSet presAssocID="{7936CF4B-8A8F-44D1-9452-F0D1B0EBC129}" presName="rootText" presStyleLbl="node1" presStyleIdx="1" presStyleCnt="2"/>
      <dgm:spPr/>
      <dgm:t>
        <a:bodyPr/>
        <a:lstStyle/>
        <a:p>
          <a:endParaRPr lang="ru-RU"/>
        </a:p>
      </dgm:t>
    </dgm:pt>
    <dgm:pt modelId="{031B6F01-4052-46F6-BED0-7BC6CE4580C5}" type="pres">
      <dgm:prSet presAssocID="{7936CF4B-8A8F-44D1-9452-F0D1B0EBC129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58CDD5-05A4-4D4A-8A4E-4BCC0DB04E78}" type="pres">
      <dgm:prSet presAssocID="{7936CF4B-8A8F-44D1-9452-F0D1B0EBC129}" presName="childShape" presStyleCnt="0"/>
      <dgm:spPr/>
    </dgm:pt>
    <dgm:pt modelId="{C80E7BB9-4F6B-47E2-8F20-3C8AB09A5991}" type="pres">
      <dgm:prSet presAssocID="{7F5A2ED9-EB2F-4BC5-A4B8-D25ABF42D37D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7241889-A527-4FC2-87FE-964761593EC8}" type="pres">
      <dgm:prSet presAssocID="{1D5CF754-757E-41E3-832D-5B5BCB261AEA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C2F927-7F2C-412B-8363-A9967F7F62B4}" srcId="{E73AA357-D7B6-467C-96C6-6F7AEBD339B9}" destId="{151099F3-88E6-46CA-AF4B-58510F73B83C}" srcOrd="1" destOrd="0" parTransId="{099DB0C8-833D-4E60-B70A-6849CBAC8EE3}" sibTransId="{7078318F-755E-439D-A6A3-179B2528CE3B}"/>
    <dgm:cxn modelId="{E69F5D95-11DE-45E7-8C0A-5AE08700BE60}" type="presOf" srcId="{FB54D2C8-CA45-4DF8-8ED4-C82E446A9EEF}" destId="{5C340FA1-D03F-4464-8388-7365CF3F69ED}" srcOrd="0" destOrd="0" presId="urn:microsoft.com/office/officeart/2005/8/layout/hierarchy3"/>
    <dgm:cxn modelId="{119F3F6B-C8DF-40F7-AC9E-FB2A6B26E2E9}" type="presOf" srcId="{E73AA357-D7B6-467C-96C6-6F7AEBD339B9}" destId="{D6D1B32C-CD90-446A-9C16-7C1EF3F9D98A}" srcOrd="1" destOrd="0" presId="urn:microsoft.com/office/officeart/2005/8/layout/hierarchy3"/>
    <dgm:cxn modelId="{8F22571F-8E32-425D-9880-E5FBEA9C474D}" srcId="{D9D35A2C-0E34-481A-A16B-EC764C29F372}" destId="{7936CF4B-8A8F-44D1-9452-F0D1B0EBC129}" srcOrd="1" destOrd="0" parTransId="{BBDB02BF-E98A-4AA1-A3FB-03514A37E0B5}" sibTransId="{614C46AC-8FE6-4A21-8E91-8A326C57348A}"/>
    <dgm:cxn modelId="{406CC12E-4114-4F46-9B53-F18674822268}" type="presOf" srcId="{7F5A2ED9-EB2F-4BC5-A4B8-D25ABF42D37D}" destId="{C80E7BB9-4F6B-47E2-8F20-3C8AB09A5991}" srcOrd="0" destOrd="0" presId="urn:microsoft.com/office/officeart/2005/8/layout/hierarchy3"/>
    <dgm:cxn modelId="{816453CF-AB16-4FC8-B545-38773B0F0E81}" srcId="{E73AA357-D7B6-467C-96C6-6F7AEBD339B9}" destId="{54506B6F-21DD-429F-86C8-92425D20D6F1}" srcOrd="0" destOrd="0" parTransId="{FB54D2C8-CA45-4DF8-8ED4-C82E446A9EEF}" sibTransId="{FABAE878-966A-46E9-BBC2-00F5FBBF7D17}"/>
    <dgm:cxn modelId="{EB2C4BE8-85D3-483F-BF11-9E190DBD56BD}" type="presOf" srcId="{D9D35A2C-0E34-481A-A16B-EC764C29F372}" destId="{61C8A179-F1E7-4F80-9FB6-413604887E57}" srcOrd="0" destOrd="0" presId="urn:microsoft.com/office/officeart/2005/8/layout/hierarchy3"/>
    <dgm:cxn modelId="{4D113749-A637-4A88-9F9A-A127809F8D11}" srcId="{D9D35A2C-0E34-481A-A16B-EC764C29F372}" destId="{E73AA357-D7B6-467C-96C6-6F7AEBD339B9}" srcOrd="0" destOrd="0" parTransId="{43BAEDF8-C870-4B15-B3F9-A9D0EDB39C82}" sibTransId="{95295F5F-F1CE-41C2-B1AE-085B99224592}"/>
    <dgm:cxn modelId="{30DC0BBD-0A62-4B19-B2AC-4936BFD2EE6A}" type="presOf" srcId="{151099F3-88E6-46CA-AF4B-58510F73B83C}" destId="{20038E0E-9E65-4E4A-B8AA-5937AFAF1481}" srcOrd="0" destOrd="0" presId="urn:microsoft.com/office/officeart/2005/8/layout/hierarchy3"/>
    <dgm:cxn modelId="{5B65E8FA-4D67-4D11-915D-5F8C92B7519C}" type="presOf" srcId="{099DB0C8-833D-4E60-B70A-6849CBAC8EE3}" destId="{4B812025-9840-4772-8FEB-F76BC5A4789D}" srcOrd="0" destOrd="0" presId="urn:microsoft.com/office/officeart/2005/8/layout/hierarchy3"/>
    <dgm:cxn modelId="{1A606404-C9E5-46FF-9415-357B20CB7738}" type="presOf" srcId="{1D5CF754-757E-41E3-832D-5B5BCB261AEA}" destId="{07241889-A527-4FC2-87FE-964761593EC8}" srcOrd="0" destOrd="0" presId="urn:microsoft.com/office/officeart/2005/8/layout/hierarchy3"/>
    <dgm:cxn modelId="{7FD8DB39-2B3D-41F5-84AF-C233E0711B57}" srcId="{7936CF4B-8A8F-44D1-9452-F0D1B0EBC129}" destId="{1D5CF754-757E-41E3-832D-5B5BCB261AEA}" srcOrd="0" destOrd="0" parTransId="{7F5A2ED9-EB2F-4BC5-A4B8-D25ABF42D37D}" sibTransId="{93C19DE2-535A-44C1-91F7-5EEBECF8C728}"/>
    <dgm:cxn modelId="{0BD7B9E3-2731-4D04-AB66-7EB072234914}" type="presOf" srcId="{7936CF4B-8A8F-44D1-9452-F0D1B0EBC129}" destId="{031B6F01-4052-46F6-BED0-7BC6CE4580C5}" srcOrd="1" destOrd="0" presId="urn:microsoft.com/office/officeart/2005/8/layout/hierarchy3"/>
    <dgm:cxn modelId="{FDAA54FD-EC15-42C3-A5C6-8DADA2907EA3}" type="presOf" srcId="{E73AA357-D7B6-467C-96C6-6F7AEBD339B9}" destId="{A77D9BFF-9522-4745-AE8C-12C3D6EA5246}" srcOrd="0" destOrd="0" presId="urn:microsoft.com/office/officeart/2005/8/layout/hierarchy3"/>
    <dgm:cxn modelId="{18BDD770-B4E6-488B-9596-5D20B4C3F432}" type="presOf" srcId="{54506B6F-21DD-429F-86C8-92425D20D6F1}" destId="{54FB5F4F-9700-4557-A058-E670AE62A9D6}" srcOrd="0" destOrd="0" presId="urn:microsoft.com/office/officeart/2005/8/layout/hierarchy3"/>
    <dgm:cxn modelId="{3A87DDBD-CF7B-4198-85C0-8AE013AFEED0}" type="presOf" srcId="{7936CF4B-8A8F-44D1-9452-F0D1B0EBC129}" destId="{D0E324A6-30F7-4A24-B922-E281D88EEA70}" srcOrd="0" destOrd="0" presId="urn:microsoft.com/office/officeart/2005/8/layout/hierarchy3"/>
    <dgm:cxn modelId="{C0F8BAFC-724C-495F-99E6-88AE7A76ECF8}" type="presParOf" srcId="{61C8A179-F1E7-4F80-9FB6-413604887E57}" destId="{0E369103-5F8F-4881-8475-126A201F4ED9}" srcOrd="0" destOrd="0" presId="urn:microsoft.com/office/officeart/2005/8/layout/hierarchy3"/>
    <dgm:cxn modelId="{3B0CAC4E-D0BA-4419-B8D5-857CC353F4A5}" type="presParOf" srcId="{0E369103-5F8F-4881-8475-126A201F4ED9}" destId="{86234061-C560-463C-AED0-D0D2F175B10E}" srcOrd="0" destOrd="0" presId="urn:microsoft.com/office/officeart/2005/8/layout/hierarchy3"/>
    <dgm:cxn modelId="{340C2B1A-DC6E-43AE-A84E-A10A7D495B7D}" type="presParOf" srcId="{86234061-C560-463C-AED0-D0D2F175B10E}" destId="{A77D9BFF-9522-4745-AE8C-12C3D6EA5246}" srcOrd="0" destOrd="0" presId="urn:microsoft.com/office/officeart/2005/8/layout/hierarchy3"/>
    <dgm:cxn modelId="{65ADD40B-856E-405B-9804-0A32F6363C6D}" type="presParOf" srcId="{86234061-C560-463C-AED0-D0D2F175B10E}" destId="{D6D1B32C-CD90-446A-9C16-7C1EF3F9D98A}" srcOrd="1" destOrd="0" presId="urn:microsoft.com/office/officeart/2005/8/layout/hierarchy3"/>
    <dgm:cxn modelId="{077F3E9D-365C-41BD-B355-AA49359AD49B}" type="presParOf" srcId="{0E369103-5F8F-4881-8475-126A201F4ED9}" destId="{7E357D9E-BFA1-4849-870F-729D653D8A6F}" srcOrd="1" destOrd="0" presId="urn:microsoft.com/office/officeart/2005/8/layout/hierarchy3"/>
    <dgm:cxn modelId="{C1D5A3D0-C1DF-48EB-B0E2-659DDB3F4AFF}" type="presParOf" srcId="{7E357D9E-BFA1-4849-870F-729D653D8A6F}" destId="{5C340FA1-D03F-4464-8388-7365CF3F69ED}" srcOrd="0" destOrd="0" presId="urn:microsoft.com/office/officeart/2005/8/layout/hierarchy3"/>
    <dgm:cxn modelId="{A0BBD458-BC78-4A23-A9B8-90FADEB5306D}" type="presParOf" srcId="{7E357D9E-BFA1-4849-870F-729D653D8A6F}" destId="{54FB5F4F-9700-4557-A058-E670AE62A9D6}" srcOrd="1" destOrd="0" presId="urn:microsoft.com/office/officeart/2005/8/layout/hierarchy3"/>
    <dgm:cxn modelId="{1CEC8C1F-BD38-4134-B0AA-7937F0FDAC40}" type="presParOf" srcId="{7E357D9E-BFA1-4849-870F-729D653D8A6F}" destId="{4B812025-9840-4772-8FEB-F76BC5A4789D}" srcOrd="2" destOrd="0" presId="urn:microsoft.com/office/officeart/2005/8/layout/hierarchy3"/>
    <dgm:cxn modelId="{E7B87508-564C-4F3D-B73C-C7CC94B2ECDF}" type="presParOf" srcId="{7E357D9E-BFA1-4849-870F-729D653D8A6F}" destId="{20038E0E-9E65-4E4A-B8AA-5937AFAF1481}" srcOrd="3" destOrd="0" presId="urn:microsoft.com/office/officeart/2005/8/layout/hierarchy3"/>
    <dgm:cxn modelId="{1E851CA3-0848-4442-B06E-341EAFBD6D28}" type="presParOf" srcId="{61C8A179-F1E7-4F80-9FB6-413604887E57}" destId="{E149FD27-7BB8-42A9-BA20-64C2F29813B4}" srcOrd="1" destOrd="0" presId="urn:microsoft.com/office/officeart/2005/8/layout/hierarchy3"/>
    <dgm:cxn modelId="{4FC4BFEC-C402-4CC8-BCA1-5436708E4155}" type="presParOf" srcId="{E149FD27-7BB8-42A9-BA20-64C2F29813B4}" destId="{E99088B5-76D1-440E-89BC-635645457500}" srcOrd="0" destOrd="0" presId="urn:microsoft.com/office/officeart/2005/8/layout/hierarchy3"/>
    <dgm:cxn modelId="{6BB54F1C-CDB9-4A44-8C3B-CBCF6209F091}" type="presParOf" srcId="{E99088B5-76D1-440E-89BC-635645457500}" destId="{D0E324A6-30F7-4A24-B922-E281D88EEA70}" srcOrd="0" destOrd="0" presId="urn:microsoft.com/office/officeart/2005/8/layout/hierarchy3"/>
    <dgm:cxn modelId="{EBB21274-7433-4359-90EA-80D461ADC6F8}" type="presParOf" srcId="{E99088B5-76D1-440E-89BC-635645457500}" destId="{031B6F01-4052-46F6-BED0-7BC6CE4580C5}" srcOrd="1" destOrd="0" presId="urn:microsoft.com/office/officeart/2005/8/layout/hierarchy3"/>
    <dgm:cxn modelId="{9D86F016-D08C-4324-A627-2F47C6A47DDF}" type="presParOf" srcId="{E149FD27-7BB8-42A9-BA20-64C2F29813B4}" destId="{3258CDD5-05A4-4D4A-8A4E-4BCC0DB04E78}" srcOrd="1" destOrd="0" presId="urn:microsoft.com/office/officeart/2005/8/layout/hierarchy3"/>
    <dgm:cxn modelId="{74A19381-97BA-4F0F-94AC-5137DD71463B}" type="presParOf" srcId="{3258CDD5-05A4-4D4A-8A4E-4BCC0DB04E78}" destId="{C80E7BB9-4F6B-47E2-8F20-3C8AB09A5991}" srcOrd="0" destOrd="0" presId="urn:microsoft.com/office/officeart/2005/8/layout/hierarchy3"/>
    <dgm:cxn modelId="{7CF3F0B5-4FCE-411F-88B5-1C47F9F44601}" type="presParOf" srcId="{3258CDD5-05A4-4D4A-8A4E-4BCC0DB04E78}" destId="{07241889-A527-4FC2-87FE-964761593EC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ECAF2-6C55-4A94-94E9-F4DBE376226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60F9B-623F-4963-BFAE-FC818F30282D}">
      <dgm:prSet phldrT="[Текст]"/>
      <dgm:spPr/>
      <dgm:t>
        <a:bodyPr/>
        <a:lstStyle/>
        <a:p>
          <a:r>
            <a:rPr lang="ru-RU" b="1" dirty="0" smtClean="0"/>
            <a:t>Юридические лица</a:t>
          </a:r>
          <a:endParaRPr lang="ru-RU" b="1" dirty="0"/>
        </a:p>
      </dgm:t>
    </dgm:pt>
    <dgm:pt modelId="{F9273697-F95D-43EC-A88F-1D93758EA477}" type="parTrans" cxnId="{D3C5A98F-72E2-4E49-96CB-89E06056D99C}">
      <dgm:prSet/>
      <dgm:spPr/>
      <dgm:t>
        <a:bodyPr/>
        <a:lstStyle/>
        <a:p>
          <a:endParaRPr lang="ru-RU"/>
        </a:p>
      </dgm:t>
    </dgm:pt>
    <dgm:pt modelId="{53DF3222-7C3C-4680-B920-D7B6DA3D4A54}" type="sibTrans" cxnId="{D3C5A98F-72E2-4E49-96CB-89E06056D99C}">
      <dgm:prSet/>
      <dgm:spPr/>
      <dgm:t>
        <a:bodyPr/>
        <a:lstStyle/>
        <a:p>
          <a:endParaRPr lang="ru-RU"/>
        </a:p>
      </dgm:t>
    </dgm:pt>
    <dgm:pt modelId="{29D0F081-777D-4096-8B59-81D9A02411EB}">
      <dgm:prSet phldrT="[Текст]"/>
      <dgm:spPr/>
      <dgm:t>
        <a:bodyPr/>
        <a:lstStyle/>
        <a:p>
          <a:r>
            <a:rPr lang="ru-RU" b="1" dirty="0" smtClean="0"/>
            <a:t>Индивидуальные предприниматели</a:t>
          </a:r>
          <a:endParaRPr lang="ru-RU" b="1" dirty="0"/>
        </a:p>
      </dgm:t>
    </dgm:pt>
    <dgm:pt modelId="{5454636D-2186-4E3D-A4E2-A1B38CD3502E}" type="parTrans" cxnId="{A0F6CEA9-8BA4-4432-80BB-C30955F48551}">
      <dgm:prSet/>
      <dgm:spPr/>
      <dgm:t>
        <a:bodyPr/>
        <a:lstStyle/>
        <a:p>
          <a:endParaRPr lang="ru-RU"/>
        </a:p>
      </dgm:t>
    </dgm:pt>
    <dgm:pt modelId="{72FAB767-3E85-49FF-9CC1-BE0EB0B97A4B}" type="sibTrans" cxnId="{A0F6CEA9-8BA4-4432-80BB-C30955F48551}">
      <dgm:prSet/>
      <dgm:spPr/>
      <dgm:t>
        <a:bodyPr/>
        <a:lstStyle/>
        <a:p>
          <a:endParaRPr lang="ru-RU"/>
        </a:p>
      </dgm:t>
    </dgm:pt>
    <dgm:pt modelId="{F31526BB-201B-4DB7-A2D5-455E53C4DDDC}">
      <dgm:prSet phldrT="[Текст]"/>
      <dgm:spPr/>
      <dgm:t>
        <a:bodyPr/>
        <a:lstStyle/>
        <a:p>
          <a:r>
            <a:rPr lang="ru-RU" b="1" dirty="0" smtClean="0"/>
            <a:t>Физические лица</a:t>
          </a:r>
          <a:endParaRPr lang="ru-RU" b="1" dirty="0"/>
        </a:p>
      </dgm:t>
    </dgm:pt>
    <dgm:pt modelId="{3431388D-1173-4024-B553-33657A8110DB}" type="parTrans" cxnId="{F16AAE26-F8E9-433E-A952-241A7A5CE558}">
      <dgm:prSet/>
      <dgm:spPr/>
      <dgm:t>
        <a:bodyPr/>
        <a:lstStyle/>
        <a:p>
          <a:endParaRPr lang="ru-RU"/>
        </a:p>
      </dgm:t>
    </dgm:pt>
    <dgm:pt modelId="{60D3414B-0232-48B2-AF59-B67464E49698}" type="sibTrans" cxnId="{F16AAE26-F8E9-433E-A952-241A7A5CE558}">
      <dgm:prSet/>
      <dgm:spPr/>
      <dgm:t>
        <a:bodyPr/>
        <a:lstStyle/>
        <a:p>
          <a:endParaRPr lang="ru-RU"/>
        </a:p>
      </dgm:t>
    </dgm:pt>
    <dgm:pt modelId="{4E6B46E2-F527-4543-8EC7-71F0A49FE5C6}" type="pres">
      <dgm:prSet presAssocID="{450ECAF2-6C55-4A94-94E9-F4DBE37622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F67E5-3711-407D-BEE9-E11C544133E2}" type="pres">
      <dgm:prSet presAssocID="{5F860F9B-623F-4963-BFAE-FC818F30282D}" presName="parentLin" presStyleCnt="0"/>
      <dgm:spPr/>
    </dgm:pt>
    <dgm:pt modelId="{9496ED05-E7D3-426D-A07B-7F1457EAF7A0}" type="pres">
      <dgm:prSet presAssocID="{5F860F9B-623F-4963-BFAE-FC818F30282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5C0B2D-D09B-476F-8B20-3AAC752403D1}" type="pres">
      <dgm:prSet presAssocID="{5F860F9B-623F-4963-BFAE-FC818F3028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641A4-E5A2-4C46-A5F4-0AC0F87C15B8}" type="pres">
      <dgm:prSet presAssocID="{5F860F9B-623F-4963-BFAE-FC818F30282D}" presName="negativeSpace" presStyleCnt="0"/>
      <dgm:spPr/>
    </dgm:pt>
    <dgm:pt modelId="{50F4E755-17C2-4557-AB97-52C267128002}" type="pres">
      <dgm:prSet presAssocID="{5F860F9B-623F-4963-BFAE-FC818F30282D}" presName="childText" presStyleLbl="conFgAcc1" presStyleIdx="0" presStyleCnt="3">
        <dgm:presLayoutVars>
          <dgm:bulletEnabled val="1"/>
        </dgm:presLayoutVars>
      </dgm:prSet>
      <dgm:spPr/>
    </dgm:pt>
    <dgm:pt modelId="{B44B370F-E6A9-4697-8060-61DC34810911}" type="pres">
      <dgm:prSet presAssocID="{53DF3222-7C3C-4680-B920-D7B6DA3D4A54}" presName="spaceBetweenRectangles" presStyleCnt="0"/>
      <dgm:spPr/>
    </dgm:pt>
    <dgm:pt modelId="{CEC71F43-F5CF-489A-83BD-868EA571E964}" type="pres">
      <dgm:prSet presAssocID="{29D0F081-777D-4096-8B59-81D9A02411EB}" presName="parentLin" presStyleCnt="0"/>
      <dgm:spPr/>
    </dgm:pt>
    <dgm:pt modelId="{4430EA5D-0343-46A8-937E-30E5ADC5828C}" type="pres">
      <dgm:prSet presAssocID="{29D0F081-777D-4096-8B59-81D9A02411E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EF4DA77-6D4B-4D39-881F-9E11651DAB33}" type="pres">
      <dgm:prSet presAssocID="{29D0F081-777D-4096-8B59-81D9A02411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046DD-1C3F-4B77-B8E2-2BE756DDCA08}" type="pres">
      <dgm:prSet presAssocID="{29D0F081-777D-4096-8B59-81D9A02411EB}" presName="negativeSpace" presStyleCnt="0"/>
      <dgm:spPr/>
    </dgm:pt>
    <dgm:pt modelId="{19493B2D-2C38-4FBE-B914-6A184720632C}" type="pres">
      <dgm:prSet presAssocID="{29D0F081-777D-4096-8B59-81D9A02411EB}" presName="childText" presStyleLbl="conFgAcc1" presStyleIdx="1" presStyleCnt="3">
        <dgm:presLayoutVars>
          <dgm:bulletEnabled val="1"/>
        </dgm:presLayoutVars>
      </dgm:prSet>
      <dgm:spPr/>
    </dgm:pt>
    <dgm:pt modelId="{1B055D38-3B09-43F0-91BE-66EEB455FE0E}" type="pres">
      <dgm:prSet presAssocID="{72FAB767-3E85-49FF-9CC1-BE0EB0B97A4B}" presName="spaceBetweenRectangles" presStyleCnt="0"/>
      <dgm:spPr/>
    </dgm:pt>
    <dgm:pt modelId="{EB91D38D-FB78-4524-905E-B173FB8EDCDD}" type="pres">
      <dgm:prSet presAssocID="{F31526BB-201B-4DB7-A2D5-455E53C4DDDC}" presName="parentLin" presStyleCnt="0"/>
      <dgm:spPr/>
    </dgm:pt>
    <dgm:pt modelId="{02D27709-2F4B-4C7C-97F0-4DFE602F1380}" type="pres">
      <dgm:prSet presAssocID="{F31526BB-201B-4DB7-A2D5-455E53C4DDD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668F8BC-A7A2-41F1-BD6C-5925A01F147D}" type="pres">
      <dgm:prSet presAssocID="{F31526BB-201B-4DB7-A2D5-455E53C4DD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D5991-24E2-45A3-BAB4-B008138E0EF3}" type="pres">
      <dgm:prSet presAssocID="{F31526BB-201B-4DB7-A2D5-455E53C4DDDC}" presName="negativeSpace" presStyleCnt="0"/>
      <dgm:spPr/>
    </dgm:pt>
    <dgm:pt modelId="{E18B40EA-613E-4CB9-8385-41020688CA07}" type="pres">
      <dgm:prSet presAssocID="{F31526BB-201B-4DB7-A2D5-455E53C4DD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8A37A7-B5EA-452B-933C-C43AF1A431D0}" type="presOf" srcId="{5F860F9B-623F-4963-BFAE-FC818F30282D}" destId="{C05C0B2D-D09B-476F-8B20-3AAC752403D1}" srcOrd="1" destOrd="0" presId="urn:microsoft.com/office/officeart/2005/8/layout/list1"/>
    <dgm:cxn modelId="{EEAF8591-1EEC-4A2B-A60B-4BCC7810883C}" type="presOf" srcId="{29D0F081-777D-4096-8B59-81D9A02411EB}" destId="{4430EA5D-0343-46A8-937E-30E5ADC5828C}" srcOrd="0" destOrd="0" presId="urn:microsoft.com/office/officeart/2005/8/layout/list1"/>
    <dgm:cxn modelId="{C15752A8-E051-46FA-B83F-F8490901A841}" type="presOf" srcId="{5F860F9B-623F-4963-BFAE-FC818F30282D}" destId="{9496ED05-E7D3-426D-A07B-7F1457EAF7A0}" srcOrd="0" destOrd="0" presId="urn:microsoft.com/office/officeart/2005/8/layout/list1"/>
    <dgm:cxn modelId="{C73B54FB-BD1D-4B18-9310-CD14E8B4AF2F}" type="presOf" srcId="{29D0F081-777D-4096-8B59-81D9A02411EB}" destId="{6EF4DA77-6D4B-4D39-881F-9E11651DAB33}" srcOrd="1" destOrd="0" presId="urn:microsoft.com/office/officeart/2005/8/layout/list1"/>
    <dgm:cxn modelId="{A0F6CEA9-8BA4-4432-80BB-C30955F48551}" srcId="{450ECAF2-6C55-4A94-94E9-F4DBE3762262}" destId="{29D0F081-777D-4096-8B59-81D9A02411EB}" srcOrd="1" destOrd="0" parTransId="{5454636D-2186-4E3D-A4E2-A1B38CD3502E}" sibTransId="{72FAB767-3E85-49FF-9CC1-BE0EB0B97A4B}"/>
    <dgm:cxn modelId="{D3C5A98F-72E2-4E49-96CB-89E06056D99C}" srcId="{450ECAF2-6C55-4A94-94E9-F4DBE3762262}" destId="{5F860F9B-623F-4963-BFAE-FC818F30282D}" srcOrd="0" destOrd="0" parTransId="{F9273697-F95D-43EC-A88F-1D93758EA477}" sibTransId="{53DF3222-7C3C-4680-B920-D7B6DA3D4A54}"/>
    <dgm:cxn modelId="{BF57303B-F80E-48F0-97E6-8273B9E1C722}" type="presOf" srcId="{450ECAF2-6C55-4A94-94E9-F4DBE3762262}" destId="{4E6B46E2-F527-4543-8EC7-71F0A49FE5C6}" srcOrd="0" destOrd="0" presId="urn:microsoft.com/office/officeart/2005/8/layout/list1"/>
    <dgm:cxn modelId="{55A9EACB-A66E-4C9F-A510-87BD6EFD332A}" type="presOf" srcId="{F31526BB-201B-4DB7-A2D5-455E53C4DDDC}" destId="{3668F8BC-A7A2-41F1-BD6C-5925A01F147D}" srcOrd="1" destOrd="0" presId="urn:microsoft.com/office/officeart/2005/8/layout/list1"/>
    <dgm:cxn modelId="{31B9210A-EEEB-4957-BADB-423FB81811EA}" type="presOf" srcId="{F31526BB-201B-4DB7-A2D5-455E53C4DDDC}" destId="{02D27709-2F4B-4C7C-97F0-4DFE602F1380}" srcOrd="0" destOrd="0" presId="urn:microsoft.com/office/officeart/2005/8/layout/list1"/>
    <dgm:cxn modelId="{F16AAE26-F8E9-433E-A952-241A7A5CE558}" srcId="{450ECAF2-6C55-4A94-94E9-F4DBE3762262}" destId="{F31526BB-201B-4DB7-A2D5-455E53C4DDDC}" srcOrd="2" destOrd="0" parTransId="{3431388D-1173-4024-B553-33657A8110DB}" sibTransId="{60D3414B-0232-48B2-AF59-B67464E49698}"/>
    <dgm:cxn modelId="{03F0E9DB-F99D-4B4E-AB17-2BC5F92CA692}" type="presParOf" srcId="{4E6B46E2-F527-4543-8EC7-71F0A49FE5C6}" destId="{230F67E5-3711-407D-BEE9-E11C544133E2}" srcOrd="0" destOrd="0" presId="urn:microsoft.com/office/officeart/2005/8/layout/list1"/>
    <dgm:cxn modelId="{737BFE36-39BC-43CD-A1E5-126A20EF00AD}" type="presParOf" srcId="{230F67E5-3711-407D-BEE9-E11C544133E2}" destId="{9496ED05-E7D3-426D-A07B-7F1457EAF7A0}" srcOrd="0" destOrd="0" presId="urn:microsoft.com/office/officeart/2005/8/layout/list1"/>
    <dgm:cxn modelId="{BF918DFB-F28D-49D8-B509-E81EE0B47FA1}" type="presParOf" srcId="{230F67E5-3711-407D-BEE9-E11C544133E2}" destId="{C05C0B2D-D09B-476F-8B20-3AAC752403D1}" srcOrd="1" destOrd="0" presId="urn:microsoft.com/office/officeart/2005/8/layout/list1"/>
    <dgm:cxn modelId="{02B70EEA-A002-4F77-908F-A3F2F1A16BA3}" type="presParOf" srcId="{4E6B46E2-F527-4543-8EC7-71F0A49FE5C6}" destId="{CF0641A4-E5A2-4C46-A5F4-0AC0F87C15B8}" srcOrd="1" destOrd="0" presId="urn:microsoft.com/office/officeart/2005/8/layout/list1"/>
    <dgm:cxn modelId="{425E3A16-577D-4B32-9875-193B4B4B5D85}" type="presParOf" srcId="{4E6B46E2-F527-4543-8EC7-71F0A49FE5C6}" destId="{50F4E755-17C2-4557-AB97-52C267128002}" srcOrd="2" destOrd="0" presId="urn:microsoft.com/office/officeart/2005/8/layout/list1"/>
    <dgm:cxn modelId="{A23EFB95-B7EB-400F-9279-FA0EECC26253}" type="presParOf" srcId="{4E6B46E2-F527-4543-8EC7-71F0A49FE5C6}" destId="{B44B370F-E6A9-4697-8060-61DC34810911}" srcOrd="3" destOrd="0" presId="urn:microsoft.com/office/officeart/2005/8/layout/list1"/>
    <dgm:cxn modelId="{E42A2C34-EA53-4B26-8570-DA0EA94AB53B}" type="presParOf" srcId="{4E6B46E2-F527-4543-8EC7-71F0A49FE5C6}" destId="{CEC71F43-F5CF-489A-83BD-868EA571E964}" srcOrd="4" destOrd="0" presId="urn:microsoft.com/office/officeart/2005/8/layout/list1"/>
    <dgm:cxn modelId="{467DC88A-FCC1-486C-9E60-D7AF2D5C9573}" type="presParOf" srcId="{CEC71F43-F5CF-489A-83BD-868EA571E964}" destId="{4430EA5D-0343-46A8-937E-30E5ADC5828C}" srcOrd="0" destOrd="0" presId="urn:microsoft.com/office/officeart/2005/8/layout/list1"/>
    <dgm:cxn modelId="{BCC2B9D7-4736-4217-A81F-EB0470BB6CA5}" type="presParOf" srcId="{CEC71F43-F5CF-489A-83BD-868EA571E964}" destId="{6EF4DA77-6D4B-4D39-881F-9E11651DAB33}" srcOrd="1" destOrd="0" presId="urn:microsoft.com/office/officeart/2005/8/layout/list1"/>
    <dgm:cxn modelId="{E00EF82C-4F73-4C4B-B72B-D02E892E4773}" type="presParOf" srcId="{4E6B46E2-F527-4543-8EC7-71F0A49FE5C6}" destId="{BC4046DD-1C3F-4B77-B8E2-2BE756DDCA08}" srcOrd="5" destOrd="0" presId="urn:microsoft.com/office/officeart/2005/8/layout/list1"/>
    <dgm:cxn modelId="{6B453657-B0C0-4F78-86C0-B31F66F7DB47}" type="presParOf" srcId="{4E6B46E2-F527-4543-8EC7-71F0A49FE5C6}" destId="{19493B2D-2C38-4FBE-B914-6A184720632C}" srcOrd="6" destOrd="0" presId="urn:microsoft.com/office/officeart/2005/8/layout/list1"/>
    <dgm:cxn modelId="{B618EC89-F788-4C8A-9C32-00DBF01255AA}" type="presParOf" srcId="{4E6B46E2-F527-4543-8EC7-71F0A49FE5C6}" destId="{1B055D38-3B09-43F0-91BE-66EEB455FE0E}" srcOrd="7" destOrd="0" presId="urn:microsoft.com/office/officeart/2005/8/layout/list1"/>
    <dgm:cxn modelId="{533F2889-2573-40A7-BA72-B51F1AB9D073}" type="presParOf" srcId="{4E6B46E2-F527-4543-8EC7-71F0A49FE5C6}" destId="{EB91D38D-FB78-4524-905E-B173FB8EDCDD}" srcOrd="8" destOrd="0" presId="urn:microsoft.com/office/officeart/2005/8/layout/list1"/>
    <dgm:cxn modelId="{47773F29-9D8E-43FC-914A-D729820C33ED}" type="presParOf" srcId="{EB91D38D-FB78-4524-905E-B173FB8EDCDD}" destId="{02D27709-2F4B-4C7C-97F0-4DFE602F1380}" srcOrd="0" destOrd="0" presId="urn:microsoft.com/office/officeart/2005/8/layout/list1"/>
    <dgm:cxn modelId="{6E6B84D2-55A0-4A19-B0F9-841CB8785E65}" type="presParOf" srcId="{EB91D38D-FB78-4524-905E-B173FB8EDCDD}" destId="{3668F8BC-A7A2-41F1-BD6C-5925A01F147D}" srcOrd="1" destOrd="0" presId="urn:microsoft.com/office/officeart/2005/8/layout/list1"/>
    <dgm:cxn modelId="{0B2F871F-6096-4AD9-9F51-5789211C1582}" type="presParOf" srcId="{4E6B46E2-F527-4543-8EC7-71F0A49FE5C6}" destId="{E7DD5991-24E2-45A3-BAB4-B008138E0EF3}" srcOrd="9" destOrd="0" presId="urn:microsoft.com/office/officeart/2005/8/layout/list1"/>
    <dgm:cxn modelId="{910AACB7-E1B8-4206-922F-2AD7FFA5BADB}" type="presParOf" srcId="{4E6B46E2-F527-4543-8EC7-71F0A49FE5C6}" destId="{E18B40EA-613E-4CB9-8385-41020688CA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11913-9B84-4BA7-AF1F-7A04E47FA17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166742-835C-4721-AAC7-ECD6E8EF1B13}">
      <dgm:prSet phldrT="[Текст]"/>
      <dgm:spPr/>
      <dgm:t>
        <a:bodyPr/>
        <a:lstStyle/>
        <a:p>
          <a:r>
            <a:rPr lang="ru-RU" b="1" dirty="0" smtClean="0"/>
            <a:t>Задолженность по итогам налоговой проверки</a:t>
          </a:r>
          <a:endParaRPr lang="ru-RU" b="1" dirty="0"/>
        </a:p>
      </dgm:t>
    </dgm:pt>
    <dgm:pt modelId="{7DFF0639-B952-4F8C-B23B-441F480EC4AA}" type="parTrans" cxnId="{3BE0E92C-6AC5-4417-8B61-C8882831723C}">
      <dgm:prSet/>
      <dgm:spPr/>
      <dgm:t>
        <a:bodyPr/>
        <a:lstStyle/>
        <a:p>
          <a:endParaRPr lang="ru-RU"/>
        </a:p>
      </dgm:t>
    </dgm:pt>
    <dgm:pt modelId="{A2E13765-11C8-4739-B101-95114A0F7A18}" type="sibTrans" cxnId="{3BE0E92C-6AC5-4417-8B61-C8882831723C}">
      <dgm:prSet/>
      <dgm:spPr/>
      <dgm:t>
        <a:bodyPr/>
        <a:lstStyle/>
        <a:p>
          <a:endParaRPr lang="ru-RU"/>
        </a:p>
      </dgm:t>
    </dgm:pt>
    <dgm:pt modelId="{4118CE55-AE96-4170-8677-993104D22098}">
      <dgm:prSet phldrT="[Текст]"/>
      <dgm:spPr/>
      <dgm:t>
        <a:bodyPr/>
        <a:lstStyle/>
        <a:p>
          <a:r>
            <a:rPr lang="ru-RU" b="1" dirty="0" smtClean="0"/>
            <a:t>Задолженность числится более трех месяцев</a:t>
          </a:r>
          <a:endParaRPr lang="ru-RU" b="1" dirty="0"/>
        </a:p>
      </dgm:t>
    </dgm:pt>
    <dgm:pt modelId="{1D86BAD8-E39F-4BB5-98DE-971703510E22}" type="parTrans" cxnId="{03855053-9874-48EC-8A88-EAF9A5AB5C2E}">
      <dgm:prSet/>
      <dgm:spPr/>
      <dgm:t>
        <a:bodyPr/>
        <a:lstStyle/>
        <a:p>
          <a:endParaRPr lang="ru-RU"/>
        </a:p>
      </dgm:t>
    </dgm:pt>
    <dgm:pt modelId="{F3145DF5-EF21-4E89-91DB-39AEC2C5B2B7}" type="sibTrans" cxnId="{03855053-9874-48EC-8A88-EAF9A5AB5C2E}">
      <dgm:prSet/>
      <dgm:spPr/>
      <dgm:t>
        <a:bodyPr/>
        <a:lstStyle/>
        <a:p>
          <a:endParaRPr lang="ru-RU"/>
        </a:p>
      </dgm:t>
    </dgm:pt>
    <dgm:pt modelId="{03769708-2D89-4A6A-A5AA-91B050A93C36}">
      <dgm:prSet phldrT="[Текст]"/>
      <dgm:spPr/>
      <dgm:t>
        <a:bodyPr/>
        <a:lstStyle/>
        <a:p>
          <a:r>
            <a:rPr lang="ru-RU" b="1" dirty="0" smtClean="0"/>
            <a:t>Лица признаны зависимыми</a:t>
          </a:r>
          <a:endParaRPr lang="ru-RU" b="1" dirty="0"/>
        </a:p>
      </dgm:t>
    </dgm:pt>
    <dgm:pt modelId="{A745774F-1223-4616-9A98-30F126BCC666}" type="parTrans" cxnId="{01A8D1F8-9ADC-4B89-9C89-494551C4ADE1}">
      <dgm:prSet/>
      <dgm:spPr/>
      <dgm:t>
        <a:bodyPr/>
        <a:lstStyle/>
        <a:p>
          <a:endParaRPr lang="ru-RU"/>
        </a:p>
      </dgm:t>
    </dgm:pt>
    <dgm:pt modelId="{E02FA176-540D-405B-9280-5C964C412573}" type="sibTrans" cxnId="{01A8D1F8-9ADC-4B89-9C89-494551C4ADE1}">
      <dgm:prSet/>
      <dgm:spPr/>
      <dgm:t>
        <a:bodyPr/>
        <a:lstStyle/>
        <a:p>
          <a:endParaRPr lang="ru-RU"/>
        </a:p>
      </dgm:t>
    </dgm:pt>
    <dgm:pt modelId="{5F47F71C-C43A-4433-88BF-90DF4E97DA1E}">
      <dgm:prSet/>
      <dgm:spPr/>
      <dgm:t>
        <a:bodyPr/>
        <a:lstStyle/>
        <a:p>
          <a:endParaRPr lang="ru-RU"/>
        </a:p>
      </dgm:t>
    </dgm:pt>
    <dgm:pt modelId="{DA0B1402-963A-480C-A7C0-389001EB4024}" type="parTrans" cxnId="{72529B8B-BF10-43BD-A879-ECF0F29AB57F}">
      <dgm:prSet/>
      <dgm:spPr/>
      <dgm:t>
        <a:bodyPr/>
        <a:lstStyle/>
        <a:p>
          <a:endParaRPr lang="ru-RU"/>
        </a:p>
      </dgm:t>
    </dgm:pt>
    <dgm:pt modelId="{A3D04836-3374-4B96-B2B2-0C0F66FC75FD}" type="sibTrans" cxnId="{72529B8B-BF10-43BD-A879-ECF0F29AB57F}">
      <dgm:prSet/>
      <dgm:spPr/>
      <dgm:t>
        <a:bodyPr/>
        <a:lstStyle/>
        <a:p>
          <a:endParaRPr lang="ru-RU"/>
        </a:p>
      </dgm:t>
    </dgm:pt>
    <dgm:pt modelId="{ECF873E9-CE9B-400A-AF37-91B12EF1FA87}">
      <dgm:prSet/>
      <dgm:spPr/>
      <dgm:t>
        <a:bodyPr/>
        <a:lstStyle/>
        <a:p>
          <a:r>
            <a:rPr lang="ru-RU" b="1" dirty="0" smtClean="0"/>
            <a:t>Произошла передача денежных средств, </a:t>
          </a:r>
        </a:p>
        <a:p>
          <a:r>
            <a:rPr lang="ru-RU" b="1" dirty="0" smtClean="0"/>
            <a:t>иного имущества третьему лицу</a:t>
          </a:r>
          <a:endParaRPr lang="ru-RU" b="1" dirty="0"/>
        </a:p>
      </dgm:t>
    </dgm:pt>
    <dgm:pt modelId="{37F2BDA4-6D6A-4C14-B1CA-F94F6A4540CC}" type="parTrans" cxnId="{7E9151DD-4421-447A-B5B7-EF35646FADFD}">
      <dgm:prSet/>
      <dgm:spPr/>
      <dgm:t>
        <a:bodyPr/>
        <a:lstStyle/>
        <a:p>
          <a:endParaRPr lang="ru-RU"/>
        </a:p>
      </dgm:t>
    </dgm:pt>
    <dgm:pt modelId="{A1F9488B-6346-445C-9EBA-2B1FD1A441BC}" type="sibTrans" cxnId="{7E9151DD-4421-447A-B5B7-EF35646FADFD}">
      <dgm:prSet/>
      <dgm:spPr/>
      <dgm:t>
        <a:bodyPr/>
        <a:lstStyle/>
        <a:p>
          <a:endParaRPr lang="ru-RU"/>
        </a:p>
      </dgm:t>
    </dgm:pt>
    <dgm:pt modelId="{FD8E834D-E82E-48C9-9B1A-F6C51E796981}" type="pres">
      <dgm:prSet presAssocID="{5D111913-9B84-4BA7-AF1F-7A04E47FA1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11E27-3279-4683-822B-F7EE89069767}" type="pres">
      <dgm:prSet presAssocID="{F9166742-835C-4721-AAC7-ECD6E8EF1B13}" presName="parentLin" presStyleCnt="0"/>
      <dgm:spPr/>
    </dgm:pt>
    <dgm:pt modelId="{70AC24A5-F7E4-443F-980F-BFA07D64FB43}" type="pres">
      <dgm:prSet presAssocID="{F9166742-835C-4721-AAC7-ECD6E8EF1B1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6F67166D-312C-4906-9446-7884023A2524}" type="pres">
      <dgm:prSet presAssocID="{F9166742-835C-4721-AAC7-ECD6E8EF1B1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7CF32-B326-4044-AB85-143054FAF322}" type="pres">
      <dgm:prSet presAssocID="{F9166742-835C-4721-AAC7-ECD6E8EF1B13}" presName="negativeSpace" presStyleCnt="0"/>
      <dgm:spPr/>
    </dgm:pt>
    <dgm:pt modelId="{C740DA8B-C931-4E70-A69C-58A82D6EDE97}" type="pres">
      <dgm:prSet presAssocID="{F9166742-835C-4721-AAC7-ECD6E8EF1B13}" presName="childText" presStyleLbl="conFgAcc1" presStyleIdx="0" presStyleCnt="4">
        <dgm:presLayoutVars>
          <dgm:bulletEnabled val="1"/>
        </dgm:presLayoutVars>
      </dgm:prSet>
      <dgm:spPr/>
    </dgm:pt>
    <dgm:pt modelId="{249D8424-BF50-4DE1-A397-DF5ED5DE76EE}" type="pres">
      <dgm:prSet presAssocID="{A2E13765-11C8-4739-B101-95114A0F7A18}" presName="spaceBetweenRectangles" presStyleCnt="0"/>
      <dgm:spPr/>
    </dgm:pt>
    <dgm:pt modelId="{1EA264A4-DEC3-4F14-8336-F60A461E4AE0}" type="pres">
      <dgm:prSet presAssocID="{4118CE55-AE96-4170-8677-993104D22098}" presName="parentLin" presStyleCnt="0"/>
      <dgm:spPr/>
    </dgm:pt>
    <dgm:pt modelId="{C454146D-CAA4-447D-938A-E221BD682C48}" type="pres">
      <dgm:prSet presAssocID="{4118CE55-AE96-4170-8677-993104D2209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479D61-A5FD-49B3-AB54-94C086447B00}" type="pres">
      <dgm:prSet presAssocID="{4118CE55-AE96-4170-8677-993104D2209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80687-F2E1-47F4-812E-271BEE5CC320}" type="pres">
      <dgm:prSet presAssocID="{4118CE55-AE96-4170-8677-993104D22098}" presName="negativeSpace" presStyleCnt="0"/>
      <dgm:spPr/>
    </dgm:pt>
    <dgm:pt modelId="{42A0ADBF-D468-46DB-A45D-CB4F9A91CCDE}" type="pres">
      <dgm:prSet presAssocID="{4118CE55-AE96-4170-8677-993104D22098}" presName="childText" presStyleLbl="conFgAcc1" presStyleIdx="1" presStyleCnt="4">
        <dgm:presLayoutVars>
          <dgm:bulletEnabled val="1"/>
        </dgm:presLayoutVars>
      </dgm:prSet>
      <dgm:spPr/>
    </dgm:pt>
    <dgm:pt modelId="{B6AAE639-5CEF-4E4E-BE0D-7D84DCB2B58F}" type="pres">
      <dgm:prSet presAssocID="{F3145DF5-EF21-4E89-91DB-39AEC2C5B2B7}" presName="spaceBetweenRectangles" presStyleCnt="0"/>
      <dgm:spPr/>
    </dgm:pt>
    <dgm:pt modelId="{EFBFD5DF-B16A-483B-AD13-16F60E7E0A6D}" type="pres">
      <dgm:prSet presAssocID="{03769708-2D89-4A6A-A5AA-91B050A93C36}" presName="parentLin" presStyleCnt="0"/>
      <dgm:spPr/>
    </dgm:pt>
    <dgm:pt modelId="{FE88E072-35DE-4410-A0C5-515102F1EB53}" type="pres">
      <dgm:prSet presAssocID="{03769708-2D89-4A6A-A5AA-91B050A93C3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63AFEB5-4770-4D99-A09A-0E5295C053DE}" type="pres">
      <dgm:prSet presAssocID="{03769708-2D89-4A6A-A5AA-91B050A93C3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FB8D6-27CE-47F1-9043-E3D41849FD20}" type="pres">
      <dgm:prSet presAssocID="{03769708-2D89-4A6A-A5AA-91B050A93C36}" presName="negativeSpace" presStyleCnt="0"/>
      <dgm:spPr/>
    </dgm:pt>
    <dgm:pt modelId="{B415C056-8C78-4241-ABBA-4D3BC35C6A05}" type="pres">
      <dgm:prSet presAssocID="{03769708-2D89-4A6A-A5AA-91B050A93C3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0FD22-EFC2-4389-A840-569E1BA1B924}" type="pres">
      <dgm:prSet presAssocID="{E02FA176-540D-405B-9280-5C964C412573}" presName="spaceBetweenRectangles" presStyleCnt="0"/>
      <dgm:spPr/>
    </dgm:pt>
    <dgm:pt modelId="{FABC43C9-C4D2-4D3D-A72A-F430BDC55F10}" type="pres">
      <dgm:prSet presAssocID="{ECF873E9-CE9B-400A-AF37-91B12EF1FA87}" presName="parentLin" presStyleCnt="0"/>
      <dgm:spPr/>
    </dgm:pt>
    <dgm:pt modelId="{5345D7D2-17E5-4580-AA9D-367B24D020B4}" type="pres">
      <dgm:prSet presAssocID="{ECF873E9-CE9B-400A-AF37-91B12EF1FA8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A8315A6F-931C-4A3A-8EF9-5C734E000004}" type="pres">
      <dgm:prSet presAssocID="{ECF873E9-CE9B-400A-AF37-91B12EF1FA87}" presName="parentText" presStyleLbl="node1" presStyleIdx="3" presStyleCnt="4" custScaleY="1287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EC39D-A656-4D58-8C0F-6794A2A7C84C}" type="pres">
      <dgm:prSet presAssocID="{ECF873E9-CE9B-400A-AF37-91B12EF1FA87}" presName="negativeSpace" presStyleCnt="0"/>
      <dgm:spPr/>
    </dgm:pt>
    <dgm:pt modelId="{008F0D71-A6F4-4CD3-BF81-8142D281F678}" type="pres">
      <dgm:prSet presAssocID="{ECF873E9-CE9B-400A-AF37-91B12EF1FA8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842C3B8-5526-4775-91AE-054BB942E82E}" type="presOf" srcId="{ECF873E9-CE9B-400A-AF37-91B12EF1FA87}" destId="{A8315A6F-931C-4A3A-8EF9-5C734E000004}" srcOrd="1" destOrd="0" presId="urn:microsoft.com/office/officeart/2005/8/layout/list1"/>
    <dgm:cxn modelId="{03855053-9874-48EC-8A88-EAF9A5AB5C2E}" srcId="{5D111913-9B84-4BA7-AF1F-7A04E47FA17E}" destId="{4118CE55-AE96-4170-8677-993104D22098}" srcOrd="1" destOrd="0" parTransId="{1D86BAD8-E39F-4BB5-98DE-971703510E22}" sibTransId="{F3145DF5-EF21-4E89-91DB-39AEC2C5B2B7}"/>
    <dgm:cxn modelId="{3BE0E92C-6AC5-4417-8B61-C8882831723C}" srcId="{5D111913-9B84-4BA7-AF1F-7A04E47FA17E}" destId="{F9166742-835C-4721-AAC7-ECD6E8EF1B13}" srcOrd="0" destOrd="0" parTransId="{7DFF0639-B952-4F8C-B23B-441F480EC4AA}" sibTransId="{A2E13765-11C8-4739-B101-95114A0F7A18}"/>
    <dgm:cxn modelId="{6A888A1C-D40C-4685-BFA2-0B2F3637D231}" type="presOf" srcId="{5F47F71C-C43A-4433-88BF-90DF4E97DA1E}" destId="{B415C056-8C78-4241-ABBA-4D3BC35C6A05}" srcOrd="0" destOrd="0" presId="urn:microsoft.com/office/officeart/2005/8/layout/list1"/>
    <dgm:cxn modelId="{22550907-06D7-413B-9190-8397621AA875}" type="presOf" srcId="{F9166742-835C-4721-AAC7-ECD6E8EF1B13}" destId="{6F67166D-312C-4906-9446-7884023A2524}" srcOrd="1" destOrd="0" presId="urn:microsoft.com/office/officeart/2005/8/layout/list1"/>
    <dgm:cxn modelId="{7E9151DD-4421-447A-B5B7-EF35646FADFD}" srcId="{5D111913-9B84-4BA7-AF1F-7A04E47FA17E}" destId="{ECF873E9-CE9B-400A-AF37-91B12EF1FA87}" srcOrd="3" destOrd="0" parTransId="{37F2BDA4-6D6A-4C14-B1CA-F94F6A4540CC}" sibTransId="{A1F9488B-6346-445C-9EBA-2B1FD1A441BC}"/>
    <dgm:cxn modelId="{72529B8B-BF10-43BD-A879-ECF0F29AB57F}" srcId="{03769708-2D89-4A6A-A5AA-91B050A93C36}" destId="{5F47F71C-C43A-4433-88BF-90DF4E97DA1E}" srcOrd="0" destOrd="0" parTransId="{DA0B1402-963A-480C-A7C0-389001EB4024}" sibTransId="{A3D04836-3374-4B96-B2B2-0C0F66FC75FD}"/>
    <dgm:cxn modelId="{72B02BB9-1901-4199-AB30-89723EB55435}" type="presOf" srcId="{03769708-2D89-4A6A-A5AA-91B050A93C36}" destId="{C63AFEB5-4770-4D99-A09A-0E5295C053DE}" srcOrd="1" destOrd="0" presId="urn:microsoft.com/office/officeart/2005/8/layout/list1"/>
    <dgm:cxn modelId="{4B36800F-60A7-4F4A-9063-B9383F379D24}" type="presOf" srcId="{03769708-2D89-4A6A-A5AA-91B050A93C36}" destId="{FE88E072-35DE-4410-A0C5-515102F1EB53}" srcOrd="0" destOrd="0" presId="urn:microsoft.com/office/officeart/2005/8/layout/list1"/>
    <dgm:cxn modelId="{01A8D1F8-9ADC-4B89-9C89-494551C4ADE1}" srcId="{5D111913-9B84-4BA7-AF1F-7A04E47FA17E}" destId="{03769708-2D89-4A6A-A5AA-91B050A93C36}" srcOrd="2" destOrd="0" parTransId="{A745774F-1223-4616-9A98-30F126BCC666}" sibTransId="{E02FA176-540D-405B-9280-5C964C412573}"/>
    <dgm:cxn modelId="{76828849-46E6-4365-B0AA-7C661110BE28}" type="presOf" srcId="{4118CE55-AE96-4170-8677-993104D22098}" destId="{24479D61-A5FD-49B3-AB54-94C086447B00}" srcOrd="1" destOrd="0" presId="urn:microsoft.com/office/officeart/2005/8/layout/list1"/>
    <dgm:cxn modelId="{0C030880-B8FE-4D09-BCAC-A2BCEB7D7238}" type="presOf" srcId="{5D111913-9B84-4BA7-AF1F-7A04E47FA17E}" destId="{FD8E834D-E82E-48C9-9B1A-F6C51E796981}" srcOrd="0" destOrd="0" presId="urn:microsoft.com/office/officeart/2005/8/layout/list1"/>
    <dgm:cxn modelId="{BF8D56DD-96EC-4074-A5E1-894E7E130C06}" type="presOf" srcId="{F9166742-835C-4721-AAC7-ECD6E8EF1B13}" destId="{70AC24A5-F7E4-443F-980F-BFA07D64FB43}" srcOrd="0" destOrd="0" presId="urn:microsoft.com/office/officeart/2005/8/layout/list1"/>
    <dgm:cxn modelId="{69464F6A-77CB-4E6F-94A4-E981E6C6A67E}" type="presOf" srcId="{ECF873E9-CE9B-400A-AF37-91B12EF1FA87}" destId="{5345D7D2-17E5-4580-AA9D-367B24D020B4}" srcOrd="0" destOrd="0" presId="urn:microsoft.com/office/officeart/2005/8/layout/list1"/>
    <dgm:cxn modelId="{C6CAC32D-6D50-4C03-AB86-955688D410E6}" type="presOf" srcId="{4118CE55-AE96-4170-8677-993104D22098}" destId="{C454146D-CAA4-447D-938A-E221BD682C48}" srcOrd="0" destOrd="0" presId="urn:microsoft.com/office/officeart/2005/8/layout/list1"/>
    <dgm:cxn modelId="{111184A7-E579-4A65-8C89-5FF4251141E3}" type="presParOf" srcId="{FD8E834D-E82E-48C9-9B1A-F6C51E796981}" destId="{2DA11E27-3279-4683-822B-F7EE89069767}" srcOrd="0" destOrd="0" presId="urn:microsoft.com/office/officeart/2005/8/layout/list1"/>
    <dgm:cxn modelId="{FCF75E17-FA44-4602-BEBF-09005C586143}" type="presParOf" srcId="{2DA11E27-3279-4683-822B-F7EE89069767}" destId="{70AC24A5-F7E4-443F-980F-BFA07D64FB43}" srcOrd="0" destOrd="0" presId="urn:microsoft.com/office/officeart/2005/8/layout/list1"/>
    <dgm:cxn modelId="{E21726CC-3C5D-4652-9474-DB0F7B580C5E}" type="presParOf" srcId="{2DA11E27-3279-4683-822B-F7EE89069767}" destId="{6F67166D-312C-4906-9446-7884023A2524}" srcOrd="1" destOrd="0" presId="urn:microsoft.com/office/officeart/2005/8/layout/list1"/>
    <dgm:cxn modelId="{6432F0BC-C906-43FE-A125-8127868AA071}" type="presParOf" srcId="{FD8E834D-E82E-48C9-9B1A-F6C51E796981}" destId="{CC17CF32-B326-4044-AB85-143054FAF322}" srcOrd="1" destOrd="0" presId="urn:microsoft.com/office/officeart/2005/8/layout/list1"/>
    <dgm:cxn modelId="{7B659516-1C9C-4DDC-B248-4B33B214C517}" type="presParOf" srcId="{FD8E834D-E82E-48C9-9B1A-F6C51E796981}" destId="{C740DA8B-C931-4E70-A69C-58A82D6EDE97}" srcOrd="2" destOrd="0" presId="urn:microsoft.com/office/officeart/2005/8/layout/list1"/>
    <dgm:cxn modelId="{0978523F-CBA7-4CAB-8574-ACE3A87FA539}" type="presParOf" srcId="{FD8E834D-E82E-48C9-9B1A-F6C51E796981}" destId="{249D8424-BF50-4DE1-A397-DF5ED5DE76EE}" srcOrd="3" destOrd="0" presId="urn:microsoft.com/office/officeart/2005/8/layout/list1"/>
    <dgm:cxn modelId="{DF372F29-5745-45E6-B18C-5C9FDCBFEB0B}" type="presParOf" srcId="{FD8E834D-E82E-48C9-9B1A-F6C51E796981}" destId="{1EA264A4-DEC3-4F14-8336-F60A461E4AE0}" srcOrd="4" destOrd="0" presId="urn:microsoft.com/office/officeart/2005/8/layout/list1"/>
    <dgm:cxn modelId="{5D56A30D-011E-4C34-8045-F1F342986F6D}" type="presParOf" srcId="{1EA264A4-DEC3-4F14-8336-F60A461E4AE0}" destId="{C454146D-CAA4-447D-938A-E221BD682C48}" srcOrd="0" destOrd="0" presId="urn:microsoft.com/office/officeart/2005/8/layout/list1"/>
    <dgm:cxn modelId="{F2ACE798-EFD2-4F61-9864-36377BDE363E}" type="presParOf" srcId="{1EA264A4-DEC3-4F14-8336-F60A461E4AE0}" destId="{24479D61-A5FD-49B3-AB54-94C086447B00}" srcOrd="1" destOrd="0" presId="urn:microsoft.com/office/officeart/2005/8/layout/list1"/>
    <dgm:cxn modelId="{058D56B8-1710-4727-B9C2-A2EBCB05BBD2}" type="presParOf" srcId="{FD8E834D-E82E-48C9-9B1A-F6C51E796981}" destId="{B0E80687-F2E1-47F4-812E-271BEE5CC320}" srcOrd="5" destOrd="0" presId="urn:microsoft.com/office/officeart/2005/8/layout/list1"/>
    <dgm:cxn modelId="{BAC02C80-113A-4A79-B10F-2B0D4F6C6CE9}" type="presParOf" srcId="{FD8E834D-E82E-48C9-9B1A-F6C51E796981}" destId="{42A0ADBF-D468-46DB-A45D-CB4F9A91CCDE}" srcOrd="6" destOrd="0" presId="urn:microsoft.com/office/officeart/2005/8/layout/list1"/>
    <dgm:cxn modelId="{572C7958-779C-4531-836A-F6F298631779}" type="presParOf" srcId="{FD8E834D-E82E-48C9-9B1A-F6C51E796981}" destId="{B6AAE639-5CEF-4E4E-BE0D-7D84DCB2B58F}" srcOrd="7" destOrd="0" presId="urn:microsoft.com/office/officeart/2005/8/layout/list1"/>
    <dgm:cxn modelId="{1B049FD5-C713-4F6E-970E-F5BE1B62A459}" type="presParOf" srcId="{FD8E834D-E82E-48C9-9B1A-F6C51E796981}" destId="{EFBFD5DF-B16A-483B-AD13-16F60E7E0A6D}" srcOrd="8" destOrd="0" presId="urn:microsoft.com/office/officeart/2005/8/layout/list1"/>
    <dgm:cxn modelId="{27C0185A-7D69-466A-9F90-A89386BE9D4C}" type="presParOf" srcId="{EFBFD5DF-B16A-483B-AD13-16F60E7E0A6D}" destId="{FE88E072-35DE-4410-A0C5-515102F1EB53}" srcOrd="0" destOrd="0" presId="urn:microsoft.com/office/officeart/2005/8/layout/list1"/>
    <dgm:cxn modelId="{78AB5378-8BAC-4789-8E78-88DC0368F77C}" type="presParOf" srcId="{EFBFD5DF-B16A-483B-AD13-16F60E7E0A6D}" destId="{C63AFEB5-4770-4D99-A09A-0E5295C053DE}" srcOrd="1" destOrd="0" presId="urn:microsoft.com/office/officeart/2005/8/layout/list1"/>
    <dgm:cxn modelId="{9A61C372-456A-46FC-A7F3-6FAA73E7D900}" type="presParOf" srcId="{FD8E834D-E82E-48C9-9B1A-F6C51E796981}" destId="{633FB8D6-27CE-47F1-9043-E3D41849FD20}" srcOrd="9" destOrd="0" presId="urn:microsoft.com/office/officeart/2005/8/layout/list1"/>
    <dgm:cxn modelId="{797F2CA1-FC4E-4D5B-889A-7A2ECEA9D3FD}" type="presParOf" srcId="{FD8E834D-E82E-48C9-9B1A-F6C51E796981}" destId="{B415C056-8C78-4241-ABBA-4D3BC35C6A05}" srcOrd="10" destOrd="0" presId="urn:microsoft.com/office/officeart/2005/8/layout/list1"/>
    <dgm:cxn modelId="{FFEA0B60-1484-46A4-98BB-A70B6D4CF340}" type="presParOf" srcId="{FD8E834D-E82E-48C9-9B1A-F6C51E796981}" destId="{1900FD22-EFC2-4389-A840-569E1BA1B924}" srcOrd="11" destOrd="0" presId="urn:microsoft.com/office/officeart/2005/8/layout/list1"/>
    <dgm:cxn modelId="{130906AA-A33C-4A80-802B-80875C3B9114}" type="presParOf" srcId="{FD8E834D-E82E-48C9-9B1A-F6C51E796981}" destId="{FABC43C9-C4D2-4D3D-A72A-F430BDC55F10}" srcOrd="12" destOrd="0" presId="urn:microsoft.com/office/officeart/2005/8/layout/list1"/>
    <dgm:cxn modelId="{DC8DDB8E-0436-472A-976A-BBBC87191335}" type="presParOf" srcId="{FABC43C9-C4D2-4D3D-A72A-F430BDC55F10}" destId="{5345D7D2-17E5-4580-AA9D-367B24D020B4}" srcOrd="0" destOrd="0" presId="urn:microsoft.com/office/officeart/2005/8/layout/list1"/>
    <dgm:cxn modelId="{1CB63CD0-4595-4DF9-8827-0B2A98DAA1F9}" type="presParOf" srcId="{FABC43C9-C4D2-4D3D-A72A-F430BDC55F10}" destId="{A8315A6F-931C-4A3A-8EF9-5C734E000004}" srcOrd="1" destOrd="0" presId="urn:microsoft.com/office/officeart/2005/8/layout/list1"/>
    <dgm:cxn modelId="{85F145E6-DF72-49EB-BE01-3022B38B6D8E}" type="presParOf" srcId="{FD8E834D-E82E-48C9-9B1A-F6C51E796981}" destId="{4E7EC39D-A656-4D58-8C0F-6794A2A7C84C}" srcOrd="13" destOrd="0" presId="urn:microsoft.com/office/officeart/2005/8/layout/list1"/>
    <dgm:cxn modelId="{9111C034-ABFA-462B-8965-03BCF7B61C4C}" type="presParOf" srcId="{FD8E834D-E82E-48C9-9B1A-F6C51E796981}" destId="{008F0D71-A6F4-4CD3-BF81-8142D281F6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D9BFF-9522-4745-AE8C-12C3D6EA5246}">
      <dsp:nvSpPr>
        <dsp:cNvPr id="0" name=""/>
        <dsp:cNvSpPr/>
      </dsp:nvSpPr>
      <dsp:spPr>
        <a:xfrm>
          <a:off x="125086" y="564"/>
          <a:ext cx="2230330" cy="111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Мораторий на банкротство</a:t>
          </a:r>
          <a:endParaRPr lang="ru-RU" sz="1900" kern="1200" dirty="0"/>
        </a:p>
      </dsp:txBody>
      <dsp:txXfrm>
        <a:off x="157748" y="33226"/>
        <a:ext cx="2165006" cy="1049841"/>
      </dsp:txXfrm>
    </dsp:sp>
    <dsp:sp modelId="{5C340FA1-D03F-4464-8388-7365CF3F69ED}">
      <dsp:nvSpPr>
        <dsp:cNvPr id="0" name=""/>
        <dsp:cNvSpPr/>
      </dsp:nvSpPr>
      <dsp:spPr>
        <a:xfrm>
          <a:off x="348119" y="1115730"/>
          <a:ext cx="239769" cy="825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779"/>
              </a:lnTo>
              <a:lnTo>
                <a:pt x="239769" y="8257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B5F4F-9700-4557-A058-E670AE62A9D6}">
      <dsp:nvSpPr>
        <dsp:cNvPr id="0" name=""/>
        <dsp:cNvSpPr/>
      </dsp:nvSpPr>
      <dsp:spPr>
        <a:xfrm>
          <a:off x="587888" y="1383927"/>
          <a:ext cx="1784264" cy="1115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66CC"/>
              </a:solidFill>
            </a:rPr>
            <a:t>Основная цель – поддержка добросовестных владельцев бизнеса и граждан, а не легализация уклонения от уплаты</a:t>
          </a:r>
          <a:endParaRPr lang="ru-RU" sz="900" b="1" kern="1200" dirty="0">
            <a:solidFill>
              <a:srgbClr val="0066CC"/>
            </a:solidFill>
          </a:endParaRPr>
        </a:p>
      </dsp:txBody>
      <dsp:txXfrm>
        <a:off x="620550" y="1416589"/>
        <a:ext cx="1718940" cy="1049841"/>
      </dsp:txXfrm>
    </dsp:sp>
    <dsp:sp modelId="{4B812025-9840-4772-8FEB-F76BC5A4789D}">
      <dsp:nvSpPr>
        <dsp:cNvPr id="0" name=""/>
        <dsp:cNvSpPr/>
      </dsp:nvSpPr>
      <dsp:spPr>
        <a:xfrm>
          <a:off x="348119" y="1115730"/>
          <a:ext cx="239769" cy="206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230"/>
              </a:lnTo>
              <a:lnTo>
                <a:pt x="239769" y="206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38E0E-9E65-4E4A-B8AA-5937AFAF1481}">
      <dsp:nvSpPr>
        <dsp:cNvPr id="0" name=""/>
        <dsp:cNvSpPr/>
      </dsp:nvSpPr>
      <dsp:spPr>
        <a:xfrm>
          <a:off x="587888" y="2620377"/>
          <a:ext cx="1784264" cy="1115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66CC"/>
              </a:solidFill>
            </a:rPr>
            <a:t>Сохраняется предусмотренная законом ответственность за неуплату. Некоторые механизмы ответственности могут быть применены только после окончания срока действия моратория</a:t>
          </a:r>
          <a:endParaRPr lang="ru-RU" sz="900" b="1" kern="1200" dirty="0">
            <a:solidFill>
              <a:srgbClr val="0066CC"/>
            </a:solidFill>
          </a:endParaRPr>
        </a:p>
      </dsp:txBody>
      <dsp:txXfrm>
        <a:off x="620550" y="2653039"/>
        <a:ext cx="1718940" cy="1049841"/>
      </dsp:txXfrm>
    </dsp:sp>
    <dsp:sp modelId="{D0E324A6-30F7-4A24-B922-E281D88EEA70}">
      <dsp:nvSpPr>
        <dsp:cNvPr id="0" name=""/>
        <dsp:cNvSpPr/>
      </dsp:nvSpPr>
      <dsp:spPr>
        <a:xfrm>
          <a:off x="2912999" y="564"/>
          <a:ext cx="2230330" cy="1115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ставки рефинансирования</a:t>
          </a:r>
          <a:endParaRPr lang="ru-RU" sz="1900" kern="1200" dirty="0"/>
        </a:p>
      </dsp:txBody>
      <dsp:txXfrm>
        <a:off x="2945661" y="33226"/>
        <a:ext cx="2165006" cy="1049841"/>
      </dsp:txXfrm>
    </dsp:sp>
    <dsp:sp modelId="{C80E7BB9-4F6B-47E2-8F20-3C8AB09A5991}">
      <dsp:nvSpPr>
        <dsp:cNvPr id="0" name=""/>
        <dsp:cNvSpPr/>
      </dsp:nvSpPr>
      <dsp:spPr>
        <a:xfrm>
          <a:off x="3136032" y="1115730"/>
          <a:ext cx="223033" cy="836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373"/>
              </a:lnTo>
              <a:lnTo>
                <a:pt x="223033" y="836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41889-A527-4FC2-87FE-964761593EC8}">
      <dsp:nvSpPr>
        <dsp:cNvPr id="0" name=""/>
        <dsp:cNvSpPr/>
      </dsp:nvSpPr>
      <dsp:spPr>
        <a:xfrm>
          <a:off x="3359065" y="1394521"/>
          <a:ext cx="1784264" cy="1115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0066CC"/>
              </a:solidFill>
            </a:rPr>
            <a:t>Снижение привлекательности института мировых соглашений как механизма урегулирования задолженности ввиду увеличения подлежащих уплате процентов</a:t>
          </a:r>
          <a:endParaRPr lang="ru-RU" sz="900" b="1" kern="1200" dirty="0">
            <a:solidFill>
              <a:srgbClr val="0066CC"/>
            </a:solidFill>
          </a:endParaRPr>
        </a:p>
      </dsp:txBody>
      <dsp:txXfrm>
        <a:off x="3391727" y="1427183"/>
        <a:ext cx="1718940" cy="1049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4E755-17C2-4557-AB97-52C267128002}">
      <dsp:nvSpPr>
        <dsp:cNvPr id="0" name=""/>
        <dsp:cNvSpPr/>
      </dsp:nvSpPr>
      <dsp:spPr>
        <a:xfrm>
          <a:off x="0" y="165643"/>
          <a:ext cx="39604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C0B2D-D09B-476F-8B20-3AAC752403D1}">
      <dsp:nvSpPr>
        <dsp:cNvPr id="0" name=""/>
        <dsp:cNvSpPr/>
      </dsp:nvSpPr>
      <dsp:spPr>
        <a:xfrm>
          <a:off x="198022" y="18043"/>
          <a:ext cx="277230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Юридические лица</a:t>
          </a:r>
          <a:endParaRPr lang="ru-RU" sz="1000" b="1" kern="1200" dirty="0"/>
        </a:p>
      </dsp:txBody>
      <dsp:txXfrm>
        <a:off x="212432" y="32453"/>
        <a:ext cx="2743488" cy="266380"/>
      </dsp:txXfrm>
    </dsp:sp>
    <dsp:sp modelId="{19493B2D-2C38-4FBE-B914-6A184720632C}">
      <dsp:nvSpPr>
        <dsp:cNvPr id="0" name=""/>
        <dsp:cNvSpPr/>
      </dsp:nvSpPr>
      <dsp:spPr>
        <a:xfrm>
          <a:off x="0" y="619244"/>
          <a:ext cx="39604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4DA77-6D4B-4D39-881F-9E11651DAB33}">
      <dsp:nvSpPr>
        <dsp:cNvPr id="0" name=""/>
        <dsp:cNvSpPr/>
      </dsp:nvSpPr>
      <dsp:spPr>
        <a:xfrm>
          <a:off x="198022" y="471644"/>
          <a:ext cx="277230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Индивидуальные предприниматели</a:t>
          </a:r>
          <a:endParaRPr lang="ru-RU" sz="1000" b="1" kern="1200" dirty="0"/>
        </a:p>
      </dsp:txBody>
      <dsp:txXfrm>
        <a:off x="212432" y="486054"/>
        <a:ext cx="2743488" cy="266380"/>
      </dsp:txXfrm>
    </dsp:sp>
    <dsp:sp modelId="{E18B40EA-613E-4CB9-8385-41020688CA07}">
      <dsp:nvSpPr>
        <dsp:cNvPr id="0" name=""/>
        <dsp:cNvSpPr/>
      </dsp:nvSpPr>
      <dsp:spPr>
        <a:xfrm>
          <a:off x="0" y="1072844"/>
          <a:ext cx="396044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8F8BC-A7A2-41F1-BD6C-5925A01F147D}">
      <dsp:nvSpPr>
        <dsp:cNvPr id="0" name=""/>
        <dsp:cNvSpPr/>
      </dsp:nvSpPr>
      <dsp:spPr>
        <a:xfrm>
          <a:off x="198022" y="925244"/>
          <a:ext cx="2772308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87" tIns="0" rIns="10478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Физические лица</a:t>
          </a:r>
          <a:endParaRPr lang="ru-RU" sz="1000" b="1" kern="1200" dirty="0"/>
        </a:p>
      </dsp:txBody>
      <dsp:txXfrm>
        <a:off x="212432" y="939654"/>
        <a:ext cx="2743488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0DA8B-C931-4E70-A69C-58A82D6EDE97}">
      <dsp:nvSpPr>
        <dsp:cNvPr id="0" name=""/>
        <dsp:cNvSpPr/>
      </dsp:nvSpPr>
      <dsp:spPr>
        <a:xfrm>
          <a:off x="0" y="150278"/>
          <a:ext cx="4032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7166D-312C-4906-9446-7884023A2524}">
      <dsp:nvSpPr>
        <dsp:cNvPr id="0" name=""/>
        <dsp:cNvSpPr/>
      </dsp:nvSpPr>
      <dsp:spPr>
        <a:xfrm>
          <a:off x="201622" y="17438"/>
          <a:ext cx="282271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Задолженность по итогам налоговой проверки</a:t>
          </a:r>
          <a:endParaRPr lang="ru-RU" sz="900" b="1" kern="1200" dirty="0"/>
        </a:p>
      </dsp:txBody>
      <dsp:txXfrm>
        <a:off x="214591" y="30407"/>
        <a:ext cx="2796775" cy="239742"/>
      </dsp:txXfrm>
    </dsp:sp>
    <dsp:sp modelId="{42A0ADBF-D468-46DB-A45D-CB4F9A91CCDE}">
      <dsp:nvSpPr>
        <dsp:cNvPr id="0" name=""/>
        <dsp:cNvSpPr/>
      </dsp:nvSpPr>
      <dsp:spPr>
        <a:xfrm>
          <a:off x="0" y="558518"/>
          <a:ext cx="4032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79D61-A5FD-49B3-AB54-94C086447B00}">
      <dsp:nvSpPr>
        <dsp:cNvPr id="0" name=""/>
        <dsp:cNvSpPr/>
      </dsp:nvSpPr>
      <dsp:spPr>
        <a:xfrm>
          <a:off x="201622" y="425678"/>
          <a:ext cx="282271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Задолженность числится более трех месяцев</a:t>
          </a:r>
          <a:endParaRPr lang="ru-RU" sz="900" b="1" kern="1200" dirty="0"/>
        </a:p>
      </dsp:txBody>
      <dsp:txXfrm>
        <a:off x="214591" y="438647"/>
        <a:ext cx="2796775" cy="239742"/>
      </dsp:txXfrm>
    </dsp:sp>
    <dsp:sp modelId="{B415C056-8C78-4241-ABBA-4D3BC35C6A05}">
      <dsp:nvSpPr>
        <dsp:cNvPr id="0" name=""/>
        <dsp:cNvSpPr/>
      </dsp:nvSpPr>
      <dsp:spPr>
        <a:xfrm>
          <a:off x="0" y="966758"/>
          <a:ext cx="4032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63" tIns="187452" rIns="312963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/>
        </a:p>
      </dsp:txBody>
      <dsp:txXfrm>
        <a:off x="0" y="966758"/>
        <a:ext cx="4032448" cy="226800"/>
      </dsp:txXfrm>
    </dsp:sp>
    <dsp:sp modelId="{C63AFEB5-4770-4D99-A09A-0E5295C053DE}">
      <dsp:nvSpPr>
        <dsp:cNvPr id="0" name=""/>
        <dsp:cNvSpPr/>
      </dsp:nvSpPr>
      <dsp:spPr>
        <a:xfrm>
          <a:off x="201622" y="833918"/>
          <a:ext cx="2822713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Лица признаны зависимыми</a:t>
          </a:r>
          <a:endParaRPr lang="ru-RU" sz="900" b="1" kern="1200" dirty="0"/>
        </a:p>
      </dsp:txBody>
      <dsp:txXfrm>
        <a:off x="214591" y="846887"/>
        <a:ext cx="2796775" cy="239742"/>
      </dsp:txXfrm>
    </dsp:sp>
    <dsp:sp modelId="{008F0D71-A6F4-4CD3-BF81-8142D281F678}">
      <dsp:nvSpPr>
        <dsp:cNvPr id="0" name=""/>
        <dsp:cNvSpPr/>
      </dsp:nvSpPr>
      <dsp:spPr>
        <a:xfrm>
          <a:off x="0" y="1451335"/>
          <a:ext cx="403244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15A6F-931C-4A3A-8EF9-5C734E000004}">
      <dsp:nvSpPr>
        <dsp:cNvPr id="0" name=""/>
        <dsp:cNvSpPr/>
      </dsp:nvSpPr>
      <dsp:spPr>
        <a:xfrm>
          <a:off x="201425" y="1242158"/>
          <a:ext cx="2819957" cy="342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Произошла передача денежных средств, 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иного имущества третьему лицу</a:t>
          </a:r>
          <a:endParaRPr lang="ru-RU" sz="900" b="1" kern="1200" dirty="0"/>
        </a:p>
      </dsp:txBody>
      <dsp:txXfrm>
        <a:off x="218121" y="1258854"/>
        <a:ext cx="2786565" cy="308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0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842" tIns="45920" rIns="91842" bIns="459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5" cy="497046"/>
          </a:xfrm>
          <a:prstGeom prst="rect">
            <a:avLst/>
          </a:prstGeom>
        </p:spPr>
        <p:txBody>
          <a:bodyPr vert="horz" lIns="91842" tIns="45920" rIns="91842" bIns="459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0" rIns="91842" bIns="459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842" tIns="45920" rIns="91842" bIns="459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7046"/>
          </a:xfrm>
          <a:prstGeom prst="rect">
            <a:avLst/>
          </a:prstGeom>
        </p:spPr>
        <p:txBody>
          <a:bodyPr vert="horz" lIns="91842" tIns="45920" rIns="91842" bIns="459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842" tIns="45920" rIns="91842" bIns="459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95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87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174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259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346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432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519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606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693" algn="l" defTabSz="8161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8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087" indent="0">
              <a:buNone/>
              <a:defRPr sz="2500"/>
            </a:lvl2pPr>
            <a:lvl3pPr marL="816174" indent="0">
              <a:buNone/>
              <a:defRPr sz="2100"/>
            </a:lvl3pPr>
            <a:lvl4pPr marL="1224259" indent="0">
              <a:buNone/>
              <a:defRPr sz="1800"/>
            </a:lvl4pPr>
            <a:lvl5pPr marL="1632346" indent="0">
              <a:buNone/>
              <a:defRPr sz="1800"/>
            </a:lvl5pPr>
            <a:lvl6pPr marL="2040432" indent="0">
              <a:buNone/>
              <a:defRPr sz="1800"/>
            </a:lvl6pPr>
            <a:lvl7pPr marL="2448519" indent="0">
              <a:buNone/>
              <a:defRPr sz="1800"/>
            </a:lvl7pPr>
            <a:lvl8pPr marL="2856606" indent="0">
              <a:buNone/>
              <a:defRPr sz="1800"/>
            </a:lvl8pPr>
            <a:lvl9pPr marL="326469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1978" indent="2485">
              <a:defRPr>
                <a:latin typeface="+mj-lt"/>
              </a:defRPr>
            </a:lvl2pPr>
            <a:lvl3pPr marL="491907" indent="-203719">
              <a:tabLst/>
              <a:defRPr>
                <a:latin typeface="+mj-lt"/>
              </a:defRPr>
            </a:lvl3pPr>
            <a:lvl4pPr marL="0" indent="281978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50" tIns="35775" rIns="71550" bIns="3577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6" y="1205153"/>
            <a:ext cx="7320689" cy="3621940"/>
          </a:xfrm>
        </p:spPr>
        <p:txBody>
          <a:bodyPr/>
          <a:lstStyle>
            <a:lvl1pPr marL="284463" indent="0">
              <a:buFontTx/>
              <a:buNone/>
              <a:defRPr b="1">
                <a:latin typeface="+mj-lt"/>
              </a:defRPr>
            </a:lvl1pPr>
            <a:lvl2pPr marL="284463" indent="0">
              <a:defRPr>
                <a:latin typeface="+mj-lt"/>
              </a:defRPr>
            </a:lvl2pPr>
            <a:lvl3pPr marL="491907" indent="-203719">
              <a:defRPr>
                <a:latin typeface="+mj-lt"/>
              </a:defRPr>
            </a:lvl3pPr>
            <a:lvl4pPr marL="0" indent="281978">
              <a:defRPr>
                <a:latin typeface="+mj-lt"/>
              </a:defRPr>
            </a:lvl4pPr>
            <a:lvl5pPr marL="11229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2"/>
            <a:ext cx="7337901" cy="829352"/>
          </a:xfrm>
        </p:spPr>
        <p:txBody>
          <a:bodyPr/>
          <a:lstStyle>
            <a:lvl1pPr marL="0" marR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17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2572291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3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4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5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6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87" indent="0">
              <a:buNone/>
              <a:defRPr sz="1800" b="1"/>
            </a:lvl2pPr>
            <a:lvl3pPr marL="816174" indent="0">
              <a:buNone/>
              <a:defRPr sz="1600" b="1"/>
            </a:lvl3pPr>
            <a:lvl4pPr marL="1224259" indent="0">
              <a:buNone/>
              <a:defRPr sz="1400" b="1"/>
            </a:lvl4pPr>
            <a:lvl5pPr marL="1632346" indent="0">
              <a:buNone/>
              <a:defRPr sz="1400" b="1"/>
            </a:lvl5pPr>
            <a:lvl6pPr marL="2040432" indent="0">
              <a:buNone/>
              <a:defRPr sz="1400" b="1"/>
            </a:lvl6pPr>
            <a:lvl7pPr marL="2448519" indent="0">
              <a:buNone/>
              <a:defRPr sz="1400" b="1"/>
            </a:lvl7pPr>
            <a:lvl8pPr marL="2856606" indent="0">
              <a:buNone/>
              <a:defRPr sz="1400" b="1"/>
            </a:lvl8pPr>
            <a:lvl9pPr marL="326469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617" tIns="40809" rIns="81617" bIns="40809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87" indent="0">
              <a:buNone/>
              <a:defRPr sz="1100"/>
            </a:lvl2pPr>
            <a:lvl3pPr marL="816174" indent="0">
              <a:buNone/>
              <a:defRPr sz="900"/>
            </a:lvl3pPr>
            <a:lvl4pPr marL="1224259" indent="0">
              <a:buNone/>
              <a:defRPr sz="800"/>
            </a:lvl4pPr>
            <a:lvl5pPr marL="1632346" indent="0">
              <a:buNone/>
              <a:defRPr sz="800"/>
            </a:lvl5pPr>
            <a:lvl6pPr marL="2040432" indent="0">
              <a:buNone/>
              <a:defRPr sz="800"/>
            </a:lvl6pPr>
            <a:lvl7pPr marL="2448519" indent="0">
              <a:buNone/>
              <a:defRPr sz="800"/>
            </a:lvl7pPr>
            <a:lvl8pPr marL="2856606" indent="0">
              <a:buNone/>
              <a:defRPr sz="800"/>
            </a:lvl8pPr>
            <a:lvl9pPr marL="326469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4" y="367517"/>
            <a:ext cx="7343873" cy="832711"/>
          </a:xfrm>
          <a:prstGeom prst="rect">
            <a:avLst/>
          </a:prstGeom>
        </p:spPr>
        <p:txBody>
          <a:bodyPr vert="horz" lIns="81617" tIns="40809" rIns="81617" bIns="408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4" y="1200151"/>
            <a:ext cx="7343873" cy="3626943"/>
          </a:xfrm>
          <a:prstGeom prst="rect">
            <a:avLst/>
          </a:prstGeom>
        </p:spPr>
        <p:txBody>
          <a:bodyPr vert="horz" lIns="81617" tIns="40809" rIns="81617" bIns="40809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 vert="horz" lIns="81617" tIns="40809" rIns="81617" bIns="4080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4531069"/>
            <a:ext cx="619711" cy="473875"/>
          </a:xfrm>
          <a:prstGeom prst="rect">
            <a:avLst/>
          </a:prstGeom>
        </p:spPr>
        <p:txBody>
          <a:bodyPr vert="horz" lIns="81617" tIns="40809" rIns="81617" bIns="40809" rtlCol="0" anchor="ctr">
            <a:normAutofit/>
          </a:bodyPr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816174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63" indent="0" algn="l" defTabSz="816174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63" indent="0" algn="l" defTabSz="816174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744" indent="-203719" algn="l" defTabSz="816174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78" algn="just" defTabSz="816174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940" indent="0" algn="l" defTabSz="816174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476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62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649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734" indent="-204043" algn="l" defTabSz="8161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87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74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5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32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19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06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93" algn="l" defTabSz="8161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0.jpeg"/><Relationship Id="rId5" Type="http://schemas.openxmlformats.org/officeDocument/2006/relationships/tags" Target="../tags/tag5.xml"/><Relationship Id="rId10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282" y="3075806"/>
            <a:ext cx="8234946" cy="1008112"/>
          </a:xfrm>
          <a:prstGeom prst="rect">
            <a:avLst/>
          </a:prstGeom>
        </p:spPr>
        <p:txBody>
          <a:bodyPr lIns="71525" tIns="35762" rIns="71525" bIns="35762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defTabSz="931008"/>
            <a:r>
              <a:rPr lang="ru-RU" sz="17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bg1"/>
                </a:solidFill>
              </a:rPr>
              <a:t>Практика применения согласительных процедур в сфере </a:t>
            </a:r>
            <a:r>
              <a:rPr lang="ru-RU" sz="1800" dirty="0" smtClean="0">
                <a:solidFill>
                  <a:schemeClr val="bg1"/>
                </a:solidFill>
              </a:rPr>
              <a:t>банкротства.</a:t>
            </a:r>
          </a:p>
          <a:p>
            <a:pPr algn="ctr" defTabSz="931008"/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  <a:p>
            <a:pPr algn="ctr" defTabSz="931008"/>
            <a:r>
              <a:rPr lang="ru-RU" sz="1800" dirty="0">
                <a:solidFill>
                  <a:schemeClr val="bg1"/>
                </a:solidFill>
              </a:rPr>
              <a:t>Ответственность руководителя и иных контролирующих лиц по долгам юридического </a:t>
            </a:r>
            <a:r>
              <a:rPr lang="ru-RU" sz="1800" dirty="0" smtClean="0">
                <a:solidFill>
                  <a:schemeClr val="bg1"/>
                </a:solidFill>
              </a:rPr>
              <a:t>лица</a:t>
            </a:r>
            <a:r>
              <a:rPr lang="ru-RU" sz="1700" dirty="0" smtClean="0">
                <a:solidFill>
                  <a:schemeClr val="bg1"/>
                </a:solidFill>
              </a:rPr>
              <a:t>»</a:t>
            </a:r>
            <a:endParaRPr lang="ru-RU" sz="17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600" y="2139702"/>
            <a:ext cx="8234946" cy="555105"/>
          </a:xfrm>
          <a:prstGeom prst="rect">
            <a:avLst/>
          </a:prstGeom>
        </p:spPr>
        <p:txBody>
          <a:bodyPr lIns="71525" tIns="35762" rIns="71525" bIns="35762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defTabSz="931008"/>
            <a:r>
              <a:rPr lang="ru-RU" sz="1700" dirty="0">
                <a:solidFill>
                  <a:schemeClr val="bg1"/>
                </a:solidFill>
                <a:cs typeface="Times New Roman" panose="02020603050405020304" pitchFamily="18" charset="0"/>
              </a:rPr>
              <a:t>Доклад </a:t>
            </a:r>
            <a:r>
              <a:rPr lang="ru-RU" sz="17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НАЧАЛЬНИКА </a:t>
            </a:r>
            <a:r>
              <a:rPr lang="ru-RU" sz="1700" dirty="0">
                <a:solidFill>
                  <a:schemeClr val="bg1"/>
                </a:solidFill>
                <a:cs typeface="Times New Roman" panose="02020603050405020304" pitchFamily="18" charset="0"/>
              </a:rPr>
              <a:t>ОТДЕЛА ОБЕСПЕЧЕНИЯ ПРОЦЕДУР БАНКРОТСТВА   </a:t>
            </a:r>
            <a:endParaRPr lang="ru-RU" sz="17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defTabSz="931008"/>
            <a:r>
              <a:rPr lang="ru-RU" sz="17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Д.м</a:t>
            </a:r>
            <a:r>
              <a:rPr lang="ru-RU" sz="17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 Власова</a:t>
            </a:r>
            <a:endParaRPr lang="ru-RU" sz="17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8851" y="4415994"/>
            <a:ext cx="781910" cy="622015"/>
          </a:xfrm>
          <a:prstGeom prst="rect">
            <a:avLst/>
          </a:prstGeom>
        </p:spPr>
        <p:txBody>
          <a:bodyPr vert="horz" wrap="none" lIns="81617" tIns="40809" rIns="81617" bIns="40809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118" y="4415994"/>
            <a:ext cx="781910" cy="622015"/>
          </a:xfrm>
          <a:prstGeom prst="rect">
            <a:avLst/>
          </a:prstGeom>
        </p:spPr>
        <p:txBody>
          <a:bodyPr vert="horz" wrap="none" lIns="81617" tIns="40809" rIns="81617" bIns="40809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МОСКВА</a:t>
            </a:r>
          </a:p>
          <a:p>
            <a:pPr algn="ctr">
              <a:spcBef>
                <a:spcPct val="0"/>
              </a:spcBef>
            </a:pPr>
            <a:r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2022</a:t>
            </a:r>
            <a:endParaRPr lang="ru-RU" b="1" dirty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23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05153"/>
            <a:ext cx="3744417" cy="158262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000" dirty="0" err="1" smtClean="0"/>
              <a:t>пп</a:t>
            </a:r>
            <a:r>
              <a:rPr lang="ru-RU" sz="2000" dirty="0" smtClean="0"/>
              <a:t>. 2 п. 2 ст. 45 НК РФ - </a:t>
            </a:r>
            <a:r>
              <a:rPr lang="ru-RU" sz="1700" dirty="0" smtClean="0">
                <a:solidFill>
                  <a:schemeClr val="tx1"/>
                </a:solidFill>
              </a:rPr>
              <a:t>взыскание </a:t>
            </a:r>
            <a:r>
              <a:rPr lang="ru-RU" sz="1700" dirty="0">
                <a:solidFill>
                  <a:schemeClr val="tx1"/>
                </a:solidFill>
              </a:rPr>
              <a:t>в судебном порядке сумм налоговой задолженности, числящейся более трех месяцев, с иного лица (зависимого и (или) основного по отношению к налогоплательщику), в пользу которого отчуждено принадлежащее налогоплательщику (основному и (или) зависимому по отношению к иному лицу) имущество, за счет которого должна быть исполнена обязанность по уплате налога.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Взыскание в порядке </a:t>
            </a:r>
            <a:br>
              <a:rPr lang="ru-RU" sz="2400" dirty="0" smtClean="0"/>
            </a:br>
            <a:r>
              <a:rPr lang="ru-RU" sz="2400" dirty="0" smtClean="0"/>
              <a:t>подпункта 2 пункта 2 статьи 45 НК РФ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26" name="Picture 2" descr="F:\vesh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7774"/>
            <a:ext cx="33123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52275339"/>
              </p:ext>
            </p:extLst>
          </p:nvPr>
        </p:nvGraphicFramePr>
        <p:xfrm>
          <a:off x="4283038" y="1578422"/>
          <a:ext cx="3960440" cy="134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76056" y="1207046"/>
            <a:ext cx="914400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Субъекты ответственности: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3003798"/>
            <a:ext cx="914400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Условия ответственности: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89087602"/>
              </p:ext>
            </p:extLst>
          </p:nvPr>
        </p:nvGraphicFramePr>
        <p:xfrm>
          <a:off x="4283968" y="3363838"/>
          <a:ext cx="4032448" cy="169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9011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2173880"/>
            <a:ext cx="8234946" cy="434114"/>
          </a:xfrm>
          <a:prstGeom prst="rect">
            <a:avLst/>
          </a:prstGeom>
        </p:spPr>
        <p:txBody>
          <a:bodyPr lIns="71525" tIns="35762" rIns="71525" bIns="35762" anchor="ctr"/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 defTabSz="931008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Спасибо за </a:t>
            </a:r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внимание!</a:t>
            </a:r>
          </a:p>
          <a:p>
            <a:pPr algn="ctr" defTabSz="931008"/>
            <a:r>
              <a:rPr lang="ru-RU" sz="32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Пожалуйста, задавайте ваши вопросы!</a:t>
            </a:r>
            <a:endParaRPr lang="ru-RU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5000-92-837\Downloads\__20160320_12449775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7814"/>
            <a:ext cx="3621205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Работа в условиях экономического кризиса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 descr="C:\Users\5000-92-542\Desktop\Доклады\Доклад 27.04.2022\3-2-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31590"/>
            <a:ext cx="252718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000-92-542\Desktop\Доклады\Доклад 27.04.2022\Sud_prodlil_na_polgoda_bankrotstvo_initsiatora_prodovolstvennoj_blokady_Kry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5806"/>
            <a:ext cx="2527189" cy="16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3807545"/>
              </p:ext>
            </p:extLst>
          </p:nvPr>
        </p:nvGraphicFramePr>
        <p:xfrm>
          <a:off x="3048000" y="1043806"/>
          <a:ext cx="5268416" cy="390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6411546" y="3645434"/>
            <a:ext cx="1784264" cy="1115165"/>
            <a:chOff x="587888" y="2620377"/>
            <a:chExt cx="1784264" cy="111516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87888" y="2620377"/>
              <a:ext cx="1784264" cy="11151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20550" y="2653039"/>
              <a:ext cx="1718940" cy="10498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 smtClean="0">
                  <a:solidFill>
                    <a:srgbClr val="0066CC"/>
                  </a:solidFill>
                </a:rPr>
                <a:t>`</a:t>
              </a:r>
              <a:r>
                <a:rPr lang="ru-RU" sz="900" b="1" kern="1200" dirty="0" smtClean="0">
                  <a:solidFill>
                    <a:srgbClr val="0066CC"/>
                  </a:solidFill>
                </a:rPr>
                <a:t>Приостановка начисления пеней и штрафов по долгам </a:t>
              </a:r>
              <a:r>
                <a:rPr lang="ru-RU" sz="900" b="1" dirty="0" smtClean="0">
                  <a:solidFill>
                    <a:srgbClr val="0066CC"/>
                  </a:solidFill>
                </a:rPr>
                <a:t>возникшим </a:t>
              </a:r>
              <a:r>
                <a:rPr lang="ru-RU" sz="900" b="1" kern="1200" dirty="0" smtClean="0">
                  <a:solidFill>
                    <a:srgbClr val="0066CC"/>
                  </a:solidFill>
                </a:rPr>
                <a:t>до даты введения моратория</a:t>
              </a:r>
              <a:endParaRPr lang="ru-RU" sz="900" b="1" kern="1200" dirty="0">
                <a:solidFill>
                  <a:srgbClr val="0066CC"/>
                </a:solidFill>
              </a:endParaRPr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>
            <a:off x="5403434" y="4211536"/>
            <a:ext cx="1008112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6890" y="123478"/>
            <a:ext cx="7337192" cy="82935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Мировое соглашение – способ урегулирования спора мирным путем на устраивающих стороны условиях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93" y="1609576"/>
            <a:ext cx="3024147" cy="2373083"/>
          </a:xfrm>
        </p:spPr>
      </p:pic>
      <p:sp>
        <p:nvSpPr>
          <p:cNvPr id="18" name="TextBox 17"/>
          <p:cNvSpPr txBox="1"/>
          <p:nvPr/>
        </p:nvSpPr>
        <p:spPr>
          <a:xfrm>
            <a:off x="3491764" y="3595150"/>
            <a:ext cx="1208803" cy="5163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1506502"/>
            <a:ext cx="2599954" cy="140712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3853321"/>
            <a:ext cx="2448272" cy="10801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04493" y="3507854"/>
            <a:ext cx="2455938" cy="106686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966">
            <a:off x="513448" y="908538"/>
            <a:ext cx="2834415" cy="25494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56256" y="1995686"/>
            <a:ext cx="1574903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740" y="1525988"/>
            <a:ext cx="2023919" cy="13681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450" b="1" dirty="0">
                <a:solidFill>
                  <a:srgbClr val="005AA9"/>
                </a:solidFill>
              </a:rPr>
              <a:t>Заключается на любой стадии дела о банкротстве, в любой </a:t>
            </a:r>
            <a:r>
              <a:rPr lang="ru-RU" sz="1450" b="1" dirty="0" smtClean="0">
                <a:solidFill>
                  <a:srgbClr val="005AA9"/>
                </a:solidFill>
              </a:rPr>
              <a:t>процедуре</a:t>
            </a:r>
            <a:endParaRPr lang="ru-RU" sz="1450" b="1" dirty="0">
              <a:solidFill>
                <a:srgbClr val="005AA9"/>
              </a:solidFill>
            </a:endParaRPr>
          </a:p>
        </p:txBody>
      </p:sp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5017">
            <a:off x="6133563" y="637363"/>
            <a:ext cx="2622947" cy="288606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32240" y="1995686"/>
            <a:ext cx="1591842" cy="82691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0232" y="1923678"/>
            <a:ext cx="1584176" cy="98994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5176" y="1563638"/>
            <a:ext cx="2028476" cy="102142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Восстанавливает платежеспособность компании-банкрота</a:t>
            </a:r>
          </a:p>
        </p:txBody>
      </p:sp>
      <p:pic>
        <p:nvPicPr>
          <p:cNvPr id="3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0273">
            <a:off x="1158172" y="2834317"/>
            <a:ext cx="2184950" cy="22132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93288" y="3694627"/>
            <a:ext cx="1618403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Погашает требования кредиторов</a:t>
            </a:r>
          </a:p>
        </p:txBody>
      </p:sp>
      <p:pic>
        <p:nvPicPr>
          <p:cNvPr id="33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642">
            <a:off x="5947041" y="2786185"/>
            <a:ext cx="2284101" cy="23136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372200" y="3772829"/>
            <a:ext cx="1661213" cy="67732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Восстанавливает экономику страны</a:t>
            </a:r>
          </a:p>
        </p:txBody>
      </p:sp>
    </p:spTree>
    <p:extLst>
      <p:ext uri="{BB962C8B-B14F-4D97-AF65-F5344CB8AC3E}">
        <p14:creationId xmlns:p14="http://schemas.microsoft.com/office/powerpoint/2010/main" val="517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6000" y="195486"/>
            <a:ext cx="7337192" cy="829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Требования к мировому соглашению с уполномоченным органом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43" name="组合 7"/>
          <p:cNvGrpSpPr/>
          <p:nvPr/>
        </p:nvGrpSpPr>
        <p:grpSpPr>
          <a:xfrm>
            <a:off x="866000" y="1276601"/>
            <a:ext cx="4176464" cy="3642964"/>
            <a:chOff x="2256504" y="1355618"/>
            <a:chExt cx="5167324" cy="4770177"/>
          </a:xfrm>
        </p:grpSpPr>
        <p:grpSp>
          <p:nvGrpSpPr>
            <p:cNvPr id="244" name="组合 8"/>
            <p:cNvGrpSpPr/>
            <p:nvPr/>
          </p:nvGrpSpPr>
          <p:grpSpPr>
            <a:xfrm>
              <a:off x="4020386" y="5660148"/>
              <a:ext cx="3403442" cy="109703"/>
              <a:chOff x="4020597" y="1674310"/>
              <a:chExt cx="3403442" cy="109703"/>
            </a:xfrm>
          </p:grpSpPr>
          <p:cxnSp>
            <p:nvCxnSpPr>
              <p:cNvPr id="281" name="直接连接符 55"/>
              <p:cNvCxnSpPr/>
              <p:nvPr/>
            </p:nvCxnSpPr>
            <p:spPr>
              <a:xfrm>
                <a:off x="4020597" y="1675424"/>
                <a:ext cx="3386044" cy="4355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82" name="椭圆 5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5" name="组合 9"/>
            <p:cNvGrpSpPr/>
            <p:nvPr/>
          </p:nvGrpSpPr>
          <p:grpSpPr>
            <a:xfrm>
              <a:off x="5185514" y="4663198"/>
              <a:ext cx="2238314" cy="109703"/>
              <a:chOff x="5185725" y="1674310"/>
              <a:chExt cx="2238314" cy="109703"/>
            </a:xfrm>
          </p:grpSpPr>
          <p:cxnSp>
            <p:nvCxnSpPr>
              <p:cNvPr id="279" name="直接连接符 53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80" name="椭圆 5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6" name="组合 10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277" name="直接连接符 51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78" name="椭圆 52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7" name="组合 11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275" name="直接连接符 49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76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48" name="组合 12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273" name="直接连接符 47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  <a:miter lim="800000"/>
              </a:ln>
              <a:effectLst/>
            </p:spPr>
          </p:cxnSp>
          <p:sp>
            <p:nvSpPr>
              <p:cNvPr id="274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ysClr val="window" lastClr="FFFFFF">
                  <a:lumMod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9" name="任意多边形 13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50" name="组合 14"/>
            <p:cNvGrpSpPr/>
            <p:nvPr/>
          </p:nvGrpSpPr>
          <p:grpSpPr>
            <a:xfrm>
              <a:off x="4310718" y="2346371"/>
              <a:ext cx="819955" cy="726710"/>
              <a:chOff x="3295850" y="2263222"/>
              <a:chExt cx="2643765" cy="2343151"/>
            </a:xfrm>
          </p:grpSpPr>
          <p:sp>
            <p:nvSpPr>
              <p:cNvPr id="27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1" name="组合 15"/>
            <p:cNvGrpSpPr/>
            <p:nvPr/>
          </p:nvGrpSpPr>
          <p:grpSpPr>
            <a:xfrm>
              <a:off x="4775537" y="3334124"/>
              <a:ext cx="819955" cy="726710"/>
              <a:chOff x="3295850" y="2263222"/>
              <a:chExt cx="2643765" cy="2343151"/>
            </a:xfrm>
          </p:grpSpPr>
          <p:sp>
            <p:nvSpPr>
              <p:cNvPr id="269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0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2" name="组合 16"/>
            <p:cNvGrpSpPr/>
            <p:nvPr/>
          </p:nvGrpSpPr>
          <p:grpSpPr>
            <a:xfrm>
              <a:off x="4329267" y="4349464"/>
              <a:ext cx="819955" cy="726710"/>
              <a:chOff x="3295850" y="2263222"/>
              <a:chExt cx="2643765" cy="2343151"/>
            </a:xfrm>
          </p:grpSpPr>
          <p:sp>
            <p:nvSpPr>
              <p:cNvPr id="26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3" name="组合 17"/>
            <p:cNvGrpSpPr/>
            <p:nvPr/>
          </p:nvGrpSpPr>
          <p:grpSpPr>
            <a:xfrm>
              <a:off x="3156467" y="1355618"/>
              <a:ext cx="819955" cy="726710"/>
              <a:chOff x="3295850" y="2263221"/>
              <a:chExt cx="2643765" cy="2343151"/>
            </a:xfrm>
          </p:grpSpPr>
          <p:sp>
            <p:nvSpPr>
              <p:cNvPr id="265" name="Freeform 5"/>
              <p:cNvSpPr/>
              <p:nvPr/>
            </p:nvSpPr>
            <p:spPr bwMode="auto">
              <a:xfrm rot="10800000">
                <a:off x="3295850" y="2263221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54" name="组合 18"/>
            <p:cNvGrpSpPr/>
            <p:nvPr/>
          </p:nvGrpSpPr>
          <p:grpSpPr>
            <a:xfrm>
              <a:off x="3128624" y="5338935"/>
              <a:ext cx="819955" cy="726710"/>
              <a:chOff x="3295850" y="2263222"/>
              <a:chExt cx="2643765" cy="2343151"/>
            </a:xfrm>
          </p:grpSpPr>
          <p:sp>
            <p:nvSpPr>
              <p:cNvPr id="26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270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ysClr val="window" lastClr="FFFFFF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ysClr val="window" lastClr="FFFFFF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1847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55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ysClr val="window" lastClr="FFFFFF"/>
                  </a:gs>
                </a:gsLst>
                <a:lin ang="2700000" scaled="1"/>
                <a:tileRect/>
              </a:gradFill>
            </a:ln>
            <a:effectLst>
              <a:outerShdw blurRad="1270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6" name="文本框 88"/>
            <p:cNvSpPr txBox="1"/>
            <p:nvPr/>
          </p:nvSpPr>
          <p:spPr>
            <a:xfrm>
              <a:off x="3127543" y="1467551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7" name="文本框 89"/>
            <p:cNvSpPr txBox="1"/>
            <p:nvPr/>
          </p:nvSpPr>
          <p:spPr>
            <a:xfrm>
              <a:off x="3099701" y="5440679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8" name="文本框 90"/>
            <p:cNvSpPr txBox="1"/>
            <p:nvPr/>
          </p:nvSpPr>
          <p:spPr>
            <a:xfrm>
              <a:off x="4296906" y="4454837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9" name="文本框 91"/>
            <p:cNvSpPr txBox="1"/>
            <p:nvPr/>
          </p:nvSpPr>
          <p:spPr>
            <a:xfrm>
              <a:off x="4296906" y="2450735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0" name="文本框 92"/>
            <p:cNvSpPr txBox="1"/>
            <p:nvPr/>
          </p:nvSpPr>
          <p:spPr>
            <a:xfrm>
              <a:off x="4752203" y="3439987"/>
              <a:ext cx="876300" cy="685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2800" kern="0" dirty="0">
                <a:solidFill>
                  <a:srgbClr val="18478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2" name="文本框 116"/>
            <p:cNvSpPr txBox="1"/>
            <p:nvPr/>
          </p:nvSpPr>
          <p:spPr>
            <a:xfrm>
              <a:off x="2453099" y="3670960"/>
              <a:ext cx="1795688" cy="443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endParaRPr lang="zh-CN" altLang="en-US" sz="1600" u="sng" kern="0" dirty="0">
                <a:solidFill>
                  <a:srgbClr val="18478F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83" name="Freeform 5"/>
          <p:cNvSpPr/>
          <p:nvPr/>
        </p:nvSpPr>
        <p:spPr bwMode="auto">
          <a:xfrm rot="10800000">
            <a:off x="5265194" y="1205151"/>
            <a:ext cx="819955" cy="67915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4" name="Freeform 5"/>
          <p:cNvSpPr/>
          <p:nvPr/>
        </p:nvSpPr>
        <p:spPr bwMode="auto">
          <a:xfrm rot="10800000">
            <a:off x="5276821" y="1976924"/>
            <a:ext cx="819955" cy="65392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5" name="Freeform 5"/>
          <p:cNvSpPr/>
          <p:nvPr/>
        </p:nvSpPr>
        <p:spPr bwMode="auto">
          <a:xfrm rot="10800000">
            <a:off x="5296553" y="2726683"/>
            <a:ext cx="819955" cy="64754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6" name="Freeform 5"/>
          <p:cNvSpPr/>
          <p:nvPr/>
        </p:nvSpPr>
        <p:spPr bwMode="auto">
          <a:xfrm rot="10800000">
            <a:off x="5278607" y="3501149"/>
            <a:ext cx="819955" cy="65837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7" name="Freeform 5"/>
          <p:cNvSpPr/>
          <p:nvPr/>
        </p:nvSpPr>
        <p:spPr bwMode="auto">
          <a:xfrm rot="10800000">
            <a:off x="5292948" y="4231777"/>
            <a:ext cx="819955" cy="623470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ysClr val="window" lastClr="FFFFFF"/>
                </a:gs>
              </a:gsLst>
              <a:lin ang="2700000" scaled="1"/>
              <a:tileRect/>
            </a:gradFill>
          </a:ln>
          <a:effectLst>
            <a:outerShdw blurRad="1270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89" name="Group 8"/>
          <p:cNvGrpSpPr>
            <a:grpSpLocks noChangeAspect="1"/>
          </p:cNvGrpSpPr>
          <p:nvPr/>
        </p:nvGrpSpPr>
        <p:grpSpPr bwMode="auto">
          <a:xfrm>
            <a:off x="2727237" y="3666505"/>
            <a:ext cx="281044" cy="307946"/>
            <a:chOff x="3437" y="2282"/>
            <a:chExt cx="679" cy="744"/>
          </a:xfrm>
          <a:solidFill>
            <a:srgbClr val="005A9E"/>
          </a:solidFill>
        </p:grpSpPr>
        <p:sp>
          <p:nvSpPr>
            <p:cNvPr id="29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2" name="Group 13"/>
          <p:cNvGrpSpPr>
            <a:grpSpLocks noChangeAspect="1"/>
          </p:cNvGrpSpPr>
          <p:nvPr/>
        </p:nvGrpSpPr>
        <p:grpSpPr bwMode="auto">
          <a:xfrm>
            <a:off x="2693166" y="2126116"/>
            <a:ext cx="362945" cy="367231"/>
            <a:chOff x="2426" y="2781"/>
            <a:chExt cx="593" cy="600"/>
          </a:xfrm>
          <a:solidFill>
            <a:schemeClr val="bg1">
              <a:lumMod val="65000"/>
            </a:schemeClr>
          </a:solidFill>
        </p:grpSpPr>
        <p:sp>
          <p:nvSpPr>
            <p:cNvPr id="29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5" name="Group 18"/>
          <p:cNvGrpSpPr>
            <a:grpSpLocks noChangeAspect="1"/>
          </p:cNvGrpSpPr>
          <p:nvPr/>
        </p:nvGrpSpPr>
        <p:grpSpPr bwMode="auto">
          <a:xfrm>
            <a:off x="3065403" y="2896885"/>
            <a:ext cx="316014" cy="294467"/>
            <a:chOff x="3802" y="2858"/>
            <a:chExt cx="616" cy="574"/>
          </a:xfrm>
          <a:solidFill>
            <a:srgbClr val="005A9E"/>
          </a:solidFill>
        </p:grpSpPr>
        <p:sp>
          <p:nvSpPr>
            <p:cNvPr id="29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01" name="Group 26"/>
          <p:cNvGrpSpPr>
            <a:grpSpLocks noChangeAspect="1"/>
          </p:cNvGrpSpPr>
          <p:nvPr/>
        </p:nvGrpSpPr>
        <p:grpSpPr bwMode="auto">
          <a:xfrm>
            <a:off x="1720133" y="1437803"/>
            <a:ext cx="388217" cy="192462"/>
            <a:chOff x="5676" y="2597"/>
            <a:chExt cx="1061" cy="526"/>
          </a:xfrm>
          <a:solidFill>
            <a:srgbClr val="18478F"/>
          </a:solidFill>
        </p:grpSpPr>
        <p:sp>
          <p:nvSpPr>
            <p:cNvPr id="30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17" name="Freeform 108"/>
          <p:cNvSpPr>
            <a:spLocks noEditPoints="1"/>
          </p:cNvSpPr>
          <p:nvPr/>
        </p:nvSpPr>
        <p:spPr bwMode="auto">
          <a:xfrm>
            <a:off x="1720133" y="4409896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rgbClr val="005A9E"/>
          </a:solidFill>
          <a:ln>
            <a:noFill/>
          </a:ln>
        </p:spPr>
        <p:txBody>
          <a:bodyPr vert="horz" wrap="square" lIns="91439" tIns="45719" rIns="91439" bIns="45719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6176772" y="1205150"/>
            <a:ext cx="2707570" cy="62181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Включена вся сумма задолженности + пени + штрафы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6176772" y="1837960"/>
            <a:ext cx="2707570" cy="8887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пропорционально в течение 1 года (в исключительных случаях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течение 3-х лет по федеральным налогам)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6181074" y="2787578"/>
            <a:ext cx="2376264" cy="56956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Предусмотрено погашение процентов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6182936" y="4216532"/>
            <a:ext cx="2277496" cy="70203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Должник обязан погасить текущую задолженность, если соглашение заключается в процедуре банкротства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6211537" y="3483342"/>
            <a:ext cx="1931643" cy="6193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Обеспечение исполнения условий мирового соглашения</a:t>
            </a:r>
          </a:p>
        </p:txBody>
      </p:sp>
      <p:pic>
        <p:nvPicPr>
          <p:cNvPr id="327" name="Рисунок 3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18" y="2374993"/>
            <a:ext cx="892246" cy="1423182"/>
          </a:xfrm>
          <a:prstGeom prst="rect">
            <a:avLst/>
          </a:prstGeom>
        </p:spPr>
      </p:pic>
      <p:pic>
        <p:nvPicPr>
          <p:cNvPr id="328" name="Рисунок 3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224" y="4264508"/>
            <a:ext cx="550614" cy="550614"/>
          </a:xfrm>
          <a:prstGeom prst="rect">
            <a:avLst/>
          </a:prstGeom>
        </p:spPr>
      </p:pic>
      <p:pic>
        <p:nvPicPr>
          <p:cNvPr id="329" name="Рисунок 3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29" y="1291712"/>
            <a:ext cx="536084" cy="500127"/>
          </a:xfrm>
          <a:prstGeom prst="rect">
            <a:avLst/>
          </a:prstGeom>
        </p:spPr>
      </p:pic>
      <p:pic>
        <p:nvPicPr>
          <p:cNvPr id="332" name="Рисунок 3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13" y="2054428"/>
            <a:ext cx="429489" cy="533793"/>
          </a:xfrm>
          <a:prstGeom prst="rect">
            <a:avLst/>
          </a:prstGeom>
        </p:spPr>
      </p:pic>
      <p:pic>
        <p:nvPicPr>
          <p:cNvPr id="335" name="Рисунок 3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73" y="3504760"/>
            <a:ext cx="533371" cy="597950"/>
          </a:xfrm>
          <a:prstGeom prst="rect">
            <a:avLst/>
          </a:prstGeom>
        </p:spPr>
      </p:pic>
      <p:pic>
        <p:nvPicPr>
          <p:cNvPr id="336" name="Рисунок 3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87" y="2787578"/>
            <a:ext cx="481526" cy="5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286" grpId="0" animBg="1"/>
      <p:bldP spid="287" grpId="0" animBg="1"/>
      <p:bldP spid="317" grpId="0" animBg="1"/>
      <p:bldP spid="324" grpId="0"/>
      <p:bldP spid="3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8180" y="195486"/>
            <a:ext cx="7337192" cy="829352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Обеспечение исполнения условий мирового соглашения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3392836" y="1153614"/>
            <a:ext cx="1812886" cy="1672078"/>
            <a:chOff x="4071" y="1584"/>
            <a:chExt cx="1092" cy="1097"/>
          </a:xfrm>
        </p:grpSpPr>
        <p:sp>
          <p:nvSpPr>
            <p:cNvPr id="6" name="Oval 109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111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112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Oval 113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114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2" name="Oval 1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Oval 1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4" name="Oval 1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5" name="Oval 1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29"/>
          <p:cNvGrpSpPr>
            <a:grpSpLocks/>
          </p:cNvGrpSpPr>
          <p:nvPr/>
        </p:nvGrpSpPr>
        <p:grpSpPr bwMode="auto">
          <a:xfrm>
            <a:off x="7020856" y="1281354"/>
            <a:ext cx="1439862" cy="1439863"/>
            <a:chOff x="2789" y="1625"/>
            <a:chExt cx="907" cy="907"/>
          </a:xfrm>
        </p:grpSpPr>
        <p:sp>
          <p:nvSpPr>
            <p:cNvPr id="18" name="Oval 3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3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32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34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4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" name="Group 41"/>
          <p:cNvGrpSpPr>
            <a:grpSpLocks/>
          </p:cNvGrpSpPr>
          <p:nvPr/>
        </p:nvGrpSpPr>
        <p:grpSpPr bwMode="auto">
          <a:xfrm>
            <a:off x="6049515" y="3171594"/>
            <a:ext cx="1543769" cy="1524000"/>
            <a:chOff x="864" y="1680"/>
            <a:chExt cx="910" cy="960"/>
          </a:xfrm>
        </p:grpSpPr>
        <p:sp>
          <p:nvSpPr>
            <p:cNvPr id="30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7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42" name="Group 95"/>
          <p:cNvGrpSpPr>
            <a:grpSpLocks/>
          </p:cNvGrpSpPr>
          <p:nvPr/>
        </p:nvGrpSpPr>
        <p:grpSpPr bwMode="auto">
          <a:xfrm>
            <a:off x="743460" y="1385828"/>
            <a:ext cx="1439862" cy="1439863"/>
            <a:chOff x="2832" y="1728"/>
            <a:chExt cx="907" cy="907"/>
          </a:xfrm>
        </p:grpSpPr>
        <p:sp>
          <p:nvSpPr>
            <p:cNvPr id="44" name="Oval 96"/>
            <p:cNvSpPr>
              <a:spLocks noChangeArrowheads="1"/>
            </p:cNvSpPr>
            <p:nvPr/>
          </p:nvSpPr>
          <p:spPr bwMode="gray">
            <a:xfrm>
              <a:off x="2832" y="1728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gamma/>
                    <a:tint val="0"/>
                    <a:invGamma/>
                  </a:srgbClr>
                </a:gs>
                <a:gs pos="50000">
                  <a:srgbClr val="3965E1"/>
                </a:gs>
                <a:gs pos="100000">
                  <a:srgbClr val="3965E1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97"/>
            <p:cNvSpPr>
              <a:spLocks noChangeArrowheads="1"/>
            </p:cNvSpPr>
            <p:nvPr/>
          </p:nvSpPr>
          <p:spPr bwMode="gray">
            <a:xfrm>
              <a:off x="2832" y="1728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3965E1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98"/>
            <p:cNvSpPr>
              <a:spLocks noChangeArrowheads="1"/>
            </p:cNvSpPr>
            <p:nvPr/>
          </p:nvSpPr>
          <p:spPr bwMode="gray">
            <a:xfrm>
              <a:off x="2889" y="1788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gamma/>
                    <a:shade val="54118"/>
                    <a:invGamma/>
                  </a:srgbClr>
                </a:gs>
                <a:gs pos="50000">
                  <a:srgbClr val="3965E1"/>
                </a:gs>
                <a:gs pos="100000">
                  <a:srgbClr val="3965E1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" name="Oval 99"/>
            <p:cNvSpPr>
              <a:spLocks noChangeArrowheads="1"/>
            </p:cNvSpPr>
            <p:nvPr/>
          </p:nvSpPr>
          <p:spPr bwMode="gray">
            <a:xfrm>
              <a:off x="2889" y="179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gamma/>
                    <a:shade val="66667"/>
                    <a:invGamma/>
                  </a:srgbClr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Oval 100"/>
            <p:cNvSpPr>
              <a:spLocks noChangeArrowheads="1"/>
            </p:cNvSpPr>
            <p:nvPr/>
          </p:nvSpPr>
          <p:spPr bwMode="gray">
            <a:xfrm>
              <a:off x="2928" y="1833"/>
              <a:ext cx="709" cy="709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3965E1">
                    <a:gamma/>
                    <a:shade val="588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9" name="Group 101"/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50" name="Oval 10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" name="Oval 10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2" name="Oval 10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3" name="Oval 10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AutoShape 119"/>
          <p:cNvSpPr>
            <a:spLocks noChangeArrowheads="1"/>
          </p:cNvSpPr>
          <p:nvPr/>
        </p:nvSpPr>
        <p:spPr bwMode="gray">
          <a:xfrm rot="10800000">
            <a:off x="5564109" y="1713681"/>
            <a:ext cx="1456746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120"/>
          <p:cNvSpPr>
            <a:spLocks noChangeArrowheads="1"/>
          </p:cNvSpPr>
          <p:nvPr/>
        </p:nvSpPr>
        <p:spPr bwMode="gray">
          <a:xfrm>
            <a:off x="4839390" y="3750665"/>
            <a:ext cx="1210126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21"/>
          <p:cNvSpPr>
            <a:spLocks noChangeArrowheads="1"/>
          </p:cNvSpPr>
          <p:nvPr/>
        </p:nvSpPr>
        <p:spPr bwMode="gray">
          <a:xfrm>
            <a:off x="2183322" y="1721983"/>
            <a:ext cx="1236551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22"/>
          <p:cNvSpPr>
            <a:spLocks noChangeArrowheads="1"/>
          </p:cNvSpPr>
          <p:nvPr/>
        </p:nvSpPr>
        <p:spPr bwMode="gray">
          <a:xfrm rot="12823264">
            <a:off x="5206216" y="2948359"/>
            <a:ext cx="1096986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00" y="1569903"/>
            <a:ext cx="648072" cy="102997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13641" y="2848238"/>
            <a:ext cx="1884324" cy="73958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Банковская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независимая)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гарантия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30425" y="2765119"/>
            <a:ext cx="753732" cy="30999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Залог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049515" y="4691158"/>
            <a:ext cx="1872792" cy="29801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Поручительство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62" y="1518635"/>
            <a:ext cx="830773" cy="93136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94" y="3587820"/>
            <a:ext cx="793645" cy="68015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00" y="1380708"/>
            <a:ext cx="1198038" cy="1198038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87824" y="4695594"/>
            <a:ext cx="2297918" cy="30232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Имущество поручителя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711239" y="2774010"/>
            <a:ext cx="1201775" cy="40671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Мировое соглашение</a:t>
            </a:r>
          </a:p>
        </p:txBody>
      </p:sp>
      <p:grpSp>
        <p:nvGrpSpPr>
          <p:cNvPr id="65" name="Group 75"/>
          <p:cNvGrpSpPr>
            <a:grpSpLocks/>
          </p:cNvGrpSpPr>
          <p:nvPr/>
        </p:nvGrpSpPr>
        <p:grpSpPr bwMode="auto">
          <a:xfrm>
            <a:off x="3393176" y="3324582"/>
            <a:ext cx="1446213" cy="1418560"/>
            <a:chOff x="884" y="2523"/>
            <a:chExt cx="862" cy="862"/>
          </a:xfrm>
        </p:grpSpPr>
        <p:sp>
          <p:nvSpPr>
            <p:cNvPr id="66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2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3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4" name="Oval 84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5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4" t="44621" r="34925" b="33723"/>
          <a:stretch/>
        </p:blipFill>
        <p:spPr bwMode="auto">
          <a:xfrm>
            <a:off x="3713108" y="3716463"/>
            <a:ext cx="767253" cy="63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8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2" grpId="0"/>
      <p:bldP spid="63" grpId="0"/>
      <p:bldP spid="64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710" y="195486"/>
            <a:ext cx="7337192" cy="82935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Ответственность руководителя и иных контролирующих лиц по долгам юридического </a:t>
            </a:r>
            <a:r>
              <a:rPr lang="ru-RU" sz="2400" dirty="0" smtClean="0"/>
              <a:t>лица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1616" y="1094902"/>
            <a:ext cx="3871947" cy="274275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just" defTabSz="1043056"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Субсидиарная ответственность - </a:t>
            </a:r>
            <a:r>
              <a:rPr lang="ru-RU" dirty="0"/>
              <a:t>обязанность третьего лица исполнить долговые обязательства за должника в случае неисполнения таким должником своих договорных и внедоговорных обязанностей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任意多边形 37"/>
          <p:cNvSpPr/>
          <p:nvPr/>
        </p:nvSpPr>
        <p:spPr>
          <a:xfrm rot="2700000">
            <a:off x="5961695" y="2410860"/>
            <a:ext cx="322226" cy="32222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任意多边形 40"/>
          <p:cNvSpPr/>
          <p:nvPr/>
        </p:nvSpPr>
        <p:spPr>
          <a:xfrm rot="18900000" flipH="1">
            <a:off x="6671485" y="1577219"/>
            <a:ext cx="322226" cy="32222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任意多边形 45"/>
          <p:cNvSpPr/>
          <p:nvPr/>
        </p:nvSpPr>
        <p:spPr>
          <a:xfrm rot="2700000">
            <a:off x="6088500" y="4015292"/>
            <a:ext cx="322226" cy="32222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任意多边形 48"/>
          <p:cNvSpPr/>
          <p:nvPr/>
        </p:nvSpPr>
        <p:spPr>
          <a:xfrm rot="18900000" flipH="1">
            <a:off x="6726791" y="3196024"/>
            <a:ext cx="322226" cy="322226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23"/>
          <p:cNvSpPr/>
          <p:nvPr/>
        </p:nvSpPr>
        <p:spPr>
          <a:xfrm>
            <a:off x="6122808" y="2210286"/>
            <a:ext cx="765096" cy="7269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41"/>
          <p:cNvSpPr/>
          <p:nvPr/>
        </p:nvSpPr>
        <p:spPr>
          <a:xfrm flipH="1">
            <a:off x="6079061" y="1385051"/>
            <a:ext cx="753538" cy="7443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椭圆 46"/>
          <p:cNvSpPr/>
          <p:nvPr/>
        </p:nvSpPr>
        <p:spPr>
          <a:xfrm>
            <a:off x="6249613" y="3837662"/>
            <a:ext cx="710271" cy="70875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8" name="椭圆 49"/>
          <p:cNvSpPr/>
          <p:nvPr/>
        </p:nvSpPr>
        <p:spPr>
          <a:xfrm flipH="1">
            <a:off x="6122807" y="3018951"/>
            <a:ext cx="777421" cy="7012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7" name="TextBox 46"/>
          <p:cNvSpPr txBox="1"/>
          <p:nvPr/>
        </p:nvSpPr>
        <p:spPr>
          <a:xfrm>
            <a:off x="5607691" y="1026567"/>
            <a:ext cx="1729537" cy="3584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Регулируется: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77077" y="1438782"/>
            <a:ext cx="1656184" cy="52739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Гражданский кодекс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РФ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33563" y="2362379"/>
            <a:ext cx="1629029" cy="42274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 банкротстве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44459" y="3182595"/>
            <a:ext cx="1247003" cy="34908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 ООО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4515" y="3837662"/>
            <a:ext cx="1552642" cy="8070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 ОАО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9972" y="4675938"/>
            <a:ext cx="6972584" cy="30777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Иск может быть подан в течение </a:t>
            </a:r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лет </a:t>
            </a:r>
            <a:r>
              <a:rPr lang="ru-RU" sz="1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</a:t>
            </a:r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момента признания банкротом!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3" name="Picture 5" descr="D:\Users\5000-92-837\Downloads\_____20160320_17000871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3" y="2231494"/>
            <a:ext cx="624835" cy="6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Users\5000-92-837\Downloads\_____20160320_17000871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217" y="3845102"/>
            <a:ext cx="624835" cy="6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5000-92-837\Downloads\__20140207_17088349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32" y="1532222"/>
            <a:ext cx="563196" cy="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:\Users\5000-92-837\Downloads\__20140207_17088349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82" y="3157384"/>
            <a:ext cx="563196" cy="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3" grpId="0" animBg="1"/>
      <p:bldP spid="18" grpId="0" animBg="1"/>
      <p:bldP spid="23" grpId="0" animBg="1"/>
      <p:bldP spid="28" grpId="0" animBg="1"/>
      <p:bldP spid="47" grpId="0"/>
      <p:bldP spid="48" grpId="0"/>
      <p:bldP spid="49" grpId="0"/>
      <p:bldP spid="50" grpId="0"/>
      <p:bldP spid="5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4" y="1187142"/>
            <a:ext cx="1508103" cy="15083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6168" y="179625"/>
            <a:ext cx="7337192" cy="829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Кто рискует быть привлеченным к субсидиарной ответственности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AutoShape 121"/>
          <p:cNvSpPr>
            <a:spLocks noChangeArrowheads="1"/>
          </p:cNvSpPr>
          <p:nvPr/>
        </p:nvSpPr>
        <p:spPr bwMode="gray">
          <a:xfrm rot="20018503">
            <a:off x="1514835" y="1156315"/>
            <a:ext cx="2179465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6011" y="2684987"/>
            <a:ext cx="1440160" cy="1070009"/>
          </a:xfrm>
          <a:prstGeom prst="rect">
            <a:avLst/>
          </a:prstGeom>
          <a:ln w="25400" cap="rnd" cmpd="dbl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5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Учредители,  участники или акционеры, члены органа должника (члены совета директоров)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88" y="2553618"/>
            <a:ext cx="1071597" cy="1185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1" y="2621718"/>
            <a:ext cx="1479015" cy="1133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4254" y="3900861"/>
            <a:ext cx="1742812" cy="819828"/>
          </a:xfrm>
          <a:prstGeom prst="rect">
            <a:avLst/>
          </a:prstGeom>
          <a:solidFill>
            <a:srgbClr val="EDEEEF"/>
          </a:solidFill>
          <a:ln w="25400" cap="rnd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Руководители,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включая прекративших трудовые отношения с должником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AutoShape 121"/>
          <p:cNvSpPr>
            <a:spLocks noChangeArrowheads="1"/>
          </p:cNvSpPr>
          <p:nvPr/>
        </p:nvSpPr>
        <p:spPr bwMode="gray">
          <a:xfrm rot="18448908">
            <a:off x="2427727" y="1557841"/>
            <a:ext cx="2040505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75144" y="3933901"/>
            <a:ext cx="1661296" cy="786788"/>
          </a:xfrm>
          <a:prstGeom prst="rect">
            <a:avLst/>
          </a:prstGeom>
          <a:ln w="25400" cap="rnd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Любые третьи лица, которые фактически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управляют должником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43" y="929709"/>
            <a:ext cx="1152128" cy="9873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2632"/>
            <a:ext cx="972978" cy="10436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8113" y="3900861"/>
            <a:ext cx="1300992" cy="786900"/>
          </a:xfrm>
          <a:prstGeom prst="rect">
            <a:avLst/>
          </a:prstGeom>
          <a:ln w="22225" cap="rnd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Председатель  и члены ликвидационной комиссии</a:t>
            </a:r>
          </a:p>
        </p:txBody>
      </p:sp>
      <p:sp>
        <p:nvSpPr>
          <p:cNvPr id="18" name="AutoShape 121"/>
          <p:cNvSpPr>
            <a:spLocks noChangeArrowheads="1"/>
          </p:cNvSpPr>
          <p:nvPr/>
        </p:nvSpPr>
        <p:spPr bwMode="gray">
          <a:xfrm rot="16200000">
            <a:off x="3612897" y="1541867"/>
            <a:ext cx="1566301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81" y="2639106"/>
            <a:ext cx="726823" cy="10473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92280" y="3900861"/>
            <a:ext cx="1152128" cy="687113"/>
          </a:xfrm>
          <a:prstGeom prst="rect">
            <a:avLst/>
          </a:prstGeom>
          <a:ln w="22225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Главный бухгалтер или финансовый директор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2669" y="1994059"/>
            <a:ext cx="1656184" cy="461345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Собственники имущества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казенного предприятия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AutoShape 121"/>
          <p:cNvSpPr>
            <a:spLocks noChangeArrowheads="1"/>
          </p:cNvSpPr>
          <p:nvPr/>
        </p:nvSpPr>
        <p:spPr bwMode="gray">
          <a:xfrm rot="14553203">
            <a:off x="4547906" y="1515706"/>
            <a:ext cx="1944481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1"/>
          <p:cNvSpPr>
            <a:spLocks noChangeArrowheads="1"/>
          </p:cNvSpPr>
          <p:nvPr/>
        </p:nvSpPr>
        <p:spPr bwMode="gray">
          <a:xfrm rot="13690081">
            <a:off x="5118720" y="1696163"/>
            <a:ext cx="2487502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21"/>
          <p:cNvSpPr>
            <a:spLocks noChangeArrowheads="1"/>
          </p:cNvSpPr>
          <p:nvPr/>
        </p:nvSpPr>
        <p:spPr bwMode="gray">
          <a:xfrm rot="11968416">
            <a:off x="5735180" y="1030151"/>
            <a:ext cx="1825870" cy="457200"/>
          </a:xfrm>
          <a:prstGeom prst="leftArrow">
            <a:avLst>
              <a:gd name="adj1" fmla="val 31250"/>
              <a:gd name="adj2" fmla="val 67679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72408" y="195486"/>
            <a:ext cx="7337192" cy="792088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Основания для привлечения к субсидиарной ответственности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5" name="MH_Other_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131676" y="2319763"/>
            <a:ext cx="2752183" cy="2752184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lIns="91440" tIns="45720" rIns="91440" bIns="45720"/>
          <a:lstStyle/>
          <a:p>
            <a:pPr defTabSz="121917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MH_Other_12"/>
          <p:cNvSpPr/>
          <p:nvPr>
            <p:custDataLst>
              <p:tags r:id="rId2"/>
            </p:custDataLst>
          </p:nvPr>
        </p:nvSpPr>
        <p:spPr bwMode="auto">
          <a:xfrm>
            <a:off x="3641726" y="2874891"/>
            <a:ext cx="1700244" cy="1726508"/>
          </a:xfrm>
          <a:prstGeom prst="ellipse">
            <a:avLst/>
          </a:prstGeom>
          <a:solidFill>
            <a:schemeClr val="bg1"/>
          </a:solidFill>
          <a:ln w="19050" cap="flat">
            <a:gradFill>
              <a:gsLst>
                <a:gs pos="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prstDash val="solid"/>
            <a:miter lim="800000"/>
          </a:ln>
          <a:effectLst>
            <a:outerShdw blurRad="152400" dist="50800" dir="8100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/>
          <a:lstStyle/>
          <a:p>
            <a:pPr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39" name="组合 13"/>
          <p:cNvGrpSpPr/>
          <p:nvPr/>
        </p:nvGrpSpPr>
        <p:grpSpPr>
          <a:xfrm>
            <a:off x="2208429" y="3838999"/>
            <a:ext cx="1004940" cy="1021529"/>
            <a:chOff x="2810728" y="3427868"/>
            <a:chExt cx="753705" cy="766147"/>
          </a:xfrm>
        </p:grpSpPr>
        <p:pic>
          <p:nvPicPr>
            <p:cNvPr id="40" name="MH_Other_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0728" y="3427868"/>
              <a:ext cx="753705" cy="766147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Freeform 458"/>
            <p:cNvSpPr/>
            <p:nvPr/>
          </p:nvSpPr>
          <p:spPr bwMode="auto">
            <a:xfrm>
              <a:off x="3077001" y="3685847"/>
              <a:ext cx="219089" cy="250192"/>
            </a:xfrm>
            <a:custGeom>
              <a:avLst/>
              <a:gdLst>
                <a:gd name="T0" fmla="*/ 64 w 64"/>
                <a:gd name="T1" fmla="*/ 30 h 73"/>
                <a:gd name="T2" fmla="*/ 34 w 64"/>
                <a:gd name="T3" fmla="*/ 3 h 73"/>
                <a:gd name="T4" fmla="*/ 34 w 64"/>
                <a:gd name="T5" fmla="*/ 2 h 73"/>
                <a:gd name="T6" fmla="*/ 32 w 64"/>
                <a:gd name="T7" fmla="*/ 0 h 73"/>
                <a:gd name="T8" fmla="*/ 30 w 64"/>
                <a:gd name="T9" fmla="*/ 2 h 73"/>
                <a:gd name="T10" fmla="*/ 30 w 64"/>
                <a:gd name="T11" fmla="*/ 3 h 73"/>
                <a:gd name="T12" fmla="*/ 0 w 64"/>
                <a:gd name="T13" fmla="*/ 30 h 73"/>
                <a:gd name="T14" fmla="*/ 30 w 64"/>
                <a:gd name="T15" fmla="*/ 30 h 73"/>
                <a:gd name="T16" fmla="*/ 30 w 64"/>
                <a:gd name="T17" fmla="*/ 59 h 73"/>
                <a:gd name="T18" fmla="*/ 30 w 64"/>
                <a:gd name="T19" fmla="*/ 59 h 73"/>
                <a:gd name="T20" fmla="*/ 27 w 64"/>
                <a:gd name="T21" fmla="*/ 66 h 73"/>
                <a:gd name="T22" fmla="*/ 20 w 64"/>
                <a:gd name="T23" fmla="*/ 68 h 73"/>
                <a:gd name="T24" fmla="*/ 13 w 64"/>
                <a:gd name="T25" fmla="*/ 66 h 73"/>
                <a:gd name="T26" fmla="*/ 10 w 64"/>
                <a:gd name="T27" fmla="*/ 59 h 73"/>
                <a:gd name="T28" fmla="*/ 8 w 64"/>
                <a:gd name="T29" fmla="*/ 56 h 73"/>
                <a:gd name="T30" fmla="*/ 6 w 64"/>
                <a:gd name="T31" fmla="*/ 59 h 73"/>
                <a:gd name="T32" fmla="*/ 20 w 64"/>
                <a:gd name="T33" fmla="*/ 73 h 73"/>
                <a:gd name="T34" fmla="*/ 34 w 64"/>
                <a:gd name="T35" fmla="*/ 60 h 73"/>
                <a:gd name="T36" fmla="*/ 34 w 64"/>
                <a:gd name="T37" fmla="*/ 59 h 73"/>
                <a:gd name="T38" fmla="*/ 34 w 64"/>
                <a:gd name="T39" fmla="*/ 30 h 73"/>
                <a:gd name="T40" fmla="*/ 64 w 64"/>
                <a:gd name="T4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73">
                  <a:moveTo>
                    <a:pt x="64" y="30"/>
                  </a:moveTo>
                  <a:cubicBezTo>
                    <a:pt x="64" y="16"/>
                    <a:pt x="51" y="4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31" y="0"/>
                    <a:pt x="30" y="1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13" y="4"/>
                    <a:pt x="0" y="16"/>
                    <a:pt x="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61"/>
                    <a:pt x="28" y="64"/>
                    <a:pt x="27" y="66"/>
                  </a:cubicBezTo>
                  <a:cubicBezTo>
                    <a:pt x="25" y="67"/>
                    <a:pt x="23" y="68"/>
                    <a:pt x="20" y="68"/>
                  </a:cubicBezTo>
                  <a:cubicBezTo>
                    <a:pt x="17" y="68"/>
                    <a:pt x="15" y="67"/>
                    <a:pt x="13" y="66"/>
                  </a:cubicBezTo>
                  <a:cubicBezTo>
                    <a:pt x="11" y="64"/>
                    <a:pt x="10" y="61"/>
                    <a:pt x="10" y="59"/>
                  </a:cubicBezTo>
                  <a:cubicBezTo>
                    <a:pt x="10" y="58"/>
                    <a:pt x="9" y="56"/>
                    <a:pt x="8" y="56"/>
                  </a:cubicBezTo>
                  <a:cubicBezTo>
                    <a:pt x="7" y="56"/>
                    <a:pt x="6" y="58"/>
                    <a:pt x="6" y="59"/>
                  </a:cubicBezTo>
                  <a:cubicBezTo>
                    <a:pt x="6" y="67"/>
                    <a:pt x="12" y="73"/>
                    <a:pt x="20" y="73"/>
                  </a:cubicBezTo>
                  <a:cubicBezTo>
                    <a:pt x="28" y="73"/>
                    <a:pt x="34" y="67"/>
                    <a:pt x="34" y="60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30"/>
                    <a:pt x="34" y="30"/>
                    <a:pt x="34" y="30"/>
                  </a:cubicBezTo>
                  <a:lnTo>
                    <a:pt x="64" y="30"/>
                  </a:ln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2" name="组合 12"/>
          <p:cNvGrpSpPr/>
          <p:nvPr/>
        </p:nvGrpSpPr>
        <p:grpSpPr>
          <a:xfrm>
            <a:off x="2221059" y="2501422"/>
            <a:ext cx="1006323" cy="1022911"/>
            <a:chOff x="3106197" y="2292644"/>
            <a:chExt cx="754742" cy="767183"/>
          </a:xfrm>
        </p:grpSpPr>
        <p:pic>
          <p:nvPicPr>
            <p:cNvPr id="43" name="MH_Other_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6197" y="2292644"/>
              <a:ext cx="754742" cy="767183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4" name="组合 27"/>
            <p:cNvGrpSpPr/>
            <p:nvPr/>
          </p:nvGrpSpPr>
          <p:grpSpPr>
            <a:xfrm>
              <a:off x="3358471" y="2555872"/>
              <a:ext cx="250194" cy="240726"/>
              <a:chOff x="7156593" y="1239730"/>
              <a:chExt cx="293688" cy="282574"/>
            </a:xfrm>
            <a:solidFill>
              <a:srgbClr val="005A9E"/>
            </a:solidFill>
          </p:grpSpPr>
          <p:sp>
            <p:nvSpPr>
              <p:cNvPr id="45" name="Freeform 573"/>
              <p:cNvSpPr/>
              <p:nvPr/>
            </p:nvSpPr>
            <p:spPr bwMode="auto">
              <a:xfrm>
                <a:off x="7204218" y="1304817"/>
                <a:ext cx="196850" cy="217487"/>
              </a:xfrm>
              <a:custGeom>
                <a:avLst/>
                <a:gdLst>
                  <a:gd name="T0" fmla="*/ 0 w 49"/>
                  <a:gd name="T1" fmla="*/ 22 h 54"/>
                  <a:gd name="T2" fmla="*/ 0 w 49"/>
                  <a:gd name="T3" fmla="*/ 52 h 54"/>
                  <a:gd name="T4" fmla="*/ 1 w 49"/>
                  <a:gd name="T5" fmla="*/ 54 h 54"/>
                  <a:gd name="T6" fmla="*/ 3 w 49"/>
                  <a:gd name="T7" fmla="*/ 54 h 54"/>
                  <a:gd name="T8" fmla="*/ 16 w 49"/>
                  <a:gd name="T9" fmla="*/ 54 h 54"/>
                  <a:gd name="T10" fmla="*/ 17 w 49"/>
                  <a:gd name="T11" fmla="*/ 54 h 54"/>
                  <a:gd name="T12" fmla="*/ 18 w 49"/>
                  <a:gd name="T13" fmla="*/ 53 h 54"/>
                  <a:gd name="T14" fmla="*/ 18 w 49"/>
                  <a:gd name="T15" fmla="*/ 39 h 54"/>
                  <a:gd name="T16" fmla="*/ 31 w 49"/>
                  <a:gd name="T17" fmla="*/ 39 h 54"/>
                  <a:gd name="T18" fmla="*/ 31 w 49"/>
                  <a:gd name="T19" fmla="*/ 53 h 54"/>
                  <a:gd name="T20" fmla="*/ 32 w 49"/>
                  <a:gd name="T21" fmla="*/ 54 h 54"/>
                  <a:gd name="T22" fmla="*/ 33 w 49"/>
                  <a:gd name="T23" fmla="*/ 54 h 54"/>
                  <a:gd name="T24" fmla="*/ 46 w 49"/>
                  <a:gd name="T25" fmla="*/ 54 h 54"/>
                  <a:gd name="T26" fmla="*/ 48 w 49"/>
                  <a:gd name="T27" fmla="*/ 54 h 54"/>
                  <a:gd name="T28" fmla="*/ 49 w 49"/>
                  <a:gd name="T29" fmla="*/ 52 h 54"/>
                  <a:gd name="T30" fmla="*/ 49 w 49"/>
                  <a:gd name="T31" fmla="*/ 22 h 54"/>
                  <a:gd name="T32" fmla="*/ 25 w 49"/>
                  <a:gd name="T33" fmla="*/ 0 h 54"/>
                  <a:gd name="T34" fmla="*/ 0 w 49"/>
                  <a:gd name="T35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54">
                    <a:moveTo>
                      <a:pt x="0" y="2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0" y="54"/>
                      <a:pt x="1" y="54"/>
                    </a:cubicBezTo>
                    <a:cubicBezTo>
                      <a:pt x="2" y="54"/>
                      <a:pt x="2" y="54"/>
                      <a:pt x="3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8" y="54"/>
                      <a:pt x="18" y="53"/>
                      <a:pt x="18" y="53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3"/>
                      <a:pt x="31" y="54"/>
                      <a:pt x="32" y="54"/>
                    </a:cubicBezTo>
                    <a:cubicBezTo>
                      <a:pt x="32" y="54"/>
                      <a:pt x="32" y="54"/>
                      <a:pt x="33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7" y="54"/>
                      <a:pt x="48" y="54"/>
                      <a:pt x="48" y="54"/>
                    </a:cubicBezTo>
                    <a:cubicBezTo>
                      <a:pt x="49" y="54"/>
                      <a:pt x="49" y="53"/>
                      <a:pt x="49" y="5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 574"/>
              <p:cNvSpPr/>
              <p:nvPr/>
            </p:nvSpPr>
            <p:spPr bwMode="auto">
              <a:xfrm>
                <a:off x="7156593" y="1239730"/>
                <a:ext cx="293688" cy="157162"/>
              </a:xfrm>
              <a:custGeom>
                <a:avLst/>
                <a:gdLst>
                  <a:gd name="T0" fmla="*/ 71 w 73"/>
                  <a:gd name="T1" fmla="*/ 30 h 39"/>
                  <a:gd name="T2" fmla="*/ 60 w 73"/>
                  <a:gd name="T3" fmla="*/ 20 h 39"/>
                  <a:gd name="T4" fmla="*/ 60 w 73"/>
                  <a:gd name="T5" fmla="*/ 3 h 39"/>
                  <a:gd name="T6" fmla="*/ 58 w 73"/>
                  <a:gd name="T7" fmla="*/ 1 h 39"/>
                  <a:gd name="T8" fmla="*/ 53 w 73"/>
                  <a:gd name="T9" fmla="*/ 1 h 39"/>
                  <a:gd name="T10" fmla="*/ 52 w 73"/>
                  <a:gd name="T11" fmla="*/ 3 h 39"/>
                  <a:gd name="T12" fmla="*/ 52 w 73"/>
                  <a:gd name="T13" fmla="*/ 12 h 39"/>
                  <a:gd name="T14" fmla="*/ 40 w 73"/>
                  <a:gd name="T15" fmla="*/ 2 h 39"/>
                  <a:gd name="T16" fmla="*/ 33 w 73"/>
                  <a:gd name="T17" fmla="*/ 2 h 39"/>
                  <a:gd name="T18" fmla="*/ 2 w 73"/>
                  <a:gd name="T19" fmla="*/ 30 h 39"/>
                  <a:gd name="T20" fmla="*/ 2 w 73"/>
                  <a:gd name="T21" fmla="*/ 37 h 39"/>
                  <a:gd name="T22" fmla="*/ 2 w 73"/>
                  <a:gd name="T23" fmla="*/ 37 h 39"/>
                  <a:gd name="T24" fmla="*/ 5 w 73"/>
                  <a:gd name="T25" fmla="*/ 38 h 39"/>
                  <a:gd name="T26" fmla="*/ 8 w 73"/>
                  <a:gd name="T27" fmla="*/ 37 h 39"/>
                  <a:gd name="T28" fmla="*/ 37 w 73"/>
                  <a:gd name="T29" fmla="*/ 11 h 39"/>
                  <a:gd name="T30" fmla="*/ 65 w 73"/>
                  <a:gd name="T31" fmla="*/ 37 h 39"/>
                  <a:gd name="T32" fmla="*/ 71 w 73"/>
                  <a:gd name="T33" fmla="*/ 37 h 39"/>
                  <a:gd name="T34" fmla="*/ 71 w 73"/>
                  <a:gd name="T35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39">
                    <a:moveTo>
                      <a:pt x="71" y="3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2"/>
                      <a:pt x="59" y="1"/>
                      <a:pt x="58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1"/>
                      <a:pt x="52" y="2"/>
                      <a:pt x="52" y="3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0"/>
                      <a:pt x="35" y="0"/>
                      <a:pt x="33" y="2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32"/>
                      <a:pt x="0" y="35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38"/>
                      <a:pt x="4" y="38"/>
                      <a:pt x="5" y="38"/>
                    </a:cubicBezTo>
                    <a:cubicBezTo>
                      <a:pt x="6" y="38"/>
                      <a:pt x="7" y="38"/>
                      <a:pt x="8" y="3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7" y="39"/>
                      <a:pt x="70" y="39"/>
                      <a:pt x="71" y="37"/>
                    </a:cubicBezTo>
                    <a:cubicBezTo>
                      <a:pt x="73" y="35"/>
                      <a:pt x="73" y="32"/>
                      <a:pt x="71" y="30"/>
                    </a:cubicBez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11"/>
          <p:cNvGrpSpPr/>
          <p:nvPr/>
        </p:nvGrpSpPr>
        <p:grpSpPr>
          <a:xfrm>
            <a:off x="3213709" y="1391848"/>
            <a:ext cx="1004940" cy="1021529"/>
            <a:chOff x="4177143" y="1717257"/>
            <a:chExt cx="753705" cy="766147"/>
          </a:xfrm>
        </p:grpSpPr>
        <p:pic>
          <p:nvPicPr>
            <p:cNvPr id="48" name="MH_Other_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7143" y="1717257"/>
              <a:ext cx="753705" cy="766147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9" name="组合 32"/>
            <p:cNvGrpSpPr/>
            <p:nvPr/>
          </p:nvGrpSpPr>
          <p:grpSpPr>
            <a:xfrm>
              <a:off x="4444745" y="1995478"/>
              <a:ext cx="229907" cy="174458"/>
              <a:chOff x="10269681" y="2490680"/>
              <a:chExt cx="269875" cy="204787"/>
            </a:xfrm>
            <a:solidFill>
              <a:schemeClr val="bg1">
                <a:lumMod val="65000"/>
              </a:schemeClr>
            </a:solidFill>
          </p:grpSpPr>
          <p:sp>
            <p:nvSpPr>
              <p:cNvPr id="50" name="Freeform 382"/>
              <p:cNvSpPr/>
              <p:nvPr/>
            </p:nvSpPr>
            <p:spPr bwMode="auto">
              <a:xfrm>
                <a:off x="10269681" y="2687530"/>
                <a:ext cx="269875" cy="7937"/>
              </a:xfrm>
              <a:custGeom>
                <a:avLst/>
                <a:gdLst>
                  <a:gd name="T0" fmla="*/ 1 w 67"/>
                  <a:gd name="T1" fmla="*/ 2 h 2"/>
                  <a:gd name="T2" fmla="*/ 0 w 67"/>
                  <a:gd name="T3" fmla="*/ 1 h 2"/>
                  <a:gd name="T4" fmla="*/ 1 w 67"/>
                  <a:gd name="T5" fmla="*/ 0 h 2"/>
                  <a:gd name="T6" fmla="*/ 65 w 67"/>
                  <a:gd name="T7" fmla="*/ 0 h 2"/>
                  <a:gd name="T8" fmla="*/ 67 w 67"/>
                  <a:gd name="T9" fmla="*/ 1 h 2"/>
                  <a:gd name="T10" fmla="*/ 65 w 67"/>
                  <a:gd name="T11" fmla="*/ 2 h 2"/>
                  <a:gd name="T12" fmla="*/ 1 w 6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7" y="1"/>
                      <a:pt x="67" y="1"/>
                    </a:cubicBezTo>
                    <a:cubicBezTo>
                      <a:pt x="67" y="2"/>
                      <a:pt x="66" y="2"/>
                      <a:pt x="65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Rectangle 383"/>
              <p:cNvSpPr>
                <a:spLocks noChangeArrowheads="1"/>
              </p:cNvSpPr>
              <p:nvPr/>
            </p:nvSpPr>
            <p:spPr bwMode="auto">
              <a:xfrm>
                <a:off x="10301431" y="2538305"/>
                <a:ext cx="41275" cy="130175"/>
              </a:xfrm>
              <a:prstGeom prst="rect">
                <a:avLst/>
              </a:pr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Rectangle 384"/>
              <p:cNvSpPr>
                <a:spLocks noChangeArrowheads="1"/>
              </p:cNvSpPr>
              <p:nvPr/>
            </p:nvSpPr>
            <p:spPr bwMode="auto">
              <a:xfrm>
                <a:off x="10361756" y="2490680"/>
                <a:ext cx="36513" cy="177800"/>
              </a:xfrm>
              <a:prstGeom prst="rect">
                <a:avLst/>
              </a:pr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Rectangle 385"/>
              <p:cNvSpPr>
                <a:spLocks noChangeArrowheads="1"/>
              </p:cNvSpPr>
              <p:nvPr/>
            </p:nvSpPr>
            <p:spPr bwMode="auto">
              <a:xfrm>
                <a:off x="10414143" y="2547830"/>
                <a:ext cx="41275" cy="120650"/>
              </a:xfrm>
              <a:prstGeom prst="rect">
                <a:avLst/>
              </a:pr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Rectangle 386"/>
              <p:cNvSpPr>
                <a:spLocks noChangeArrowheads="1"/>
              </p:cNvSpPr>
              <p:nvPr/>
            </p:nvSpPr>
            <p:spPr bwMode="auto">
              <a:xfrm>
                <a:off x="10474468" y="2587517"/>
                <a:ext cx="36513" cy="80962"/>
              </a:xfrm>
              <a:prstGeom prst="rect">
                <a:avLst/>
              </a:prstGeom>
              <a:solidFill>
                <a:srgbClr val="184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10"/>
          <p:cNvGrpSpPr/>
          <p:nvPr/>
        </p:nvGrpSpPr>
        <p:grpSpPr>
          <a:xfrm>
            <a:off x="4877536" y="1379380"/>
            <a:ext cx="1006323" cy="1022911"/>
            <a:chOff x="5311330" y="2292644"/>
            <a:chExt cx="754742" cy="767183"/>
          </a:xfrm>
        </p:grpSpPr>
        <p:pic>
          <p:nvPicPr>
            <p:cNvPr id="56" name="MH_Other_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1330" y="2292644"/>
              <a:ext cx="754742" cy="767183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7" name="Freeform 177"/>
            <p:cNvSpPr>
              <a:spLocks noEditPoints="1"/>
            </p:cNvSpPr>
            <p:nvPr/>
          </p:nvSpPr>
          <p:spPr bwMode="auto">
            <a:xfrm>
              <a:off x="5572465" y="2552015"/>
              <a:ext cx="232471" cy="192516"/>
            </a:xfrm>
            <a:custGeom>
              <a:avLst/>
              <a:gdLst>
                <a:gd name="T0" fmla="*/ 39 w 81"/>
                <a:gd name="T1" fmla="*/ 35 h 67"/>
                <a:gd name="T2" fmla="*/ 37 w 81"/>
                <a:gd name="T3" fmla="*/ 28 h 67"/>
                <a:gd name="T4" fmla="*/ 41 w 81"/>
                <a:gd name="T5" fmla="*/ 43 h 67"/>
                <a:gd name="T6" fmla="*/ 44 w 81"/>
                <a:gd name="T7" fmla="*/ 51 h 67"/>
                <a:gd name="T8" fmla="*/ 44 w 81"/>
                <a:gd name="T9" fmla="*/ 46 h 67"/>
                <a:gd name="T10" fmla="*/ 64 w 81"/>
                <a:gd name="T11" fmla="*/ 13 h 67"/>
                <a:gd name="T12" fmla="*/ 62 w 81"/>
                <a:gd name="T13" fmla="*/ 17 h 67"/>
                <a:gd name="T14" fmla="*/ 56 w 81"/>
                <a:gd name="T15" fmla="*/ 17 h 67"/>
                <a:gd name="T16" fmla="*/ 55 w 81"/>
                <a:gd name="T17" fmla="*/ 13 h 67"/>
                <a:gd name="T18" fmla="*/ 25 w 81"/>
                <a:gd name="T19" fmla="*/ 17 h 67"/>
                <a:gd name="T20" fmla="*/ 19 w 81"/>
                <a:gd name="T21" fmla="*/ 17 h 67"/>
                <a:gd name="T22" fmla="*/ 19 w 81"/>
                <a:gd name="T23" fmla="*/ 13 h 67"/>
                <a:gd name="T24" fmla="*/ 0 w 81"/>
                <a:gd name="T25" fmla="*/ 30 h 67"/>
                <a:gd name="T26" fmla="*/ 17 w 81"/>
                <a:gd name="T27" fmla="*/ 67 h 67"/>
                <a:gd name="T28" fmla="*/ 81 w 81"/>
                <a:gd name="T29" fmla="*/ 50 h 67"/>
                <a:gd name="T30" fmla="*/ 64 w 81"/>
                <a:gd name="T31" fmla="*/ 13 h 67"/>
                <a:gd name="T32" fmla="*/ 41 w 81"/>
                <a:gd name="T33" fmla="*/ 54 h 67"/>
                <a:gd name="T34" fmla="*/ 39 w 81"/>
                <a:gd name="T35" fmla="*/ 57 h 67"/>
                <a:gd name="T36" fmla="*/ 32 w 81"/>
                <a:gd name="T37" fmla="*/ 51 h 67"/>
                <a:gd name="T38" fmla="*/ 33 w 81"/>
                <a:gd name="T39" fmla="*/ 45 h 67"/>
                <a:gd name="T40" fmla="*/ 39 w 81"/>
                <a:gd name="T41" fmla="*/ 42 h 67"/>
                <a:gd name="T42" fmla="*/ 32 w 81"/>
                <a:gd name="T43" fmla="*/ 33 h 67"/>
                <a:gd name="T44" fmla="*/ 39 w 81"/>
                <a:gd name="T45" fmla="*/ 25 h 67"/>
                <a:gd name="T46" fmla="*/ 41 w 81"/>
                <a:gd name="T47" fmla="*/ 23 h 67"/>
                <a:gd name="T48" fmla="*/ 48 w 81"/>
                <a:gd name="T49" fmla="*/ 28 h 67"/>
                <a:gd name="T50" fmla="*/ 46 w 81"/>
                <a:gd name="T51" fmla="*/ 34 h 67"/>
                <a:gd name="T52" fmla="*/ 41 w 81"/>
                <a:gd name="T53" fmla="*/ 27 h 67"/>
                <a:gd name="T54" fmla="*/ 48 w 81"/>
                <a:gd name="T55" fmla="*/ 42 h 67"/>
                <a:gd name="T56" fmla="*/ 47 w 81"/>
                <a:gd name="T57" fmla="*/ 52 h 67"/>
                <a:gd name="T58" fmla="*/ 34 w 81"/>
                <a:gd name="T59" fmla="*/ 3 h 67"/>
                <a:gd name="T60" fmla="*/ 56 w 81"/>
                <a:gd name="T61" fmla="*/ 13 h 67"/>
                <a:gd name="T62" fmla="*/ 61 w 81"/>
                <a:gd name="T63" fmla="*/ 16 h 67"/>
                <a:gd name="T64" fmla="*/ 50 w 81"/>
                <a:gd name="T65" fmla="*/ 0 h 67"/>
                <a:gd name="T66" fmla="*/ 20 w 81"/>
                <a:gd name="T67" fmla="*/ 13 h 67"/>
                <a:gd name="T68" fmla="*/ 24 w 81"/>
                <a:gd name="T69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67">
                  <a:moveTo>
                    <a:pt x="35" y="30"/>
                  </a:moveTo>
                  <a:cubicBezTo>
                    <a:pt x="35" y="32"/>
                    <a:pt x="37" y="33"/>
                    <a:pt x="39" y="3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7" y="27"/>
                    <a:pt x="37" y="28"/>
                  </a:cubicBezTo>
                  <a:cubicBezTo>
                    <a:pt x="36" y="29"/>
                    <a:pt x="35" y="29"/>
                    <a:pt x="35" y="30"/>
                  </a:cubicBezTo>
                  <a:close/>
                  <a:moveTo>
                    <a:pt x="41" y="43"/>
                  </a:moveTo>
                  <a:cubicBezTo>
                    <a:pt x="41" y="52"/>
                    <a:pt x="41" y="52"/>
                    <a:pt x="41" y="52"/>
                  </a:cubicBezTo>
                  <a:cubicBezTo>
                    <a:pt x="42" y="52"/>
                    <a:pt x="43" y="52"/>
                    <a:pt x="44" y="51"/>
                  </a:cubicBezTo>
                  <a:cubicBezTo>
                    <a:pt x="45" y="50"/>
                    <a:pt x="45" y="49"/>
                    <a:pt x="45" y="48"/>
                  </a:cubicBezTo>
                  <a:cubicBezTo>
                    <a:pt x="45" y="47"/>
                    <a:pt x="45" y="47"/>
                    <a:pt x="44" y="46"/>
                  </a:cubicBezTo>
                  <a:cubicBezTo>
                    <a:pt x="44" y="45"/>
                    <a:pt x="43" y="44"/>
                    <a:pt x="41" y="43"/>
                  </a:cubicBezTo>
                  <a:close/>
                  <a:moveTo>
                    <a:pt x="64" y="13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4"/>
                    <a:pt x="62" y="15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5"/>
                    <a:pt x="56" y="14"/>
                    <a:pt x="5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4"/>
                    <a:pt x="25" y="15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4"/>
                    <a:pt x="19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8" y="13"/>
                    <a:pt x="0" y="20"/>
                    <a:pt x="0" y="3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9"/>
                    <a:pt x="8" y="67"/>
                    <a:pt x="17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3" y="67"/>
                    <a:pt x="81" y="59"/>
                    <a:pt x="81" y="5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20"/>
                    <a:pt x="73" y="13"/>
                    <a:pt x="64" y="13"/>
                  </a:cubicBezTo>
                  <a:close/>
                  <a:moveTo>
                    <a:pt x="47" y="52"/>
                  </a:moveTo>
                  <a:cubicBezTo>
                    <a:pt x="45" y="53"/>
                    <a:pt x="43" y="54"/>
                    <a:pt x="41" y="54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54"/>
                    <a:pt x="34" y="53"/>
                    <a:pt x="32" y="51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50"/>
                    <a:pt x="36" y="52"/>
                    <a:pt x="39" y="5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6" y="40"/>
                    <a:pt x="34" y="38"/>
                    <a:pt x="33" y="37"/>
                  </a:cubicBezTo>
                  <a:cubicBezTo>
                    <a:pt x="32" y="36"/>
                    <a:pt x="32" y="34"/>
                    <a:pt x="32" y="33"/>
                  </a:cubicBezTo>
                  <a:cubicBezTo>
                    <a:pt x="32" y="31"/>
                    <a:pt x="33" y="29"/>
                    <a:pt x="34" y="28"/>
                  </a:cubicBezTo>
                  <a:cubicBezTo>
                    <a:pt x="36" y="26"/>
                    <a:pt x="37" y="26"/>
                    <a:pt x="39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4" y="26"/>
                    <a:pt x="46" y="26"/>
                    <a:pt x="48" y="28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1"/>
                    <a:pt x="46" y="30"/>
                    <a:pt x="45" y="29"/>
                  </a:cubicBezTo>
                  <a:cubicBezTo>
                    <a:pt x="44" y="27"/>
                    <a:pt x="42" y="27"/>
                    <a:pt x="41" y="2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8"/>
                    <a:pt x="47" y="40"/>
                    <a:pt x="48" y="42"/>
                  </a:cubicBezTo>
                  <a:cubicBezTo>
                    <a:pt x="49" y="43"/>
                    <a:pt x="49" y="45"/>
                    <a:pt x="49" y="47"/>
                  </a:cubicBezTo>
                  <a:cubicBezTo>
                    <a:pt x="49" y="49"/>
                    <a:pt x="49" y="50"/>
                    <a:pt x="47" y="52"/>
                  </a:cubicBezTo>
                  <a:close/>
                  <a:moveTo>
                    <a:pt x="25" y="13"/>
                  </a:moveTo>
                  <a:cubicBezTo>
                    <a:pt x="26" y="7"/>
                    <a:pt x="29" y="3"/>
                    <a:pt x="34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2" y="3"/>
                    <a:pt x="55" y="7"/>
                    <a:pt x="56" y="13"/>
                  </a:cubicBezTo>
                  <a:cubicBezTo>
                    <a:pt x="57" y="14"/>
                    <a:pt x="57" y="15"/>
                    <a:pt x="57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5"/>
                    <a:pt x="61" y="14"/>
                    <a:pt x="61" y="13"/>
                  </a:cubicBezTo>
                  <a:cubicBezTo>
                    <a:pt x="59" y="5"/>
                    <a:pt x="55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2" y="5"/>
                    <a:pt x="20" y="13"/>
                  </a:cubicBezTo>
                  <a:cubicBezTo>
                    <a:pt x="20" y="14"/>
                    <a:pt x="20" y="15"/>
                    <a:pt x="20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4"/>
                    <a:pt x="25" y="13"/>
                  </a:cubicBezTo>
                  <a:close/>
                </a:path>
              </a:pathLst>
            </a:custGeom>
            <a:solidFill>
              <a:srgbClr val="18478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8" name="组合 8"/>
          <p:cNvGrpSpPr/>
          <p:nvPr/>
        </p:nvGrpSpPr>
        <p:grpSpPr>
          <a:xfrm>
            <a:off x="5808353" y="2513814"/>
            <a:ext cx="1004941" cy="1021529"/>
            <a:chOff x="5583992" y="3427868"/>
            <a:chExt cx="753706" cy="766147"/>
          </a:xfrm>
        </p:grpSpPr>
        <p:pic>
          <p:nvPicPr>
            <p:cNvPr id="59" name="MH_Other_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3992" y="3427868"/>
              <a:ext cx="753706" cy="766147"/>
            </a:xfrm>
            <a:prstGeom prst="rect">
              <a:avLst/>
            </a:prstGeom>
            <a:effectLst>
              <a:outerShdw blurRad="50800" dist="38100" dir="8100000" sx="102000" sy="102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0" name="组合 43"/>
            <p:cNvGrpSpPr/>
            <p:nvPr/>
          </p:nvGrpSpPr>
          <p:grpSpPr>
            <a:xfrm>
              <a:off x="5850655" y="3687630"/>
              <a:ext cx="234893" cy="234893"/>
              <a:chOff x="2996839" y="1292034"/>
              <a:chExt cx="275727" cy="275728"/>
            </a:xfrm>
            <a:solidFill>
              <a:schemeClr val="bg1">
                <a:lumMod val="65000"/>
              </a:schemeClr>
            </a:solidFill>
          </p:grpSpPr>
          <p:sp>
            <p:nvSpPr>
              <p:cNvPr id="61" name="Freeform 302"/>
              <p:cNvSpPr>
                <a:spLocks noEditPoints="1"/>
              </p:cNvSpPr>
              <p:nvPr/>
            </p:nvSpPr>
            <p:spPr bwMode="auto">
              <a:xfrm>
                <a:off x="3077851" y="1373047"/>
                <a:ext cx="194715" cy="194715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303"/>
              <p:cNvSpPr>
                <a:spLocks noEditPoints="1"/>
              </p:cNvSpPr>
              <p:nvPr/>
            </p:nvSpPr>
            <p:spPr bwMode="auto">
              <a:xfrm>
                <a:off x="2996839" y="1292034"/>
                <a:ext cx="123651" cy="125072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304"/>
              <p:cNvSpPr>
                <a:spLocks noEditPoints="1"/>
              </p:cNvSpPr>
              <p:nvPr/>
            </p:nvSpPr>
            <p:spPr bwMode="auto">
              <a:xfrm>
                <a:off x="2996839" y="1417106"/>
                <a:ext cx="96646" cy="93804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4" name="MH_Other_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353" y="3861185"/>
            <a:ext cx="1004941" cy="1021529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539552" y="4024976"/>
            <a:ext cx="1529110" cy="649573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Сделки в пользу КДЛ, принесшие ущерб должнику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39552" y="2413377"/>
            <a:ext cx="1584176" cy="1056306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>
              <a:spcBef>
                <a:spcPct val="0"/>
              </a:spcBef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Невозможность погашения долга из-за</a:t>
            </a:r>
            <a:r>
              <a:rPr lang="ru-RU" sz="4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искажения </a:t>
            </a:r>
            <a:r>
              <a:rPr lang="ru-RU" sz="4800" b="1" dirty="0" err="1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бухотчетности</a:t>
            </a: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и/или её непредставления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1560" y="1200671"/>
            <a:ext cx="2279456" cy="952583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кредиторов возникли из-за совершения уголовного, административного, налогового правонарушения, превышают 50% РТК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919145" y="2283718"/>
            <a:ext cx="1871195" cy="1240615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Невозможно полное погашение требований кредиторов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связи с отсутствием или недостоверностью сведений в ЕГРЮЛ и/или ЕФРСДЮЛ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61022" y="2643758"/>
            <a:ext cx="1787442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18805" y="1043699"/>
            <a:ext cx="2275805" cy="1081800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algn="ctr" defTabSz="1043056">
              <a:spcBef>
                <a:spcPct val="0"/>
              </a:spcBef>
            </a:pPr>
            <a:r>
              <a:rPr lang="ru-RU" sz="4800" b="1" dirty="0">
                <a:solidFill>
                  <a:srgbClr val="005AA9"/>
                </a:solidFill>
              </a:rPr>
              <a:t>Невозможно полное погашение требований кредиторов в связи с отсутствием или </a:t>
            </a:r>
            <a:r>
              <a:rPr lang="ru-RU" sz="4800" b="1" dirty="0" smtClean="0">
                <a:solidFill>
                  <a:srgbClr val="005AA9"/>
                </a:solidFill>
              </a:rPr>
              <a:t>недостоверностью корпоративных документов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919145" y="4113414"/>
            <a:ext cx="1296144" cy="576064"/>
          </a:xfrm>
          <a:prstGeom prst="rect">
            <a:avLst/>
          </a:prstGeom>
          <a:ln w="25400">
            <a:solidFill>
              <a:schemeClr val="accent1"/>
            </a:solidFill>
          </a:ln>
          <a:effectLst/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Иные основания</a:t>
            </a:r>
          </a:p>
        </p:txBody>
      </p:sp>
      <p:pic>
        <p:nvPicPr>
          <p:cNvPr id="1030" name="Picture 6" descr="D:\Users\5000-92-837\Desktop\РАНХИГС\кдл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72" y="3126527"/>
            <a:ext cx="1213372" cy="12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Прямоугольник 105"/>
          <p:cNvSpPr/>
          <p:nvPr/>
        </p:nvSpPr>
        <p:spPr>
          <a:xfrm>
            <a:off x="3987791" y="2874891"/>
            <a:ext cx="1008113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Действия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139952" y="4313727"/>
            <a:ext cx="72008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КДЛ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18829" y="3628056"/>
            <a:ext cx="504056" cy="3600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Иск 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привлечении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 СО</a:t>
            </a:r>
          </a:p>
        </p:txBody>
      </p:sp>
      <p:pic>
        <p:nvPicPr>
          <p:cNvPr id="1031" name="Picture 7" descr="D:\Users\5000-92-837\Desktop\РАНХИГС\kisspng-computer-icons-business-5b33b23fef42c4.7726494815301146239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01" y="4182971"/>
            <a:ext cx="506109" cy="3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3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7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 animBg="1"/>
      <p:bldP spid="105" grpId="0" animBg="1"/>
      <p:bldP spid="106" grpId="0"/>
      <p:bldP spid="113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37192" cy="792088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/>
              <a:t>Обеспечительные меры. Что ждать, пока долг не погашен?</a:t>
            </a:r>
            <a:endParaRPr lang="ru-RU" sz="2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11560" y="1059582"/>
            <a:ext cx="1296144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Блокировка счетов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банках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3244" y="3544461"/>
            <a:ext cx="1800837" cy="91258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Запрет на регистрирующие действия с имуществом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76256" y="1059582"/>
            <a:ext cx="1594366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Запрет выезда заграницу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02039" y="3569846"/>
            <a:ext cx="1560327" cy="73976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Запрет на пользование машиной (ТС)</a:t>
            </a:r>
          </a:p>
        </p:txBody>
      </p:sp>
      <p:grpSp>
        <p:nvGrpSpPr>
          <p:cNvPr id="66" name="Group 49"/>
          <p:cNvGrpSpPr/>
          <p:nvPr/>
        </p:nvGrpSpPr>
        <p:grpSpPr>
          <a:xfrm>
            <a:off x="3141148" y="1252510"/>
            <a:ext cx="1237801" cy="1521620"/>
            <a:chOff x="3606801" y="1795463"/>
            <a:chExt cx="928688" cy="1141413"/>
          </a:xfrm>
        </p:grpSpPr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50"/>
          <p:cNvGrpSpPr/>
          <p:nvPr/>
        </p:nvGrpSpPr>
        <p:grpSpPr>
          <a:xfrm>
            <a:off x="4459353" y="1248275"/>
            <a:ext cx="1235684" cy="1525853"/>
            <a:chOff x="4595813" y="1792288"/>
            <a:chExt cx="927100" cy="1144588"/>
          </a:xfrm>
        </p:grpSpPr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51"/>
          <p:cNvGrpSpPr/>
          <p:nvPr/>
        </p:nvGrpSpPr>
        <p:grpSpPr>
          <a:xfrm>
            <a:off x="3270219" y="2858780"/>
            <a:ext cx="1108731" cy="1365013"/>
            <a:chOff x="3703638" y="3000375"/>
            <a:chExt cx="831850" cy="1023938"/>
          </a:xfrm>
        </p:grpSpPr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52"/>
          <p:cNvGrpSpPr/>
          <p:nvPr/>
        </p:nvGrpSpPr>
        <p:grpSpPr>
          <a:xfrm>
            <a:off x="4459351" y="2858780"/>
            <a:ext cx="1085457" cy="1371362"/>
            <a:chOff x="4595813" y="3000375"/>
            <a:chExt cx="814388" cy="1028700"/>
          </a:xfrm>
        </p:grpSpPr>
        <p:sp>
          <p:nvSpPr>
            <p:cNvPr id="76" name="Freeform 10"/>
            <p:cNvSpPr>
              <a:spLocks/>
            </p:cNvSpPr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71358" tIns="85679" rIns="171358" bIns="8567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1"/>
          <p:cNvGrpSpPr/>
          <p:nvPr/>
        </p:nvGrpSpPr>
        <p:grpSpPr>
          <a:xfrm flipV="1">
            <a:off x="2224082" y="3775484"/>
            <a:ext cx="1491356" cy="292412"/>
            <a:chOff x="2712812" y="1457456"/>
            <a:chExt cx="1118923" cy="223062"/>
          </a:xfrm>
        </p:grpSpPr>
        <p:cxnSp>
          <p:nvCxnSpPr>
            <p:cNvPr id="85" name="Straight Connector 2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9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1"/>
          <p:cNvGrpSpPr/>
          <p:nvPr/>
        </p:nvGrpSpPr>
        <p:grpSpPr>
          <a:xfrm flipH="1" flipV="1">
            <a:off x="5163742" y="3777603"/>
            <a:ext cx="1414574" cy="290294"/>
            <a:chOff x="2770419" y="1459071"/>
            <a:chExt cx="1061316" cy="221447"/>
          </a:xfrm>
        </p:grpSpPr>
        <p:cxnSp>
          <p:nvCxnSpPr>
            <p:cNvPr id="88" name="Straight Connector 31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32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1"/>
          <p:cNvGrpSpPr/>
          <p:nvPr/>
        </p:nvGrpSpPr>
        <p:grpSpPr>
          <a:xfrm>
            <a:off x="2091662" y="1348847"/>
            <a:ext cx="1491356" cy="292412"/>
            <a:chOff x="2712812" y="1457456"/>
            <a:chExt cx="1118923" cy="223062"/>
          </a:xfrm>
        </p:grpSpPr>
        <p:cxnSp>
          <p:nvCxnSpPr>
            <p:cNvPr id="91" name="Straight Connector 34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35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81"/>
          <p:cNvGrpSpPr/>
          <p:nvPr/>
        </p:nvGrpSpPr>
        <p:grpSpPr>
          <a:xfrm flipH="1">
            <a:off x="5269507" y="1349905"/>
            <a:ext cx="1414574" cy="290294"/>
            <a:chOff x="2770419" y="1459071"/>
            <a:chExt cx="1061316" cy="221447"/>
          </a:xfrm>
        </p:grpSpPr>
        <p:cxnSp>
          <p:nvCxnSpPr>
            <p:cNvPr id="94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38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 descr="D:\Users\5000-92-837\Desktop\РАНХИГС\053fb07cde2300b6785cc9eccbb1f3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91" y="1753203"/>
            <a:ext cx="1566531" cy="17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5000-92-837\Desktop\РАНХИГС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5915"/>
            <a:ext cx="2234799" cy="161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" name="TextBox 4095"/>
          <p:cNvSpPr txBox="1"/>
          <p:nvPr/>
        </p:nvSpPr>
        <p:spPr>
          <a:xfrm rot="20531328">
            <a:off x="8023207" y="2090705"/>
            <a:ext cx="574635" cy="30517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банкротстве</a:t>
            </a:r>
          </a:p>
        </p:txBody>
      </p:sp>
      <p:sp>
        <p:nvSpPr>
          <p:cNvPr id="4102" name="Прямоугольник 4101"/>
          <p:cNvSpPr/>
          <p:nvPr/>
        </p:nvSpPr>
        <p:spPr>
          <a:xfrm>
            <a:off x="423244" y="4453842"/>
            <a:ext cx="7965180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Признание КДЛ банкротом как физлица (ИП) не освобождает от погашения субсидиарной ответственности!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66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4096" grpId="0"/>
      <p:bldP spid="41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Презентация 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А4</Template>
  <TotalTime>8702</TotalTime>
  <Words>572</Words>
  <Application>Microsoft Office PowerPoint</Application>
  <PresentationFormat>Экран (16:9)</PresentationFormat>
  <Paragraphs>92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А4</vt:lpstr>
      <vt:lpstr>Презентация PowerPoint</vt:lpstr>
      <vt:lpstr>Работа в условиях экономического кризиса</vt:lpstr>
      <vt:lpstr>Мировое соглашение – способ урегулирования спора мирным путем на устраивающих стороны условиях</vt:lpstr>
      <vt:lpstr>Требования к мировому соглашению с уполномоченным органом</vt:lpstr>
      <vt:lpstr>Обеспечение исполнения условий мирового соглашения</vt:lpstr>
      <vt:lpstr>Ответственность руководителя и иных контролирующих лиц по долгам юридического лица</vt:lpstr>
      <vt:lpstr>Кто рискует быть привлеченным к субсидиарной ответственности</vt:lpstr>
      <vt:lpstr>Основания для привлечения к субсидиарной ответственности</vt:lpstr>
      <vt:lpstr>Обеспечительные меры. Что ждать, пока долг не погашен?</vt:lpstr>
      <vt:lpstr>Взыскание в порядке  подпункта 2 пункта 2 статьи 45 НК РФ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Дмитриев Николай Александрович</dc:creator>
  <cp:lastModifiedBy>Пользователь Windows</cp:lastModifiedBy>
  <cp:revision>710</cp:revision>
  <cp:lastPrinted>2022-04-22T12:59:03Z</cp:lastPrinted>
  <dcterms:created xsi:type="dcterms:W3CDTF">2014-07-23T14:59:37Z</dcterms:created>
  <dcterms:modified xsi:type="dcterms:W3CDTF">2022-04-25T06:27:42Z</dcterms:modified>
</cp:coreProperties>
</file>