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61" r:id="rId2"/>
  </p:sldMasterIdLst>
  <p:notesMasterIdLst>
    <p:notesMasterId r:id="rId16"/>
  </p:notesMasterIdLst>
  <p:handoutMasterIdLst>
    <p:handoutMasterId r:id="rId17"/>
  </p:handoutMasterIdLst>
  <p:sldIdLst>
    <p:sldId id="256" r:id="rId3"/>
    <p:sldId id="412" r:id="rId4"/>
    <p:sldId id="409" r:id="rId5"/>
    <p:sldId id="394" r:id="rId6"/>
    <p:sldId id="378" r:id="rId7"/>
    <p:sldId id="386" r:id="rId8"/>
    <p:sldId id="388" r:id="rId9"/>
    <p:sldId id="410" r:id="rId10"/>
    <p:sldId id="407" r:id="rId11"/>
    <p:sldId id="411" r:id="rId12"/>
    <p:sldId id="408" r:id="rId13"/>
    <p:sldId id="413" r:id="rId14"/>
    <p:sldId id="406" r:id="rId15"/>
  </p:sldIdLst>
  <p:sldSz cx="9144000" cy="5143500" type="screen16x9"/>
  <p:notesSz cx="6797675" cy="9926638"/>
  <p:defaultTextStyle>
    <a:defPPr>
      <a:defRPr lang="ru-RU"/>
    </a:defPPr>
    <a:lvl1pPr marL="0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DACB8E-0EFA-434C-813B-6B091947BD80}">
          <p14:sldIdLst>
            <p14:sldId id="256"/>
            <p14:sldId id="412"/>
            <p14:sldId id="409"/>
            <p14:sldId id="394"/>
            <p14:sldId id="378"/>
            <p14:sldId id="386"/>
            <p14:sldId id="388"/>
            <p14:sldId id="410"/>
            <p14:sldId id="407"/>
            <p14:sldId id="411"/>
            <p14:sldId id="408"/>
            <p14:sldId id="413"/>
          </p14:sldIdLst>
        </p14:section>
        <p14:section name="Раздел без заголовка" id="{1141221D-38A2-458B-AE2F-AEBEF83D826C}">
          <p14:sldIdLst>
            <p14:sldId id="40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81" userDrawn="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1484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5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91">
          <p15:clr>
            <a:srgbClr val="A4A3A4"/>
          </p15:clr>
        </p15:guide>
        <p15:guide id="2" pos="2105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8FB"/>
    <a:srgbClr val="3276C8"/>
    <a:srgbClr val="A671B7"/>
    <a:srgbClr val="8E51A1"/>
    <a:srgbClr val="F57B17"/>
    <a:srgbClr val="799FCD"/>
    <a:srgbClr val="9780B2"/>
    <a:srgbClr val="9CC45C"/>
    <a:srgbClr val="6E558D"/>
    <a:srgbClr val="3E7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5188" autoAdjust="0"/>
  </p:normalViewPr>
  <p:slideViewPr>
    <p:cSldViewPr showGuides="1">
      <p:cViewPr>
        <p:scale>
          <a:sx n="100" d="100"/>
          <a:sy n="100" d="100"/>
        </p:scale>
        <p:origin x="-1062" y="-366"/>
      </p:cViewPr>
      <p:guideLst>
        <p:guide orient="horz" pos="1620"/>
        <p:guide orient="horz" pos="2981"/>
        <p:guide orient="horz" pos="352"/>
        <p:guide orient="horz" pos="1484"/>
        <p:guide pos="2880"/>
        <p:guide pos="385"/>
        <p:guide pos="1565"/>
        <p:guide pos="5193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-2376" y="-360"/>
      </p:cViewPr>
      <p:guideLst>
        <p:guide orient="horz" pos="3091"/>
        <p:guide orient="horz" pos="3127"/>
        <p:guide pos="2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0AF569-331B-4227-A61E-E4788F4F703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952BB7-D6E7-4E41-ACE0-2CEEE7482545}">
      <dgm:prSet phldrT="[Текст]"/>
      <dgm:spPr/>
      <dgm:t>
        <a:bodyPr/>
        <a:lstStyle/>
        <a:p>
          <a:r>
            <a:rPr lang="ru-RU" dirty="0" smtClean="0"/>
            <a:t>Ведется с 1 августа 2016 года</a:t>
          </a:r>
          <a:endParaRPr lang="ru-RU" dirty="0"/>
        </a:p>
      </dgm:t>
    </dgm:pt>
    <dgm:pt modelId="{4AA2EE3E-45B7-40FA-BAB6-7FFA1F54C30D}" type="parTrans" cxnId="{08672642-ECE8-4083-9516-0243895D82E4}">
      <dgm:prSet/>
      <dgm:spPr/>
      <dgm:t>
        <a:bodyPr/>
        <a:lstStyle/>
        <a:p>
          <a:endParaRPr lang="ru-RU"/>
        </a:p>
      </dgm:t>
    </dgm:pt>
    <dgm:pt modelId="{2186E14E-7488-4226-96A3-91ADEBA3A6B4}" type="sibTrans" cxnId="{08672642-ECE8-4083-9516-0243895D82E4}">
      <dgm:prSet/>
      <dgm:spPr/>
      <dgm:t>
        <a:bodyPr/>
        <a:lstStyle/>
        <a:p>
          <a:endParaRPr lang="ru-RU"/>
        </a:p>
      </dgm:t>
    </dgm:pt>
    <dgm:pt modelId="{3687C527-E864-432D-889C-9C92C5210289}">
      <dgm:prSet phldrT="[Текст]"/>
      <dgm:spPr/>
      <dgm:t>
        <a:bodyPr/>
        <a:lstStyle/>
        <a:p>
          <a:r>
            <a:rPr lang="ru-RU" dirty="0" smtClean="0"/>
            <a:t>На 10.08.2021 в реестр включены </a:t>
          </a:r>
        </a:p>
        <a:p>
          <a:r>
            <a:rPr lang="ru-RU" dirty="0" smtClean="0"/>
            <a:t>5 620 997 субъектов МСП</a:t>
          </a:r>
          <a:endParaRPr lang="ru-RU" dirty="0"/>
        </a:p>
      </dgm:t>
    </dgm:pt>
    <dgm:pt modelId="{640C0CD3-275E-40F4-AB22-BD4E1C28A3BD}" type="parTrans" cxnId="{1411E0E9-1A76-43E3-84AD-CBCEE8DF8454}">
      <dgm:prSet/>
      <dgm:spPr/>
      <dgm:t>
        <a:bodyPr/>
        <a:lstStyle/>
        <a:p>
          <a:endParaRPr lang="ru-RU"/>
        </a:p>
      </dgm:t>
    </dgm:pt>
    <dgm:pt modelId="{44B7ED55-731B-44F9-83CB-A04003469678}" type="sibTrans" cxnId="{1411E0E9-1A76-43E3-84AD-CBCEE8DF8454}">
      <dgm:prSet/>
      <dgm:spPr/>
      <dgm:t>
        <a:bodyPr/>
        <a:lstStyle/>
        <a:p>
          <a:endParaRPr lang="ru-RU"/>
        </a:p>
      </dgm:t>
    </dgm:pt>
    <dgm:pt modelId="{8266193C-FAAC-4054-B184-79513D38C93F}">
      <dgm:prSet phldrT="[Текст]"/>
      <dgm:spPr/>
      <dgm:t>
        <a:bodyPr/>
        <a:lstStyle/>
        <a:p>
          <a:r>
            <a:rPr lang="ru-RU" dirty="0" smtClean="0"/>
            <a:t>По Мурманской </a:t>
          </a:r>
          <a:r>
            <a:rPr lang="ru-RU" smtClean="0"/>
            <a:t>области 23 359 субъектов </a:t>
          </a:r>
          <a:r>
            <a:rPr lang="ru-RU" dirty="0" smtClean="0"/>
            <a:t>МСП (ЮЛ и ИП)</a:t>
          </a:r>
          <a:endParaRPr lang="ru-RU" dirty="0"/>
        </a:p>
      </dgm:t>
    </dgm:pt>
    <dgm:pt modelId="{6CC29D3A-CFAF-48E7-83EC-E8A7E26B5288}" type="parTrans" cxnId="{C44CFCAF-20A7-48FD-8443-0FA78AC28386}">
      <dgm:prSet/>
      <dgm:spPr/>
      <dgm:t>
        <a:bodyPr/>
        <a:lstStyle/>
        <a:p>
          <a:endParaRPr lang="ru-RU"/>
        </a:p>
      </dgm:t>
    </dgm:pt>
    <dgm:pt modelId="{1595EF0C-649E-4FF2-A809-DF331F0BD278}" type="sibTrans" cxnId="{C44CFCAF-20A7-48FD-8443-0FA78AC28386}">
      <dgm:prSet/>
      <dgm:spPr/>
      <dgm:t>
        <a:bodyPr/>
        <a:lstStyle/>
        <a:p>
          <a:endParaRPr lang="ru-RU"/>
        </a:p>
      </dgm:t>
    </dgm:pt>
    <dgm:pt modelId="{1D2E7560-DF66-46FE-B2A8-2735935F6B3A}" type="pres">
      <dgm:prSet presAssocID="{170AF569-331B-4227-A61E-E4788F4F703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9FDB5-6685-4501-9315-D7241C86ADB2}" type="pres">
      <dgm:prSet presAssocID="{D8952BB7-D6E7-4E41-ACE0-2CEEE7482545}" presName="comp" presStyleCnt="0"/>
      <dgm:spPr/>
    </dgm:pt>
    <dgm:pt modelId="{02D99423-6DF7-4D30-AF7C-538F4C3C9B1A}" type="pres">
      <dgm:prSet presAssocID="{D8952BB7-D6E7-4E41-ACE0-2CEEE7482545}" presName="box" presStyleLbl="node1" presStyleIdx="0" presStyleCnt="3"/>
      <dgm:spPr/>
      <dgm:t>
        <a:bodyPr/>
        <a:lstStyle/>
        <a:p>
          <a:endParaRPr lang="ru-RU"/>
        </a:p>
      </dgm:t>
    </dgm:pt>
    <dgm:pt modelId="{678F971A-EA17-4403-8DE3-6F38084A1387}" type="pres">
      <dgm:prSet presAssocID="{D8952BB7-D6E7-4E41-ACE0-2CEEE7482545}" presName="img" presStyleLbl="fgImgPlace1" presStyleIdx="0" presStyleCnt="3" custScaleX="47300" custScaleY="74430" custLinFactNeighborX="-23456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4EB07EA-5D6C-408F-A962-DE0A32FB81F3}" type="pres">
      <dgm:prSet presAssocID="{D8952BB7-D6E7-4E41-ACE0-2CEEE748254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1BA4F-88CA-402D-A979-C0DC397747F7}" type="pres">
      <dgm:prSet presAssocID="{2186E14E-7488-4226-96A3-91ADEBA3A6B4}" presName="spacer" presStyleCnt="0"/>
      <dgm:spPr/>
    </dgm:pt>
    <dgm:pt modelId="{472C36EE-1C7E-4A3E-84D6-B53F2B02210E}" type="pres">
      <dgm:prSet presAssocID="{3687C527-E864-432D-889C-9C92C5210289}" presName="comp" presStyleCnt="0"/>
      <dgm:spPr/>
    </dgm:pt>
    <dgm:pt modelId="{5E731A48-69F4-4E93-9155-FAEA63BCCA96}" type="pres">
      <dgm:prSet presAssocID="{3687C527-E864-432D-889C-9C92C5210289}" presName="box" presStyleLbl="node1" presStyleIdx="1" presStyleCnt="3"/>
      <dgm:spPr/>
      <dgm:t>
        <a:bodyPr/>
        <a:lstStyle/>
        <a:p>
          <a:endParaRPr lang="ru-RU"/>
        </a:p>
      </dgm:t>
    </dgm:pt>
    <dgm:pt modelId="{2A22DE4D-D111-4EFB-BF76-5380D23B739A}" type="pres">
      <dgm:prSet presAssocID="{3687C527-E864-432D-889C-9C92C5210289}" presName="img" presStyleLbl="fgImgPlace1" presStyleIdx="1" presStyleCnt="3" custScaleX="47041" custScaleY="79969" custLinFactNeighborX="-2358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D12719D-D6E9-4AAD-81D8-CAAB3FDCFEC3}" type="pres">
      <dgm:prSet presAssocID="{3687C527-E864-432D-889C-9C92C5210289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2E5D6-B1A8-4A55-83DE-F419603A2328}" type="pres">
      <dgm:prSet presAssocID="{44B7ED55-731B-44F9-83CB-A04003469678}" presName="spacer" presStyleCnt="0"/>
      <dgm:spPr/>
    </dgm:pt>
    <dgm:pt modelId="{CB531D30-4C9E-4D72-930F-E5A71BD5C246}" type="pres">
      <dgm:prSet presAssocID="{8266193C-FAAC-4054-B184-79513D38C93F}" presName="comp" presStyleCnt="0"/>
      <dgm:spPr/>
    </dgm:pt>
    <dgm:pt modelId="{526168DF-9757-4866-AA70-527F68C3815D}" type="pres">
      <dgm:prSet presAssocID="{8266193C-FAAC-4054-B184-79513D38C93F}" presName="box" presStyleLbl="node1" presStyleIdx="2" presStyleCnt="3"/>
      <dgm:spPr/>
      <dgm:t>
        <a:bodyPr/>
        <a:lstStyle/>
        <a:p>
          <a:endParaRPr lang="ru-RU"/>
        </a:p>
      </dgm:t>
    </dgm:pt>
    <dgm:pt modelId="{1DB06B9E-28BB-4D08-B839-F4BD3542DC0F}" type="pres">
      <dgm:prSet presAssocID="{8266193C-FAAC-4054-B184-79513D38C93F}" presName="img" presStyleLbl="fgImgPlace1" presStyleIdx="2" presStyleCnt="3" custScaleX="47300" custScaleY="85507" custLinFactNeighborX="-23456" custLinFactNeighborY="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1A1BF66-8156-466A-BEE5-0337AED6A195}" type="pres">
      <dgm:prSet presAssocID="{8266193C-FAAC-4054-B184-79513D38C93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CEA80B-D11A-4EC9-8824-C448A4BC8626}" type="presOf" srcId="{170AF569-331B-4227-A61E-E4788F4F7038}" destId="{1D2E7560-DF66-46FE-B2A8-2735935F6B3A}" srcOrd="0" destOrd="0" presId="urn:microsoft.com/office/officeart/2005/8/layout/vList4"/>
    <dgm:cxn modelId="{8040746C-A52B-4C0D-90FB-8F0A69CCB07A}" type="presOf" srcId="{3687C527-E864-432D-889C-9C92C5210289}" destId="{9D12719D-D6E9-4AAD-81D8-CAAB3FDCFEC3}" srcOrd="1" destOrd="0" presId="urn:microsoft.com/office/officeart/2005/8/layout/vList4"/>
    <dgm:cxn modelId="{D2B2A097-FB99-4469-879A-88CD4E8DFE77}" type="presOf" srcId="{3687C527-E864-432D-889C-9C92C5210289}" destId="{5E731A48-69F4-4E93-9155-FAEA63BCCA96}" srcOrd="0" destOrd="0" presId="urn:microsoft.com/office/officeart/2005/8/layout/vList4"/>
    <dgm:cxn modelId="{6B284839-7BDD-4FB9-9FFD-693A4CF88AD7}" type="presOf" srcId="{8266193C-FAAC-4054-B184-79513D38C93F}" destId="{526168DF-9757-4866-AA70-527F68C3815D}" srcOrd="0" destOrd="0" presId="urn:microsoft.com/office/officeart/2005/8/layout/vList4"/>
    <dgm:cxn modelId="{9524DB92-9064-4E28-AC3A-23E126413DE6}" type="presOf" srcId="{8266193C-FAAC-4054-B184-79513D38C93F}" destId="{C1A1BF66-8156-466A-BEE5-0337AED6A195}" srcOrd="1" destOrd="0" presId="urn:microsoft.com/office/officeart/2005/8/layout/vList4"/>
    <dgm:cxn modelId="{08672642-ECE8-4083-9516-0243895D82E4}" srcId="{170AF569-331B-4227-A61E-E4788F4F7038}" destId="{D8952BB7-D6E7-4E41-ACE0-2CEEE7482545}" srcOrd="0" destOrd="0" parTransId="{4AA2EE3E-45B7-40FA-BAB6-7FFA1F54C30D}" sibTransId="{2186E14E-7488-4226-96A3-91ADEBA3A6B4}"/>
    <dgm:cxn modelId="{1411E0E9-1A76-43E3-84AD-CBCEE8DF8454}" srcId="{170AF569-331B-4227-A61E-E4788F4F7038}" destId="{3687C527-E864-432D-889C-9C92C5210289}" srcOrd="1" destOrd="0" parTransId="{640C0CD3-275E-40F4-AB22-BD4E1C28A3BD}" sibTransId="{44B7ED55-731B-44F9-83CB-A04003469678}"/>
    <dgm:cxn modelId="{AD08D58D-C580-4D0D-9F3C-3A6A2A8F3E4B}" type="presOf" srcId="{D8952BB7-D6E7-4E41-ACE0-2CEEE7482545}" destId="{02D99423-6DF7-4D30-AF7C-538F4C3C9B1A}" srcOrd="0" destOrd="0" presId="urn:microsoft.com/office/officeart/2005/8/layout/vList4"/>
    <dgm:cxn modelId="{C44CFCAF-20A7-48FD-8443-0FA78AC28386}" srcId="{170AF569-331B-4227-A61E-E4788F4F7038}" destId="{8266193C-FAAC-4054-B184-79513D38C93F}" srcOrd="2" destOrd="0" parTransId="{6CC29D3A-CFAF-48E7-83EC-E8A7E26B5288}" sibTransId="{1595EF0C-649E-4FF2-A809-DF331F0BD278}"/>
    <dgm:cxn modelId="{4444BCD9-A3F4-4A35-AB62-050FB3FA0FA7}" type="presOf" srcId="{D8952BB7-D6E7-4E41-ACE0-2CEEE7482545}" destId="{54EB07EA-5D6C-408F-A962-DE0A32FB81F3}" srcOrd="1" destOrd="0" presId="urn:microsoft.com/office/officeart/2005/8/layout/vList4"/>
    <dgm:cxn modelId="{176FD320-4FAE-4C2B-BC48-CA5F0481963B}" type="presParOf" srcId="{1D2E7560-DF66-46FE-B2A8-2735935F6B3A}" destId="{8EA9FDB5-6685-4501-9315-D7241C86ADB2}" srcOrd="0" destOrd="0" presId="urn:microsoft.com/office/officeart/2005/8/layout/vList4"/>
    <dgm:cxn modelId="{D4765699-956E-4689-AFFA-9B3FFE0CE766}" type="presParOf" srcId="{8EA9FDB5-6685-4501-9315-D7241C86ADB2}" destId="{02D99423-6DF7-4D30-AF7C-538F4C3C9B1A}" srcOrd="0" destOrd="0" presId="urn:microsoft.com/office/officeart/2005/8/layout/vList4"/>
    <dgm:cxn modelId="{E4776230-F28E-437C-B34E-90B9350E62E2}" type="presParOf" srcId="{8EA9FDB5-6685-4501-9315-D7241C86ADB2}" destId="{678F971A-EA17-4403-8DE3-6F38084A1387}" srcOrd="1" destOrd="0" presId="urn:microsoft.com/office/officeart/2005/8/layout/vList4"/>
    <dgm:cxn modelId="{C0E797DC-5230-477B-8B2D-7BF423D9D333}" type="presParOf" srcId="{8EA9FDB5-6685-4501-9315-D7241C86ADB2}" destId="{54EB07EA-5D6C-408F-A962-DE0A32FB81F3}" srcOrd="2" destOrd="0" presId="urn:microsoft.com/office/officeart/2005/8/layout/vList4"/>
    <dgm:cxn modelId="{D8886433-D659-4936-A0DC-9CF67565BCEC}" type="presParOf" srcId="{1D2E7560-DF66-46FE-B2A8-2735935F6B3A}" destId="{78C1BA4F-88CA-402D-A979-C0DC397747F7}" srcOrd="1" destOrd="0" presId="urn:microsoft.com/office/officeart/2005/8/layout/vList4"/>
    <dgm:cxn modelId="{38F54C7D-80CA-42C2-8A52-1F370970E4BE}" type="presParOf" srcId="{1D2E7560-DF66-46FE-B2A8-2735935F6B3A}" destId="{472C36EE-1C7E-4A3E-84D6-B53F2B02210E}" srcOrd="2" destOrd="0" presId="urn:microsoft.com/office/officeart/2005/8/layout/vList4"/>
    <dgm:cxn modelId="{59D82D8C-0531-453A-8718-C3AEB069C9EE}" type="presParOf" srcId="{472C36EE-1C7E-4A3E-84D6-B53F2B02210E}" destId="{5E731A48-69F4-4E93-9155-FAEA63BCCA96}" srcOrd="0" destOrd="0" presId="urn:microsoft.com/office/officeart/2005/8/layout/vList4"/>
    <dgm:cxn modelId="{990A9E4B-C0B1-4F6C-A6EF-3A3C2E99105D}" type="presParOf" srcId="{472C36EE-1C7E-4A3E-84D6-B53F2B02210E}" destId="{2A22DE4D-D111-4EFB-BF76-5380D23B739A}" srcOrd="1" destOrd="0" presId="urn:microsoft.com/office/officeart/2005/8/layout/vList4"/>
    <dgm:cxn modelId="{6DE313AB-10C4-450A-99FE-F4DB608CDF37}" type="presParOf" srcId="{472C36EE-1C7E-4A3E-84D6-B53F2B02210E}" destId="{9D12719D-D6E9-4AAD-81D8-CAAB3FDCFEC3}" srcOrd="2" destOrd="0" presId="urn:microsoft.com/office/officeart/2005/8/layout/vList4"/>
    <dgm:cxn modelId="{E50CA642-6923-446A-86A0-F0F1CC641706}" type="presParOf" srcId="{1D2E7560-DF66-46FE-B2A8-2735935F6B3A}" destId="{57B2E5D6-B1A8-4A55-83DE-F419603A2328}" srcOrd="3" destOrd="0" presId="urn:microsoft.com/office/officeart/2005/8/layout/vList4"/>
    <dgm:cxn modelId="{3607DB9B-CB01-4B27-B789-2846564FBCCA}" type="presParOf" srcId="{1D2E7560-DF66-46FE-B2A8-2735935F6B3A}" destId="{CB531D30-4C9E-4D72-930F-E5A71BD5C246}" srcOrd="4" destOrd="0" presId="urn:microsoft.com/office/officeart/2005/8/layout/vList4"/>
    <dgm:cxn modelId="{6362A531-2001-4A75-A20A-E1112EDD46E5}" type="presParOf" srcId="{CB531D30-4C9E-4D72-930F-E5A71BD5C246}" destId="{526168DF-9757-4866-AA70-527F68C3815D}" srcOrd="0" destOrd="0" presId="urn:microsoft.com/office/officeart/2005/8/layout/vList4"/>
    <dgm:cxn modelId="{84745A19-0516-4A97-923C-630495534988}" type="presParOf" srcId="{CB531D30-4C9E-4D72-930F-E5A71BD5C246}" destId="{1DB06B9E-28BB-4D08-B839-F4BD3542DC0F}" srcOrd="1" destOrd="0" presId="urn:microsoft.com/office/officeart/2005/8/layout/vList4"/>
    <dgm:cxn modelId="{417D7B41-16F5-415F-A468-C643EF791CB7}" type="presParOf" srcId="{CB531D30-4C9E-4D72-930F-E5A71BD5C246}" destId="{C1A1BF66-8156-466A-BEE5-0337AED6A19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D99423-6DF7-4D30-AF7C-538F4C3C9B1A}">
      <dsp:nvSpPr>
        <dsp:cNvPr id="0" name=""/>
        <dsp:cNvSpPr/>
      </dsp:nvSpPr>
      <dsp:spPr>
        <a:xfrm>
          <a:off x="0" y="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Ведется с 1 августа 2016 года</a:t>
          </a:r>
          <a:endParaRPr lang="ru-RU" sz="2400" kern="1200" dirty="0"/>
        </a:p>
      </dsp:txBody>
      <dsp:txXfrm>
        <a:off x="1626750" y="0"/>
        <a:ext cx="6005949" cy="1002109"/>
      </dsp:txXfrm>
    </dsp:sp>
    <dsp:sp modelId="{678F971A-EA17-4403-8DE3-6F38084A1387}">
      <dsp:nvSpPr>
        <dsp:cNvPr id="0" name=""/>
        <dsp:cNvSpPr/>
      </dsp:nvSpPr>
      <dsp:spPr>
        <a:xfrm>
          <a:off x="144389" y="202706"/>
          <a:ext cx="722053" cy="59669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731A48-69F4-4E93-9155-FAEA63BCCA96}">
      <dsp:nvSpPr>
        <dsp:cNvPr id="0" name=""/>
        <dsp:cNvSpPr/>
      </dsp:nvSpPr>
      <dsp:spPr>
        <a:xfrm>
          <a:off x="0" y="110232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На 10.08.2021 в реестр включены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5 620 997 субъектов МСП</a:t>
          </a:r>
          <a:endParaRPr lang="ru-RU" sz="2400" kern="1200" dirty="0"/>
        </a:p>
      </dsp:txBody>
      <dsp:txXfrm>
        <a:off x="1626750" y="1102320"/>
        <a:ext cx="6005949" cy="1002109"/>
      </dsp:txXfrm>
    </dsp:sp>
    <dsp:sp modelId="{2A22DE4D-D111-4EFB-BF76-5380D23B739A}">
      <dsp:nvSpPr>
        <dsp:cNvPr id="0" name=""/>
        <dsp:cNvSpPr/>
      </dsp:nvSpPr>
      <dsp:spPr>
        <a:xfrm>
          <a:off x="144381" y="1282824"/>
          <a:ext cx="718099" cy="6411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6168DF-9757-4866-AA70-527F68C3815D}">
      <dsp:nvSpPr>
        <dsp:cNvPr id="0" name=""/>
        <dsp:cNvSpPr/>
      </dsp:nvSpPr>
      <dsp:spPr>
        <a:xfrm>
          <a:off x="0" y="2204640"/>
          <a:ext cx="7632700" cy="10021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 Мурманской </a:t>
          </a:r>
          <a:r>
            <a:rPr lang="ru-RU" sz="2400" kern="1200" smtClean="0"/>
            <a:t>области 23 359 субъектов </a:t>
          </a:r>
          <a:r>
            <a:rPr lang="ru-RU" sz="2400" kern="1200" dirty="0" smtClean="0"/>
            <a:t>МСП (ЮЛ и ИП)</a:t>
          </a:r>
          <a:endParaRPr lang="ru-RU" sz="2400" kern="1200" dirty="0"/>
        </a:p>
      </dsp:txBody>
      <dsp:txXfrm>
        <a:off x="1626750" y="2204640"/>
        <a:ext cx="6005949" cy="1002109"/>
      </dsp:txXfrm>
    </dsp:sp>
    <dsp:sp modelId="{1DB06B9E-28BB-4D08-B839-F4BD3542DC0F}">
      <dsp:nvSpPr>
        <dsp:cNvPr id="0" name=""/>
        <dsp:cNvSpPr/>
      </dsp:nvSpPr>
      <dsp:spPr>
        <a:xfrm>
          <a:off x="144389" y="2362945"/>
          <a:ext cx="722053" cy="6854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39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D86D9320-65E6-44FE-8C6E-FFB2A1899359}" type="datetimeFigureOut">
              <a:rPr lang="ru-RU" smtClean="0"/>
              <a:t>08.09.2021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39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1690B13A-5C70-4378-BBB4-8396E3E3570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880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8"/>
          </a:xfrm>
          <a:prstGeom prst="rect">
            <a:avLst/>
          </a:prstGeom>
        </p:spPr>
        <p:txBody>
          <a:bodyPr vert="horz" lIns="92711" tIns="46356" rIns="92711" bIns="4635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63555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432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126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01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66800" y="228600"/>
            <a:ext cx="4400550" cy="24749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8333" y="2850763"/>
            <a:ext cx="5438140" cy="5973438"/>
          </a:xfrm>
        </p:spPr>
        <p:txBody>
          <a:bodyPr>
            <a:noAutofit/>
          </a:bodyPr>
          <a:lstStyle/>
          <a:p>
            <a:pPr algn="just" defTabSz="827643"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0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0480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2BFA-5CB4-4EE1-89B4-F77FA6A5EF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83134"/>
            <a:ext cx="7203506" cy="68446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022958"/>
            <a:ext cx="8482012" cy="3614071"/>
          </a:xfrm>
        </p:spPr>
        <p:txBody>
          <a:bodyPr lIns="0" tIns="0" rIns="0" bIns="0"/>
          <a:lstStyle>
            <a:lvl1pPr marL="175659" indent="-17565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222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4888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8458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4117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1" y="4742261"/>
            <a:ext cx="2133600" cy="273844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4699C9-F306-4DB7-952E-5D8CCEE872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4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62F-812B-4389-B0D5-D4A7362546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48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C5326-B4D1-4F15-A1DB-B5A5C03C8E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5F28-5B88-4F91-9884-C5DEAB038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21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2B29-5541-44C2-A427-BA1E4B1BBF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BF9-4D09-4592-BBCE-32DB24B8DF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8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1BDB-429A-4DF0-B16C-656D33410A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9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63" indent="0">
              <a:buNone/>
              <a:defRPr sz="2800"/>
            </a:lvl2pPr>
            <a:lvl3pPr marL="911524" indent="0">
              <a:buNone/>
              <a:defRPr sz="2400"/>
            </a:lvl3pPr>
            <a:lvl4pPr marL="1367288" indent="0">
              <a:buNone/>
              <a:defRPr sz="2000"/>
            </a:lvl4pPr>
            <a:lvl5pPr marL="1823049" indent="0">
              <a:buNone/>
              <a:defRPr sz="2000"/>
            </a:lvl5pPr>
            <a:lvl6pPr marL="2278808" indent="0">
              <a:buNone/>
              <a:defRPr sz="2000"/>
            </a:lvl6pPr>
            <a:lvl7pPr marL="2734573" indent="0">
              <a:buNone/>
              <a:defRPr sz="2000"/>
            </a:lvl7pPr>
            <a:lvl8pPr marL="3190335" indent="0">
              <a:buNone/>
              <a:defRPr sz="2000"/>
            </a:lvl8pPr>
            <a:lvl9pPr marL="3646094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5359-6810-444B-9C14-5C8D642529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3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D342E-9F77-478F-9444-AA3EC883BD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1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65AF-81D3-4B2D-A9F0-DDD10DAE9E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5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7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6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10" y="1491630"/>
            <a:ext cx="7632699" cy="3220070"/>
          </a:xfrm>
          <a:prstGeom prst="rect">
            <a:avLst/>
          </a:prstGeom>
        </p:spPr>
        <p:txBody>
          <a:bodyPr vert="horz" lIns="81617" tIns="40809" rIns="81617" bIns="40809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08.09.2021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9" r:id="rId15"/>
    <p:sldLayoutId id="2147483690" r:id="rId16"/>
    <p:sldLayoutId id="214748369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816174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63" indent="0" algn="l" defTabSz="816174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63" indent="0" algn="l" defTabSz="81617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44" indent="-203719" algn="l" defTabSz="81617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78" algn="just" defTabSz="816174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940" indent="0" algn="l" defTabSz="816174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83344"/>
            <a:ext cx="8113712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577" rIns="0" bIns="455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8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22748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4" tIns="45577" rIns="91154" bIns="45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154" tIns="45577" rIns="91154" bIns="4557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262">
              <a:defRPr/>
            </a:pPr>
            <a:fld id="{5030A62E-7A95-441E-AAA1-AC2A277A28F4}" type="slidenum">
              <a:rPr lang="ru-RU" smtClean="0"/>
              <a:pPr defTabSz="914262">
                <a:defRPr/>
              </a:pPr>
              <a:t>‹#›</a:t>
            </a:fld>
            <a:endParaRPr lang="ru-RU" dirty="0"/>
          </a:p>
        </p:txBody>
      </p:sp>
      <p:pic>
        <p:nvPicPr>
          <p:cNvPr id="205829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9" y="83346"/>
            <a:ext cx="1052513" cy="78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0" y="831058"/>
            <a:ext cx="7418387" cy="41672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4" tIns="45577" rIns="91154" bIns="45577" anchor="ctr"/>
          <a:lstStyle/>
          <a:p>
            <a:pPr algn="ctr" defTabSz="914262">
              <a:defRPr/>
            </a:pPr>
            <a:endParaRPr lang="ru-RU" sz="1800" dirty="0">
              <a:solidFill>
                <a:prstClr val="white"/>
              </a:solidFill>
            </a:endParaRPr>
          </a:p>
        </p:txBody>
      </p:sp>
      <p:pic>
        <p:nvPicPr>
          <p:cNvPr id="205831" name="Объект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7294"/>
            <a:ext cx="91440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1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576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152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7288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30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261" indent="-3412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64" indent="-2841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067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61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74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691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52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216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78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8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9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0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7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35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9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40868"/>
            <a:ext cx="8352928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Формирование единого реестра субъектов малого и среднего предпринимательства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9"/>
            <a:ext cx="4176464" cy="1008112"/>
          </a:xfrm>
          <a:prstGeom prst="rect">
            <a:avLst/>
          </a:prstGeom>
        </p:spPr>
        <p:txBody>
          <a:bodyPr vert="horz" wrap="square" lIns="104290" tIns="52145" rIns="104290" bIns="52145" rtlCol="0" anchor="ctr">
            <a:noAutofit/>
          </a:bodyPr>
          <a:lstStyle/>
          <a:p>
            <a:pPr algn="ctr" defTabSz="1042899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5370" y="4083918"/>
            <a:ext cx="6624736" cy="72008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Начальник отдела регистрации и учета налогоплательщиков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УФНС России по Мурманской области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Яцкевич Константин Сергеевич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275606"/>
            <a:ext cx="7632700" cy="3436105"/>
          </a:xfrm>
        </p:spPr>
        <p:txBody>
          <a:bodyPr/>
          <a:lstStyle/>
          <a:p>
            <a:pPr marL="455913" indent="-171450">
              <a:buFont typeface="Arial" pitchFamily="34" charset="0"/>
              <a:buChar char="•"/>
            </a:pPr>
            <a:r>
              <a:rPr lang="ru-RU" sz="1400" dirty="0"/>
              <a:t>о производимой продукции (в соответствии с Общероссийским классификатором продукции по видам экономической деятельности) с указанием на соответствие такой продукции критериям отнесения к инновационной продукции, высокотехнологичной продукции;</a:t>
            </a:r>
          </a:p>
          <a:p>
            <a:pPr marL="455913" indent="-171450">
              <a:buFont typeface="Arial" pitchFamily="34" charset="0"/>
              <a:buChar char="•"/>
            </a:pPr>
            <a:r>
              <a:rPr lang="ru-RU" sz="1400" dirty="0"/>
              <a:t>о включении в реестры (перечни) субъектов малого и среднего предпринимательства - участников программ партнерства между юридическими лицами, являющимися заказчиками товаров, работ, услуг в соответствии с Федеральным законом от 18 июля 2011 года № 223-ФЗ «О закупках товаров, работ, услуг отдельными видами юридических лиц», и субъектами малого и среднего предпринимательства;</a:t>
            </a:r>
          </a:p>
          <a:p>
            <a:pPr marL="455913" indent="-171450">
              <a:buFont typeface="Arial" pitchFamily="34" charset="0"/>
              <a:buChar char="•"/>
            </a:pPr>
            <a:r>
              <a:rPr lang="ru-RU" sz="1400" dirty="0"/>
              <a:t> о наличии  в предшествующем календарном году контрактов, заключенных в соответствии с Федеральным законом № 44-ФЗ «О контрактной системе в сфере закупок товаров, работ, услуг для обеспечения государственных и муниципальных нужд», и (или) договоров, заключенных в соответствии с Федеральным законом № 223-ФЗ «О закупках товаров, работ, услуг отдельными видами юридических лиц»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Представление субъектами МСП сведений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95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500770"/>
          </a:xfrm>
        </p:spPr>
        <p:txBody>
          <a:bodyPr/>
          <a:lstStyle/>
          <a:p>
            <a:pPr algn="ctr"/>
            <a:r>
              <a:rPr lang="ru-RU" sz="2000" dirty="0" smtClean="0"/>
              <a:t>ОБРАТНАЯ СВЯЗЬ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18430" t="8547" r="19391" b="7691"/>
          <a:stretch/>
        </p:blipFill>
        <p:spPr bwMode="auto">
          <a:xfrm>
            <a:off x="251520" y="876052"/>
            <a:ext cx="5688632" cy="40121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18440" t="8541" r="19112" b="4682"/>
          <a:stretch/>
        </p:blipFill>
        <p:spPr bwMode="auto">
          <a:xfrm>
            <a:off x="2532484" y="1203598"/>
            <a:ext cx="5760640" cy="36724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55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267495"/>
            <a:ext cx="7548638" cy="432047"/>
          </a:xfrm>
        </p:spPr>
        <p:txBody>
          <a:bodyPr/>
          <a:lstStyle/>
          <a:p>
            <a:pPr algn="ctr"/>
            <a:r>
              <a:rPr lang="ru-RU" sz="2000" dirty="0" smtClean="0"/>
              <a:t>Вопросы и ответы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2054" name="Picture 6" descr="C:\Users\5100-30-282\Desktop\Слайды\Screenshot_2021-09-07 Единый реестр субъектов малого и среднего предпринимательства(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7534"/>
            <a:ext cx="75608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5100-30-282\Desktop\Слайды\Screenshot_2021-09-07 Единый реестр субъектов малого и среднего предпринимательства(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7534"/>
            <a:ext cx="7318772" cy="45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5100-30-282\Desktop\Слайды\Screenshot_2021-09-07 Единый реестр субъектов малого и среднего предпринимательства(8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31726"/>
            <a:ext cx="6408712" cy="446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5100-30-282\Desktop\Слайды\Screenshot_2021-09-07 Единый реестр субъектов малого и среднего предпринимательства(9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66750"/>
            <a:ext cx="7128792" cy="420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44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5"/>
          <p:cNvSpPr txBox="1">
            <a:spLocks noGrp="1"/>
          </p:cNvSpPr>
          <p:nvPr/>
        </p:nvSpPr>
        <p:spPr bwMode="auto">
          <a:xfrm>
            <a:off x="8402639" y="4399360"/>
            <a:ext cx="504825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</a:pPr>
            <a:fld id="{29397E44-2ED5-436A-9C08-2842B77023CD}" type="slidenum">
              <a:rPr lang="ru-RU" sz="2100">
                <a:solidFill>
                  <a:schemeClr val="bg1"/>
                </a:solidFill>
                <a:latin typeface="Calibri" pitchFamily="34" charset="0"/>
              </a:rPr>
              <a:pPr algn="ctr" eaLnBrk="1" hangingPunct="1">
                <a:lnSpc>
                  <a:spcPts val="1875"/>
                </a:lnSpc>
              </a:pPr>
              <a:t>13</a:t>
            </a:fld>
            <a:endParaRPr lang="ru-RU" sz="21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7651" name="Picture 3" descr="C:\Documents and Settings\0003-00-267\Рабочий стол\Для презентации\человечек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50032"/>
            <a:ext cx="3675062" cy="469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20803002">
            <a:off x="1835150" y="2031206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Спасибо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1638" y="1491854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350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498698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ЕДИНЫЙ РЕЕСТР СУБЪЕКТОВ МАЛОГО И СРЕДНЕГО ПРЕДПРИНИМАТЕЛЬСТВА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89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363" indent="-342900">
              <a:buFontTx/>
              <a:buChar char="-"/>
            </a:pPr>
            <a:r>
              <a:rPr lang="ru-RU" sz="1600" dirty="0" smtClean="0"/>
              <a:t>ЕГРЮЛ, ЕГРИП;</a:t>
            </a:r>
          </a:p>
          <a:p>
            <a:pPr marL="627363" indent="-342900">
              <a:buFontTx/>
              <a:buChar char="-"/>
            </a:pPr>
            <a:r>
              <a:rPr lang="ru-RU" sz="1600" dirty="0" smtClean="0"/>
              <a:t>Сведения о среднесписочной численности работников, сведения о доходах,  сведения о применении специальных налоговых режимов за предшествующий календарный год, представленные налогоплательщиком;</a:t>
            </a:r>
          </a:p>
          <a:p>
            <a:pPr marL="627363" indent="-342900">
              <a:buFontTx/>
              <a:buChar char="-"/>
            </a:pPr>
            <a:r>
              <a:rPr lang="ru-RU" sz="1600" dirty="0" smtClean="0"/>
              <a:t>Сведения представленные биржами, </a:t>
            </a:r>
            <a:r>
              <a:rPr lang="ru-RU" sz="1600" dirty="0" err="1" smtClean="0"/>
              <a:t>Минобрнауки</a:t>
            </a:r>
            <a:r>
              <a:rPr lang="ru-RU" sz="1600" dirty="0" smtClean="0"/>
              <a:t>, Фондом «</a:t>
            </a:r>
            <a:r>
              <a:rPr lang="ru-RU" sz="1600" dirty="0" err="1" smtClean="0"/>
              <a:t>Сколково</a:t>
            </a:r>
            <a:r>
              <a:rPr lang="ru-RU" sz="1600" dirty="0" smtClean="0"/>
              <a:t>», Минэкономразвития, </a:t>
            </a:r>
            <a:r>
              <a:rPr lang="ru-RU" sz="1600" dirty="0" err="1" smtClean="0"/>
              <a:t>Минпромторгом</a:t>
            </a:r>
            <a:r>
              <a:rPr lang="ru-RU" sz="1600" dirty="0" smtClean="0"/>
              <a:t>, держателями реестров акционеров и т.д.</a:t>
            </a:r>
          </a:p>
          <a:p>
            <a:pPr marL="627363" indent="-342900">
              <a:buFontTx/>
              <a:buChar char="-"/>
            </a:pPr>
            <a:endParaRPr lang="ru-RU" sz="1600" dirty="0"/>
          </a:p>
          <a:p>
            <a:r>
              <a:rPr lang="ru-RU" sz="1600" dirty="0" smtClean="0"/>
              <a:t>Данные в Реестре обновляются 10 числа каждого месяца.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13"/>
            <a:ext cx="7548638" cy="716794"/>
          </a:xfrm>
        </p:spPr>
        <p:txBody>
          <a:bodyPr/>
          <a:lstStyle/>
          <a:p>
            <a:pPr algn="ctr"/>
            <a:r>
              <a:rPr lang="ru-RU" sz="2000" dirty="0" smtClean="0"/>
              <a:t>ИСТОЧНИКИ ДАННЫХ ДЛЯ ФОРМИРОВАНИЯ РЕЕСТРА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63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611560" y="339502"/>
            <a:ext cx="7548638" cy="360040"/>
          </a:xfrm>
        </p:spPr>
        <p:txBody>
          <a:bodyPr/>
          <a:lstStyle/>
          <a:p>
            <a:pPr algn="ctr"/>
            <a:r>
              <a:rPr lang="ru-RU" sz="2000" dirty="0" smtClean="0"/>
              <a:t>СПЕЦИАЛИЗИРОВАННЫЙ СЕРВИС НА САЙТЕ ФНС РОССИИ</a:t>
            </a:r>
            <a:endParaRPr lang="ru-RU" sz="2000" dirty="0"/>
          </a:p>
        </p:txBody>
      </p:sp>
      <p:pic>
        <p:nvPicPr>
          <p:cNvPr id="3" name="Picture 3" descr="C:\Users\5100-30-282\Desktop\Слайды\Screenshot_2021-09-01 Единый реестр субъектов малого и среднего предпринимательств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2"/>
            <a:ext cx="80648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5100-30-282\Desktop\Слайды\Screenshot_2021-09-01 Единый реестр субъектов малого и среднего предпринимательства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86991"/>
            <a:ext cx="7848872" cy="368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5100-30-282\Desktop\Слайды\Screenshot_2021-09-01 Единый реестр субъектов малого и среднего предпринимательства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9541"/>
            <a:ext cx="7704856" cy="427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88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189" y="339503"/>
            <a:ext cx="7548638" cy="360039"/>
          </a:xfrm>
        </p:spPr>
        <p:txBody>
          <a:bodyPr/>
          <a:lstStyle/>
          <a:p>
            <a:pPr algn="ctr"/>
            <a:r>
              <a:rPr lang="ru-RU" sz="2000" dirty="0" smtClean="0"/>
              <a:t>ФУНКЦИОНАЛ РЕЕСТРА</a:t>
            </a:r>
            <a:endParaRPr lang="ru-RU" sz="2000" dirty="0"/>
          </a:p>
        </p:txBody>
      </p:sp>
      <p:pic>
        <p:nvPicPr>
          <p:cNvPr id="2" name="Picture 2" descr="C:\Users\5100-30-282\Desktop\Слайды\Screenshot_2021-09-01 Единый реестр субъектов малого и среднего предпринимательства(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71550"/>
            <a:ext cx="8136904" cy="362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5100-30-282\Desktop\Слайды\Screenshot_2021-09-01 Единый реестр субъектов малого и среднего предпринимательства(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191" y="679003"/>
            <a:ext cx="6840760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5100-30-282\Desktop\Слайды\Screenshot_2021-09-01 Единый реестр субъектов малого и среднего предпринимательства(4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131590"/>
            <a:ext cx="6336704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21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11510"/>
            <a:ext cx="7548638" cy="284745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ПОИСК ДАННЫХ В РЕЕСТРЕ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5" descr="C:\Users\5100-30-282\Desktop\Слайды\Screenshot_2021-09-07 Единый реестр субъектов малого и среднего предпринимательства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78978"/>
            <a:ext cx="8136904" cy="423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5100-30-282\Desktop\Слайды\Screenshot_2021-09-07 Единый реестр субъектов малого и среднего предпринимательств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78978"/>
            <a:ext cx="7448848" cy="407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100-30-282\Desktop\Слайды\Screenshot_2021-09-07 Сведения из Единого реестра субъектов малого и среднего предпринимательства - 9102001391_20210907_140[...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7534"/>
            <a:ext cx="6408712" cy="412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5100-30-282\Desktop\Слайды\Screenshot_2021-09-07 Сведения из Единого реестра субъектов малого и среднего предпринимательства - 9102001391_20210907_140[...]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78978"/>
            <a:ext cx="6408712" cy="422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5100-30-282\Desktop\Слайды\Screenshot_2021-09-07 Сведения из Единого реестра субъектов малого и среднего предпринимательства - 9102001391_20210907_140[...]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400" y="623739"/>
            <a:ext cx="6408712" cy="428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93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284745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РАСШИРЕННЫЙ ПОИСК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43558"/>
            <a:ext cx="4680520" cy="365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5100-30-282\Desktop\Слайды\Screenshot_2021-09-01 Единый реестр субъектов малого и среднего предпринимательства(8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3557"/>
            <a:ext cx="7704856" cy="425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5100-30-282\Desktop\Слайды\Screenshot_2021-09-01 Единый реестр субъектов малого и среднего предпринимательства(9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15567"/>
            <a:ext cx="6912767" cy="408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5100-30-282\Desktop\Слайды\Screenshot_2021-09-01 Единый реестр субъектов малого и среднего предпринимательства(10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000082"/>
            <a:ext cx="7128793" cy="402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5100-30-282\Desktop\Слайды\Screenshot_2021-09-01 Сведения из Единого реестра субъектов малого и среднего предпринимательства - 5190064143_20210901_163[...]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29"/>
          <a:stretch/>
        </p:blipFill>
        <p:spPr bwMode="auto">
          <a:xfrm>
            <a:off x="1907704" y="954682"/>
            <a:ext cx="6552728" cy="392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76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13"/>
            <a:ext cx="8137275" cy="284745"/>
          </a:xfrm>
        </p:spPr>
        <p:txBody>
          <a:bodyPr vert="horz" lIns="81617" tIns="40809" rIns="81617" bIns="40809" rtlCol="0" anchor="ctr">
            <a:noAutofit/>
          </a:bodyPr>
          <a:lstStyle/>
          <a:p>
            <a:pPr algn="ctr"/>
            <a:r>
              <a:rPr lang="ru-RU" sz="2000" dirty="0" smtClean="0"/>
              <a:t>РАСШИРЕННЫЙ ПОИСК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Picture 2" descr="C:\Users\5100-30-282\Desktop\Screenshot_2021-09-08 Единый реестр субъектов малого и среднего предпринимательства - получателей поддержки Вход для органи[...]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35" y="915566"/>
            <a:ext cx="8033447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5100-30-282\Desktop\Screenshot_2021-09-08 Единый реестр субъектов малого и среднего предпринимательства - получателей поддержки Вход для органи[...]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15566"/>
            <a:ext cx="721146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5100-30-282\Desktop\Screenshot_2021-09-08 Сведения из Единого реестра субъектов малого и среднего предпринимательства - получателей поддержки -[...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915566"/>
            <a:ext cx="677941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5100-30-282\Desktop\Screenshot_2021-09-08 Сведения из Единого реестра субъектов малого и среднего предпринимательства - получателей поддержки -[...]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9582"/>
            <a:ext cx="706745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100-30-282\Desktop\Screenshot_2021-09-08 Сведения из Единого реестра субъектов малого и среднего предпринимательства - получателей поддержки -[...]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098" y="1131590"/>
            <a:ext cx="578998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52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504963"/>
            <a:ext cx="7777236" cy="2794980"/>
          </a:xfrm>
        </p:spPr>
        <p:txBody>
          <a:bodyPr/>
          <a:lstStyle/>
          <a:p>
            <a:pPr marL="570213" indent="-285750">
              <a:buFontTx/>
              <a:buChar char="-"/>
            </a:pPr>
            <a:r>
              <a:rPr lang="ru-RU" sz="1400" dirty="0" smtClean="0"/>
              <a:t>УЧАСТИЕ В УСТАВНОМ КАПИТАЛЕ ГОСУДАРСТВА , ОБЩЕСТВЕННЫХ, РЕЛИГИОЗНЫХ И ДРУГИХ НЕКОММЕРЧЕСКИХ ОРГАНИЗАЦИЙ  НЕ БОЛЕЕ 25%;</a:t>
            </a:r>
          </a:p>
          <a:p>
            <a:pPr marL="570213" indent="-285750">
              <a:buFontTx/>
              <a:buChar char="-"/>
            </a:pPr>
            <a:r>
              <a:rPr lang="ru-RU" sz="1400" dirty="0"/>
              <a:t>УЧАСТИЕ В УСТАВНОМ КАПИТАЛЕ </a:t>
            </a:r>
            <a:r>
              <a:rPr lang="ru-RU" sz="1400" dirty="0" smtClean="0"/>
              <a:t>ИНОСТРАННЫХ ОРГАНИЗАЦИЙ, А ТАКЖЕ ОРГАНИЗАЦИЙ НЕ ЯВЛЯЮЩИХСЯ МСП НЕ БОЛЕЕ 49%;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ССЧ РАБОТНИКОВ ДО 15 ЧЕЛОВЕК (ДЛЯ МИКРОПРЕДПРИЯТИЙ);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ССЧ </a:t>
            </a:r>
            <a:r>
              <a:rPr lang="ru-RU" sz="1400" dirty="0"/>
              <a:t>РАБОТНИКОВ </a:t>
            </a:r>
            <a:r>
              <a:rPr lang="ru-RU" sz="1400" dirty="0" smtClean="0"/>
              <a:t>ДО 100 ЧЕЛОВЕК (ДЛЯ МАЛЫХ ПРЕДПРИЯТИЙ);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ССЧ </a:t>
            </a:r>
            <a:r>
              <a:rPr lang="ru-RU" sz="1400" dirty="0"/>
              <a:t>РАБОТНИКОВ </a:t>
            </a:r>
            <a:r>
              <a:rPr lang="ru-RU" sz="1400" dirty="0" smtClean="0"/>
              <a:t>ДО 250 ЧЕЛОВЕК (ДЛЯ СРЕДНИХ ПРЕДПРИЯТИЙ);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ДОХОД НЕ БОЛЕЕ 120 МЛН. РУБ. (ДЛЯ </a:t>
            </a:r>
            <a:r>
              <a:rPr lang="ru-RU" sz="1400" dirty="0"/>
              <a:t>МИКРОПРЕДПРИЯТИЙ</a:t>
            </a:r>
            <a:r>
              <a:rPr lang="ru-RU" sz="1400" dirty="0" smtClean="0"/>
              <a:t>);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ДОХОД НЕ БОЛЕЕ 800 </a:t>
            </a:r>
            <a:r>
              <a:rPr lang="ru-RU" sz="1400" dirty="0"/>
              <a:t>МЛН. РУБ. (ДЛЯ МАЛЫХ ПРЕДПРИЯТИЙ);</a:t>
            </a:r>
          </a:p>
          <a:p>
            <a:pPr marL="570213" indent="-285750">
              <a:buFontTx/>
              <a:buChar char="-"/>
            </a:pPr>
            <a:r>
              <a:rPr lang="ru-RU" sz="1400" dirty="0" smtClean="0"/>
              <a:t>ДОХОД НЕ БОЛЕЕ 2 МЛРД. РУБ. </a:t>
            </a:r>
            <a:r>
              <a:rPr lang="ru-RU" sz="1400" dirty="0"/>
              <a:t>(ДЛЯ СРЕДНИХ ПРЕДПРИЯТИЙ</a:t>
            </a:r>
            <a:r>
              <a:rPr lang="ru-RU" sz="1400" dirty="0" smtClean="0"/>
              <a:t>);</a:t>
            </a:r>
          </a:p>
          <a:p>
            <a:pPr marL="570213" indent="-285750">
              <a:buFontTx/>
              <a:buChar char="-"/>
            </a:pPr>
            <a:endParaRPr lang="ru-RU" sz="1400" dirty="0"/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627534"/>
            <a:ext cx="7548638" cy="428762"/>
          </a:xfrm>
        </p:spPr>
        <p:txBody>
          <a:bodyPr/>
          <a:lstStyle/>
          <a:p>
            <a:pPr algn="ctr"/>
            <a:r>
              <a:rPr lang="ru-RU" sz="2000" dirty="0" smtClean="0"/>
              <a:t>ПАРАМЕТРЫ ОТНЕСЕНИЯ К СУБЪЕКТАМ МСП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18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трушин 05.04.20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Петрушин 05.04.2017</Template>
  <TotalTime>11759</TotalTime>
  <Words>425</Words>
  <Application>Microsoft Office PowerPoint</Application>
  <PresentationFormat>Экран (16:9)</PresentationFormat>
  <Paragraphs>54</Paragraphs>
  <Slides>13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Петрушин 05.04.2017</vt:lpstr>
      <vt:lpstr>17_Специальное оформление</vt:lpstr>
      <vt:lpstr>Формирование единого реестра субъектов малого и среднего предпринимательства</vt:lpstr>
      <vt:lpstr>ЕДИНЫЙ РЕЕСТР СУБЪЕКТОВ МАЛОГО И СРЕДНЕГО ПРЕДПРИНИМАТЕЛЬСТВА</vt:lpstr>
      <vt:lpstr>ИСТОЧНИКИ ДАННЫХ ДЛЯ ФОРМИРОВАНИЯ РЕЕСТРА</vt:lpstr>
      <vt:lpstr>СПЕЦИАЛИЗИРОВАННЫЙ СЕРВИС НА САЙТЕ ФНС РОССИИ</vt:lpstr>
      <vt:lpstr>ФУНКЦИОНАЛ РЕЕСТРА</vt:lpstr>
      <vt:lpstr>ПОИСК ДАННЫХ В РЕЕСТРЕ</vt:lpstr>
      <vt:lpstr>РАСШИРЕННЫЙ ПОИСК</vt:lpstr>
      <vt:lpstr>РАСШИРЕННЫЙ ПОИСК</vt:lpstr>
      <vt:lpstr>ПАРАМЕТРЫ ОТНЕСЕНИЯ К СУБЪЕКТАМ МСП</vt:lpstr>
      <vt:lpstr>Представление субъектами МСП сведений</vt:lpstr>
      <vt:lpstr>ОБРАТНАЯ СВЯЗЬ</vt:lpstr>
      <vt:lpstr>Вопросы и ответы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АИС «Налог-3»: текущие задачи и новые горизонты развития Новые ИТ-задачи ФНС России</dc:title>
  <dc:creator>Виктор С. Нечушкин</dc:creator>
  <cp:lastModifiedBy>Яцкевич Константин Сергеевич</cp:lastModifiedBy>
  <cp:revision>374</cp:revision>
  <cp:lastPrinted>2017-04-27T04:53:46Z</cp:lastPrinted>
  <dcterms:created xsi:type="dcterms:W3CDTF">2017-04-05T12:00:25Z</dcterms:created>
  <dcterms:modified xsi:type="dcterms:W3CDTF">2021-09-08T10:05:24Z</dcterms:modified>
</cp:coreProperties>
</file>