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7"/>
  </p:notesMasterIdLst>
  <p:handoutMasterIdLst>
    <p:handoutMasterId r:id="rId8"/>
  </p:handoutMasterIdLst>
  <p:sldIdLst>
    <p:sldId id="2014" r:id="rId3"/>
    <p:sldId id="2016" r:id="rId4"/>
    <p:sldId id="2015" r:id="rId5"/>
    <p:sldId id="2020" r:id="rId6"/>
  </p:sldIdLst>
  <p:sldSz cx="12192000" cy="6858000"/>
  <p:notesSz cx="6797675" cy="9928225"/>
  <p:embeddedFontLst>
    <p:embeddedFont>
      <p:font typeface="lined-icons" charset="0"/>
      <p:regular r:id="rId9"/>
    </p:embeddedFont>
    <p:embeddedFont>
      <p:font typeface="Open Sans" charset="0"/>
      <p:regular r:id="rId10"/>
      <p:bold r:id="rId11"/>
      <p:italic r:id="rId12"/>
      <p:boldItalic r:id="rId13"/>
    </p:embeddedFont>
    <p:embeddedFont>
      <p:font typeface="Calibri Light" pitchFamily="34" charset="0"/>
      <p:regular r:id="rId14"/>
      <p:italic r:id="rId15"/>
    </p:embeddedFont>
    <p:embeddedFont>
      <p:font typeface="Open Sans Light" charset="0"/>
      <p:regular r:id="rId16"/>
      <p:bold r:id="rId17"/>
      <p:italic r:id="rId18"/>
      <p:boldItalic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Roboto Condensed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9ADA"/>
    <a:srgbClr val="00A6E6"/>
    <a:srgbClr val="0990FF"/>
    <a:srgbClr val="0064CB"/>
    <a:srgbClr val="0082F1"/>
    <a:srgbClr val="003794"/>
    <a:srgbClr val="F2F2F2"/>
    <a:srgbClr val="002E89"/>
    <a:srgbClr val="008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724" autoAdjust="0"/>
  </p:normalViewPr>
  <p:slideViewPr>
    <p:cSldViewPr snapToObjects="1">
      <p:cViewPr>
        <p:scale>
          <a:sx n="123" d="100"/>
          <a:sy n="123" d="100"/>
        </p:scale>
        <p:origin x="-102" y="-72"/>
      </p:cViewPr>
      <p:guideLst>
        <p:guide orient="horz" pos="2160"/>
        <p:guide pos="2275"/>
        <p:guide pos="755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1.xml"/><Relationship Id="rId21" Type="http://schemas.openxmlformats.org/officeDocument/2006/relationships/font" Target="fonts/font13.fntdata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5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32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92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60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10" Type="http://schemas.openxmlformats.org/officeDocument/2006/relationships/image" Target="../media/image35.svg"/><Relationship Id="rId4" Type="http://schemas.openxmlformats.org/officeDocument/2006/relationships/image" Target="../media/image18.sv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Прямоугольник 187">
            <a:extLst>
              <a:ext uri="{FF2B5EF4-FFF2-40B4-BE49-F238E27FC236}">
                <a16:creationId xmlns:a16="http://schemas.microsoft.com/office/drawing/2014/main" xmlns="" id="{C04547B7-6B0B-4E3A-BA23-45CF13BF54EC}"/>
              </a:ext>
            </a:extLst>
          </p:cNvPr>
          <p:cNvSpPr/>
          <p:nvPr/>
        </p:nvSpPr>
        <p:spPr>
          <a:xfrm>
            <a:off x="7287644" y="904240"/>
            <a:ext cx="4904356" cy="5953758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9031596D-8CB8-4E9E-AC75-55F819982CD3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57" name="Номер слайда 5">
            <a:extLst>
              <a:ext uri="{FF2B5EF4-FFF2-40B4-BE49-F238E27FC236}">
                <a16:creationId xmlns:a16="http://schemas.microsoft.com/office/drawing/2014/main" xmlns="" id="{4DECDD0B-394F-4032-83D6-90C994006150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0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142" name="Прямая со стрелкой 141">
            <a:extLst>
              <a:ext uri="{FF2B5EF4-FFF2-40B4-BE49-F238E27FC236}">
                <a16:creationId xmlns:a16="http://schemas.microsoft.com/office/drawing/2014/main" xmlns="" id="{15921865-DAF0-444A-B6D1-ADB0331BCF04}"/>
              </a:ext>
            </a:extLst>
          </p:cNvPr>
          <p:cNvCxnSpPr>
            <a:cxnSpLocks/>
            <a:stCxn id="61" idx="2"/>
            <a:endCxn id="128" idx="0"/>
          </p:cNvCxnSpPr>
          <p:nvPr/>
        </p:nvCxnSpPr>
        <p:spPr>
          <a:xfrm>
            <a:off x="4411889" y="3632793"/>
            <a:ext cx="973777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>
            <a:extLst>
              <a:ext uri="{FF2B5EF4-FFF2-40B4-BE49-F238E27FC236}">
                <a16:creationId xmlns:a16="http://schemas.microsoft.com/office/drawing/2014/main" xmlns="" id="{58AA90A0-D7DF-4EE3-AC67-B00E696768C9}"/>
              </a:ext>
            </a:extLst>
          </p:cNvPr>
          <p:cNvCxnSpPr>
            <a:cxnSpLocks/>
            <a:stCxn id="61" idx="2"/>
            <a:endCxn id="131" idx="0"/>
          </p:cNvCxnSpPr>
          <p:nvPr/>
        </p:nvCxnSpPr>
        <p:spPr>
          <a:xfrm flipH="1">
            <a:off x="3594770" y="3632793"/>
            <a:ext cx="817119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2CEB37B6-D561-4D14-8C11-31AB626CE0D5}"/>
              </a:ext>
            </a:extLst>
          </p:cNvPr>
          <p:cNvGrpSpPr/>
          <p:nvPr/>
        </p:nvGrpSpPr>
        <p:grpSpPr>
          <a:xfrm>
            <a:off x="2460392" y="1120241"/>
            <a:ext cx="3902994" cy="2512552"/>
            <a:chOff x="3950773" y="1120357"/>
            <a:chExt cx="3902994" cy="2512552"/>
          </a:xfrm>
        </p:grpSpPr>
        <p:sp>
          <p:nvSpPr>
            <p:cNvPr id="61" name="Прямоугольник: скругленные углы 60">
              <a:extLst>
                <a:ext uri="{FF2B5EF4-FFF2-40B4-BE49-F238E27FC236}">
                  <a16:creationId xmlns:a16="http://schemas.microsoft.com/office/drawing/2014/main" xmlns="" id="{43A5BF97-D1AA-4EF5-95A9-BED68E434A20}"/>
                </a:ext>
              </a:extLst>
            </p:cNvPr>
            <p:cNvSpPr/>
            <p:nvPr/>
          </p:nvSpPr>
          <p:spPr>
            <a:xfrm>
              <a:off x="3950773" y="1120357"/>
              <a:ext cx="3902993" cy="2512552"/>
            </a:xfrm>
            <a:prstGeom prst="roundRect">
              <a:avLst>
                <a:gd name="adj" fmla="val 3981"/>
              </a:avLst>
            </a:prstGeom>
            <a:gradFill>
              <a:gsLst>
                <a:gs pos="0">
                  <a:srgbClr val="00A6E6"/>
                </a:gs>
                <a:gs pos="86000">
                  <a:srgbClr val="002060"/>
                </a:gs>
                <a:gs pos="100000">
                  <a:srgbClr val="002E89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E5F9E2CD-5776-44F8-A757-D3090DF4F92E}"/>
                </a:ext>
              </a:extLst>
            </p:cNvPr>
            <p:cNvSpPr txBox="1"/>
            <p:nvPr/>
          </p:nvSpPr>
          <p:spPr>
            <a:xfrm>
              <a:off x="4990768" y="1532324"/>
              <a:ext cx="198022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2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ЕДИНЫЙ НАЛОГОВЫЙ СЧЕТ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306B7BB7-C398-41D0-9022-DF2340C13992}"/>
                </a:ext>
              </a:extLst>
            </p:cNvPr>
            <p:cNvSpPr txBox="1"/>
            <p:nvPr/>
          </p:nvSpPr>
          <p:spPr>
            <a:xfrm>
              <a:off x="4987311" y="2004118"/>
              <a:ext cx="17641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7729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0904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4683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4F4856ED-4197-4629-B656-8ED1640B46A6}"/>
                </a:ext>
              </a:extLst>
            </p:cNvPr>
            <p:cNvSpPr txBox="1"/>
            <p:nvPr/>
          </p:nvSpPr>
          <p:spPr>
            <a:xfrm>
              <a:off x="4987311" y="1826102"/>
              <a:ext cx="1764196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8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ИНН</a:t>
              </a:r>
            </a:p>
          </p:txBody>
        </p:sp>
        <p:pic>
          <p:nvPicPr>
            <p:cNvPr id="68" name="Рисунок 67">
              <a:extLst>
                <a:ext uri="{FF2B5EF4-FFF2-40B4-BE49-F238E27FC236}">
                  <a16:creationId xmlns:a16="http://schemas.microsoft.com/office/drawing/2014/main" xmlns="" id="{BB5134E4-680B-4E9E-AAD6-584B9987F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301712" y="1340732"/>
              <a:ext cx="553831" cy="567851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83857CA0-DC44-488E-AEA7-69C5A286EE91}"/>
                </a:ext>
              </a:extLst>
            </p:cNvPr>
            <p:cNvSpPr txBox="1"/>
            <p:nvPr/>
          </p:nvSpPr>
          <p:spPr>
            <a:xfrm>
              <a:off x="4301712" y="2941494"/>
              <a:ext cx="8489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НАЧИСЛЕНО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920 200 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F0264B43-F4A7-4C74-8BE5-162951046BBE}"/>
                </a:ext>
              </a:extLst>
            </p:cNvPr>
            <p:cNvSpPr txBox="1"/>
            <p:nvPr/>
          </p:nvSpPr>
          <p:spPr>
            <a:xfrm>
              <a:off x="5403872" y="2941494"/>
              <a:ext cx="786683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УПЛАЧЕНО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900 000</a:t>
              </a:r>
            </a:p>
          </p:txBody>
        </p:sp>
        <p:pic>
          <p:nvPicPr>
            <p:cNvPr id="71" name="Рисунок 70">
              <a:extLst>
                <a:ext uri="{FF2B5EF4-FFF2-40B4-BE49-F238E27FC236}">
                  <a16:creationId xmlns:a16="http://schemas.microsoft.com/office/drawing/2014/main" xmlns="" id="{A15DBE2B-2C16-411B-A77A-F36076167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r="50157"/>
            <a:stretch>
              <a:fillRect/>
            </a:stretch>
          </p:blipFill>
          <p:spPr>
            <a:xfrm>
              <a:off x="7067392" y="1620200"/>
              <a:ext cx="782505" cy="1512866"/>
            </a:xfrm>
            <a:custGeom>
              <a:avLst/>
              <a:gdLst>
                <a:gd name="connsiteX0" fmla="*/ 0 w 522225"/>
                <a:gd name="connsiteY0" fmla="*/ 0 h 1009650"/>
                <a:gd name="connsiteX1" fmla="*/ 522225 w 522225"/>
                <a:gd name="connsiteY1" fmla="*/ 0 h 1009650"/>
                <a:gd name="connsiteX2" fmla="*/ 522225 w 522225"/>
                <a:gd name="connsiteY2" fmla="*/ 1009650 h 1009650"/>
                <a:gd name="connsiteX3" fmla="*/ 0 w 522225"/>
                <a:gd name="connsiteY3" fmla="*/ 100965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225" h="1009650">
                  <a:moveTo>
                    <a:pt x="0" y="0"/>
                  </a:moveTo>
                  <a:lnTo>
                    <a:pt x="522225" y="0"/>
                  </a:lnTo>
                  <a:lnTo>
                    <a:pt x="522225" y="1009650"/>
                  </a:lnTo>
                  <a:lnTo>
                    <a:pt x="0" y="1009650"/>
                  </a:lnTo>
                  <a:close/>
                </a:path>
              </a:pathLst>
            </a:custGeom>
          </p:spPr>
        </p:pic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xmlns="" id="{89B11A0E-9B59-4D48-8F75-50CA7729E278}"/>
                </a:ext>
              </a:extLst>
            </p:cNvPr>
            <p:cNvSpPr/>
            <p:nvPr/>
          </p:nvSpPr>
          <p:spPr>
            <a:xfrm>
              <a:off x="7745755" y="1325866"/>
              <a:ext cx="108012" cy="2101535"/>
            </a:xfrm>
            <a:prstGeom prst="rect">
              <a:avLst/>
            </a:prstGeom>
            <a:solidFill>
              <a:srgbClr val="EF435A">
                <a:alpha val="57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72A76ECF-0587-4B07-9341-00C610128BAC}"/>
                </a:ext>
              </a:extLst>
            </p:cNvPr>
            <p:cNvSpPr txBox="1"/>
            <p:nvPr/>
          </p:nvSpPr>
          <p:spPr>
            <a:xfrm>
              <a:off x="6443815" y="2941494"/>
              <a:ext cx="67428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САЛЬДО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- 20 200 </a:t>
              </a:r>
              <a:endParaRPr lang="ru-RU" sz="1800" dirty="0">
                <a:solidFill>
                  <a:schemeClr val="bg1"/>
                </a:solidFill>
                <a:latin typeface="Roboto Condensed" panose="02000000000000000000" pitchFamily="2" charset="0"/>
              </a:endParaRPr>
            </a:p>
          </p:txBody>
        </p:sp>
      </p:grpSp>
      <p:sp>
        <p:nvSpPr>
          <p:cNvPr id="112" name="Oval 11">
            <a:extLst>
              <a:ext uri="{FF2B5EF4-FFF2-40B4-BE49-F238E27FC236}">
                <a16:creationId xmlns:a16="http://schemas.microsoft.com/office/drawing/2014/main" xmlns="" id="{3CD5E4D9-E0C6-4590-8585-0DD128BC6CCB}"/>
              </a:ext>
            </a:extLst>
          </p:cNvPr>
          <p:cNvSpPr/>
          <p:nvPr/>
        </p:nvSpPr>
        <p:spPr>
          <a:xfrm>
            <a:off x="299356" y="1120241"/>
            <a:ext cx="1605326" cy="2512552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xmlns="" id="{AB6D85C4-D972-4F14-BF63-1A679E5BBE1E}"/>
              </a:ext>
            </a:extLst>
          </p:cNvPr>
          <p:cNvGrpSpPr/>
          <p:nvPr/>
        </p:nvGrpSpPr>
        <p:grpSpPr>
          <a:xfrm>
            <a:off x="650140" y="2065423"/>
            <a:ext cx="903759" cy="622187"/>
            <a:chOff x="650140" y="2058206"/>
            <a:chExt cx="903759" cy="622187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xmlns="" id="{FAEA0D71-2D1B-4300-AC38-D0B17351282F}"/>
                </a:ext>
              </a:extLst>
            </p:cNvPr>
            <p:cNvSpPr txBox="1"/>
            <p:nvPr/>
          </p:nvSpPr>
          <p:spPr>
            <a:xfrm>
              <a:off x="913121" y="2058206"/>
              <a:ext cx="37779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400" b="1" dirty="0">
                  <a:solidFill>
                    <a:schemeClr val="tx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ЕНП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xmlns="" id="{63E0400B-D0A5-487D-958C-6526B7E3F4F3}"/>
                </a:ext>
              </a:extLst>
            </p:cNvPr>
            <p:cNvSpPr txBox="1"/>
            <p:nvPr/>
          </p:nvSpPr>
          <p:spPr>
            <a:xfrm>
              <a:off x="650140" y="2434172"/>
              <a:ext cx="90375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600" b="1" dirty="0">
                  <a:solidFill>
                    <a:srgbClr val="92D05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+ 900 000 </a:t>
              </a:r>
            </a:p>
          </p:txBody>
        </p:sp>
      </p:grpSp>
      <p:cxnSp>
        <p:nvCxnSpPr>
          <p:cNvPr id="83" name="Прямая со стрелкой 82">
            <a:extLst>
              <a:ext uri="{FF2B5EF4-FFF2-40B4-BE49-F238E27FC236}">
                <a16:creationId xmlns:a16="http://schemas.microsoft.com/office/drawing/2014/main" xmlns="" id="{1295EE7B-02AA-41A3-B423-1E14147C7FE6}"/>
              </a:ext>
            </a:extLst>
          </p:cNvPr>
          <p:cNvCxnSpPr>
            <a:cxnSpLocks/>
            <a:stCxn id="112" idx="3"/>
            <a:endCxn id="61" idx="1"/>
          </p:cNvCxnSpPr>
          <p:nvPr/>
        </p:nvCxnSpPr>
        <p:spPr>
          <a:xfrm>
            <a:off x="1904682" y="2376517"/>
            <a:ext cx="555710" cy="0"/>
          </a:xfrm>
          <a:prstGeom prst="straightConnector1">
            <a:avLst/>
          </a:prstGeom>
          <a:ln w="19050">
            <a:solidFill>
              <a:srgbClr val="92D05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11">
            <a:extLst>
              <a:ext uri="{FF2B5EF4-FFF2-40B4-BE49-F238E27FC236}">
                <a16:creationId xmlns:a16="http://schemas.microsoft.com/office/drawing/2014/main" xmlns="" id="{572433A7-6893-4818-B6F1-CEC10229073B}"/>
              </a:ext>
            </a:extLst>
          </p:cNvPr>
          <p:cNvSpPr/>
          <p:nvPr/>
        </p:nvSpPr>
        <p:spPr>
          <a:xfrm>
            <a:off x="1828508" y="4009454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9278326C-8359-405D-8481-A25688CC8F33}"/>
              </a:ext>
            </a:extLst>
          </p:cNvPr>
          <p:cNvSpPr txBox="1"/>
          <p:nvPr/>
        </p:nvSpPr>
        <p:spPr>
          <a:xfrm>
            <a:off x="1997886" y="4189796"/>
            <a:ext cx="12665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ИМУЩЕСТВО ОРГАНИЗАЦИЙ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45EAAF10-8492-45E4-8805-BC01D46FCD88}"/>
              </a:ext>
            </a:extLst>
          </p:cNvPr>
          <p:cNvSpPr txBox="1"/>
          <p:nvPr/>
        </p:nvSpPr>
        <p:spPr>
          <a:xfrm>
            <a:off x="2179292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- 440 000 </a:t>
            </a:r>
          </a:p>
        </p:txBody>
      </p:sp>
      <p:sp>
        <p:nvSpPr>
          <p:cNvPr id="122" name="Oval 11">
            <a:extLst>
              <a:ext uri="{FF2B5EF4-FFF2-40B4-BE49-F238E27FC236}">
                <a16:creationId xmlns:a16="http://schemas.microsoft.com/office/drawing/2014/main" xmlns="" id="{279BF705-B744-431D-97FC-63C8B6893990}"/>
              </a:ext>
            </a:extLst>
          </p:cNvPr>
          <p:cNvSpPr/>
          <p:nvPr/>
        </p:nvSpPr>
        <p:spPr>
          <a:xfrm>
            <a:off x="3609227" y="4009338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xmlns="" id="{3F1B5E1F-A151-456A-A57A-86232B57A06D}"/>
              </a:ext>
            </a:extLst>
          </p:cNvPr>
          <p:cNvSpPr txBox="1"/>
          <p:nvPr/>
        </p:nvSpPr>
        <p:spPr>
          <a:xfrm>
            <a:off x="3778605" y="4297517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xmlns="" id="{A4D86DCD-F701-4CFB-AFC8-20E1A9AE7B88}"/>
              </a:ext>
            </a:extLst>
          </p:cNvPr>
          <p:cNvSpPr txBox="1"/>
          <p:nvPr/>
        </p:nvSpPr>
        <p:spPr>
          <a:xfrm>
            <a:off x="3960011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- 102 000 </a:t>
            </a:r>
          </a:p>
        </p:txBody>
      </p:sp>
      <p:sp>
        <p:nvSpPr>
          <p:cNvPr id="128" name="Oval 11">
            <a:extLst>
              <a:ext uri="{FF2B5EF4-FFF2-40B4-BE49-F238E27FC236}">
                <a16:creationId xmlns:a16="http://schemas.microsoft.com/office/drawing/2014/main" xmlns="" id="{BCDF80C4-0514-4050-8B85-EBFFEEA821EC}"/>
              </a:ext>
            </a:extLst>
          </p:cNvPr>
          <p:cNvSpPr/>
          <p:nvPr/>
        </p:nvSpPr>
        <p:spPr>
          <a:xfrm>
            <a:off x="4583003" y="5343266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xmlns="" id="{71BF3C49-5D74-47FF-9947-7A8B0AD77FAE}"/>
              </a:ext>
            </a:extLst>
          </p:cNvPr>
          <p:cNvSpPr txBox="1"/>
          <p:nvPr/>
        </p:nvSpPr>
        <p:spPr>
          <a:xfrm>
            <a:off x="4752381" y="5631329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xmlns="" id="{078CD6C1-3C7D-48C2-8254-23B9E1ADFE9C}"/>
              </a:ext>
            </a:extLst>
          </p:cNvPr>
          <p:cNvSpPr txBox="1"/>
          <p:nvPr/>
        </p:nvSpPr>
        <p:spPr>
          <a:xfrm>
            <a:off x="4933787" y="603030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</a:t>
            </a:r>
            <a:r>
              <a:rPr lang="en-US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200</a:t>
            </a:r>
          </a:p>
        </p:txBody>
      </p:sp>
      <p:sp>
        <p:nvSpPr>
          <p:cNvPr id="131" name="Oval 11">
            <a:extLst>
              <a:ext uri="{FF2B5EF4-FFF2-40B4-BE49-F238E27FC236}">
                <a16:creationId xmlns:a16="http://schemas.microsoft.com/office/drawing/2014/main" xmlns="" id="{089FF4EA-B640-48FB-A27C-F039D0447CBA}"/>
              </a:ext>
            </a:extLst>
          </p:cNvPr>
          <p:cNvSpPr/>
          <p:nvPr/>
        </p:nvSpPr>
        <p:spPr>
          <a:xfrm>
            <a:off x="2792107" y="5343266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203933C6-9EFE-4541-AB4B-704DA395DD8C}"/>
              </a:ext>
            </a:extLst>
          </p:cNvPr>
          <p:cNvSpPr txBox="1"/>
          <p:nvPr/>
        </p:nvSpPr>
        <p:spPr>
          <a:xfrm>
            <a:off x="2961485" y="5631329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xmlns="" id="{92F65174-D14B-4FDE-80FC-BD4D00C8EFD3}"/>
              </a:ext>
            </a:extLst>
          </p:cNvPr>
          <p:cNvSpPr txBox="1"/>
          <p:nvPr/>
        </p:nvSpPr>
        <p:spPr>
          <a:xfrm>
            <a:off x="3142891" y="603030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- 320 000</a:t>
            </a:r>
          </a:p>
        </p:txBody>
      </p:sp>
      <p:sp>
        <p:nvSpPr>
          <p:cNvPr id="125" name="Oval 11">
            <a:extLst>
              <a:ext uri="{FF2B5EF4-FFF2-40B4-BE49-F238E27FC236}">
                <a16:creationId xmlns:a16="http://schemas.microsoft.com/office/drawing/2014/main" xmlns="" id="{3BC5171A-34CC-4C4D-A68F-DE7E13FD7DA7}"/>
              </a:ext>
            </a:extLst>
          </p:cNvPr>
          <p:cNvSpPr/>
          <p:nvPr/>
        </p:nvSpPr>
        <p:spPr>
          <a:xfrm>
            <a:off x="5389945" y="4018685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E1EEDA39-E15B-467C-AC90-208ADA019F08}"/>
              </a:ext>
            </a:extLst>
          </p:cNvPr>
          <p:cNvSpPr txBox="1"/>
          <p:nvPr/>
        </p:nvSpPr>
        <p:spPr>
          <a:xfrm>
            <a:off x="5559323" y="4306748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ЗЕМЛЯ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xmlns="" id="{C7442F91-650D-4D91-B92E-079B232966EF}"/>
              </a:ext>
            </a:extLst>
          </p:cNvPr>
          <p:cNvSpPr txBox="1"/>
          <p:nvPr/>
        </p:nvSpPr>
        <p:spPr>
          <a:xfrm>
            <a:off x="5740729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- 58 000 </a:t>
            </a:r>
          </a:p>
        </p:txBody>
      </p:sp>
      <p:cxnSp>
        <p:nvCxnSpPr>
          <p:cNvPr id="138" name="Прямая со стрелкой 137">
            <a:extLst>
              <a:ext uri="{FF2B5EF4-FFF2-40B4-BE49-F238E27FC236}">
                <a16:creationId xmlns:a16="http://schemas.microsoft.com/office/drawing/2014/main" xmlns="" id="{434B4933-5634-4BAF-B7F4-833ED7A2E50A}"/>
              </a:ext>
            </a:extLst>
          </p:cNvPr>
          <p:cNvCxnSpPr>
            <a:cxnSpLocks/>
            <a:stCxn id="61" idx="2"/>
            <a:endCxn id="109" idx="0"/>
          </p:cNvCxnSpPr>
          <p:nvPr/>
        </p:nvCxnSpPr>
        <p:spPr>
          <a:xfrm flipH="1">
            <a:off x="2631171" y="3632793"/>
            <a:ext cx="1780718" cy="376661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>
            <a:extLst>
              <a:ext uri="{FF2B5EF4-FFF2-40B4-BE49-F238E27FC236}">
                <a16:creationId xmlns:a16="http://schemas.microsoft.com/office/drawing/2014/main" xmlns="" id="{1F66385B-A8CA-4543-9990-5D7DB6E25E71}"/>
              </a:ext>
            </a:extLst>
          </p:cNvPr>
          <p:cNvCxnSpPr>
            <a:cxnSpLocks/>
            <a:stCxn id="61" idx="2"/>
            <a:endCxn id="122" idx="0"/>
          </p:cNvCxnSpPr>
          <p:nvPr/>
        </p:nvCxnSpPr>
        <p:spPr>
          <a:xfrm>
            <a:off x="4411889" y="3632793"/>
            <a:ext cx="1" cy="376545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 стрелкой 139">
            <a:extLst>
              <a:ext uri="{FF2B5EF4-FFF2-40B4-BE49-F238E27FC236}">
                <a16:creationId xmlns:a16="http://schemas.microsoft.com/office/drawing/2014/main" xmlns="" id="{7577AE04-99ED-4E39-BBF2-076B6394D99C}"/>
              </a:ext>
            </a:extLst>
          </p:cNvPr>
          <p:cNvCxnSpPr>
            <a:cxnSpLocks/>
            <a:stCxn id="61" idx="2"/>
            <a:endCxn id="125" idx="0"/>
          </p:cNvCxnSpPr>
          <p:nvPr/>
        </p:nvCxnSpPr>
        <p:spPr>
          <a:xfrm>
            <a:off x="4411889" y="3632793"/>
            <a:ext cx="1780719" cy="385892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1">
            <a:extLst>
              <a:ext uri="{FF2B5EF4-FFF2-40B4-BE49-F238E27FC236}">
                <a16:creationId xmlns:a16="http://schemas.microsoft.com/office/drawing/2014/main" xmlns="" id="{A38D86D3-555A-429D-9221-6F373411A17D}"/>
              </a:ext>
            </a:extLst>
          </p:cNvPr>
          <p:cNvSpPr/>
          <p:nvPr/>
        </p:nvSpPr>
        <p:spPr>
          <a:xfrm>
            <a:off x="7895545" y="1120241"/>
            <a:ext cx="3723760" cy="705745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xmlns="" id="{7BE3B817-4838-4DB5-9BAE-BD1542DF1C38}"/>
              </a:ext>
            </a:extLst>
          </p:cNvPr>
          <p:cNvSpPr txBox="1"/>
          <p:nvPr/>
        </p:nvSpPr>
        <p:spPr>
          <a:xfrm>
            <a:off x="8905308" y="1365391"/>
            <a:ext cx="197200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РАСПРЕДЕЛЕНИЕ ЕНП</a:t>
            </a:r>
          </a:p>
        </p:txBody>
      </p:sp>
      <p:pic>
        <p:nvPicPr>
          <p:cNvPr id="156" name="Рисунок 155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637542" y="1306732"/>
            <a:ext cx="332762" cy="332762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EF5B5A31-D7A6-402B-9677-F0EE4BF21EE6}"/>
              </a:ext>
            </a:extLst>
          </p:cNvPr>
          <p:cNvSpPr txBox="1"/>
          <p:nvPr/>
        </p:nvSpPr>
        <p:spPr>
          <a:xfrm>
            <a:off x="9124139" y="2276872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ОЧЕРЕДЬ</a:t>
            </a:r>
          </a:p>
        </p:txBody>
      </p:sp>
      <p:cxnSp>
        <p:nvCxnSpPr>
          <p:cNvPr id="159" name="Прямая со стрелкой 158">
            <a:extLst>
              <a:ext uri="{FF2B5EF4-FFF2-40B4-BE49-F238E27FC236}">
                <a16:creationId xmlns:a16="http://schemas.microsoft.com/office/drawing/2014/main" xmlns="" id="{C15B448C-F17A-4730-8E01-B1457BF45F68}"/>
              </a:ext>
            </a:extLst>
          </p:cNvPr>
          <p:cNvCxnSpPr>
            <a:cxnSpLocks/>
            <a:stCxn id="152" idx="2"/>
          </p:cNvCxnSpPr>
          <p:nvPr/>
        </p:nvCxnSpPr>
        <p:spPr>
          <a:xfrm>
            <a:off x="9757425" y="1825986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1C19F36A-C4CA-43A3-BF03-98BCC3F763A9}"/>
              </a:ext>
            </a:extLst>
          </p:cNvPr>
          <p:cNvSpPr txBox="1"/>
          <p:nvPr/>
        </p:nvSpPr>
        <p:spPr>
          <a:xfrm>
            <a:off x="8468674" y="2611757"/>
            <a:ext cx="257750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НЕДОИМКА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начиная с налога</a:t>
            </a:r>
          </a:p>
          <a:p>
            <a:pPr algn="ctr" defTabSz="1031626">
              <a:defRPr/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более ранним сроком уплаты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xmlns="" id="{38F0A379-C9E3-40A1-942F-0A2224599319}"/>
              </a:ext>
            </a:extLst>
          </p:cNvPr>
          <p:cNvSpPr txBox="1"/>
          <p:nvPr/>
        </p:nvSpPr>
        <p:spPr>
          <a:xfrm>
            <a:off x="9124139" y="3591854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 ОЧЕРЕДЬ</a:t>
            </a:r>
          </a:p>
        </p:txBody>
      </p:sp>
      <p:cxnSp>
        <p:nvCxnSpPr>
          <p:cNvPr id="181" name="Прямая со стрелкой 180">
            <a:extLst>
              <a:ext uri="{FF2B5EF4-FFF2-40B4-BE49-F238E27FC236}">
                <a16:creationId xmlns:a16="http://schemas.microsoft.com/office/drawing/2014/main" xmlns="" id="{82C14045-E774-479E-8D7B-BC25CB93DD2B}"/>
              </a:ext>
            </a:extLst>
          </p:cNvPr>
          <p:cNvCxnSpPr>
            <a:cxnSpLocks/>
          </p:cNvCxnSpPr>
          <p:nvPr/>
        </p:nvCxnSpPr>
        <p:spPr>
          <a:xfrm>
            <a:off x="9757425" y="3140968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>
            <a:extLst>
              <a:ext uri="{FF2B5EF4-FFF2-40B4-BE49-F238E27FC236}">
                <a16:creationId xmlns:a16="http://schemas.microsoft.com/office/drawing/2014/main" xmlns="" id="{52CDE322-2B64-4682-8345-37CF292BD05A}"/>
              </a:ext>
            </a:extLst>
          </p:cNvPr>
          <p:cNvSpPr txBox="1"/>
          <p:nvPr/>
        </p:nvSpPr>
        <p:spPr>
          <a:xfrm>
            <a:off x="8513583" y="3926739"/>
            <a:ext cx="248768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НАЧИСЛЕНИЯ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текущим сроком уплаты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xmlns="" id="{74C2CA13-E7FA-4EDB-80AB-9A54F0993E21}"/>
              </a:ext>
            </a:extLst>
          </p:cNvPr>
          <p:cNvSpPr txBox="1"/>
          <p:nvPr/>
        </p:nvSpPr>
        <p:spPr>
          <a:xfrm>
            <a:off x="9124139" y="4960006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 ОЧЕРЕДЬ</a:t>
            </a:r>
          </a:p>
        </p:txBody>
      </p:sp>
      <p:cxnSp>
        <p:nvCxnSpPr>
          <p:cNvPr id="184" name="Прямая со стрелкой 183">
            <a:extLst>
              <a:ext uri="{FF2B5EF4-FFF2-40B4-BE49-F238E27FC236}">
                <a16:creationId xmlns:a16="http://schemas.microsoft.com/office/drawing/2014/main" xmlns="" id="{C5519E47-96D1-4D50-A324-AC604A42F4AE}"/>
              </a:ext>
            </a:extLst>
          </p:cNvPr>
          <p:cNvCxnSpPr>
            <a:cxnSpLocks/>
          </p:cNvCxnSpPr>
          <p:nvPr/>
        </p:nvCxnSpPr>
        <p:spPr>
          <a:xfrm>
            <a:off x="9757425" y="4509120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F8DFFA48-4E38-4BBE-A8C5-1F868C94214C}"/>
              </a:ext>
            </a:extLst>
          </p:cNvPr>
          <p:cNvSpPr txBox="1"/>
          <p:nvPr/>
        </p:nvSpPr>
        <p:spPr>
          <a:xfrm>
            <a:off x="8468674" y="5294891"/>
            <a:ext cx="2577502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ПЕНИ, ПРОЦЕНТЫ И ШТРАФЫ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90" name="Прямоугольник 189">
            <a:extLst>
              <a:ext uri="{FF2B5EF4-FFF2-40B4-BE49-F238E27FC236}">
                <a16:creationId xmlns:a16="http://schemas.microsoft.com/office/drawing/2014/main" xmlns="" id="{51E6284A-3CAF-4228-9014-122EECF180F9}"/>
              </a:ext>
            </a:extLst>
          </p:cNvPr>
          <p:cNvSpPr/>
          <p:nvPr/>
        </p:nvSpPr>
        <p:spPr>
          <a:xfrm>
            <a:off x="7273949" y="5777830"/>
            <a:ext cx="4918052" cy="108016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xmlns="" id="{5D9462F6-ADCA-4768-9C82-D1B46419168E}"/>
              </a:ext>
            </a:extLst>
          </p:cNvPr>
          <p:cNvSpPr txBox="1"/>
          <p:nvPr/>
        </p:nvSpPr>
        <p:spPr>
          <a:xfrm>
            <a:off x="7627182" y="6309320"/>
            <a:ext cx="422528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Если денег недостаточно и сроки уплаты совпадают, то ЕНП распределится пропорционально суммам таких обязательств</a:t>
            </a:r>
          </a:p>
        </p:txBody>
      </p:sp>
      <p:pic>
        <p:nvPicPr>
          <p:cNvPr id="191" name="Рисунок 190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AC968110-87FD-47DE-87D0-655DA2FDF6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573441" y="5877272"/>
            <a:ext cx="332762" cy="332762"/>
          </a:xfrm>
          <a:prstGeom prst="rect">
            <a:avLst/>
          </a:prstGeom>
        </p:spPr>
      </p:pic>
      <p:sp>
        <p:nvSpPr>
          <p:cNvPr id="55" name="Subtitle 2">
            <a:extLst>
              <a:ext uri="{FF2B5EF4-FFF2-40B4-BE49-F238E27FC236}">
                <a16:creationId xmlns:a16="http://schemas.microsoft.com/office/drawing/2014/main" xmlns="" id="{5BC503DF-516F-4818-A130-8D80C93F9607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ЭКОСИСТЕМА ЕНС</a:t>
            </a:r>
          </a:p>
        </p:txBody>
      </p:sp>
    </p:spTree>
    <p:extLst>
      <p:ext uri="{BB962C8B-B14F-4D97-AF65-F5344CB8AC3E}">
        <p14:creationId xmlns:p14="http://schemas.microsoft.com/office/powerpoint/2010/main" val="3306684227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250923" y="4151737"/>
            <a:ext cx="680373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28534" y="4149080"/>
            <a:ext cx="703370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BDA29F7C-8599-482C-884D-D80D1698CB88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СРОКИ УПЛАТЫ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1E6A866E-0D8E-4193-A361-90A0F245C533}"/>
              </a:ext>
            </a:extLst>
          </p:cNvPr>
          <p:cNvSpPr txBox="1">
            <a:spLocks/>
          </p:cNvSpPr>
          <p:nvPr/>
        </p:nvSpPr>
        <p:spPr>
          <a:xfrm>
            <a:off x="2891645" y="616042"/>
            <a:ext cx="8244916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Необходимость в изменении существующей модели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23" name="Таблица 6">
            <a:extLst>
              <a:ext uri="{FF2B5EF4-FFF2-40B4-BE49-F238E27FC236}">
                <a16:creationId xmlns:a16="http://schemas.microsoft.com/office/drawing/2014/main" xmlns="" id="{FD79A6CD-9071-4E74-BBED-E0F28A426E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010620"/>
              </p:ext>
            </p:extLst>
          </p:nvPr>
        </p:nvGraphicFramePr>
        <p:xfrm>
          <a:off x="1000733" y="195304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2254094-789E-4597-B939-B75DC76DAD0E}"/>
              </a:ext>
            </a:extLst>
          </p:cNvPr>
          <p:cNvSpPr txBox="1"/>
          <p:nvPr/>
        </p:nvSpPr>
        <p:spPr>
          <a:xfrm>
            <a:off x="983432" y="1304764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СУЩЕСТВУЮЩАЯ МОДЕЛЬ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A649525-330C-4598-A63E-58AD15E46D18}"/>
              </a:ext>
            </a:extLst>
          </p:cNvPr>
          <p:cNvSpPr txBox="1"/>
          <p:nvPr/>
        </p:nvSpPr>
        <p:spPr>
          <a:xfrm>
            <a:off x="6375927" y="1304764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ПЕРСПЕКТИВНАЯ МОДЕЛЬ</a:t>
            </a:r>
          </a:p>
        </p:txBody>
      </p:sp>
      <p:graphicFrame>
        <p:nvGraphicFramePr>
          <p:cNvPr id="26" name="Таблица 6">
            <a:extLst>
              <a:ext uri="{FF2B5EF4-FFF2-40B4-BE49-F238E27FC236}">
                <a16:creationId xmlns:a16="http://schemas.microsoft.com/office/drawing/2014/main" xmlns="" id="{45F20E27-F256-4663-941B-0B2753318D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722784"/>
              </p:ext>
            </p:extLst>
          </p:nvPr>
        </p:nvGraphicFramePr>
        <p:xfrm>
          <a:off x="6375926" y="195304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7" name="Прямоугольник 12">
            <a:extLst>
              <a:ext uri="{FF2B5EF4-FFF2-40B4-BE49-F238E27FC236}">
                <a16:creationId xmlns:a16="http://schemas.microsoft.com/office/drawing/2014/main" xmlns="" id="{16ED9D96-8B6A-4788-9122-203BC072152D}"/>
              </a:ext>
            </a:extLst>
          </p:cNvPr>
          <p:cNvSpPr/>
          <p:nvPr/>
        </p:nvSpPr>
        <p:spPr>
          <a:xfrm>
            <a:off x="973852" y="4710560"/>
            <a:ext cx="492283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15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СВ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Водный налог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22.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Налог на игорный бизнес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25.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Акцизы, НДПИ, НДС</a:t>
            </a:r>
          </a:p>
          <a:p>
            <a:pPr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</a:t>
            </a:r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  <a:r>
              <a:rPr lang="ru-RU" sz="1500" dirty="0">
                <a:solidFill>
                  <a:srgbClr val="EF43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endParaRPr lang="ru-RU" sz="1500" dirty="0" smtClean="0">
              <a:solidFill>
                <a:srgbClr val="EF43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30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Транспортный, земельный налоги и налог на имущество организаций</a:t>
            </a:r>
          </a:p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31.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ЕСХН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8" name="Прямоугольник 12">
            <a:extLst>
              <a:ext uri="{FF2B5EF4-FFF2-40B4-BE49-F238E27FC236}">
                <a16:creationId xmlns:a16="http://schemas.microsoft.com/office/drawing/2014/main" xmlns="" id="{577B0EA0-00DB-4414-966C-58E8DB422E0F}"/>
              </a:ext>
            </a:extLst>
          </p:cNvPr>
          <p:cNvSpPr/>
          <p:nvPr/>
        </p:nvSpPr>
        <p:spPr>
          <a:xfrm>
            <a:off x="6375926" y="4849758"/>
            <a:ext cx="4922833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</a:t>
            </a: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Подача декларации</a:t>
            </a:r>
          </a:p>
          <a:p>
            <a:pPr lvl="0">
              <a:spcAft>
                <a:spcPts val="300"/>
              </a:spcAft>
            </a:pP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 уплаты</a:t>
            </a:r>
          </a:p>
        </p:txBody>
      </p:sp>
    </p:spTree>
    <p:extLst>
      <p:ext uri="{BB962C8B-B14F-4D97-AF65-F5344CB8AC3E}">
        <p14:creationId xmlns:p14="http://schemas.microsoft.com/office/powerpoint/2010/main" val="2406658116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xmlns="" id="{488D96E1-B3D9-4C39-ABCB-7A1EC132A94B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ПРЕИМУЩЕСТВА ЕНС</a:t>
            </a:r>
          </a:p>
        </p:txBody>
      </p:sp>
      <p:sp>
        <p:nvSpPr>
          <p:cNvPr id="12" name="Прямоугольник 54">
            <a:extLst>
              <a:ext uri="{FF2B5EF4-FFF2-40B4-BE49-F238E27FC236}">
                <a16:creationId xmlns:a16="http://schemas.microsoft.com/office/drawing/2014/main" xmlns="" id="{DA772355-DCB7-46CF-91CE-6B9C7332075E}"/>
              </a:ext>
            </a:extLst>
          </p:cNvPr>
          <p:cNvSpPr/>
          <p:nvPr/>
        </p:nvSpPr>
        <p:spPr>
          <a:xfrm>
            <a:off x="5313512" y="1874911"/>
            <a:ext cx="2664296" cy="5693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платеж в месяц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2 реквизита в платежке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1FB8944-C23C-48A9-AB14-FCF799278181}"/>
              </a:ext>
            </a:extLst>
          </p:cNvPr>
          <p:cNvSpPr txBox="1"/>
          <p:nvPr/>
        </p:nvSpPr>
        <p:spPr>
          <a:xfrm>
            <a:off x="5313512" y="1484784"/>
            <a:ext cx="2225906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ПЛАТИТЬ ПРОЩЕ</a:t>
            </a:r>
          </a:p>
        </p:txBody>
      </p:sp>
      <p:sp>
        <p:nvSpPr>
          <p:cNvPr id="14" name="Прямоугольник 57">
            <a:extLst>
              <a:ext uri="{FF2B5EF4-FFF2-40B4-BE49-F238E27FC236}">
                <a16:creationId xmlns:a16="http://schemas.microsoft.com/office/drawing/2014/main" xmlns="" id="{6F58A533-37C3-4B06-9DCD-3593D494B730}"/>
              </a:ext>
            </a:extLst>
          </p:cNvPr>
          <p:cNvSpPr/>
          <p:nvPr/>
        </p:nvSpPr>
        <p:spPr>
          <a:xfrm>
            <a:off x="551384" y="1879184"/>
            <a:ext cx="3312368" cy="155427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Онлайн доступ для плательщиков детализации начислений и уплаты налогов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Интеграция доступа как в ЛК, так и в IT-платформы плательщиков по открытому API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BB185A2-31FF-4A80-979B-CBE492B146A6}"/>
              </a:ext>
            </a:extLst>
          </p:cNvPr>
          <p:cNvSpPr txBox="1"/>
          <p:nvPr/>
        </p:nvSpPr>
        <p:spPr>
          <a:xfrm>
            <a:off x="551384" y="1484784"/>
            <a:ext cx="302066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ПРОЗРАЧНОСТЬ И СЕРВИСНОСТЬ</a:t>
            </a:r>
          </a:p>
        </p:txBody>
      </p:sp>
      <p:sp>
        <p:nvSpPr>
          <p:cNvPr id="16" name="Прямоугольник 59">
            <a:extLst>
              <a:ext uri="{FF2B5EF4-FFF2-40B4-BE49-F238E27FC236}">
                <a16:creationId xmlns:a16="http://schemas.microsoft.com/office/drawing/2014/main" xmlns="" id="{0A54E64F-85BF-4218-B04F-3B11ABD8DC36}"/>
              </a:ext>
            </a:extLst>
          </p:cNvPr>
          <p:cNvSpPr/>
          <p:nvPr/>
        </p:nvSpPr>
        <p:spPr>
          <a:xfrm>
            <a:off x="5313512" y="3193289"/>
            <a:ext cx="4536504" cy="276998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сальдо расчетов с </a:t>
            </a: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бюджетом: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пени при наличии переплаты и недоимки, нет невыясненных, нет зачетов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день на возврат 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операция чтобы передать свою переплату другому лицу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срока давности для платежей старше 3-х лет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необходимости получения справок о долге — госорганы сами обменяются информацией</a:t>
            </a:r>
            <a:b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</a:b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 состоянии расчетов с бюджетом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2708FBF-4FAB-40C2-B15D-E8AC24980D2B}"/>
              </a:ext>
            </a:extLst>
          </p:cNvPr>
          <p:cNvSpPr txBox="1"/>
          <p:nvPr/>
        </p:nvSpPr>
        <p:spPr>
          <a:xfrm>
            <a:off x="5313512" y="2803162"/>
            <a:ext cx="269693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ЭКОНОМИЯ ДЕНЕГ И ВРЕМЕНИ</a:t>
            </a:r>
          </a:p>
        </p:txBody>
      </p:sp>
      <p:sp>
        <p:nvSpPr>
          <p:cNvPr id="18" name="Прямоугольник 66">
            <a:extLst>
              <a:ext uri="{FF2B5EF4-FFF2-40B4-BE49-F238E27FC236}">
                <a16:creationId xmlns:a16="http://schemas.microsoft.com/office/drawing/2014/main" xmlns="" id="{CCD0C9E1-AEFD-4383-8A4C-54D541FCA57A}"/>
              </a:ext>
            </a:extLst>
          </p:cNvPr>
          <p:cNvSpPr/>
          <p:nvPr/>
        </p:nvSpPr>
        <p:spPr>
          <a:xfrm>
            <a:off x="551384" y="4485950"/>
            <a:ext cx="3636404" cy="81560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день на снятие приостановки со счетов при уплате долга.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документ взыскания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1E64609-E3C1-47E2-955E-6496ED4DBEAA}"/>
              </a:ext>
            </a:extLst>
          </p:cNvPr>
          <p:cNvSpPr txBox="1"/>
          <p:nvPr/>
        </p:nvSpPr>
        <p:spPr>
          <a:xfrm>
            <a:off x="551384" y="4095823"/>
            <a:ext cx="316835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ПРОЩЕ РАЗОБРАТЬСЯ С ДОЛГОМ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292050D4-A53E-47B3-B8F3-90207C97B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0881" y="1292848"/>
            <a:ext cx="3024335" cy="272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45236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9">
            <a:extLst>
              <a:ext uri="{FF2B5EF4-FFF2-40B4-BE49-F238E27FC236}">
                <a16:creationId xmlns="" xmlns:a16="http://schemas.microsoft.com/office/drawing/2014/main" id="{802BAFE3-51DE-93DD-F2DF-A35BABF53EE3}"/>
              </a:ext>
            </a:extLst>
          </p:cNvPr>
          <p:cNvSpPr/>
          <p:nvPr/>
        </p:nvSpPr>
        <p:spPr>
          <a:xfrm>
            <a:off x="6096000" y="904240"/>
            <a:ext cx="6096000" cy="5953761"/>
          </a:xfrm>
          <a:prstGeom prst="rect">
            <a:avLst/>
          </a:prstGeom>
          <a:solidFill>
            <a:srgbClr val="28BB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Subtitle 2">
            <a:extLst>
              <a:ext uri="{FF2B5EF4-FFF2-40B4-BE49-F238E27FC236}">
                <a16:creationId xmlns="" xmlns:a16="http://schemas.microsoft.com/office/drawing/2014/main" id="{1160C668-CD21-46F5-BCEE-FB6151E6E50F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ЗАЯВЛЕНО ДЛЯ УЧАСТИЯ В ПИЛОТНОМ ПРОЕКТЕ</a:t>
            </a:r>
          </a:p>
        </p:txBody>
      </p:sp>
      <p:sp>
        <p:nvSpPr>
          <p:cNvPr id="67" name="Прямоугольник 12">
            <a:extLst>
              <a:ext uri="{FF2B5EF4-FFF2-40B4-BE49-F238E27FC236}">
                <a16:creationId xmlns="" xmlns:a16="http://schemas.microsoft.com/office/drawing/2014/main" id="{F4FA5843-E430-75F7-EC27-8359293F62E0}"/>
              </a:ext>
            </a:extLst>
          </p:cNvPr>
          <p:cNvSpPr/>
          <p:nvPr/>
        </p:nvSpPr>
        <p:spPr>
          <a:xfrm>
            <a:off x="6420036" y="1708641"/>
            <a:ext cx="5582936" cy="503214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Открытое 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«Российские железные дороги»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«Лукойл-Пермь»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«Норильскгазпром»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«Газпромнефть Бизнес-Сервис»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телекомпания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НТВ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; </a:t>
            </a:r>
            <a:b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joint-stock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company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NTV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broadcasting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company</a:t>
            </a:r>
            <a:endParaRPr lang="ru-RU" sz="1400" dirty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</a:t>
            </a:r>
            <a:r>
              <a:rPr lang="ru-RU" sz="1400" b="1" dirty="0" err="1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Сухоложский</a:t>
            </a:r>
            <a:r>
              <a:rPr lang="ru-RU" sz="14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Литейно-механический </a:t>
            </a:r>
            <a:r>
              <a:rPr lang="ru-RU" sz="14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завод»</a:t>
            </a:r>
            <a:endParaRPr lang="ru-RU" sz="1400" b="1" dirty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«Нижневартовская ГРЭС»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</a:t>
            </a:r>
            <a:r>
              <a:rPr lang="ru-RU" sz="1400" b="1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Такеда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b="1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Фармасьютикалс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Публичное 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«Нефтегазовая Компания «Славнефть»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«Татэнерго»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Публичное 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«Саратовский нефтеперерабатывающий завод»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«Шахта «</a:t>
            </a:r>
            <a:r>
              <a:rPr lang="ru-RU" sz="1400" b="1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Осинниковская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»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1CEF8AA9-ABBF-ECA6-DC3B-601A216ECB64}"/>
              </a:ext>
            </a:extLst>
          </p:cNvPr>
          <p:cNvSpPr txBox="1"/>
          <p:nvPr/>
        </p:nvSpPr>
        <p:spPr>
          <a:xfrm>
            <a:off x="6852084" y="1184173"/>
            <a:ext cx="4572508" cy="6463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ТОП </a:t>
            </a:r>
            <a:r>
              <a:rPr lang="ru-RU" sz="18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КРУПНЕЙШИХ УЧАСТНИКОВ </a:t>
            </a:r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ПИЛОТНОГО ПРОЕКТА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8B7CF847-2D34-69AE-0A45-AFDED0282330}"/>
              </a:ext>
            </a:extLst>
          </p:cNvPr>
          <p:cNvSpPr txBox="1"/>
          <p:nvPr/>
        </p:nvSpPr>
        <p:spPr>
          <a:xfrm>
            <a:off x="731404" y="1661885"/>
            <a:ext cx="4572508" cy="107721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ПРОЕКТЕ </a:t>
            </a:r>
          </a:p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761 </a:t>
            </a:r>
            <a:r>
              <a:rPr lang="ru-RU" sz="28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УЧАСТНИК</a:t>
            </a:r>
          </a:p>
          <a:p>
            <a:pPr algn="ctr"/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из 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них:</a:t>
            </a:r>
          </a:p>
        </p:txBody>
      </p:sp>
      <p:sp>
        <p:nvSpPr>
          <p:cNvPr id="75" name="Прямоугольник: скругленные углы 59">
            <a:extLst>
              <a:ext uri="{FF2B5EF4-FFF2-40B4-BE49-F238E27FC236}">
                <a16:creationId xmlns="" xmlns:a16="http://schemas.microsoft.com/office/drawing/2014/main" id="{873B93BD-823C-B8CF-26BB-C5BE21BBB310}"/>
              </a:ext>
            </a:extLst>
          </p:cNvPr>
          <p:cNvSpPr/>
          <p:nvPr/>
        </p:nvSpPr>
        <p:spPr>
          <a:xfrm>
            <a:off x="3148967" y="2754584"/>
            <a:ext cx="2057890" cy="1250480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F6B1BEBF-EE85-E7D6-F42D-3D2B36981D75}"/>
              </a:ext>
            </a:extLst>
          </p:cNvPr>
          <p:cNvSpPr txBox="1"/>
          <p:nvPr/>
        </p:nvSpPr>
        <p:spPr>
          <a:xfrm>
            <a:off x="3148967" y="2867070"/>
            <a:ext cx="2057890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272</a:t>
            </a:r>
            <a:endParaRPr lang="ru-RU" sz="2800" b="1" baseline="30000" dirty="0">
              <a:solidFill>
                <a:srgbClr val="00B0F0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69EFFA92-5119-56C7-E381-511358B96D3F}"/>
              </a:ext>
            </a:extLst>
          </p:cNvPr>
          <p:cNvSpPr txBox="1"/>
          <p:nvPr/>
        </p:nvSpPr>
        <p:spPr>
          <a:xfrm>
            <a:off x="3148966" y="3348888"/>
            <a:ext cx="2057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ИНДИВИДУАЛЬНЫХ ПРЕДПРИНИМАТЕЛЕЙ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74" name="Прямоугольник: скругленные углы 59">
            <a:extLst>
              <a:ext uri="{FF2B5EF4-FFF2-40B4-BE49-F238E27FC236}">
                <a16:creationId xmlns="" xmlns:a16="http://schemas.microsoft.com/office/drawing/2014/main" id="{E120EC33-C047-3042-9D8A-7A72C7C09B15}"/>
              </a:ext>
            </a:extLst>
          </p:cNvPr>
          <p:cNvSpPr/>
          <p:nvPr/>
        </p:nvSpPr>
        <p:spPr>
          <a:xfrm>
            <a:off x="828461" y="2754584"/>
            <a:ext cx="2057890" cy="1250480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BBDA1EE0-D747-C529-0350-7C6505F86C7D}"/>
              </a:ext>
            </a:extLst>
          </p:cNvPr>
          <p:cNvSpPr txBox="1"/>
          <p:nvPr/>
        </p:nvSpPr>
        <p:spPr>
          <a:xfrm>
            <a:off x="828461" y="2867070"/>
            <a:ext cx="2057890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489</a:t>
            </a:r>
            <a:endParaRPr lang="ru-RU" sz="2800" b="1" baseline="30000" dirty="0">
              <a:solidFill>
                <a:srgbClr val="00B0F0"/>
              </a:solidFill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25BA9183-F1FE-D60C-862B-13654A339B5E}"/>
              </a:ext>
            </a:extLst>
          </p:cNvPr>
          <p:cNvSpPr txBox="1"/>
          <p:nvPr/>
        </p:nvSpPr>
        <p:spPr>
          <a:xfrm>
            <a:off x="828460" y="3348888"/>
            <a:ext cx="2057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ЮРИДИЧЕСКИХ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/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ЛИЦ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223220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168984</TotalTime>
  <Words>372</Words>
  <Application>Microsoft Office PowerPoint</Application>
  <PresentationFormat>Произвольный</PresentationFormat>
  <Paragraphs>147</Paragraphs>
  <Slides>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13" baseType="lpstr">
      <vt:lpstr>Arial</vt:lpstr>
      <vt:lpstr>lined-icons</vt:lpstr>
      <vt:lpstr>Open Sans</vt:lpstr>
      <vt:lpstr>Calibri Light</vt:lpstr>
      <vt:lpstr>Open Sans Light</vt:lpstr>
      <vt:lpstr>Calibri</vt:lpstr>
      <vt:lpstr>Roboto Condensed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Сорокина Ольга Геннадьевна</cp:lastModifiedBy>
  <cp:revision>2154</cp:revision>
  <cp:lastPrinted>2022-05-18T08:05:17Z</cp:lastPrinted>
  <dcterms:created xsi:type="dcterms:W3CDTF">2014-10-08T23:03:32Z</dcterms:created>
  <dcterms:modified xsi:type="dcterms:W3CDTF">2022-09-13T15:57:55Z</dcterms:modified>
</cp:coreProperties>
</file>