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78" r:id="rId2"/>
    <p:sldId id="319" r:id="rId3"/>
    <p:sldId id="325" r:id="rId4"/>
    <p:sldId id="326" r:id="rId5"/>
    <p:sldId id="327" r:id="rId6"/>
    <p:sldId id="310" r:id="rId7"/>
    <p:sldId id="328" r:id="rId8"/>
  </p:sldIdLst>
  <p:sldSz cx="9144000" cy="6858000" type="screen4x3"/>
  <p:notesSz cx="6797675" cy="992663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3300"/>
    <a:srgbClr val="FF66CC"/>
    <a:srgbClr val="FF6600"/>
    <a:srgbClr val="000099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41" autoAdjust="0"/>
    <p:restoredTop sz="93281" autoAdjust="0"/>
  </p:normalViewPr>
  <p:slideViewPr>
    <p:cSldViewPr>
      <p:cViewPr>
        <p:scale>
          <a:sx n="114" d="100"/>
          <a:sy n="114" d="100"/>
        </p:scale>
        <p:origin x="-155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D3412C-1BCB-48CC-A270-6589302FFA0E}" type="doc">
      <dgm:prSet loTypeId="urn:microsoft.com/office/officeart/2005/8/layout/chevron1" loCatId="process" qsTypeId="urn:microsoft.com/office/officeart/2005/8/quickstyle/simple1" qsCatId="simple" csTypeId="urn:microsoft.com/office/officeart/2005/8/colors/accent1_2" csCatId="accent1" phldr="1"/>
      <dgm:spPr/>
    </dgm:pt>
    <dgm:pt modelId="{903ECCEE-F3B1-44B4-B288-9FA8EC89FA2C}" type="pres">
      <dgm:prSet presAssocID="{6BD3412C-1BCB-48CC-A270-6589302FFA0E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859B6145-3916-4D73-8435-836587B77BB2}" type="presOf" srcId="{6BD3412C-1BCB-48CC-A270-6589302FFA0E}" destId="{903ECCEE-F3B1-44B4-B288-9FA8EC89FA2C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31B860-BF01-4070-B231-8639FB5D1A67}" type="datetimeFigureOut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C6D6D45-4FB8-4876-8A61-63AC8DC15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58779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5302499-663D-45A8-8356-520730F7D8F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89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7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5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32911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DDAFF-18E3-4306-91FC-3C965AAEB2DD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0E632-1A5A-4BB0-AD4C-0F93FDDFB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401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8C712-4A56-44A3-84A7-664C9EBFFAC1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C75D7-2E63-4F30-9D5F-3E8132E3E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170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926138" y="5127625"/>
            <a:ext cx="9239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53652" tIns="26826" rIns="53652" bIns="26826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ru-RU" sz="1200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4"/>
            <a:ext cx="7320689" cy="4829253"/>
          </a:xfrm>
        </p:spPr>
        <p:txBody>
          <a:bodyPr/>
          <a:lstStyle>
            <a:lvl1pPr marL="213304" indent="0">
              <a:buFontTx/>
              <a:buNone/>
              <a:defRPr b="1">
                <a:latin typeface="+mj-lt"/>
              </a:defRPr>
            </a:lvl1pPr>
            <a:lvl2pPr marL="211440" indent="1864">
              <a:defRPr>
                <a:latin typeface="+mj-lt"/>
              </a:defRPr>
            </a:lvl2pPr>
            <a:lvl3pPr marL="368856" indent="-152759">
              <a:tabLst/>
              <a:defRPr>
                <a:latin typeface="+mj-lt"/>
              </a:defRPr>
            </a:lvl3pPr>
            <a:lvl4pPr marL="0" indent="211440">
              <a:lnSpc>
                <a:spcPts val="1057"/>
              </a:lnSpc>
              <a:spcBef>
                <a:spcPts val="235"/>
              </a:spcBef>
              <a:defRPr>
                <a:latin typeface="+mj-lt"/>
              </a:defRPr>
            </a:lvl4pPr>
            <a:lvl5pPr>
              <a:lnSpc>
                <a:spcPts val="1057"/>
              </a:lnSpc>
              <a:spcBef>
                <a:spcPts val="235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2"/>
            <a:ext cx="7337192" cy="1105803"/>
          </a:xfrm>
        </p:spPr>
        <p:txBody>
          <a:bodyPr/>
          <a:lstStyle>
            <a:lvl1pPr marL="0" marR="0" indent="0" defTabSz="61200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315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607CB-85D1-4022-8AA5-7B2C7CD2985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0619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5" y="1606871"/>
            <a:ext cx="7320689" cy="4829253"/>
          </a:xfrm>
        </p:spPr>
        <p:txBody>
          <a:bodyPr/>
          <a:lstStyle>
            <a:lvl1pPr marL="318641" indent="0">
              <a:buFontTx/>
              <a:buNone/>
              <a:defRPr b="1">
                <a:latin typeface="+mj-lt"/>
              </a:defRPr>
            </a:lvl1pPr>
            <a:lvl2pPr marL="318641" indent="0">
              <a:defRPr>
                <a:latin typeface="+mj-lt"/>
              </a:defRPr>
            </a:lvl2pPr>
            <a:lvl3pPr marL="551012" indent="-228197">
              <a:defRPr>
                <a:latin typeface="+mj-lt"/>
              </a:defRPr>
            </a:lvl3pPr>
            <a:lvl4pPr marL="0" indent="315858">
              <a:defRPr>
                <a:latin typeface="+mj-lt"/>
              </a:defRPr>
            </a:lvl4pPr>
            <a:lvl5pPr marL="125786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69"/>
            <a:ext cx="7337901" cy="1105803"/>
          </a:xfrm>
        </p:spPr>
        <p:txBody>
          <a:bodyPr/>
          <a:lstStyle>
            <a:lvl1pPr marL="0" marR="0" indent="0" defTabSz="91423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4EDAD-3A5A-476E-BDE0-8F9EFE491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1046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2413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5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1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23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35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4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5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7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8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9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61C81-D559-4702-BFF0-54DB5D49C0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5226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29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72F55-F8FB-4FA2-9ED1-4952DF54B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902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4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4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4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1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19" indent="0">
              <a:buNone/>
              <a:defRPr sz="2000" b="1"/>
            </a:lvl2pPr>
            <a:lvl3pPr marL="914239" indent="0">
              <a:buNone/>
              <a:defRPr sz="1800" b="1"/>
            </a:lvl3pPr>
            <a:lvl4pPr marL="1371358" indent="0">
              <a:buNone/>
              <a:defRPr sz="1600" b="1"/>
            </a:lvl4pPr>
            <a:lvl5pPr marL="1828477" indent="0">
              <a:buNone/>
              <a:defRPr sz="1600" b="1"/>
            </a:lvl5pPr>
            <a:lvl6pPr marL="2285596" indent="0">
              <a:buNone/>
              <a:defRPr sz="1600" b="1"/>
            </a:lvl6pPr>
            <a:lvl7pPr marL="2742716" indent="0">
              <a:buNone/>
              <a:defRPr sz="1600" b="1"/>
            </a:lvl7pPr>
            <a:lvl8pPr marL="3199835" indent="0">
              <a:buNone/>
              <a:defRPr sz="1600" b="1"/>
            </a:lvl8pPr>
            <a:lvl9pPr marL="3656954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1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1ED8E-DA22-4020-8547-D8D6353015B4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FC4A6-7A15-4CD7-AF8B-A65942CDF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223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11A29-4E36-41D5-8466-7225324289D8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F3E958-3021-4DEE-BF13-B40D27C67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496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84FEC-6DFA-4F68-86A6-FFD25F47BA72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BA1AE28E-36F4-41EB-AFC1-9D084BBC5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8546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0EF21-E307-490F-B05C-16A4A3729BCF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1ADA5-7CFE-4B52-A4D1-A87D31465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8240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119" indent="0">
              <a:buNone/>
              <a:defRPr sz="2800"/>
            </a:lvl2pPr>
            <a:lvl3pPr marL="914239" indent="0">
              <a:buNone/>
              <a:defRPr sz="2400"/>
            </a:lvl3pPr>
            <a:lvl4pPr marL="1371358" indent="0">
              <a:buNone/>
              <a:defRPr sz="2000"/>
            </a:lvl4pPr>
            <a:lvl5pPr marL="1828477" indent="0">
              <a:buNone/>
              <a:defRPr sz="2000"/>
            </a:lvl5pPr>
            <a:lvl6pPr marL="2285596" indent="0">
              <a:buNone/>
              <a:defRPr sz="2000"/>
            </a:lvl6pPr>
            <a:lvl7pPr marL="2742716" indent="0">
              <a:buNone/>
              <a:defRPr sz="2000"/>
            </a:lvl7pPr>
            <a:lvl8pPr marL="3199835" indent="0">
              <a:buNone/>
              <a:defRPr sz="2000"/>
            </a:lvl8pPr>
            <a:lvl9pPr marL="3656954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119" indent="0">
              <a:buNone/>
              <a:defRPr sz="1200"/>
            </a:lvl2pPr>
            <a:lvl3pPr marL="914239" indent="0">
              <a:buNone/>
              <a:defRPr sz="1000"/>
            </a:lvl3pPr>
            <a:lvl4pPr marL="1371358" indent="0">
              <a:buNone/>
              <a:defRPr sz="900"/>
            </a:lvl4pPr>
            <a:lvl5pPr marL="1828477" indent="0">
              <a:buNone/>
              <a:defRPr sz="900"/>
            </a:lvl5pPr>
            <a:lvl6pPr marL="2285596" indent="0">
              <a:buNone/>
              <a:defRPr sz="900"/>
            </a:lvl6pPr>
            <a:lvl7pPr marL="2742716" indent="0">
              <a:buNone/>
              <a:defRPr sz="900"/>
            </a:lvl7pPr>
            <a:lvl8pPr marL="3199835" indent="0">
              <a:buNone/>
              <a:defRPr sz="900"/>
            </a:lvl8pPr>
            <a:lvl9pPr marL="3656954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C5872-30F5-493F-AC34-0EFAC3663835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F50D8-620C-44BD-9C3C-DD7F38837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35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5" y="490538"/>
            <a:ext cx="7343775" cy="1109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5" y="1600200"/>
            <a:ext cx="7343775" cy="483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40423E-19AF-436A-866F-05D320A4D26E}" type="datetime1">
              <a:rPr lang="ru-RU"/>
              <a:pPr>
                <a:defRPr/>
              </a:pPr>
              <a:t>25.11.2020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24" tIns="45712" rIns="91424" bIns="45712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424" tIns="45712" rIns="91424" bIns="45712" rtlCol="0" anchor="ctr">
            <a:normAutofit/>
          </a:bodyPr>
          <a:lstStyle>
            <a:lvl1pPr algn="ctr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D97D2F6D-98A7-4984-9C12-93654FFE9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61" r:id="rId5"/>
    <p:sldLayoutId id="2147483970" r:id="rId6"/>
    <p:sldLayoutId id="2147483971" r:id="rId7"/>
    <p:sldLayoutId id="2147483962" r:id="rId8"/>
    <p:sldLayoutId id="2147483963" r:id="rId9"/>
    <p:sldLayoutId id="2147483964" r:id="rId10"/>
    <p:sldLayoutId id="2147483965" r:id="rId11"/>
    <p:sldLayoutId id="2147483972" r:id="rId12"/>
  </p:sldLayoutIdLst>
  <p:hf hdr="0" ftr="0" dt="0"/>
  <p:txStyles>
    <p:titleStyle>
      <a:lvl1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2pPr>
      <a:lvl3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3pPr>
      <a:lvl4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4pPr>
      <a:lvl5pPr algn="l" defTabSz="912813" rtl="0" eaLnBrk="0" fontAlgn="base" hangingPunct="0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5pPr>
      <a:lvl6pPr marL="4572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6pPr>
      <a:lvl7pPr marL="9144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7pPr>
      <a:lvl8pPr marL="13716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8pPr>
      <a:lvl9pPr marL="1828800" algn="l" defTabSz="912813" rtl="0" fontAlgn="base">
        <a:lnSpc>
          <a:spcPts val="4563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Calibri" pitchFamily="34" charset="0"/>
        </a:defRPr>
      </a:lvl9pPr>
    </p:titleStyle>
    <p:bodyStyle>
      <a:lvl1pPr marL="317500" indent="-317500" algn="l" defTabSz="912813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500" indent="139700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888" indent="-227013" algn="l" defTabSz="912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85875" algn="just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buChar char="–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7300" indent="571500" algn="l" defTabSz="912813" rtl="0" eaLnBrk="0" fontAlgn="base" hangingPunct="0">
        <a:lnSpc>
          <a:spcPts val="1575"/>
        </a:lnSpc>
        <a:spcBef>
          <a:spcPts val="350"/>
        </a:spcBef>
        <a:spcAft>
          <a:spcPct val="0"/>
        </a:spcAft>
        <a:buFont typeface="Arial" charset="0"/>
        <a:buChar char="»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4156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7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95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14" indent="-228560" algn="l" defTabSz="91423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1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39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58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77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9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16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35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54" algn="l" defTabSz="91423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5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4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6"/>
          <p:cNvSpPr>
            <a:spLocks noChangeArrowheads="1"/>
          </p:cNvSpPr>
          <p:nvPr/>
        </p:nvSpPr>
        <p:spPr bwMode="auto">
          <a:xfrm>
            <a:off x="2266950" y="2420938"/>
            <a:ext cx="4859338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ru-RU" sz="1400" b="1">
                <a:solidFill>
                  <a:schemeClr val="bg1"/>
                </a:solidFill>
              </a:rPr>
              <a:t>УПРАВЛЕНИЕ ФЕДЕРАЛЬНОЙ </a:t>
            </a:r>
          </a:p>
          <a:p>
            <a:pPr algn="ctr"/>
            <a:r>
              <a:rPr lang="ru-RU" sz="1400" b="1">
                <a:solidFill>
                  <a:schemeClr val="bg1"/>
                </a:solidFill>
              </a:rPr>
              <a:t>НАЛОГОВОЙ СЛУЖБЫ ПО МУРМАНСКОЙ ОБЛАСТИ</a:t>
            </a:r>
            <a:r>
              <a:rPr lang="ru-RU" sz="1600"/>
              <a:t>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19163" y="3429000"/>
            <a:ext cx="7397750" cy="1871663"/>
          </a:xfrm>
        </p:spPr>
        <p:txBody>
          <a:bodyPr/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 «</a:t>
            </a:r>
            <a:r>
              <a:rPr lang="ru-RU" sz="2000" dirty="0">
                <a:solidFill>
                  <a:schemeClr val="bg1"/>
                </a:solidFill>
              </a:rPr>
              <a:t>Обзор изменений налогового законодательства  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по </a:t>
            </a:r>
            <a:r>
              <a:rPr lang="ru-RU" sz="2000" dirty="0">
                <a:solidFill>
                  <a:schemeClr val="bg1"/>
                </a:solidFill>
              </a:rPr>
              <a:t>имущественным налогам юридических и физических лиц в 2019-2020 гг. </a:t>
            </a: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/>
            </a:r>
            <a:br>
              <a:rPr lang="ru-RU" sz="2000" dirty="0" smtClean="0">
                <a:solidFill>
                  <a:schemeClr val="bg1"/>
                </a:solidFill>
              </a:rPr>
            </a:br>
            <a:r>
              <a:rPr lang="ru-RU" sz="2000" dirty="0" smtClean="0">
                <a:solidFill>
                  <a:schemeClr val="bg1"/>
                </a:solidFill>
              </a:rPr>
              <a:t>Новый </a:t>
            </a:r>
            <a:r>
              <a:rPr lang="ru-RU" sz="2000" dirty="0">
                <a:solidFill>
                  <a:schemeClr val="bg1"/>
                </a:solidFill>
              </a:rPr>
              <a:t>порядок  администрирования земельного и транспортного налога для организаций с 2020 </a:t>
            </a:r>
            <a:r>
              <a:rPr lang="ru-RU" sz="2000" dirty="0" smtClean="0">
                <a:solidFill>
                  <a:schemeClr val="bg1"/>
                </a:solidFill>
              </a:rPr>
              <a:t>года</a:t>
            </a:r>
            <a:r>
              <a:rPr lang="ru-RU" sz="2000" dirty="0" smtClean="0">
                <a:solidFill>
                  <a:schemeClr val="bg1">
                    <a:lumMod val="95000"/>
                  </a:schemeClr>
                </a:solidFill>
              </a:rPr>
              <a:t>»</a:t>
            </a:r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220" name="Прямоугольник 1"/>
          <p:cNvSpPr>
            <a:spLocks noChangeArrowheads="1"/>
          </p:cNvSpPr>
          <p:nvPr/>
        </p:nvSpPr>
        <p:spPr bwMode="auto">
          <a:xfrm>
            <a:off x="2005013" y="5949950"/>
            <a:ext cx="5148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400"/>
              <a:t>Начальник отдела налогообложения имущества УФНС России по Мурманской области Н.В. Толстых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DA62558-012F-4A85-B23A-EE85B787E272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13315" name="Прямоугольник 5"/>
          <p:cNvSpPr>
            <a:spLocks noChangeArrowheads="1"/>
          </p:cNvSpPr>
          <p:nvPr/>
        </p:nvSpPr>
        <p:spPr bwMode="auto">
          <a:xfrm>
            <a:off x="466725" y="839788"/>
            <a:ext cx="8426450" cy="590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400" b="1" u="sng" dirty="0">
                <a:solidFill>
                  <a:srgbClr val="FF0000"/>
                </a:solidFill>
              </a:rPr>
              <a:t> Ст. 374 НК РФ</a:t>
            </a:r>
          </a:p>
          <a:p>
            <a:pPr algn="just">
              <a:defRPr/>
            </a:pPr>
            <a:r>
              <a:rPr lang="ru-RU" sz="1400" b="1" dirty="0"/>
              <a:t>Единые правила определения объекта налогообложения для российских и иностранных организаций – имущество, </a:t>
            </a:r>
            <a:r>
              <a:rPr lang="ru-RU" sz="1400" dirty="0"/>
              <a:t> </a:t>
            </a:r>
            <a:r>
              <a:rPr lang="ru-RU" sz="1400" b="1" dirty="0"/>
              <a:t>учитываемое на балансе организации в качестве объектов основных средств в порядке, установленном для ведения бухгалтерского учета.</a:t>
            </a:r>
          </a:p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400" b="1" u="sng" dirty="0">
                <a:solidFill>
                  <a:srgbClr val="FF0000"/>
                </a:solidFill>
              </a:rPr>
              <a:t> Ст. 375 НК РФ</a:t>
            </a:r>
          </a:p>
          <a:p>
            <a:pPr algn="just">
              <a:defRPr/>
            </a:pPr>
            <a:r>
              <a:rPr lang="ru-RU" sz="1400" b="1" dirty="0"/>
              <a:t>Налоговая база в отношении отдельных объектов недвижимого имущества определяется как их кадастровая стоимость, внесенная в Единый государственный реестр недвижимости и подлежащая применению с 1 января года налогового периода, с учетом особенностей, предусмотренных статьей 378.2 настоящего Кодекса.</a:t>
            </a:r>
          </a:p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400" b="1" u="sng" dirty="0">
                <a:solidFill>
                  <a:srgbClr val="FF0000"/>
                </a:solidFill>
              </a:rPr>
              <a:t>Ст. 378.2 НК РФ </a:t>
            </a:r>
          </a:p>
          <a:p>
            <a:pPr>
              <a:defRPr/>
            </a:pPr>
            <a:r>
              <a:rPr lang="ru-RU" sz="1400" b="1" dirty="0"/>
              <a:t>Дополнительно включены возможные объекты в целях определения КС в качестве налоговой базы:</a:t>
            </a:r>
            <a:endParaRPr lang="ru-RU" sz="1400" dirty="0"/>
          </a:p>
          <a:p>
            <a:pPr algn="just">
              <a:defRPr/>
            </a:pPr>
            <a:r>
              <a:rPr lang="ru-RU" sz="1400" b="1" dirty="0"/>
              <a:t>- </a:t>
            </a:r>
            <a:r>
              <a:rPr lang="ru-RU" sz="1400" b="1" dirty="0" err="1"/>
              <a:t>п.п</a:t>
            </a:r>
            <a:r>
              <a:rPr lang="ru-RU" sz="1400" b="1" dirty="0"/>
              <a:t>. 4 п. 1  жилые помещения, гаражи, </a:t>
            </a:r>
            <a:r>
              <a:rPr lang="ru-RU" sz="1400" b="1" dirty="0" err="1"/>
              <a:t>машино</a:t>
            </a:r>
            <a:r>
              <a:rPr lang="ru-RU" sz="1400" b="1" dirty="0"/>
              <a:t>-места, объекты незавершенного строительства, а также жилые строения, садовые дома, хозяйственные строения или сооружения, расположенные на земельных участках, предоставленных для ведения личного подсобного хозяйства, огородничества, садоводства или индивидуального жилищного строительства.</a:t>
            </a:r>
            <a:endParaRPr lang="ru-RU" sz="1400" dirty="0"/>
          </a:p>
          <a:p>
            <a:pPr marL="171450" indent="-171450">
              <a:buFont typeface="Wingdings" pitchFamily="2" charset="2"/>
              <a:buChar char="ü"/>
              <a:defRPr/>
            </a:pPr>
            <a:r>
              <a:rPr lang="ru-RU" sz="1400" b="1" u="sng" dirty="0">
                <a:solidFill>
                  <a:srgbClr val="FF0000"/>
                </a:solidFill>
              </a:rPr>
              <a:t>  Ст. 380 НК РФ </a:t>
            </a:r>
          </a:p>
          <a:p>
            <a:pPr>
              <a:defRPr/>
            </a:pPr>
            <a:r>
              <a:rPr lang="ru-RU" sz="1400" b="1" dirty="0"/>
              <a:t>В отношении объектов недвижимого имущества, налоговая база в отношении которых определяется как кадастровая стоимость, за исключением объектов, указанных в пунктах 3.1 и 3.2 настоящей статьи, налоговые ставки устанавливаются законами субъектов Российской Федерации и не могут превышать 2 процента. </a:t>
            </a:r>
          </a:p>
          <a:p>
            <a:pPr marL="285750" indent="-285750">
              <a:buFont typeface="Wingdings" pitchFamily="2" charset="2"/>
              <a:buChar char="ü"/>
              <a:defRPr/>
            </a:pPr>
            <a:r>
              <a:rPr lang="ru-RU" sz="1400" b="1" u="sng" dirty="0">
                <a:solidFill>
                  <a:srgbClr val="FF0000"/>
                </a:solidFill>
              </a:rPr>
              <a:t>Ст. 386 НК РФ</a:t>
            </a:r>
          </a:p>
          <a:p>
            <a:pPr>
              <a:defRPr/>
            </a:pPr>
            <a:r>
              <a:rPr lang="ru-RU" sz="1400" b="1" dirty="0"/>
              <a:t>Отмена представления  с 2020 года налоговых расчетов по авансовым платежам по НИО.</a:t>
            </a:r>
          </a:p>
          <a:p>
            <a:pPr>
              <a:defRPr/>
            </a:pPr>
            <a:r>
              <a:rPr lang="ru-RU" sz="1400" b="1" u="sng" dirty="0">
                <a:solidFill>
                  <a:srgbClr val="0000CC"/>
                </a:solidFill>
              </a:rPr>
              <a:t>Новая форма НД по НИО (Приказ ФНС России от 14.08.2019 N СА-7-21/405@ (в ред. Приказа от 28.07.2020 №ЕД-7-21/475@ )</a:t>
            </a:r>
          </a:p>
          <a:p>
            <a:pPr>
              <a:defRPr/>
            </a:pPr>
            <a:r>
              <a:rPr lang="ru-RU" sz="1400" b="1" u="sng" dirty="0">
                <a:solidFill>
                  <a:srgbClr val="0000CC"/>
                </a:solidFill>
              </a:rPr>
              <a:t>Уведомление о единой НД – Приказ   ФНС России от 19.06.2019 № ММВ-7-21/311@</a:t>
            </a:r>
          </a:p>
        </p:txBody>
      </p:sp>
      <p:sp>
        <p:nvSpPr>
          <p:cNvPr id="10244" name="Заголовок 1"/>
          <p:cNvSpPr txBox="1">
            <a:spLocks/>
          </p:cNvSpPr>
          <p:nvPr/>
        </p:nvSpPr>
        <p:spPr bwMode="auto">
          <a:xfrm>
            <a:off x="466725" y="260350"/>
            <a:ext cx="82248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 anchor="ctr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>
                <a:solidFill>
                  <a:srgbClr val="005AA9"/>
                </a:solidFill>
                <a:latin typeface="Calibri" pitchFamily="34" charset="0"/>
              </a:rPr>
              <a:t>Налог на имущество организаций </a:t>
            </a:r>
          </a:p>
          <a:p>
            <a:pPr algn="ctr"/>
            <a:r>
              <a:rPr lang="ru-RU" sz="1600" b="1">
                <a:solidFill>
                  <a:srgbClr val="000000"/>
                </a:solidFill>
              </a:rPr>
              <a:t>(от 29.09.2019 N 325-ФЗ, от 15.04.2019 N 63-ФЗ</a:t>
            </a:r>
            <a:r>
              <a:rPr lang="ru-RU" sz="1600">
                <a:solidFill>
                  <a:srgbClr val="000000"/>
                </a:solidFill>
              </a:rPr>
              <a:t> , </a:t>
            </a:r>
            <a:r>
              <a:rPr lang="ru-RU" sz="1600" b="1">
                <a:solidFill>
                  <a:srgbClr val="000000"/>
                </a:solidFill>
              </a:rPr>
              <a:t>от 28.11.2019 N 379-ФЗ)</a:t>
            </a:r>
            <a:endParaRPr lang="ru-RU" sz="2400" b="1">
              <a:solidFill>
                <a:srgbClr val="005AA9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FAD7979-AA0C-49C1-B586-B562985D243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11267" name="Заголовок 1"/>
          <p:cNvSpPr txBox="1">
            <a:spLocks/>
          </p:cNvSpPr>
          <p:nvPr/>
        </p:nvSpPr>
        <p:spPr bwMode="auto">
          <a:xfrm>
            <a:off x="466725" y="260350"/>
            <a:ext cx="82248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 anchor="ctr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>
                <a:solidFill>
                  <a:srgbClr val="005AA9"/>
                </a:solidFill>
                <a:latin typeface="Calibri" pitchFamily="34" charset="0"/>
              </a:rPr>
              <a:t>Земельный налог</a:t>
            </a:r>
          </a:p>
        </p:txBody>
      </p:sp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592138" y="765175"/>
            <a:ext cx="5924550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1400" b="1">
                <a:solidFill>
                  <a:srgbClr val="FF0000"/>
                </a:solidFill>
              </a:rPr>
              <a:t>Ставка 0,3 % </a:t>
            </a:r>
            <a:r>
              <a:rPr lang="ru-RU" sz="1400" b="1"/>
              <a:t>может применяться только в отношении земельных участков, </a:t>
            </a:r>
            <a:r>
              <a:rPr lang="ru-RU" sz="1400" b="1">
                <a:solidFill>
                  <a:srgbClr val="FF0000"/>
                </a:solidFill>
              </a:rPr>
              <a:t>не используемых в предпринимательской деятельности, </a:t>
            </a:r>
            <a:r>
              <a:rPr lang="ru-RU" sz="1400" b="1"/>
              <a:t>приобретенных (предоставленных) для ведения личного подсобного хозяйства, садоводства или огородничества, а также земельных участков общего назначения, предусмотренных Федеральным законом от 29 июля 2017 года N 217-ФЗ "О ведении гражданами садоводства и огородничества для собственных нужд и о внесении изменений в отдельные законодательные акты Российской Федерации».</a:t>
            </a:r>
            <a:endParaRPr lang="ru-RU" sz="1400"/>
          </a:p>
        </p:txBody>
      </p:sp>
      <p:sp>
        <p:nvSpPr>
          <p:cNvPr id="11269" name="Заголовок 1"/>
          <p:cNvSpPr txBox="1">
            <a:spLocks/>
          </p:cNvSpPr>
          <p:nvPr/>
        </p:nvSpPr>
        <p:spPr bwMode="auto">
          <a:xfrm>
            <a:off x="577850" y="2924175"/>
            <a:ext cx="82248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 anchor="ctr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>
                <a:solidFill>
                  <a:srgbClr val="005AA9"/>
                </a:solidFill>
                <a:latin typeface="Calibri" pitchFamily="34" charset="0"/>
              </a:rPr>
              <a:t>Транспортный налог</a:t>
            </a:r>
          </a:p>
        </p:txBody>
      </p:sp>
      <p:sp>
        <p:nvSpPr>
          <p:cNvPr id="11270" name="Прямоугольник 3"/>
          <p:cNvSpPr>
            <a:spLocks noChangeArrowheads="1"/>
          </p:cNvSpPr>
          <p:nvPr/>
        </p:nvSpPr>
        <p:spPr bwMode="auto">
          <a:xfrm>
            <a:off x="434975" y="3500438"/>
            <a:ext cx="6729413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1400" b="1" u="sng">
                <a:solidFill>
                  <a:srgbClr val="FF0000"/>
                </a:solidFill>
              </a:rPr>
              <a:t>Ст. 358 НК РФ</a:t>
            </a:r>
          </a:p>
          <a:p>
            <a:pPr algn="just"/>
            <a:r>
              <a:rPr lang="ru-RU" sz="1400" b="1"/>
              <a:t>с  2020 года отменяется действие  п.п. 1 п. 2 ст. 358 НК РФ,</a:t>
            </a:r>
            <a:r>
              <a:rPr lang="ru-RU" sz="1400"/>
              <a:t> </a:t>
            </a:r>
            <a:r>
              <a:rPr lang="ru-RU" sz="1400" b="1"/>
              <a:t>в связи с чем  </a:t>
            </a:r>
            <a:r>
              <a:rPr lang="ru-RU" sz="1400" b="1">
                <a:solidFill>
                  <a:srgbClr val="FF0000"/>
                </a:solidFill>
              </a:rPr>
              <a:t>будут облагаться в общеустановленном порядке: весельные лодки, а также моторные лодки с двигателем мощностью не свыше 5 лошадиных сил</a:t>
            </a:r>
            <a:r>
              <a:rPr lang="ru-RU" sz="1400" b="1"/>
              <a:t>;</a:t>
            </a:r>
            <a:r>
              <a:rPr lang="ru-RU" sz="1400"/>
              <a:t> </a:t>
            </a:r>
          </a:p>
          <a:p>
            <a:pPr algn="just"/>
            <a:endParaRPr lang="ru-RU" sz="1400" b="1"/>
          </a:p>
          <a:p>
            <a:pPr algn="just"/>
            <a:r>
              <a:rPr lang="ru-RU" sz="1400" b="1" u="sng">
                <a:solidFill>
                  <a:srgbClr val="FF0000"/>
                </a:solidFill>
              </a:rPr>
              <a:t>ст. 359 НК РФ</a:t>
            </a:r>
          </a:p>
          <a:p>
            <a:pPr algn="just"/>
            <a:r>
              <a:rPr lang="ru-RU" sz="1400" b="1"/>
              <a:t>С 2020 года  урегулирован порядок определения налоговой базы в отношении водных несамоходных (буксируемых) транспортных средств (плавучие доки, дебаркадеры, плавучие краны, плавучая землечерпательная техника и т. п.) — исходя из их валовой вместимости в регистровых тоннах</a:t>
            </a:r>
            <a:endParaRPr lang="ru-RU" sz="1400"/>
          </a:p>
        </p:txBody>
      </p:sp>
      <p:pic>
        <p:nvPicPr>
          <p:cNvPr id="112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768350"/>
            <a:ext cx="2376487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2" name="Picture 3" descr="C:\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3563938"/>
            <a:ext cx="1800225" cy="1309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93725" y="404813"/>
            <a:ext cx="7864475" cy="576262"/>
          </a:xfrm>
        </p:spPr>
        <p:txBody>
          <a:bodyPr/>
          <a:lstStyle/>
          <a:p>
            <a:pPr algn="ctr"/>
            <a:r>
              <a:rPr lang="ru-RU" sz="2800" smtClean="0"/>
              <a:t>Имущественные налоги физических лиц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030EA01-7336-4817-A016-4216A5B83960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6725" y="4076700"/>
            <a:ext cx="739775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Tx/>
              <a:buChar char="-"/>
              <a:defRPr/>
            </a:pPr>
            <a:endParaRPr lang="ru-RU"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За 2019 год повышающий </a:t>
            </a:r>
            <a:r>
              <a:rPr lang="ru-RU" b="1" dirty="0">
                <a:solidFill>
                  <a:srgbClr val="FF0000"/>
                </a:solidFill>
              </a:rPr>
              <a:t>коэффициент 0,6 </a:t>
            </a:r>
          </a:p>
          <a:p>
            <a:pPr>
              <a:defRPr/>
            </a:pPr>
            <a:r>
              <a:rPr lang="ru-RU" dirty="0"/>
              <a:t>    (3-ий год применения кадастровой стоимости</a:t>
            </a:r>
          </a:p>
          <a:p>
            <a:pPr>
              <a:defRPr/>
            </a:pPr>
            <a:r>
              <a:rPr lang="ru-RU" dirty="0"/>
              <a:t>     в качестве  налоговой базы в Мурманской области </a:t>
            </a:r>
          </a:p>
          <a:p>
            <a:pPr>
              <a:defRPr/>
            </a:pPr>
            <a:endParaRPr lang="ru-RU" dirty="0"/>
          </a:p>
          <a:p>
            <a:pPr marL="285750" indent="-285750">
              <a:buFontTx/>
              <a:buChar char="-"/>
              <a:defRPr/>
            </a:pPr>
            <a:r>
              <a:rPr lang="ru-RU" dirty="0"/>
              <a:t>За 2020 год </a:t>
            </a:r>
            <a:r>
              <a:rPr lang="ru-RU" dirty="0">
                <a:solidFill>
                  <a:srgbClr val="FF0000"/>
                </a:solidFill>
              </a:rPr>
              <a:t>коэффициент применяться не будет</a:t>
            </a:r>
          </a:p>
          <a:p>
            <a:pPr marL="285750" indent="-285750">
              <a:buFontTx/>
              <a:buChar char="-"/>
              <a:defRPr/>
            </a:pPr>
            <a:r>
              <a:rPr lang="ru-RU" dirty="0">
                <a:solidFill>
                  <a:srgbClr val="FF0000"/>
                </a:solidFill>
              </a:rPr>
              <a:t>установлена новая кадастровая стоимость объектов недвижимости</a:t>
            </a:r>
          </a:p>
        </p:txBody>
      </p:sp>
      <p:sp>
        <p:nvSpPr>
          <p:cNvPr id="12293" name="Заголовок 1"/>
          <p:cNvSpPr txBox="1">
            <a:spLocks/>
          </p:cNvSpPr>
          <p:nvPr/>
        </p:nvSpPr>
        <p:spPr bwMode="auto">
          <a:xfrm>
            <a:off x="827088" y="3573463"/>
            <a:ext cx="7632700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 anchor="ctr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ts val="4563"/>
              </a:lnSpc>
            </a:pPr>
            <a:r>
              <a:rPr lang="ru-RU" sz="2700" b="1">
                <a:solidFill>
                  <a:srgbClr val="005AA9"/>
                </a:solidFill>
                <a:latin typeface="Calibri" pitchFamily="34" charset="0"/>
              </a:rPr>
              <a:t>Налог на имущество физических лиц</a:t>
            </a:r>
          </a:p>
        </p:txBody>
      </p:sp>
      <p:sp>
        <p:nvSpPr>
          <p:cNvPr id="12294" name="Прямоугольник 5"/>
          <p:cNvSpPr>
            <a:spLocks noChangeArrowheads="1"/>
          </p:cNvSpPr>
          <p:nvPr/>
        </p:nvSpPr>
        <p:spPr bwMode="auto">
          <a:xfrm>
            <a:off x="539750" y="1052513"/>
            <a:ext cx="8301038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/>
              <a:t> Установлено </a:t>
            </a:r>
            <a:r>
              <a:rPr lang="ru-RU" b="1">
                <a:solidFill>
                  <a:srgbClr val="FF0000"/>
                </a:solidFill>
              </a:rPr>
              <a:t>ограничение роста налога </a:t>
            </a:r>
            <a:r>
              <a:rPr lang="ru-RU"/>
              <a:t>на имущество физических лиц  и земельного налога (не  более чем на 10 % от суммы налога, исчисленной за предыдущий налоговый период). </a:t>
            </a:r>
          </a:p>
          <a:p>
            <a:pPr algn="just"/>
            <a:endParaRPr lang="ru-RU"/>
          </a:p>
          <a:p>
            <a:pPr algn="just"/>
            <a:r>
              <a:rPr lang="ru-RU"/>
              <a:t>Установлен </a:t>
            </a:r>
            <a:r>
              <a:rPr lang="ru-RU" b="1">
                <a:solidFill>
                  <a:srgbClr val="FF0000"/>
                </a:solidFill>
              </a:rPr>
              <a:t>запрет на перерасчеты налога </a:t>
            </a:r>
            <a:r>
              <a:rPr lang="ru-RU"/>
              <a:t>на имущество физических лиц  и земельного налога </a:t>
            </a:r>
            <a:r>
              <a:rPr lang="ru-RU" b="1">
                <a:solidFill>
                  <a:srgbClr val="FF0000"/>
                </a:solidFill>
              </a:rPr>
              <a:t>в сторону увеличения при условии оплаты</a:t>
            </a:r>
          </a:p>
          <a:p>
            <a:pPr algn="just"/>
            <a:r>
              <a:rPr lang="ru-RU" b="1">
                <a:solidFill>
                  <a:srgbClr val="FF0000"/>
                </a:solidFill>
              </a:rPr>
              <a:t> (с 2021 года – транспортного налога)</a:t>
            </a:r>
          </a:p>
        </p:txBody>
      </p:sp>
      <p:pic>
        <p:nvPicPr>
          <p:cNvPr id="12295" name="Рисунок 6" descr="C:\кварт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838" y="4154488"/>
            <a:ext cx="2319337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8D1E8FA-02D9-4FE7-A573-99D2F3E84010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14339" name="Прямоугольник 5"/>
          <p:cNvSpPr>
            <a:spLocks noChangeArrowheads="1"/>
          </p:cNvSpPr>
          <p:nvPr/>
        </p:nvSpPr>
        <p:spPr bwMode="auto">
          <a:xfrm>
            <a:off x="604838" y="1123950"/>
            <a:ext cx="8086725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FF0000"/>
                </a:solidFill>
              </a:rPr>
              <a:t> </a:t>
            </a:r>
            <a:r>
              <a:rPr lang="ru-RU" sz="1600" b="1" dirty="0" smtClean="0">
                <a:solidFill>
                  <a:srgbClr val="FF0000"/>
                </a:solidFill>
              </a:rPr>
              <a:t>С 01.01.2020 </a:t>
            </a:r>
            <a:r>
              <a:rPr lang="ru-RU" sz="1500" b="1" dirty="0">
                <a:solidFill>
                  <a:srgbClr val="FF0000"/>
                </a:solidFill>
              </a:rPr>
              <a:t>Ставка 0% </a:t>
            </a:r>
            <a:r>
              <a:rPr lang="ru-RU" sz="1500" b="1" dirty="0"/>
              <a:t> для  резидентов  территории опережающего социально-экономического </a:t>
            </a:r>
            <a:r>
              <a:rPr lang="ru-RU" sz="1500" b="1" dirty="0" smtClean="0"/>
              <a:t>развития</a:t>
            </a:r>
          </a:p>
          <a:p>
            <a:pPr algn="just"/>
            <a:r>
              <a:rPr lang="ru-RU" sz="1500" b="1" dirty="0" smtClean="0">
                <a:solidFill>
                  <a:srgbClr val="FF0000"/>
                </a:solidFill>
              </a:rPr>
              <a:t>С 01.01.2021 Ставка  0% </a:t>
            </a:r>
            <a:r>
              <a:rPr lang="ru-RU" sz="1500" b="1" dirty="0" smtClean="0">
                <a:solidFill>
                  <a:srgbClr val="002060"/>
                </a:solidFill>
              </a:rPr>
              <a:t>для резидентов Арктической зоны Российской Федерации в соответствии с Федеральным законом от 13.07.2020 № 193-ФЗ</a:t>
            </a:r>
          </a:p>
          <a:p>
            <a:pPr algn="just"/>
            <a:r>
              <a:rPr lang="ru-RU" sz="1300" b="1" dirty="0" smtClean="0">
                <a:solidFill>
                  <a:srgbClr val="FF0000"/>
                </a:solidFill>
              </a:rPr>
              <a:t>1,1 процента</a:t>
            </a:r>
            <a:r>
              <a:rPr lang="ru-RU" sz="1300" b="1" dirty="0" smtClean="0">
                <a:solidFill>
                  <a:srgbClr val="002060"/>
                </a:solidFill>
              </a:rPr>
              <a:t> - в течение последующих пяти лет с месяца, следующего за месяцем, в котором прекратила действие налоговая ставка, установленная абзацем вторым </a:t>
            </a:r>
            <a:r>
              <a:rPr lang="ru-RU" sz="1500" b="1" dirty="0" smtClean="0">
                <a:solidFill>
                  <a:srgbClr val="002060"/>
                </a:solidFill>
              </a:rPr>
              <a:t>настоящего пункта</a:t>
            </a:r>
          </a:p>
          <a:p>
            <a:pPr algn="just"/>
            <a:endParaRPr lang="ru-RU" sz="1500" b="1" dirty="0" smtClean="0">
              <a:solidFill>
                <a:srgbClr val="002060"/>
              </a:solidFill>
            </a:endParaRPr>
          </a:p>
          <a:p>
            <a:pPr algn="just"/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4340" name="Заголовок 1"/>
          <p:cNvSpPr txBox="1">
            <a:spLocks/>
          </p:cNvSpPr>
          <p:nvPr/>
        </p:nvSpPr>
        <p:spPr bwMode="auto">
          <a:xfrm>
            <a:off x="466725" y="260350"/>
            <a:ext cx="8224838" cy="70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4" tIns="45712" rIns="91424" bIns="45712" anchor="ctr"/>
          <a:lstStyle>
            <a:lvl1pPr defTabSz="912813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005AA9"/>
                </a:solidFill>
                <a:latin typeface="Calibri" pitchFamily="34" charset="0"/>
              </a:rPr>
              <a:t>Региональные  нововведения по налогу на имущество организаций (изменения в Закон 446-01 ЗМО)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4838" y="2492870"/>
            <a:ext cx="7999722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 с 01.01.2020 Освобождение </a:t>
            </a:r>
            <a:r>
              <a:rPr lang="ru-RU" sz="1400" b="1" dirty="0">
                <a:solidFill>
                  <a:srgbClr val="FF0000"/>
                </a:solidFill>
              </a:rPr>
              <a:t>от налогообложения: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400" b="1" dirty="0"/>
              <a:t>организаций, реализующих </a:t>
            </a:r>
            <a:r>
              <a:rPr lang="ru-RU" sz="1400" b="1" dirty="0">
                <a:solidFill>
                  <a:srgbClr val="FF0000"/>
                </a:solidFill>
              </a:rPr>
              <a:t>стратегические инвестиционные проекты Мурманской области, объем капитальных вложений</a:t>
            </a:r>
            <a:r>
              <a:rPr lang="ru-RU" sz="1400" b="1" dirty="0"/>
              <a:t> в которые на территории Мурманской области составляет </a:t>
            </a:r>
            <a:r>
              <a:rPr lang="ru-RU" sz="1400" b="1" dirty="0">
                <a:solidFill>
                  <a:srgbClr val="FF0000"/>
                </a:solidFill>
              </a:rPr>
              <a:t>150 миллиардов рублей </a:t>
            </a:r>
            <a:r>
              <a:rPr lang="ru-RU" sz="1400" b="1" dirty="0"/>
              <a:t>и более.</a:t>
            </a:r>
          </a:p>
          <a:p>
            <a:pPr marL="285750" indent="-285750" algn="just">
              <a:buFontTx/>
              <a:buChar char="-"/>
              <a:defRPr/>
            </a:pPr>
            <a:r>
              <a:rPr lang="ru-RU" sz="1400" b="1" dirty="0" smtClean="0"/>
              <a:t>организаций</a:t>
            </a:r>
            <a:r>
              <a:rPr lang="ru-RU" sz="1400" b="1" dirty="0"/>
              <a:t>, заключивших после 1 января 2020 года </a:t>
            </a:r>
            <a:r>
              <a:rPr lang="ru-RU" sz="1400" b="1" dirty="0">
                <a:solidFill>
                  <a:srgbClr val="FF0000"/>
                </a:solidFill>
              </a:rPr>
              <a:t>концессионные соглашения</a:t>
            </a:r>
            <a:r>
              <a:rPr lang="ru-RU" sz="1400" b="1" dirty="0"/>
              <a:t>, соглашения о государственно-частном партнерстве, </a:t>
            </a:r>
            <a:r>
              <a:rPr lang="ru-RU" sz="1400" b="1" dirty="0" err="1"/>
              <a:t>муниципально</a:t>
            </a:r>
            <a:r>
              <a:rPr lang="ru-RU" sz="1400" b="1" dirty="0"/>
              <a:t>-частном партнерстве на территории Мурманской </a:t>
            </a:r>
            <a:r>
              <a:rPr lang="ru-RU" sz="1400" b="1" dirty="0" smtClean="0"/>
              <a:t>области</a:t>
            </a:r>
          </a:p>
          <a:p>
            <a:pPr marL="285750" indent="-285750" algn="just">
              <a:buFontTx/>
              <a:buChar char="-"/>
              <a:defRPr/>
            </a:pPr>
            <a:endParaRPr lang="ru-RU" sz="1600" dirty="0"/>
          </a:p>
        </p:txBody>
      </p:sp>
      <p:sp>
        <p:nvSpPr>
          <p:cNvPr id="14342" name="Прямоугольник 7"/>
          <p:cNvSpPr>
            <a:spLocks noChangeArrowheads="1"/>
          </p:cNvSpPr>
          <p:nvPr/>
        </p:nvSpPr>
        <p:spPr bwMode="auto">
          <a:xfrm>
            <a:off x="488950" y="5516563"/>
            <a:ext cx="5883275" cy="739775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FF0000"/>
                </a:solidFill>
              </a:rPr>
              <a:t>     Расширение перечня объектов, </a:t>
            </a:r>
            <a:r>
              <a:rPr lang="ru-RU" sz="1400" dirty="0" smtClean="0"/>
              <a:t>налоговая база по которым определяется                  как кадастровая стоимость в соответствии </a:t>
            </a:r>
            <a:r>
              <a:rPr lang="ru-RU" sz="1400" b="1" dirty="0" smtClean="0">
                <a:solidFill>
                  <a:srgbClr val="FF0000"/>
                </a:solidFill>
              </a:rPr>
              <a:t>со ст.378.2 НК РФ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4343" name="Прямоугольник 4"/>
          <p:cNvSpPr>
            <a:spLocks noChangeArrowheads="1"/>
          </p:cNvSpPr>
          <p:nvPr/>
        </p:nvSpPr>
        <p:spPr bwMode="auto">
          <a:xfrm>
            <a:off x="441325" y="4241800"/>
            <a:ext cx="5930900" cy="1016000"/>
          </a:xfrm>
          <a:prstGeom prst="rect">
            <a:avLst/>
          </a:prstGeom>
          <a:noFill/>
          <a:ln w="2857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just"/>
            <a:r>
              <a:rPr lang="ru-RU" dirty="0"/>
              <a:t>              </a:t>
            </a:r>
            <a:r>
              <a:rPr lang="ru-RU" dirty="0" smtClean="0"/>
              <a:t>У</a:t>
            </a:r>
            <a:r>
              <a:rPr lang="ru-RU" sz="1400" dirty="0" smtClean="0"/>
              <a:t>тверждена </a:t>
            </a:r>
            <a:r>
              <a:rPr lang="ru-RU" sz="1400" b="1" dirty="0" smtClean="0">
                <a:solidFill>
                  <a:srgbClr val="FF0000"/>
                </a:solidFill>
              </a:rPr>
              <a:t>новая кадастровая стоимость </a:t>
            </a:r>
            <a:r>
              <a:rPr lang="ru-RU" sz="1400" dirty="0" smtClean="0"/>
              <a:t>объектов капитального  строительства (Распоряжение Министерства имущественных отношений Мурманской области от 25.10.2019 №125.) Применяется </a:t>
            </a:r>
            <a:r>
              <a:rPr lang="ru-RU" sz="1400" b="1" dirty="0" smtClean="0">
                <a:solidFill>
                  <a:srgbClr val="FF0000"/>
                </a:solidFill>
              </a:rPr>
              <a:t>с 01.01.2020</a:t>
            </a:r>
            <a:endParaRPr lang="ru-RU" sz="1400" b="1" dirty="0">
              <a:solidFill>
                <a:srgbClr val="FF0000"/>
              </a:solidFill>
            </a:endParaRPr>
          </a:p>
        </p:txBody>
      </p:sp>
      <p:pic>
        <p:nvPicPr>
          <p:cNvPr id="14344" name="Picture 21" descr="04cfb6d82f9f806891975aac054a2186b4ecf746.jpg (900×675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37063"/>
            <a:ext cx="2376487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250825" y="331788"/>
            <a:ext cx="8713788" cy="720725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ru-RU" sz="2200" smtClean="0"/>
              <a:t>Новый порядок администрирования</a:t>
            </a:r>
            <a:br>
              <a:rPr lang="ru-RU" sz="2200" smtClean="0"/>
            </a:br>
            <a:r>
              <a:rPr lang="ru-RU" sz="2200" smtClean="0"/>
              <a:t> земельного и транспортного налога ЮЛ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9233B30D-6053-43CF-8FA0-48559D2A9D6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1536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188" y="1123950"/>
            <a:ext cx="8321675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Рисунок 5" descr="https://pbs.twimg.com/media/D59xQBHWkAA_3rf.jpg:lar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813" y="2349500"/>
            <a:ext cx="5000625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2" descr="C:\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4292600"/>
            <a:ext cx="3671887" cy="223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719667"/>
          <a:ext cx="6096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6" name="TextBox 95"/>
          <p:cNvSpPr txBox="1"/>
          <p:nvPr/>
        </p:nvSpPr>
        <p:spPr>
          <a:xfrm>
            <a:off x="684213" y="357188"/>
            <a:ext cx="8169275" cy="585787"/>
          </a:xfrm>
          <a:prstGeom prst="rect">
            <a:avLst/>
          </a:prstGeom>
        </p:spPr>
        <p:txBody>
          <a:bodyPr lIns="81630" tIns="40815" rIns="81630" bIns="40815" anchor="ctr"/>
          <a:lstStyle/>
          <a:p>
            <a:pPr defTabSz="612131">
              <a:lnSpc>
                <a:spcPct val="80000"/>
              </a:lnSpc>
              <a:defRPr/>
            </a:pPr>
            <a:endParaRPr lang="ru-RU" sz="2400" b="1" cap="all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57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lIns="71561" tIns="35780" rIns="71561" bIns="35780"/>
          <a:lstStyle/>
          <a:p>
            <a:pPr>
              <a:defRPr/>
            </a:pPr>
            <a:r>
              <a:rPr lang="ru-RU" dirty="0"/>
              <a:t> </a:t>
            </a:r>
          </a:p>
        </p:txBody>
      </p:sp>
      <p:sp>
        <p:nvSpPr>
          <p:cNvPr id="121" name="Номер слайда 3"/>
          <p:cNvSpPr txBox="1">
            <a:spLocks noGrp="1"/>
          </p:cNvSpPr>
          <p:nvPr/>
        </p:nvSpPr>
        <p:spPr>
          <a:xfrm>
            <a:off x="8324850" y="6042025"/>
            <a:ext cx="619125" cy="631825"/>
          </a:xfrm>
          <a:prstGeom prst="rect">
            <a:avLst/>
          </a:prstGeom>
          <a:noFill/>
        </p:spPr>
        <p:txBody>
          <a:bodyPr lIns="91424" tIns="45712" rIns="91424" bIns="45712" anchor="ctr">
            <a:normAutofit/>
          </a:bodyPr>
          <a:lstStyle/>
          <a:p>
            <a:pPr algn="ctr" fontAlgn="auto">
              <a:lnSpc>
                <a:spcPts val="2104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100" smtClean="0">
                <a:solidFill>
                  <a:schemeClr val="bg1"/>
                </a:solidFill>
                <a:latin typeface="+mn-lt"/>
              </a:rPr>
              <a:t>7</a:t>
            </a:r>
            <a:endParaRPr lang="ru-RU" altLang="ru-RU" sz="2100" dirty="0">
              <a:solidFill>
                <a:schemeClr val="bg1"/>
              </a:solidFill>
              <a:latin typeface="+mn-lt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>
            <a:off x="4716463" y="1677988"/>
            <a:ext cx="0" cy="4800600"/>
          </a:xfrm>
          <a:prstGeom prst="line">
            <a:avLst/>
          </a:prstGeom>
          <a:ln w="15875">
            <a:solidFill>
              <a:schemeClr val="tx2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5408613" y="1168400"/>
            <a:ext cx="2801937" cy="35560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СТАЛО с 2021 года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527050" y="1211263"/>
            <a:ext cx="3833813" cy="452437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2000" b="1" u="sng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БЫЛО до 2021 года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920750" y="1549400"/>
            <a:ext cx="3024188" cy="45243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(ст. 80, 363.1, 398 НК РФ)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299075" y="1438275"/>
            <a:ext cx="3025775" cy="40640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(ФЗ от 15.04.2019 № 63-ФЗ, ФЗ от 29.09.2019 №325-ФЗ)</a:t>
            </a:r>
          </a:p>
        </p:txBody>
      </p:sp>
      <p:sp>
        <p:nvSpPr>
          <p:cNvPr id="91" name="TextBox 90"/>
          <p:cNvSpPr txBox="1"/>
          <p:nvPr/>
        </p:nvSpPr>
        <p:spPr>
          <a:xfrm>
            <a:off x="430213" y="4322763"/>
            <a:ext cx="4176712" cy="45085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endParaRPr lang="ru-RU" sz="1400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05.12.2016 № ММВ-7-21/668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10.05.2017 № ММВ-7-21/347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26.11.2018 № ММВ-7-21/664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30.08.2018 № ММВ-7-21/509</a:t>
            </a:r>
            <a:r>
              <a:rPr lang="en-US" sz="12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endParaRPr lang="ru-RU" sz="1200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68313" y="5857875"/>
            <a:ext cx="4175125" cy="45085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b="1" i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            </a:t>
            </a:r>
          </a:p>
        </p:txBody>
      </p:sp>
      <p:pic>
        <p:nvPicPr>
          <p:cNvPr id="93" name="Picture 2" descr="D:\для слайдов\documents_icon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9" y="2256000"/>
            <a:ext cx="936104" cy="124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TextBox 93"/>
          <p:cNvSpPr txBox="1"/>
          <p:nvPr/>
        </p:nvSpPr>
        <p:spPr>
          <a:xfrm>
            <a:off x="431800" y="3648075"/>
            <a:ext cx="1081088" cy="301625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Налоговые декларации</a:t>
            </a:r>
          </a:p>
        </p:txBody>
      </p:sp>
      <p:pic>
        <p:nvPicPr>
          <p:cNvPr id="97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964" y="1680001"/>
            <a:ext cx="521402" cy="69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8" name="TextBox 97"/>
          <p:cNvSpPr txBox="1"/>
          <p:nvPr/>
        </p:nvSpPr>
        <p:spPr>
          <a:xfrm>
            <a:off x="1689100" y="3408363"/>
            <a:ext cx="1441450" cy="512762"/>
          </a:xfrm>
          <a:prstGeom prst="rect">
            <a:avLst/>
          </a:prstGeom>
        </p:spPr>
        <p:txBody>
          <a:bodyPr lIns="104306" tIns="52153" rIns="104306" bIns="52153" anchor="ctr">
            <a:normAutofit fontScale="3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Камеральная</a:t>
            </a:r>
          </a:p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проверка</a:t>
            </a:r>
          </a:p>
        </p:txBody>
      </p:sp>
      <p:sp>
        <p:nvSpPr>
          <p:cNvPr id="100" name="Стрелка вправо 99"/>
          <p:cNvSpPr/>
          <p:nvPr/>
        </p:nvSpPr>
        <p:spPr>
          <a:xfrm>
            <a:off x="2889250" y="2687638"/>
            <a:ext cx="503238" cy="3841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1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2492" y="2688001"/>
            <a:ext cx="521402" cy="69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9" cstate="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0114" y="3744001"/>
            <a:ext cx="521402" cy="697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TextBox 104"/>
          <p:cNvSpPr txBox="1"/>
          <p:nvPr/>
        </p:nvSpPr>
        <p:spPr>
          <a:xfrm>
            <a:off x="3330575" y="2352675"/>
            <a:ext cx="1439863" cy="300038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Акт по результатам</a:t>
            </a:r>
          </a:p>
        </p:txBody>
      </p:sp>
      <p:sp>
        <p:nvSpPr>
          <p:cNvPr id="106" name="TextBox 105"/>
          <p:cNvSpPr txBox="1"/>
          <p:nvPr/>
        </p:nvSpPr>
        <p:spPr>
          <a:xfrm>
            <a:off x="3224213" y="3455988"/>
            <a:ext cx="1604962" cy="276225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Решение (ст. 101 НК)</a:t>
            </a:r>
          </a:p>
        </p:txBody>
      </p:sp>
      <p:sp>
        <p:nvSpPr>
          <p:cNvPr id="107" name="TextBox 106"/>
          <p:cNvSpPr txBox="1"/>
          <p:nvPr/>
        </p:nvSpPr>
        <p:spPr>
          <a:xfrm>
            <a:off x="3408363" y="4656138"/>
            <a:ext cx="1335087" cy="263525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Требование об уплате задолженности</a:t>
            </a:r>
          </a:p>
        </p:txBody>
      </p:sp>
      <p:pic>
        <p:nvPicPr>
          <p:cNvPr id="108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1" y="1824000"/>
            <a:ext cx="576187" cy="769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3" descr="D:\для слайдов\be92d532c0d7b385d3b1b164bd33f820.png"/>
          <p:cNvPicPr>
            <a:picLocks noChangeAspect="1" noChangeArrowheads="1"/>
          </p:cNvPicPr>
          <p:nvPr/>
        </p:nvPicPr>
        <p:blipFill>
          <a:blip r:embed="rId1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01" y="2620872"/>
            <a:ext cx="588669" cy="785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" name="Стрелка вправо 113"/>
          <p:cNvSpPr/>
          <p:nvPr/>
        </p:nvSpPr>
        <p:spPr>
          <a:xfrm>
            <a:off x="1482725" y="2687638"/>
            <a:ext cx="503238" cy="401637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5373688" y="2057400"/>
            <a:ext cx="1247775" cy="301625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по транспортному налогу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73688" y="2863850"/>
            <a:ext cx="1220787" cy="300038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Сообщение по земельному налогу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908" y="1555692"/>
            <a:ext cx="1327131" cy="1327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" name="TextBox 37"/>
          <p:cNvSpPr txBox="1"/>
          <p:nvPr/>
        </p:nvSpPr>
        <p:spPr>
          <a:xfrm>
            <a:off x="7499350" y="2859088"/>
            <a:ext cx="1439863" cy="301625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Налогоплательщик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4743450" y="5072063"/>
            <a:ext cx="1331913" cy="452437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4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(исчисленный)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238875" y="5072063"/>
            <a:ext cx="1219200" cy="452437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4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НАЛОГ</a:t>
            </a:r>
          </a:p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(уплаченный)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29175" y="5422900"/>
            <a:ext cx="3657600" cy="105568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05.07.2019 № ММВ-7-21/337</a:t>
            </a:r>
            <a:r>
              <a:rPr lang="en-US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- Сообщение об исчисленной сумме ТН и ЗН</a:t>
            </a: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25.07.2019 № ММВ-7-21/377</a:t>
            </a:r>
            <a:r>
              <a:rPr lang="en-US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-Заявление на льготу</a:t>
            </a: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Приказ от 04.09.2019 № ММВ-7-21/440</a:t>
            </a:r>
            <a:r>
              <a:rPr lang="en-US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-отмена НД по ТН и ЗН</a:t>
            </a:r>
          </a:p>
          <a:p>
            <a:pPr defTabSz="1043056" fontAlgn="auto">
              <a:spcAft>
                <a:spcPts val="0"/>
              </a:spcAft>
              <a:defRPr/>
            </a:pPr>
            <a:r>
              <a:rPr lang="ru-RU" sz="1000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 Приказ ФНС России от 25.02.2020  № ЕД-7-21/124@ -сообщение ЮЛ о наличии  ТС и ЗУ 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289800" y="3319463"/>
            <a:ext cx="1439863" cy="300037"/>
          </a:xfrm>
          <a:prstGeom prst="rect">
            <a:avLst/>
          </a:prstGeom>
        </p:spPr>
        <p:txBody>
          <a:bodyPr lIns="104306" tIns="52153" rIns="104306" bIns="52153" anchor="ctr">
            <a:normAutofit fontScale="325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6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10 дней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07138" y="3773488"/>
            <a:ext cx="1439862" cy="358775"/>
          </a:xfrm>
          <a:prstGeom prst="rect">
            <a:avLst/>
          </a:prstGeom>
        </p:spPr>
        <p:txBody>
          <a:bodyPr lIns="104306" tIns="52153" rIns="104306" bIns="52153" anchor="ctr">
            <a:normAutofit fontScale="40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endParaRPr lang="ru-RU" sz="4800" b="1" dirty="0">
              <a:solidFill>
                <a:schemeClr val="accent6">
                  <a:lumMod val="75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2" name="Вертикальный свиток 21"/>
          <p:cNvSpPr/>
          <p:nvPr/>
        </p:nvSpPr>
        <p:spPr>
          <a:xfrm>
            <a:off x="6484938" y="3211513"/>
            <a:ext cx="1023937" cy="866775"/>
          </a:xfrm>
          <a:prstGeom prst="vertic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6480175" y="3392488"/>
            <a:ext cx="1033463" cy="677862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1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Пояснения </a:t>
            </a:r>
          </a:p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1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и </a:t>
            </a:r>
          </a:p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100" b="1" i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документы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6789738" y="4591050"/>
            <a:ext cx="1939925" cy="301625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Отказ в уточнении сообщения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4826000" y="4425950"/>
            <a:ext cx="1881188" cy="482600"/>
          </a:xfrm>
          <a:prstGeom prst="rect">
            <a:avLst/>
          </a:prstGeom>
        </p:spPr>
        <p:txBody>
          <a:bodyPr lIns="104306" tIns="52153" rIns="104306" bIns="52153" anchor="ctr">
            <a:normAutofit fontScale="25000" lnSpcReduction="20000"/>
          </a:bodyPr>
          <a:lstStyle/>
          <a:p>
            <a:pPr algn="ctr" defTabSz="1043056" fontAlgn="auto">
              <a:spcAft>
                <a:spcPts val="0"/>
              </a:spcAft>
              <a:defRPr/>
            </a:pPr>
            <a:r>
              <a:rPr lang="ru-RU" sz="4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Уточненное сообщение</a:t>
            </a:r>
          </a:p>
        </p:txBody>
      </p:sp>
      <p:sp>
        <p:nvSpPr>
          <p:cNvPr id="50" name="Стрелка вправо 49"/>
          <p:cNvSpPr/>
          <p:nvPr/>
        </p:nvSpPr>
        <p:spPr>
          <a:xfrm>
            <a:off x="6680200" y="2073275"/>
            <a:ext cx="841375" cy="334963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6694488" y="2454275"/>
            <a:ext cx="814387" cy="3333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трелка углом 2"/>
          <p:cNvSpPr/>
          <p:nvPr/>
        </p:nvSpPr>
        <p:spPr>
          <a:xfrm rot="10800000">
            <a:off x="7934325" y="3160713"/>
            <a:ext cx="552450" cy="930275"/>
          </a:xfrm>
          <a:prstGeom prst="ben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2" name="Стрелка вправо 51"/>
          <p:cNvSpPr/>
          <p:nvPr/>
        </p:nvSpPr>
        <p:spPr>
          <a:xfrm rot="7706317">
            <a:off x="5902325" y="4130675"/>
            <a:ext cx="642938" cy="287338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3" name="Стрелка вправо 52"/>
          <p:cNvSpPr/>
          <p:nvPr/>
        </p:nvSpPr>
        <p:spPr>
          <a:xfrm rot="2394590">
            <a:off x="7450138" y="4083050"/>
            <a:ext cx="482600" cy="38417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Нашивка 3"/>
          <p:cNvSpPr/>
          <p:nvPr/>
        </p:nvSpPr>
        <p:spPr>
          <a:xfrm>
            <a:off x="6037263" y="5151438"/>
            <a:ext cx="228600" cy="250825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3263" y="679450"/>
            <a:ext cx="8007350" cy="671513"/>
          </a:xfrm>
          <a:prstGeom prst="rect">
            <a:avLst/>
          </a:prstGeom>
        </p:spPr>
        <p:txBody>
          <a:bodyPr lIns="78230" tIns="39115" rIns="78230" bIns="39115" anchor="ctr"/>
          <a:lstStyle/>
          <a:p>
            <a:pPr defTabSz="782292">
              <a:lnSpc>
                <a:spcPct val="80000"/>
              </a:lnSpc>
              <a:defRPr/>
            </a:pPr>
            <a:r>
              <a:rPr lang="ru-RU" sz="2000" i="1" spc="4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Оптимизация отчетности по транспортному и земельному налогам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8364538" y="4751388"/>
            <a:ext cx="539750" cy="1343025"/>
          </a:xfrm>
          <a:prstGeom prst="rect">
            <a:avLst/>
          </a:prstGeom>
          <a:solidFill>
            <a:srgbClr val="E6E6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8" name="TextBox 47"/>
          <p:cNvSpPr txBox="1"/>
          <p:nvPr/>
        </p:nvSpPr>
        <p:spPr>
          <a:xfrm>
            <a:off x="7691438" y="5072063"/>
            <a:ext cx="1247775" cy="452437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algn="ctr" defTabSz="1043056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требование</a:t>
            </a:r>
            <a:endParaRPr lang="ru-RU" sz="1200" b="1" i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60" name="Нашивка 59"/>
          <p:cNvSpPr/>
          <p:nvPr/>
        </p:nvSpPr>
        <p:spPr>
          <a:xfrm>
            <a:off x="7489825" y="5172075"/>
            <a:ext cx="228600" cy="250825"/>
          </a:xfrm>
          <a:prstGeom prst="chevron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pic>
        <p:nvPicPr>
          <p:cNvPr id="16433" name="Picture 2" descr="D:\для слайдов\computer-animation-logfile-gif-login-computer-thumb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2395538"/>
            <a:ext cx="1008063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Тема4</Template>
  <TotalTime>3440</TotalTime>
  <Words>915</Words>
  <Application>Microsoft Office PowerPoint</Application>
  <PresentationFormat>Экран (4:3)</PresentationFormat>
  <Paragraphs>92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Тема4</vt:lpstr>
      <vt:lpstr> «Обзор изменений налогового законодательства   по имущественным налогам юридических и физических лиц в 2019-2020 гг.   Новый порядок  администрирования земельного и транспортного налога для организаций с 2020 года»</vt:lpstr>
      <vt:lpstr>Презентация PowerPoint</vt:lpstr>
      <vt:lpstr>Презентация PowerPoint</vt:lpstr>
      <vt:lpstr>Имущественные налоги физических лиц</vt:lpstr>
      <vt:lpstr>Презентация PowerPoint</vt:lpstr>
      <vt:lpstr>Новый порядок администрирования  земельного и транспортного налога ЮЛ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Voodoo</dc:creator>
  <cp:lastModifiedBy>Кузьмина Оксана Петровна</cp:lastModifiedBy>
  <cp:revision>320</cp:revision>
  <cp:lastPrinted>2013-03-22T02:25:58Z</cp:lastPrinted>
  <dcterms:created xsi:type="dcterms:W3CDTF">2013-03-20T17:04:31Z</dcterms:created>
  <dcterms:modified xsi:type="dcterms:W3CDTF">2020-11-25T11:16:53Z</dcterms:modified>
</cp:coreProperties>
</file>