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4"/>
  </p:notesMasterIdLst>
  <p:sldIdLst>
    <p:sldId id="368" r:id="rId2"/>
    <p:sldId id="351" r:id="rId3"/>
    <p:sldId id="373" r:id="rId4"/>
    <p:sldId id="371" r:id="rId5"/>
    <p:sldId id="374" r:id="rId6"/>
    <p:sldId id="375" r:id="rId7"/>
    <p:sldId id="380" r:id="rId8"/>
    <p:sldId id="382" r:id="rId9"/>
    <p:sldId id="385" r:id="rId10"/>
    <p:sldId id="386" r:id="rId11"/>
    <p:sldId id="329" r:id="rId12"/>
    <p:sldId id="388" r:id="rId13"/>
  </p:sldIdLst>
  <p:sldSz cx="9144000" cy="5143500" type="screen16x9"/>
  <p:notesSz cx="6858000" cy="9144000"/>
  <p:defaultTextStyle>
    <a:defPPr>
      <a:defRPr lang="ru-RU"/>
    </a:defPPr>
    <a:lvl1pPr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407988" indent="49213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815975" indent="98425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223963" indent="147638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1631950" indent="196850" algn="l" defTabSz="815975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orient="horz" pos="2968">
          <p15:clr>
            <a:srgbClr val="A4A3A4"/>
          </p15:clr>
        </p15:guide>
        <p15:guide id="3" orient="horz" pos="352">
          <p15:clr>
            <a:srgbClr val="A4A3A4"/>
          </p15:clr>
        </p15:guide>
        <p15:guide id="4" orient="horz" pos="948">
          <p15:clr>
            <a:srgbClr val="A4A3A4"/>
          </p15:clr>
        </p15:guide>
        <p15:guide id="5" pos="2880">
          <p15:clr>
            <a:srgbClr val="A4A3A4"/>
          </p15:clr>
        </p15:guide>
        <p15:guide id="6" pos="385">
          <p15:clr>
            <a:srgbClr val="A4A3A4"/>
          </p15:clr>
        </p15:guide>
        <p15:guide id="7" pos="1565">
          <p15:clr>
            <a:srgbClr val="A4A3A4"/>
          </p15:clr>
        </p15:guide>
        <p15:guide id="8" pos="5193">
          <p15:clr>
            <a:srgbClr val="A4A3A4"/>
          </p15:clr>
        </p15:guide>
        <p15:guide id="9" pos="406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A9"/>
    <a:srgbClr val="8D8C90"/>
    <a:srgbClr val="504F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53" autoAdjust="0"/>
    <p:restoredTop sz="97143" autoAdjust="0"/>
  </p:normalViewPr>
  <p:slideViewPr>
    <p:cSldViewPr>
      <p:cViewPr varScale="1">
        <p:scale>
          <a:sx n="149" d="100"/>
          <a:sy n="149" d="100"/>
        </p:scale>
        <p:origin x="-666" y="-90"/>
      </p:cViewPr>
      <p:guideLst>
        <p:guide orient="horz" pos="1620"/>
        <p:guide orient="horz" pos="2968"/>
        <p:guide orient="horz" pos="352"/>
        <p:guide orient="horz" pos="948"/>
        <p:guide pos="2880"/>
        <p:guide pos="385"/>
        <p:guide pos="1565"/>
        <p:guide pos="5193"/>
        <p:guide pos="40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B17405C-2D84-40AE-99E4-5105F1B6439D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816296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D1A9B22-67F3-48B9-AAEC-2AC23C12A2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529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815975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1pPr>
    <a:lvl2pPr marL="407988" algn="l" defTabSz="815975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2pPr>
    <a:lvl3pPr marL="815975" algn="l" defTabSz="815975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3pPr>
    <a:lvl4pPr marL="1223963" algn="l" defTabSz="815975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4pPr>
    <a:lvl5pPr marL="1631950" algn="l" defTabSz="815975" rtl="0" fontAlgn="base">
      <a:spcBef>
        <a:spcPct val="30000"/>
      </a:spcBef>
      <a:spcAft>
        <a:spcPct val="0"/>
      </a:spcAft>
      <a:defRPr sz="1100" kern="1200">
        <a:solidFill>
          <a:schemeClr val="tx1"/>
        </a:solidFill>
        <a:latin typeface="+mn-lt"/>
        <a:ea typeface="+mn-ea"/>
        <a:cs typeface="+mn-cs"/>
      </a:defRPr>
    </a:lvl5pPr>
    <a:lvl6pPr marL="2040739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6pPr>
    <a:lvl7pPr marL="2448887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7pPr>
    <a:lvl8pPr marL="2857035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8pPr>
    <a:lvl9pPr marL="3265183" algn="l" defTabSz="816296" rtl="0" eaLnBrk="1" latinLnBrk="0" hangingPunct="1">
      <a:defRPr sz="11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B5B2A0-EE7E-4B95-AA39-C051FCC20A5D}" type="slidenum">
              <a:rPr lang="ru-RU" altLang="ru-RU" smtClean="0">
                <a:solidFill>
                  <a:prstClr val="black"/>
                </a:solidFill>
              </a:rPr>
              <a:pPr/>
              <a:t>3</a:t>
            </a:fld>
            <a:endParaRPr lang="ru-RU" alt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0645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1A9B22-67F3-48B9-AAEC-2AC23C12A2E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008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D1A9B22-67F3-48B9-AAEC-2AC23C12A2E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7645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794992"/>
            <a:ext cx="7772400" cy="1102519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921596"/>
            <a:ext cx="6400800" cy="131445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778396"/>
            <a:ext cx="7562805" cy="85725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1F25A-6C1D-40C7-BDE1-910ED99EAB6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84CEB-4DD4-4380-83AC-262DF3F10596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8" y="204793"/>
            <a:ext cx="3008313" cy="871537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8" y="1076328"/>
            <a:ext cx="3008313" cy="351829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2EB94-A089-4F1A-9003-172B7CD25AC7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8"/>
            <a:ext cx="5486400" cy="603647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DD3EB-82EE-41B2-84C8-6BAE5CB9DDB6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27DDA2-A5D8-4B55-9DCA-241C11F047F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20094-0165-4E24-A8FF-EC77F0E6B23D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9926CC-377F-4187-97A2-CACCF1CF989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0" y="227409"/>
            <a:ext cx="2405063" cy="4838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227409"/>
            <a:ext cx="7065962" cy="4838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9E262-5BC0-4F97-9CA4-23474A0F0621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0E573-8C7A-467F-BBA5-400A09D02B0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674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76" y="935856"/>
            <a:ext cx="6102883" cy="358011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42" y="3844927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6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558805"/>
            <a:ext cx="7548638" cy="946151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4B35A-8DD9-48F2-A8FA-63595B45C3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/>
          <p:nvPr userDrawn="1"/>
        </p:nvSpPr>
        <p:spPr>
          <a:xfrm>
            <a:off x="5926142" y="3844927"/>
            <a:ext cx="923925" cy="282575"/>
          </a:xfrm>
          <a:prstGeom prst="rect">
            <a:avLst/>
          </a:prstGeom>
          <a:noFill/>
        </p:spPr>
        <p:txBody>
          <a:bodyPr lIns="71561" tIns="35780" rIns="71561" bIns="35780"/>
          <a:lstStyle/>
          <a:p>
            <a:pPr defTabSz="816296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6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95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24B203-4F0F-4305-9CE3-CCEED0F06E8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5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95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688EF-07BE-401B-8446-D826D758F2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1504955"/>
            <a:ext cx="7632700" cy="3206749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195" y="558801"/>
            <a:ext cx="7632699" cy="946150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38DF2-D206-44C7-8CA5-7FA9D45D0C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514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478188"/>
            <a:ext cx="5736842" cy="1021556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353047"/>
            <a:ext cx="5736842" cy="1125140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558804"/>
            <a:ext cx="8075612" cy="946151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1504951"/>
            <a:ext cx="3647576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04951"/>
            <a:ext cx="3671888" cy="3206750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710468-E8AE-4A68-A96A-DDF1AFABE2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40"/>
            <a:ext cx="4040188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151340"/>
            <a:ext cx="4041775" cy="47982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1631156"/>
            <a:ext cx="4041775" cy="29634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1D3DB-4D03-4BD2-AF2D-0E22432C2D57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1588"/>
            <a:ext cx="9144000" cy="5141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558802"/>
            <a:ext cx="7632700" cy="92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492250"/>
            <a:ext cx="763270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5"/>
            <a:ext cx="2133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194E2A-023C-4EE1-92AE-B96CAE959D31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5"/>
            <a:ext cx="2895600" cy="274637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4225" y="4398964"/>
            <a:ext cx="503238" cy="512762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 smtClean="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427950B4-65B0-40FB-AC8F-5956C7B3802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688" r:id="rId13"/>
    <p:sldLayoutId id="2147483689" r:id="rId14"/>
    <p:sldLayoutId id="2147483690" r:id="rId15"/>
    <p:sldLayoutId id="2147483740" r:id="rId16"/>
  </p:sldLayoutIdLst>
  <p:hf hdr="0" ftr="0" dt="0"/>
  <p:txStyles>
    <p:titleStyle>
      <a:lvl1pPr algn="l" defTabSz="815975" rtl="0" fontAlgn="base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algn="l" defTabSz="815975" rtl="0" fontAlgn="base">
        <a:spcBef>
          <a:spcPct val="20000"/>
        </a:spcBef>
        <a:spcAft>
          <a:spcPct val="0"/>
        </a:spcAft>
        <a:buFont typeface="+mj-lt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algn="l" defTabSz="815975" rtl="0" fontAlgn="base">
        <a:spcBef>
          <a:spcPct val="20000"/>
        </a:spcBef>
        <a:spcAft>
          <a:spcPct val="0"/>
        </a:spcAft>
        <a:buFont typeface="Arial" charset="0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indent="280988" algn="just" defTabSz="815975" rtl="0" fontAlgn="base">
        <a:lnSpc>
          <a:spcPts val="1900"/>
        </a:lnSpc>
        <a:spcBef>
          <a:spcPts val="400"/>
        </a:spcBef>
        <a:spcAft>
          <a:spcPct val="0"/>
        </a:spcAft>
        <a:buFont typeface="Arial" charset="0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algn="l" defTabSz="815975" rtl="0" fontAlgn="base">
        <a:lnSpc>
          <a:spcPts val="1800"/>
        </a:lnSpc>
        <a:spcBef>
          <a:spcPts val="400"/>
        </a:spcBef>
        <a:spcAft>
          <a:spcPct val="0"/>
        </a:spcAft>
        <a:buFont typeface="Arial" charset="0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9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"/>
          <p:cNvSpPr>
            <a:spLocks noChangeArrowheads="1"/>
          </p:cNvSpPr>
          <p:nvPr/>
        </p:nvSpPr>
        <p:spPr bwMode="auto">
          <a:xfrm>
            <a:off x="2256369" y="1744684"/>
            <a:ext cx="4880503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 defTabSz="914400"/>
            <a:r>
              <a:rPr lang="ru-RU" sz="1400" dirty="0" smtClean="0">
                <a:solidFill>
                  <a:prstClr val="white"/>
                </a:solidFill>
                <a:latin typeface="Arial" pitchFamily="34" charset="0"/>
              </a:rPr>
              <a:t>УПРАВЛЕНИЕ ФЕДЕРАЛЬНОЙ </a:t>
            </a:r>
          </a:p>
          <a:p>
            <a:pPr algn="ctr" defTabSz="914400"/>
            <a:r>
              <a:rPr lang="ru-RU" sz="1400" dirty="0" smtClean="0">
                <a:solidFill>
                  <a:prstClr val="white"/>
                </a:solidFill>
                <a:latin typeface="Arial" pitchFamily="34" charset="0"/>
              </a:rPr>
              <a:t>НАЛОГОВОЙ СЛУЖБЫ ПО МУРМАНСКОЙ ОБЛАСТИ</a:t>
            </a:r>
            <a:r>
              <a:rPr lang="ru-RU" dirty="0" smtClean="0">
                <a:solidFill>
                  <a:prstClr val="black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1680" y="2571750"/>
            <a:ext cx="5764312" cy="100811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000" b="0" cap="none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Электронные сервисы ФНС России (Личный кабинет налогоплательщика, Справочная информация о ставках и льготах, Налоговые калькуляторы).</a:t>
            </a:r>
            <a:br>
              <a:rPr lang="ru-RU" sz="2000" b="0" cap="none" dirty="0" smtClean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0" dirty="0"/>
          </a:p>
        </p:txBody>
      </p:sp>
      <p:sp>
        <p:nvSpPr>
          <p:cNvPr id="2" name="Прямоугольник 1"/>
          <p:cNvSpPr/>
          <p:nvPr/>
        </p:nvSpPr>
        <p:spPr>
          <a:xfrm rot="10800000" flipV="1">
            <a:off x="2639487" y="3763233"/>
            <a:ext cx="411426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/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Доклад</a:t>
            </a:r>
            <a:r>
              <a:rPr lang="en-US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 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главного государственного налогового инспектора  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отдела </a:t>
            </a:r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налогообложения имущества Управления</a:t>
            </a:r>
          </a:p>
          <a:p>
            <a:pPr lvl="0" algn="ctr" defTabSz="914400"/>
            <a:r>
              <a:rPr lang="ru-RU" altLang="ru-RU" sz="1400" dirty="0" smtClean="0">
                <a:solidFill>
                  <a:prstClr val="white"/>
                </a:solidFill>
                <a:latin typeface="Times New Roman" pitchFamily="18" charset="0"/>
              </a:rPr>
              <a:t>Вит Анны Николаевны</a:t>
            </a:r>
            <a:endParaRPr lang="ru-RU" altLang="ru-RU" sz="1400" dirty="0">
              <a:solidFill>
                <a:prstClr val="white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94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317288" y="426588"/>
            <a:ext cx="2610530" cy="2096179"/>
          </a:xfrm>
        </p:spPr>
        <p:txBody>
          <a:bodyPr>
            <a:noAutofit/>
          </a:bodyPr>
          <a:lstStyle/>
          <a:p>
            <a:pPr algn="ctr">
              <a:lnSpc>
                <a:spcPts val="1878"/>
              </a:lnSpc>
            </a:pPr>
            <a:r>
              <a:rPr lang="ru-RU" sz="1400" cap="none" dirty="0">
                <a:latin typeface="Times New Roman"/>
                <a:ea typeface="Times New Roman"/>
              </a:rPr>
              <a:t/>
            </a:r>
            <a:br>
              <a:rPr lang="ru-RU" sz="1400" cap="none" dirty="0">
                <a:latin typeface="Times New Roman"/>
                <a:ea typeface="Times New Roman"/>
              </a:rPr>
            </a:br>
            <a:r>
              <a:rPr lang="ru-RU" sz="1400" cap="none" dirty="0">
                <a:latin typeface="Times New Roman"/>
                <a:ea typeface="Times New Roman"/>
              </a:rPr>
              <a:t/>
            </a:r>
            <a:br>
              <a:rPr lang="ru-RU" sz="1400" cap="none" dirty="0">
                <a:latin typeface="Times New Roman"/>
                <a:ea typeface="Times New Roman"/>
              </a:rPr>
            </a:br>
            <a:r>
              <a:rPr lang="ru-RU" sz="1400" cap="none" dirty="0">
                <a:latin typeface="Times New Roman"/>
                <a:ea typeface="Times New Roman"/>
              </a:rPr>
              <a:t>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E20E89E6-FE54-4E13-859C-1FA908D70D39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0" name="Заголовок 7"/>
          <p:cNvSpPr txBox="1">
            <a:spLocks/>
          </p:cNvSpPr>
          <p:nvPr/>
        </p:nvSpPr>
        <p:spPr>
          <a:xfrm>
            <a:off x="6344261" y="2522767"/>
            <a:ext cx="2462981" cy="1319962"/>
          </a:xfrm>
          <a:prstGeom prst="rect">
            <a:avLst/>
          </a:prstGeom>
        </p:spPr>
        <p:txBody>
          <a:bodyPr vert="horz" lIns="81630" tIns="40815" rIns="81630" bIns="40815" rtlCol="0" anchor="t">
            <a:noAutofit/>
          </a:bodyPr>
          <a:lstStyle>
            <a:lvl1pPr algn="l" defTabSz="1043056" rtl="0" eaLnBrk="1" latinLnBrk="0" hangingPunct="1">
              <a:lnSpc>
                <a:spcPts val="5200"/>
              </a:lnSpc>
              <a:spcBef>
                <a:spcPct val="0"/>
              </a:spcBef>
              <a:buNone/>
              <a:defRPr sz="4600" b="1" i="0" kern="1200" cap="all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1878"/>
              </a:lnSpc>
            </a:pPr>
            <a:endParaRPr lang="ru-RU" sz="1300" b="0" i="1" cap="none" dirty="0">
              <a:latin typeface="Times New Roman"/>
              <a:ea typeface="Times New Roman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09019" y="180608"/>
            <a:ext cx="5049112" cy="641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71561" tIns="35780" rIns="71561" bIns="35780" numCol="1" anchor="ctr" anchorCtr="0" compatLnSpc="1">
            <a:prstTxWarp prst="textNoShape">
              <a:avLst/>
            </a:prstTxWarp>
            <a:spAutoFit/>
          </a:bodyPr>
          <a:lstStyle>
            <a:lvl1pPr indent="20638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9144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371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18288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2860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7432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2004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657600" fontAlgn="base">
              <a:spcBef>
                <a:spcPct val="0"/>
              </a:spcBef>
              <a:spcAft>
                <a:spcPct val="0"/>
              </a:spcAft>
              <a:tabLst>
                <a:tab pos="90488" algn="l"/>
                <a:tab pos="342900" algn="l"/>
              </a:tabLs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indent="16151" algn="ctr" defTabSz="715609">
              <a:tabLst>
                <a:tab pos="70816" algn="l"/>
                <a:tab pos="268354" algn="l"/>
              </a:tabLst>
            </a:pPr>
            <a:endParaRPr lang="ru-RU" altLang="ru-RU" sz="900" b="1" dirty="0">
              <a:ea typeface="Times New Roman" pitchFamily="18" charset="0"/>
            </a:endParaRPr>
          </a:p>
          <a:p>
            <a:pPr indent="16151" algn="ctr" defTabSz="715609">
              <a:tabLst>
                <a:tab pos="70816" algn="l"/>
                <a:tab pos="268354" algn="l"/>
              </a:tabLs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Сервис «Справочная информация о ставках и льготах по имущественным налогам»</a:t>
            </a:r>
            <a:endParaRPr lang="ru-RU" alt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490" y="838918"/>
            <a:ext cx="7591612" cy="3398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трелка вниз 6"/>
          <p:cNvSpPr/>
          <p:nvPr/>
        </p:nvSpPr>
        <p:spPr>
          <a:xfrm rot="2775443">
            <a:off x="7290580" y="2197007"/>
            <a:ext cx="244915" cy="98760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561" tIns="35780" rIns="71561" bIns="35780" rtlCol="0" anchor="ctr"/>
          <a:lstStyle/>
          <a:p>
            <a:pPr algn="ctr"/>
            <a:endParaRPr lang="ru-RU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9000" y="-1793596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361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Номер слайда 5"/>
          <p:cNvSpPr txBox="1">
            <a:spLocks noGrp="1"/>
          </p:cNvSpPr>
          <p:nvPr/>
        </p:nvSpPr>
        <p:spPr bwMode="auto">
          <a:xfrm>
            <a:off x="8402643" y="4399362"/>
            <a:ext cx="504825" cy="511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1630" tIns="40815" rIns="81630" bIns="40815" anchor="ctr"/>
          <a:lstStyle>
            <a:lvl1pPr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defTabSz="815975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lnSpc>
                <a:spcPts val="1875"/>
              </a:lnSpc>
            </a:pPr>
            <a:fld id="{FEB4256F-5732-4A07-9D9F-8A29C974FDCB}" type="slidenum">
              <a:rPr lang="ru-RU" sz="2100">
                <a:solidFill>
                  <a:schemeClr val="bg1"/>
                </a:solidFill>
                <a:latin typeface="Calibri" pitchFamily="34" charset="0"/>
              </a:rPr>
              <a:pPr algn="ctr" eaLnBrk="1" hangingPunct="1">
                <a:lnSpc>
                  <a:spcPts val="1875"/>
                </a:lnSpc>
              </a:pPr>
              <a:t>11</a:t>
            </a:fld>
            <a:endParaRPr lang="ru-RU" sz="210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43011" name="Picture 3" descr="C:\Documents and Settings\0003-00-267\Рабочий стол\Для презентации\человечек\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00" b="90000" l="10000" r="90000">
                        <a14:backgroundMark x1="54833" y1="86750" x2="54833" y2="77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3959" y="-102820"/>
            <a:ext cx="3924114" cy="524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 rot="20616563">
            <a:off x="3691181" y="1746081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27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Благодарю </a:t>
            </a:r>
            <a:endParaRPr lang="ru-RU" sz="27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 rot="20608323">
            <a:off x="3720286" y="2410271"/>
            <a:ext cx="914400" cy="914400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27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за внимание!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27984" y="-1820738"/>
            <a:ext cx="18288000" cy="1028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624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  <a:p>
            <a:endParaRPr lang="en-US" dirty="0" smtClean="0"/>
          </a:p>
          <a:p>
            <a:r>
              <a:rPr lang="ru-RU" sz="3800" dirty="0"/>
              <a:t>Благодарю за внимание!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1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E20E89E6-FE54-4E13-859C-1FA908D70D39}" type="slidenum">
              <a:rPr lang="ru-RU" smtClean="0"/>
              <a:pPr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883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189" y="339503"/>
            <a:ext cx="7548638" cy="720079"/>
          </a:xfrm>
        </p:spPr>
        <p:txBody>
          <a:bodyPr/>
          <a:lstStyle/>
          <a:p>
            <a:pPr defTabSz="695606"/>
            <a:r>
              <a:rPr lang="ru-RU" sz="2100" cap="all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Главная страница сайта ФНС России – раздел «Сервисы»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224B35A-8DD9-48F2-A8FA-63595B45C3AC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5405" r="758" b="6301"/>
          <a:stretch/>
        </p:blipFill>
        <p:spPr>
          <a:xfrm>
            <a:off x="251520" y="915566"/>
            <a:ext cx="8064896" cy="3996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6558" y="3939902"/>
            <a:ext cx="438950" cy="579170"/>
          </a:xfrm>
          <a:prstGeom prst="rect">
            <a:avLst/>
          </a:prstGeom>
        </p:spPr>
      </p:pic>
      <p:sp>
        <p:nvSpPr>
          <p:cNvPr id="7" name="Стрелка вниз 6"/>
          <p:cNvSpPr/>
          <p:nvPr/>
        </p:nvSpPr>
        <p:spPr>
          <a:xfrm>
            <a:off x="1979712" y="1563638"/>
            <a:ext cx="45719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1737396" y="1597068"/>
            <a:ext cx="423344" cy="51293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1522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/>
          <p:cNvSpPr txBox="1">
            <a:spLocks/>
          </p:cNvSpPr>
          <p:nvPr/>
        </p:nvSpPr>
        <p:spPr>
          <a:xfrm>
            <a:off x="755576" y="184719"/>
            <a:ext cx="7992888" cy="415369"/>
          </a:xfrm>
          <a:prstGeom prst="rect">
            <a:avLst/>
          </a:prstGeom>
          <a:noFill/>
        </p:spPr>
        <p:txBody>
          <a:bodyPr vert="horz" wrap="square" lIns="91312" tIns="45656" rIns="91312" bIns="45656" rtlCol="0" anchor="ctr">
            <a:spAutoFit/>
          </a:bodyPr>
          <a:lstStyle>
            <a:defPPr>
              <a:defRPr lang="ru-RU"/>
            </a:defPPr>
            <a:lvl1pPr marR="0" indent="0" defTabSz="695606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None/>
              <a:tabLst/>
              <a:defRPr sz="2100" b="1" i="0" cap="all">
                <a:solidFill>
                  <a:srgbClr val="005AA9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 smtClean="0"/>
              <a:t>Личный кабинет для физических лиц               </a:t>
            </a:r>
            <a:r>
              <a:rPr lang="ru-RU" sz="1400" dirty="0" smtClean="0">
                <a:solidFill>
                  <a:srgbClr val="002060"/>
                </a:solidFill>
              </a:rPr>
              <a:t>БЛОК «</a:t>
            </a:r>
            <a:r>
              <a:rPr lang="ru-RU" sz="1400" dirty="0" err="1" smtClean="0">
                <a:solidFill>
                  <a:srgbClr val="002060"/>
                </a:solidFill>
              </a:rPr>
              <a:t>ЛИЧНЫе</a:t>
            </a:r>
            <a:r>
              <a:rPr lang="ru-RU" sz="1400" dirty="0" smtClean="0">
                <a:solidFill>
                  <a:srgbClr val="002060"/>
                </a:solidFill>
              </a:rPr>
              <a:t> КАБИНЕТЫ»</a:t>
            </a:r>
            <a:endParaRPr lang="ru-RU" sz="1400" dirty="0">
              <a:solidFill>
                <a:srgbClr val="00206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4F463-B31C-4AEE-9AF8-CD5F70BF198E}" type="slidenum">
              <a:rPr lang="ru-RU" smtClean="0">
                <a:solidFill>
                  <a:prstClr val="white"/>
                </a:solidFill>
              </a:rPr>
              <a:pPr/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8" name="Прямоугольник 8"/>
          <p:cNvSpPr>
            <a:spLocks noChangeArrowheads="1"/>
          </p:cNvSpPr>
          <p:nvPr/>
        </p:nvSpPr>
        <p:spPr bwMode="auto">
          <a:xfrm>
            <a:off x="731383" y="497086"/>
            <a:ext cx="60144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 defTabSz="909638">
              <a:spcBef>
                <a:spcPct val="20000"/>
              </a:spcBef>
              <a:buFont typeface="+mj-lt"/>
              <a:defRPr sz="3200">
                <a:solidFill>
                  <a:srgbClr val="005AA9"/>
                </a:solidFill>
                <a:latin typeface="Arial" panose="020B0604020202020204" pitchFamily="34" charset="0"/>
              </a:defRPr>
            </a:lvl1pPr>
            <a:lvl2pPr marL="742950" indent="-285750" defTabSz="909638">
              <a:spcBef>
                <a:spcPct val="20000"/>
              </a:spcBef>
              <a:buFont typeface="Arial" panose="020B0604020202020204" pitchFamily="34" charset="0"/>
              <a:defRPr sz="2100">
                <a:solidFill>
                  <a:srgbClr val="504F53"/>
                </a:solidFill>
                <a:latin typeface="Arial" panose="020B0604020202020204" pitchFamily="34" charset="0"/>
              </a:defRPr>
            </a:lvl2pPr>
            <a:lvl3pPr marL="1143000" indent="-228600" defTabSz="909638">
              <a:spcBef>
                <a:spcPct val="20000"/>
              </a:spcBef>
              <a:buFont typeface="Arial" panose="020B0604020202020204" pitchFamily="34" charset="0"/>
              <a:buChar char="•"/>
              <a:defRPr sz="2100">
                <a:solidFill>
                  <a:srgbClr val="504F53"/>
                </a:solidFill>
                <a:latin typeface="Arial" panose="020B0604020202020204" pitchFamily="34" charset="0"/>
              </a:defRPr>
            </a:lvl3pPr>
            <a:lvl4pPr marL="1600200" indent="-228600" algn="just" defTabSz="909638">
              <a:lnSpc>
                <a:spcPts val="1575"/>
              </a:lnSpc>
              <a:spcBef>
                <a:spcPts val="350"/>
              </a:spcBef>
              <a:buFont typeface="Arial" panose="020B0604020202020204" pitchFamily="34" charset="0"/>
              <a:defRPr sz="1400">
                <a:solidFill>
                  <a:srgbClr val="504F53"/>
                </a:solidFill>
                <a:latin typeface="Arial" panose="020B0604020202020204" pitchFamily="34" charset="0"/>
              </a:defRPr>
            </a:lvl4pPr>
            <a:lvl5pPr marL="2057400" indent="-228600" defTabSz="909638">
              <a:lnSpc>
                <a:spcPts val="1575"/>
              </a:lnSpc>
              <a:spcBef>
                <a:spcPts val="350"/>
              </a:spcBef>
              <a:buFont typeface="Arial" panose="020B0604020202020204" pitchFamily="34" charset="0"/>
              <a:defRPr sz="1200">
                <a:solidFill>
                  <a:srgbClr val="8D8C90"/>
                </a:solidFill>
                <a:latin typeface="Arial" panose="020B0604020202020204" pitchFamily="34" charset="0"/>
              </a:defRPr>
            </a:lvl5pPr>
            <a:lvl6pPr marL="2514600" indent="-228600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Arial" panose="020B0604020202020204" pitchFamily="34" charset="0"/>
              </a:defRPr>
            </a:lvl6pPr>
            <a:lvl7pPr marL="2971800" indent="-228600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Arial" panose="020B0604020202020204" pitchFamily="34" charset="0"/>
              </a:defRPr>
            </a:lvl7pPr>
            <a:lvl8pPr marL="3429000" indent="-228600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Arial" panose="020B0604020202020204" pitchFamily="34" charset="0"/>
              </a:defRPr>
            </a:lvl8pPr>
            <a:lvl9pPr marL="3886200" indent="-228600" defTabSz="909638" eaLnBrk="0" fontAlgn="base" hangingPunct="0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anose="020B0604020202020204" pitchFamily="34" charset="0"/>
              <a:defRPr sz="1200">
                <a:solidFill>
                  <a:srgbClr val="8D8C90"/>
                </a:solidFill>
                <a:latin typeface="Arial" panose="020B0604020202020204" pitchFamily="34" charset="0"/>
              </a:defRPr>
            </a:lvl9pPr>
          </a:lstStyle>
          <a:p>
            <a:pPr marL="0" indent="0" fontAlgn="auto">
              <a:spcBef>
                <a:spcPct val="0"/>
              </a:spcBef>
              <a:spcAft>
                <a:spcPts val="0"/>
              </a:spcAft>
              <a:buClr>
                <a:srgbClr val="1F497D"/>
              </a:buClr>
              <a:buSzPct val="150000"/>
            </a:pPr>
            <a:r>
              <a:rPr lang="ru-RU" alt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В ПЕРСПЕКТИВЕ </a:t>
            </a:r>
            <a:r>
              <a:rPr lang="ru-RU" altLang="ru-RU" sz="20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ОДИН</a:t>
            </a:r>
            <a:r>
              <a:rPr lang="ru-RU" alt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ИЗ ОСНОВНЫХ КАНАЛОВ ВЗАИМОДЕЙСТВИЯ С НАЛОГОПЛАТЕЛЬЩИКАМИ</a:t>
            </a:r>
            <a:endParaRPr lang="ru-RU" altLang="ru-RU" sz="16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745861" y="1635646"/>
            <a:ext cx="2091523" cy="136815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01.11.2020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доступ к «Личному кабинету налогоплательщика для физических лиц» получили </a:t>
            </a:r>
            <a:r>
              <a:rPr lang="ru-RU" sz="1400" b="1" dirty="0" smtClean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около 150 </a:t>
            </a:r>
            <a:r>
              <a:rPr lang="ru-RU" sz="1400" b="1" dirty="0">
                <a:solidFill>
                  <a:srgbClr val="F79646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тысяч жителей </a:t>
            </a:r>
            <a:r>
              <a:rPr lang="ru-RU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Мурманской области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defTabSz="1043056" fontAlgn="auto">
              <a:spcAft>
                <a:spcPts val="0"/>
              </a:spcAft>
            </a:pPr>
            <a:endParaRPr lang="ru-RU" sz="1400" b="1" dirty="0" smtClean="0">
              <a:solidFill>
                <a:srgbClr val="005AA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4563" t="9381" r="16137" b="10781"/>
          <a:stretch/>
        </p:blipFill>
        <p:spPr>
          <a:xfrm>
            <a:off x="467544" y="1213477"/>
            <a:ext cx="5976664" cy="379146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7658" y="4227934"/>
            <a:ext cx="1298561" cy="30313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8392" y="4531069"/>
            <a:ext cx="1617504" cy="20092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5876" y="3507854"/>
            <a:ext cx="1298561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8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195487"/>
            <a:ext cx="7337192" cy="64807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Способы подключения к Сервису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4F463-B31C-4AEE-9AF8-CD5F70BF198E}" type="slidenum">
              <a:rPr lang="ru-RU" smtClean="0">
                <a:solidFill>
                  <a:prstClr val="white"/>
                </a:solidFill>
              </a:rPr>
              <a:pPr/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23225" t="10781" r="27163" b="5179"/>
          <a:stretch/>
        </p:blipFill>
        <p:spPr>
          <a:xfrm>
            <a:off x="755576" y="787373"/>
            <a:ext cx="4464496" cy="408863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579861"/>
            <a:ext cx="3744416" cy="95120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43558"/>
            <a:ext cx="3024336" cy="398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0918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267495"/>
            <a:ext cx="7337192" cy="576064"/>
          </a:xfrm>
        </p:spPr>
        <p:txBody>
          <a:bodyPr>
            <a:noAutofit/>
          </a:bodyPr>
          <a:lstStyle/>
          <a:p>
            <a:r>
              <a:rPr lang="ru-RU" sz="2800" dirty="0"/>
              <a:t>Функциональные возможности Сервиса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4F463-B31C-4AEE-9AF8-CD5F70BF198E}" type="slidenum">
              <a:rPr lang="ru-RU" smtClean="0">
                <a:solidFill>
                  <a:prstClr val="white"/>
                </a:solidFill>
              </a:rPr>
              <a:pPr/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6137" t="9381" r="22439" b="5179"/>
          <a:stretch/>
        </p:blipFill>
        <p:spPr>
          <a:xfrm>
            <a:off x="2915816" y="843558"/>
            <a:ext cx="5328592" cy="403244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1563638"/>
            <a:ext cx="1298561" cy="53039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496" y="1587652"/>
            <a:ext cx="1515616" cy="530398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640" y="2118050"/>
            <a:ext cx="2138172" cy="2749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260" y="843558"/>
            <a:ext cx="1344171" cy="1764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3732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902" r="1684" b="4627"/>
          <a:stretch/>
        </p:blipFill>
        <p:spPr>
          <a:xfrm>
            <a:off x="527951" y="1205163"/>
            <a:ext cx="7631877" cy="3799782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9502"/>
            <a:ext cx="7548638" cy="946151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ДЕМО-ВЕРСИЯ ЛИЧНОГО КАБИНЕТА</a:t>
            </a:r>
            <a:endParaRPr lang="ru-RU" sz="3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4F463-B31C-4AEE-9AF8-CD5F70BF198E}" type="slidenum">
              <a:rPr lang="ru-RU" smtClean="0">
                <a:solidFill>
                  <a:prstClr val="white"/>
                </a:solidFill>
              </a:rPr>
              <a:pPr/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586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6" y="267495"/>
            <a:ext cx="7337192" cy="864096"/>
          </a:xfrm>
        </p:spPr>
        <p:txBody>
          <a:bodyPr>
            <a:normAutofit/>
          </a:bodyPr>
          <a:lstStyle/>
          <a:p>
            <a:pPr defTabSz="695606"/>
            <a:r>
              <a:rPr lang="ru-RU" sz="2100" cap="all" dirty="0"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rPr>
              <a:t>Сервис Справочная информация о ставках и льготах по имущественным налогам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54F463-B31C-4AEE-9AF8-CD5F70BF198E}" type="slidenum">
              <a:rPr lang="ru-RU" smtClean="0">
                <a:solidFill>
                  <a:prstClr val="white"/>
                </a:solidFill>
              </a:rPr>
              <a:pPr/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5" r="14232"/>
          <a:stretch/>
        </p:blipFill>
        <p:spPr bwMode="auto">
          <a:xfrm>
            <a:off x="539552" y="1059582"/>
            <a:ext cx="547260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7017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/>
            <a:r>
              <a:rPr lang="ru-RU" sz="1900" dirty="0"/>
              <a:t>-ресурс позволяет информировать налогоплательщиков о принятых органами власти субъектов РФ и органами местного самоуправления НПА по установлению соответствующих элементов налогообложения;</a:t>
            </a:r>
          </a:p>
          <a:p>
            <a:pPr algn="just"/>
            <a:r>
              <a:rPr lang="ru-RU" sz="1900" dirty="0"/>
              <a:t>-о законе субъекта РФ, НПА органа местного самоуправления об установлении налога на соответствующей территории; </a:t>
            </a:r>
          </a:p>
          <a:p>
            <a:pPr algn="just"/>
            <a:r>
              <a:rPr lang="ru-RU" sz="1900" dirty="0"/>
              <a:t>-о налоговых ставках, льготах и вычетах, установленных на региональном и местном уровнях;</a:t>
            </a:r>
          </a:p>
          <a:p>
            <a:pPr marL="552758" indent="-268354" algn="just">
              <a:buFontTx/>
              <a:buChar char="-"/>
            </a:pPr>
            <a:r>
              <a:rPr lang="ru-RU" sz="1900" dirty="0"/>
              <a:t>о налоговых льготах и вычетах, установленных на федеральном уровне НК РФ;</a:t>
            </a:r>
          </a:p>
          <a:p>
            <a:pPr marL="552758" indent="-268354" algn="just">
              <a:buFontTx/>
              <a:buChar char="-"/>
            </a:pPr>
            <a:r>
              <a:rPr lang="ru-RU" sz="1900" dirty="0"/>
              <a:t>о документах, которые необходимо представить в налоговый орган для подтверждения права на применение налоговой льготы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/>
              <a:t>Сервис «Справочная информация о ставках и льготах по имущественным налогам»</a:t>
            </a:r>
            <a:r>
              <a:rPr lang="ru-RU" sz="1900" dirty="0"/>
              <a:t/>
            </a:r>
            <a:br>
              <a:rPr lang="ru-RU" sz="1900" dirty="0"/>
            </a:br>
            <a:endParaRPr lang="ru-RU" sz="19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33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Чтобы найти информацию в ресурсе необходимо ввести следующие параметры поиска:</a:t>
            </a:r>
          </a:p>
          <a:p>
            <a:pPr marL="731661" indent="-447256">
              <a:buFontTx/>
              <a:buChar char="-"/>
            </a:pPr>
            <a:r>
              <a:rPr lang="ru-RU" dirty="0" smtClean="0"/>
              <a:t>вид налога;</a:t>
            </a:r>
          </a:p>
          <a:p>
            <a:pPr marL="731661" indent="-447256">
              <a:buFontTx/>
              <a:buChar char="-"/>
            </a:pPr>
            <a:r>
              <a:rPr lang="ru-RU" dirty="0" smtClean="0"/>
              <a:t>налоговый период;</a:t>
            </a:r>
          </a:p>
          <a:p>
            <a:pPr marL="731661" indent="-447256"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убъект РФ;</a:t>
            </a:r>
          </a:p>
          <a:p>
            <a:pPr marL="731661" indent="-447256">
              <a:buFontTx/>
              <a:buChar char="-"/>
            </a:pPr>
            <a:r>
              <a:rPr lang="ru-RU" dirty="0"/>
              <a:t>н</a:t>
            </a:r>
            <a:r>
              <a:rPr lang="ru-RU" dirty="0" smtClean="0"/>
              <a:t>аименование муниципального образования (для земельного налога и НИФЛ)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Сервис «Справочная информация о ставках и льготах по имущественным налогам»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8324083" y="4531069"/>
            <a:ext cx="619711" cy="473875"/>
          </a:xfrm>
          <a:prstGeom prst="rect">
            <a:avLst/>
          </a:prstGeom>
        </p:spPr>
        <p:txBody>
          <a:bodyPr lIns="71561" tIns="35780" rIns="71561" bIns="35780"/>
          <a:lstStyle/>
          <a:p>
            <a:fld id="{E20E89E6-FE54-4E13-859C-1FA908D70D39}" type="slidenum">
              <a:rPr lang="ru-RU" smtClean="0">
                <a:solidFill>
                  <a:prstClr val="white"/>
                </a:solidFill>
              </a:rPr>
              <a:pPr/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2573227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_FNS2012_16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3266</TotalTime>
  <Words>264</Words>
  <Application>Microsoft Office PowerPoint</Application>
  <PresentationFormat>Экран (16:9)</PresentationFormat>
  <Paragraphs>49</Paragraphs>
  <Slides>12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Present_FNS2012_16-9</vt:lpstr>
      <vt:lpstr>Электронные сервисы ФНС России (Личный кабинет налогоплательщика, Справочная информация о ставках и льготах, Налоговые калькуляторы). </vt:lpstr>
      <vt:lpstr>Главная страница сайта ФНС России – раздел «Сервисы»</vt:lpstr>
      <vt:lpstr>Презентация PowerPoint</vt:lpstr>
      <vt:lpstr>Способы подключения к Сервису</vt:lpstr>
      <vt:lpstr>Функциональные возможности Сервиса</vt:lpstr>
      <vt:lpstr>ДЕМО-ВЕРСИЯ ЛИЧНОГО КАБИНЕТА</vt:lpstr>
      <vt:lpstr>Сервис Справочная информация о ставках и льготах по имущественным налогам</vt:lpstr>
      <vt:lpstr>Сервис «Справочная информация о ставках и льготах по имущественным налогам» </vt:lpstr>
      <vt:lpstr>Сервис «Справочная информация о ставках и льготах по имущественным налогам»</vt:lpstr>
      <vt:lpstr>   </vt:lpstr>
      <vt:lpstr>Презентация PowerPoint</vt:lpstr>
      <vt:lpstr>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Оксана Петровна Редька</dc:creator>
  <cp:lastModifiedBy>Кузьмина Оксана Петровна</cp:lastModifiedBy>
  <cp:revision>234</cp:revision>
  <cp:lastPrinted>2015-05-13T14:55:39Z</cp:lastPrinted>
  <dcterms:created xsi:type="dcterms:W3CDTF">2013-03-18T08:45:50Z</dcterms:created>
  <dcterms:modified xsi:type="dcterms:W3CDTF">2020-11-25T11:15:06Z</dcterms:modified>
</cp:coreProperties>
</file>