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61" r:id="rId2"/>
  </p:sldMasterIdLst>
  <p:notesMasterIdLst>
    <p:notesMasterId r:id="rId23"/>
  </p:notesMasterIdLst>
  <p:handoutMasterIdLst>
    <p:handoutMasterId r:id="rId24"/>
  </p:handoutMasterIdLst>
  <p:sldIdLst>
    <p:sldId id="256" r:id="rId3"/>
    <p:sldId id="371" r:id="rId4"/>
    <p:sldId id="406" r:id="rId5"/>
    <p:sldId id="374" r:id="rId6"/>
    <p:sldId id="375" r:id="rId7"/>
    <p:sldId id="376" r:id="rId8"/>
    <p:sldId id="377" r:id="rId9"/>
    <p:sldId id="380" r:id="rId10"/>
    <p:sldId id="392" r:id="rId11"/>
    <p:sldId id="395" r:id="rId12"/>
    <p:sldId id="398" r:id="rId13"/>
    <p:sldId id="364" r:id="rId14"/>
    <p:sldId id="365" r:id="rId15"/>
    <p:sldId id="401" r:id="rId16"/>
    <p:sldId id="366" r:id="rId17"/>
    <p:sldId id="381" r:id="rId18"/>
    <p:sldId id="403" r:id="rId19"/>
    <p:sldId id="405" r:id="rId20"/>
    <p:sldId id="404" r:id="rId21"/>
    <p:sldId id="383" r:id="rId22"/>
  </p:sldIdLst>
  <p:sldSz cx="9144000" cy="5143500" type="screen16x9"/>
  <p:notesSz cx="6797675" cy="9926638"/>
  <p:defaultTextStyle>
    <a:defPPr>
      <a:defRPr lang="ru-RU"/>
    </a:defPPr>
    <a:lvl1pPr marL="0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DACB8E-0EFA-434C-813B-6B091947BD80}">
          <p14:sldIdLst>
            <p14:sldId id="256"/>
            <p14:sldId id="371"/>
            <p14:sldId id="406"/>
            <p14:sldId id="374"/>
            <p14:sldId id="375"/>
            <p14:sldId id="376"/>
            <p14:sldId id="377"/>
            <p14:sldId id="380"/>
            <p14:sldId id="392"/>
            <p14:sldId id="395"/>
            <p14:sldId id="398"/>
            <p14:sldId id="364"/>
            <p14:sldId id="365"/>
            <p14:sldId id="401"/>
            <p14:sldId id="366"/>
            <p14:sldId id="381"/>
            <p14:sldId id="403"/>
            <p14:sldId id="405"/>
            <p14:sldId id="404"/>
            <p14:sldId id="3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81" userDrawn="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1484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91">
          <p15:clr>
            <a:srgbClr val="A4A3A4"/>
          </p15:clr>
        </p15:guide>
        <p15:guide id="2" pos="2105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8FB"/>
    <a:srgbClr val="3276C8"/>
    <a:srgbClr val="A671B7"/>
    <a:srgbClr val="8E51A1"/>
    <a:srgbClr val="F57B17"/>
    <a:srgbClr val="799FCD"/>
    <a:srgbClr val="9780B2"/>
    <a:srgbClr val="9CC45C"/>
    <a:srgbClr val="6E558D"/>
    <a:srgbClr val="3E7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5223" autoAdjust="0"/>
  </p:normalViewPr>
  <p:slideViewPr>
    <p:cSldViewPr showGuides="1">
      <p:cViewPr>
        <p:scale>
          <a:sx n="170" d="100"/>
          <a:sy n="170" d="100"/>
        </p:scale>
        <p:origin x="204" y="72"/>
      </p:cViewPr>
      <p:guideLst>
        <p:guide orient="horz" pos="1620"/>
        <p:guide orient="horz" pos="2981"/>
        <p:guide orient="horz" pos="352"/>
        <p:guide orient="horz" pos="1484"/>
        <p:guide pos="2880"/>
        <p:guide pos="385"/>
        <p:guide pos="1565"/>
        <p:guide pos="5193"/>
        <p:guide pos="40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-2376" y="-360"/>
      </p:cViewPr>
      <p:guideLst>
        <p:guide orient="horz" pos="3091"/>
        <p:guide orient="horz" pos="3127"/>
        <p:guide pos="2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0AF569-331B-4227-A61E-E4788F4F703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952BB7-D6E7-4E41-ACE0-2CEEE7482545}">
      <dgm:prSet phldrT="[Текст]"/>
      <dgm:spPr/>
      <dgm:t>
        <a:bodyPr/>
        <a:lstStyle/>
        <a:p>
          <a:r>
            <a:rPr lang="ru-RU" dirty="0" smtClean="0"/>
            <a:t>Ведется с 1 июля 2002 года</a:t>
          </a:r>
          <a:endParaRPr lang="ru-RU" dirty="0"/>
        </a:p>
      </dgm:t>
    </dgm:pt>
    <dgm:pt modelId="{4AA2EE3E-45B7-40FA-BAB6-7FFA1F54C30D}" type="parTrans" cxnId="{08672642-ECE8-4083-9516-0243895D82E4}">
      <dgm:prSet/>
      <dgm:spPr/>
      <dgm:t>
        <a:bodyPr/>
        <a:lstStyle/>
        <a:p>
          <a:endParaRPr lang="ru-RU"/>
        </a:p>
      </dgm:t>
    </dgm:pt>
    <dgm:pt modelId="{2186E14E-7488-4226-96A3-91ADEBA3A6B4}" type="sibTrans" cxnId="{08672642-ECE8-4083-9516-0243895D82E4}">
      <dgm:prSet/>
      <dgm:spPr/>
      <dgm:t>
        <a:bodyPr/>
        <a:lstStyle/>
        <a:p>
          <a:endParaRPr lang="ru-RU"/>
        </a:p>
      </dgm:t>
    </dgm:pt>
    <dgm:pt modelId="{3687C527-E864-432D-889C-9C92C5210289}">
      <dgm:prSet phldrT="[Текст]"/>
      <dgm:spPr/>
      <dgm:t>
        <a:bodyPr/>
        <a:lstStyle/>
        <a:p>
          <a:r>
            <a:rPr lang="ru-RU" dirty="0" smtClean="0"/>
            <a:t>Содержит сведения в отношении всех юридических лиц, в том числе ликвидированных, имевших по состоянию на 01.07.2002 статус «ДЕЙСТВУЮЩЕЕ»</a:t>
          </a:r>
          <a:endParaRPr lang="ru-RU" dirty="0"/>
        </a:p>
      </dgm:t>
    </dgm:pt>
    <dgm:pt modelId="{640C0CD3-275E-40F4-AB22-BD4E1C28A3BD}" type="parTrans" cxnId="{1411E0E9-1A76-43E3-84AD-CBCEE8DF8454}">
      <dgm:prSet/>
      <dgm:spPr/>
      <dgm:t>
        <a:bodyPr/>
        <a:lstStyle/>
        <a:p>
          <a:endParaRPr lang="ru-RU"/>
        </a:p>
      </dgm:t>
    </dgm:pt>
    <dgm:pt modelId="{44B7ED55-731B-44F9-83CB-A04003469678}" type="sibTrans" cxnId="{1411E0E9-1A76-43E3-84AD-CBCEE8DF8454}">
      <dgm:prSet/>
      <dgm:spPr/>
      <dgm:t>
        <a:bodyPr/>
        <a:lstStyle/>
        <a:p>
          <a:endParaRPr lang="ru-RU"/>
        </a:p>
      </dgm:t>
    </dgm:pt>
    <dgm:pt modelId="{8266193C-FAAC-4054-B184-79513D38C93F}">
      <dgm:prSet phldrT="[Текст]"/>
      <dgm:spPr/>
      <dgm:t>
        <a:bodyPr/>
        <a:lstStyle/>
        <a:p>
          <a:r>
            <a:rPr lang="ru-RU" dirty="0" smtClean="0"/>
            <a:t>Сведения, содержащиеся в ЕГРЮЛ имеют правоустанавливающее значение</a:t>
          </a:r>
          <a:endParaRPr lang="ru-RU" dirty="0"/>
        </a:p>
      </dgm:t>
    </dgm:pt>
    <dgm:pt modelId="{6CC29D3A-CFAF-48E7-83EC-E8A7E26B5288}" type="parTrans" cxnId="{C44CFCAF-20A7-48FD-8443-0FA78AC28386}">
      <dgm:prSet/>
      <dgm:spPr/>
      <dgm:t>
        <a:bodyPr/>
        <a:lstStyle/>
        <a:p>
          <a:endParaRPr lang="ru-RU"/>
        </a:p>
      </dgm:t>
    </dgm:pt>
    <dgm:pt modelId="{1595EF0C-649E-4FF2-A809-DF331F0BD278}" type="sibTrans" cxnId="{C44CFCAF-20A7-48FD-8443-0FA78AC28386}">
      <dgm:prSet/>
      <dgm:spPr/>
      <dgm:t>
        <a:bodyPr/>
        <a:lstStyle/>
        <a:p>
          <a:endParaRPr lang="ru-RU"/>
        </a:p>
      </dgm:t>
    </dgm:pt>
    <dgm:pt modelId="{1D2E7560-DF66-46FE-B2A8-2735935F6B3A}" type="pres">
      <dgm:prSet presAssocID="{170AF569-331B-4227-A61E-E4788F4F703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9FDB5-6685-4501-9315-D7241C86ADB2}" type="pres">
      <dgm:prSet presAssocID="{D8952BB7-D6E7-4E41-ACE0-2CEEE7482545}" presName="comp" presStyleCnt="0"/>
      <dgm:spPr/>
    </dgm:pt>
    <dgm:pt modelId="{02D99423-6DF7-4D30-AF7C-538F4C3C9B1A}" type="pres">
      <dgm:prSet presAssocID="{D8952BB7-D6E7-4E41-ACE0-2CEEE7482545}" presName="box" presStyleLbl="node1" presStyleIdx="0" presStyleCnt="3"/>
      <dgm:spPr/>
      <dgm:t>
        <a:bodyPr/>
        <a:lstStyle/>
        <a:p>
          <a:endParaRPr lang="ru-RU"/>
        </a:p>
      </dgm:t>
    </dgm:pt>
    <dgm:pt modelId="{678F971A-EA17-4403-8DE3-6F38084A1387}" type="pres">
      <dgm:prSet presAssocID="{D8952BB7-D6E7-4E41-ACE0-2CEEE7482545}" presName="img" presStyleLbl="fgImgPlace1" presStyleIdx="0" presStyleCnt="3" custScaleX="47300" custScaleY="74430" custLinFactNeighborX="-23456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4EB07EA-5D6C-408F-A962-DE0A32FB81F3}" type="pres">
      <dgm:prSet presAssocID="{D8952BB7-D6E7-4E41-ACE0-2CEEE748254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1BA4F-88CA-402D-A979-C0DC397747F7}" type="pres">
      <dgm:prSet presAssocID="{2186E14E-7488-4226-96A3-91ADEBA3A6B4}" presName="spacer" presStyleCnt="0"/>
      <dgm:spPr/>
    </dgm:pt>
    <dgm:pt modelId="{472C36EE-1C7E-4A3E-84D6-B53F2B02210E}" type="pres">
      <dgm:prSet presAssocID="{3687C527-E864-432D-889C-9C92C5210289}" presName="comp" presStyleCnt="0"/>
      <dgm:spPr/>
    </dgm:pt>
    <dgm:pt modelId="{5E731A48-69F4-4E93-9155-FAEA63BCCA96}" type="pres">
      <dgm:prSet presAssocID="{3687C527-E864-432D-889C-9C92C5210289}" presName="box" presStyleLbl="node1" presStyleIdx="1" presStyleCnt="3"/>
      <dgm:spPr/>
      <dgm:t>
        <a:bodyPr/>
        <a:lstStyle/>
        <a:p>
          <a:endParaRPr lang="ru-RU"/>
        </a:p>
      </dgm:t>
    </dgm:pt>
    <dgm:pt modelId="{2A22DE4D-D111-4EFB-BF76-5380D23B739A}" type="pres">
      <dgm:prSet presAssocID="{3687C527-E864-432D-889C-9C92C5210289}" presName="img" presStyleLbl="fgImgPlace1" presStyleIdx="1" presStyleCnt="3" custScaleX="47041" custScaleY="79969" custLinFactNeighborX="-2358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D12719D-D6E9-4AAD-81D8-CAAB3FDCFEC3}" type="pres">
      <dgm:prSet presAssocID="{3687C527-E864-432D-889C-9C92C52102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2E5D6-B1A8-4A55-83DE-F419603A2328}" type="pres">
      <dgm:prSet presAssocID="{44B7ED55-731B-44F9-83CB-A04003469678}" presName="spacer" presStyleCnt="0"/>
      <dgm:spPr/>
    </dgm:pt>
    <dgm:pt modelId="{CB531D30-4C9E-4D72-930F-E5A71BD5C246}" type="pres">
      <dgm:prSet presAssocID="{8266193C-FAAC-4054-B184-79513D38C93F}" presName="comp" presStyleCnt="0"/>
      <dgm:spPr/>
    </dgm:pt>
    <dgm:pt modelId="{526168DF-9757-4866-AA70-527F68C3815D}" type="pres">
      <dgm:prSet presAssocID="{8266193C-FAAC-4054-B184-79513D38C93F}" presName="box" presStyleLbl="node1" presStyleIdx="2" presStyleCnt="3"/>
      <dgm:spPr/>
      <dgm:t>
        <a:bodyPr/>
        <a:lstStyle/>
        <a:p>
          <a:endParaRPr lang="ru-RU"/>
        </a:p>
      </dgm:t>
    </dgm:pt>
    <dgm:pt modelId="{1DB06B9E-28BB-4D08-B839-F4BD3542DC0F}" type="pres">
      <dgm:prSet presAssocID="{8266193C-FAAC-4054-B184-79513D38C93F}" presName="img" presStyleLbl="fgImgPlace1" presStyleIdx="2" presStyleCnt="3" custScaleX="47300" custScaleY="85507" custLinFactNeighborX="-23456" custLinFactNeighborY="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1A1BF66-8156-466A-BEE5-0337AED6A195}" type="pres">
      <dgm:prSet presAssocID="{8266193C-FAAC-4054-B184-79513D38C93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6858D5-A351-44AF-A89C-D1A834348FDE}" type="presOf" srcId="{D8952BB7-D6E7-4E41-ACE0-2CEEE7482545}" destId="{02D99423-6DF7-4D30-AF7C-538F4C3C9B1A}" srcOrd="0" destOrd="0" presId="urn:microsoft.com/office/officeart/2005/8/layout/vList4"/>
    <dgm:cxn modelId="{F02AA3C8-1F1E-46AD-A661-79850627CE54}" type="presOf" srcId="{8266193C-FAAC-4054-B184-79513D38C93F}" destId="{526168DF-9757-4866-AA70-527F68C3815D}" srcOrd="0" destOrd="0" presId="urn:microsoft.com/office/officeart/2005/8/layout/vList4"/>
    <dgm:cxn modelId="{08672642-ECE8-4083-9516-0243895D82E4}" srcId="{170AF569-331B-4227-A61E-E4788F4F7038}" destId="{D8952BB7-D6E7-4E41-ACE0-2CEEE7482545}" srcOrd="0" destOrd="0" parTransId="{4AA2EE3E-45B7-40FA-BAB6-7FFA1F54C30D}" sibTransId="{2186E14E-7488-4226-96A3-91ADEBA3A6B4}"/>
    <dgm:cxn modelId="{1411E0E9-1A76-43E3-84AD-CBCEE8DF8454}" srcId="{170AF569-331B-4227-A61E-E4788F4F7038}" destId="{3687C527-E864-432D-889C-9C92C5210289}" srcOrd="1" destOrd="0" parTransId="{640C0CD3-275E-40F4-AB22-BD4E1C28A3BD}" sibTransId="{44B7ED55-731B-44F9-83CB-A04003469678}"/>
    <dgm:cxn modelId="{4ED9F938-B5D0-49BD-A68E-54CF2AD57489}" type="presOf" srcId="{170AF569-331B-4227-A61E-E4788F4F7038}" destId="{1D2E7560-DF66-46FE-B2A8-2735935F6B3A}" srcOrd="0" destOrd="0" presId="urn:microsoft.com/office/officeart/2005/8/layout/vList4"/>
    <dgm:cxn modelId="{EAF185B9-28DC-41C4-A7BE-5D66B479EAC1}" type="presOf" srcId="{3687C527-E864-432D-889C-9C92C5210289}" destId="{9D12719D-D6E9-4AAD-81D8-CAAB3FDCFEC3}" srcOrd="1" destOrd="0" presId="urn:microsoft.com/office/officeart/2005/8/layout/vList4"/>
    <dgm:cxn modelId="{2EF06243-5E75-4584-BBEB-74AB9FF31AF5}" type="presOf" srcId="{8266193C-FAAC-4054-B184-79513D38C93F}" destId="{C1A1BF66-8156-466A-BEE5-0337AED6A195}" srcOrd="1" destOrd="0" presId="urn:microsoft.com/office/officeart/2005/8/layout/vList4"/>
    <dgm:cxn modelId="{C44CFCAF-20A7-48FD-8443-0FA78AC28386}" srcId="{170AF569-331B-4227-A61E-E4788F4F7038}" destId="{8266193C-FAAC-4054-B184-79513D38C93F}" srcOrd="2" destOrd="0" parTransId="{6CC29D3A-CFAF-48E7-83EC-E8A7E26B5288}" sibTransId="{1595EF0C-649E-4FF2-A809-DF331F0BD278}"/>
    <dgm:cxn modelId="{6AC7019D-E024-4E1F-96A7-B30F792BA229}" type="presOf" srcId="{D8952BB7-D6E7-4E41-ACE0-2CEEE7482545}" destId="{54EB07EA-5D6C-408F-A962-DE0A32FB81F3}" srcOrd="1" destOrd="0" presId="urn:microsoft.com/office/officeart/2005/8/layout/vList4"/>
    <dgm:cxn modelId="{DFB725CE-2FBF-4752-997E-2F4B8C2AD153}" type="presOf" srcId="{3687C527-E864-432D-889C-9C92C5210289}" destId="{5E731A48-69F4-4E93-9155-FAEA63BCCA96}" srcOrd="0" destOrd="0" presId="urn:microsoft.com/office/officeart/2005/8/layout/vList4"/>
    <dgm:cxn modelId="{C7EA3FAC-7187-4E1E-B263-C5A83D7C0BAD}" type="presParOf" srcId="{1D2E7560-DF66-46FE-B2A8-2735935F6B3A}" destId="{8EA9FDB5-6685-4501-9315-D7241C86ADB2}" srcOrd="0" destOrd="0" presId="urn:microsoft.com/office/officeart/2005/8/layout/vList4"/>
    <dgm:cxn modelId="{F8DAEF11-FCF4-4970-BB57-E2689FD876F7}" type="presParOf" srcId="{8EA9FDB5-6685-4501-9315-D7241C86ADB2}" destId="{02D99423-6DF7-4D30-AF7C-538F4C3C9B1A}" srcOrd="0" destOrd="0" presId="urn:microsoft.com/office/officeart/2005/8/layout/vList4"/>
    <dgm:cxn modelId="{D5CE072E-3631-4FAA-9BB1-69164805C0AF}" type="presParOf" srcId="{8EA9FDB5-6685-4501-9315-D7241C86ADB2}" destId="{678F971A-EA17-4403-8DE3-6F38084A1387}" srcOrd="1" destOrd="0" presId="urn:microsoft.com/office/officeart/2005/8/layout/vList4"/>
    <dgm:cxn modelId="{11E9A5C9-DD7E-44B3-8BD4-CD89AA7264B3}" type="presParOf" srcId="{8EA9FDB5-6685-4501-9315-D7241C86ADB2}" destId="{54EB07EA-5D6C-408F-A962-DE0A32FB81F3}" srcOrd="2" destOrd="0" presId="urn:microsoft.com/office/officeart/2005/8/layout/vList4"/>
    <dgm:cxn modelId="{65B24826-676D-4A3E-83BC-67612C1E1662}" type="presParOf" srcId="{1D2E7560-DF66-46FE-B2A8-2735935F6B3A}" destId="{78C1BA4F-88CA-402D-A979-C0DC397747F7}" srcOrd="1" destOrd="0" presId="urn:microsoft.com/office/officeart/2005/8/layout/vList4"/>
    <dgm:cxn modelId="{24286B3B-C493-4A16-9198-6C9CAD15BE8F}" type="presParOf" srcId="{1D2E7560-DF66-46FE-B2A8-2735935F6B3A}" destId="{472C36EE-1C7E-4A3E-84D6-B53F2B02210E}" srcOrd="2" destOrd="0" presId="urn:microsoft.com/office/officeart/2005/8/layout/vList4"/>
    <dgm:cxn modelId="{94295F37-9645-4819-9647-4358D10EDA07}" type="presParOf" srcId="{472C36EE-1C7E-4A3E-84D6-B53F2B02210E}" destId="{5E731A48-69F4-4E93-9155-FAEA63BCCA96}" srcOrd="0" destOrd="0" presId="urn:microsoft.com/office/officeart/2005/8/layout/vList4"/>
    <dgm:cxn modelId="{33BD59D7-DC65-4AAF-85F9-6CC5B5AAA5F6}" type="presParOf" srcId="{472C36EE-1C7E-4A3E-84D6-B53F2B02210E}" destId="{2A22DE4D-D111-4EFB-BF76-5380D23B739A}" srcOrd="1" destOrd="0" presId="urn:microsoft.com/office/officeart/2005/8/layout/vList4"/>
    <dgm:cxn modelId="{8BB41788-9D82-4975-97FC-DF74B5032657}" type="presParOf" srcId="{472C36EE-1C7E-4A3E-84D6-B53F2B02210E}" destId="{9D12719D-D6E9-4AAD-81D8-CAAB3FDCFEC3}" srcOrd="2" destOrd="0" presId="urn:microsoft.com/office/officeart/2005/8/layout/vList4"/>
    <dgm:cxn modelId="{65D3B527-0F24-4D43-A6BC-7F912C7381BE}" type="presParOf" srcId="{1D2E7560-DF66-46FE-B2A8-2735935F6B3A}" destId="{57B2E5D6-B1A8-4A55-83DE-F419603A2328}" srcOrd="3" destOrd="0" presId="urn:microsoft.com/office/officeart/2005/8/layout/vList4"/>
    <dgm:cxn modelId="{84FFAE34-2EF9-44A2-BFEF-8EF8E08367CC}" type="presParOf" srcId="{1D2E7560-DF66-46FE-B2A8-2735935F6B3A}" destId="{CB531D30-4C9E-4D72-930F-E5A71BD5C246}" srcOrd="4" destOrd="0" presId="urn:microsoft.com/office/officeart/2005/8/layout/vList4"/>
    <dgm:cxn modelId="{FDAA3F8A-0E4C-4197-A2F4-3A83D00B0E79}" type="presParOf" srcId="{CB531D30-4C9E-4D72-930F-E5A71BD5C246}" destId="{526168DF-9757-4866-AA70-527F68C3815D}" srcOrd="0" destOrd="0" presId="urn:microsoft.com/office/officeart/2005/8/layout/vList4"/>
    <dgm:cxn modelId="{FBC83332-E2B3-4510-9972-79DBF2429C97}" type="presParOf" srcId="{CB531D30-4C9E-4D72-930F-E5A71BD5C246}" destId="{1DB06B9E-28BB-4D08-B839-F4BD3542DC0F}" srcOrd="1" destOrd="0" presId="urn:microsoft.com/office/officeart/2005/8/layout/vList4"/>
    <dgm:cxn modelId="{993217A6-0DA1-4796-A3AE-868D51E04173}" type="presParOf" srcId="{CB531D30-4C9E-4D72-930F-E5A71BD5C246}" destId="{C1A1BF66-8156-466A-BEE5-0337AED6A19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D99423-6DF7-4D30-AF7C-538F4C3C9B1A}">
      <dsp:nvSpPr>
        <dsp:cNvPr id="0" name=""/>
        <dsp:cNvSpPr/>
      </dsp:nvSpPr>
      <dsp:spPr>
        <a:xfrm>
          <a:off x="0" y="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Ведется с 1 июля 2002 года</a:t>
          </a:r>
          <a:endParaRPr lang="ru-RU" sz="2000" kern="1200" dirty="0"/>
        </a:p>
      </dsp:txBody>
      <dsp:txXfrm>
        <a:off x="1626750" y="0"/>
        <a:ext cx="6005949" cy="1002109"/>
      </dsp:txXfrm>
    </dsp:sp>
    <dsp:sp modelId="{678F971A-EA17-4403-8DE3-6F38084A1387}">
      <dsp:nvSpPr>
        <dsp:cNvPr id="0" name=""/>
        <dsp:cNvSpPr/>
      </dsp:nvSpPr>
      <dsp:spPr>
        <a:xfrm>
          <a:off x="144389" y="202706"/>
          <a:ext cx="722053" cy="59669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31A48-69F4-4E93-9155-FAEA63BCCA96}">
      <dsp:nvSpPr>
        <dsp:cNvPr id="0" name=""/>
        <dsp:cNvSpPr/>
      </dsp:nvSpPr>
      <dsp:spPr>
        <a:xfrm>
          <a:off x="0" y="110232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Содержит сведения в отношении всех юридических лиц, в том числе ликвидированных, имевших по состоянию на 01.07.2002 статус «ДЕЙСТВУЮЩЕЕ»</a:t>
          </a:r>
          <a:endParaRPr lang="ru-RU" sz="2000" kern="1200" dirty="0"/>
        </a:p>
      </dsp:txBody>
      <dsp:txXfrm>
        <a:off x="1626750" y="1102320"/>
        <a:ext cx="6005949" cy="1002109"/>
      </dsp:txXfrm>
    </dsp:sp>
    <dsp:sp modelId="{2A22DE4D-D111-4EFB-BF76-5380D23B739A}">
      <dsp:nvSpPr>
        <dsp:cNvPr id="0" name=""/>
        <dsp:cNvSpPr/>
      </dsp:nvSpPr>
      <dsp:spPr>
        <a:xfrm>
          <a:off x="144381" y="1282824"/>
          <a:ext cx="718099" cy="6411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168DF-9757-4866-AA70-527F68C3815D}">
      <dsp:nvSpPr>
        <dsp:cNvPr id="0" name=""/>
        <dsp:cNvSpPr/>
      </dsp:nvSpPr>
      <dsp:spPr>
        <a:xfrm>
          <a:off x="0" y="220464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Сведения, содержащиеся в ЕГРЮЛ имеют правоустанавливающее значение</a:t>
          </a:r>
          <a:endParaRPr lang="ru-RU" sz="2000" kern="1200" dirty="0"/>
        </a:p>
      </dsp:txBody>
      <dsp:txXfrm>
        <a:off x="1626750" y="2204640"/>
        <a:ext cx="6005949" cy="1002109"/>
      </dsp:txXfrm>
    </dsp:sp>
    <dsp:sp modelId="{1DB06B9E-28BB-4D08-B839-F4BD3542DC0F}">
      <dsp:nvSpPr>
        <dsp:cNvPr id="0" name=""/>
        <dsp:cNvSpPr/>
      </dsp:nvSpPr>
      <dsp:spPr>
        <a:xfrm>
          <a:off x="144389" y="2362945"/>
          <a:ext cx="722053" cy="6854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39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D86D9320-65E6-44FE-8C6E-FFB2A1899359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39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1690B13A-5C70-4378-BBB4-8396E3E35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0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8"/>
          </a:xfrm>
          <a:prstGeom prst="rect">
            <a:avLst/>
          </a:prstGeom>
        </p:spPr>
        <p:txBody>
          <a:bodyPr vert="horz" lIns="92711" tIns="46356" rIns="92711" bIns="4635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63555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32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7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3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45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0480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2BFA-5CB4-4EE1-89B4-F77FA6A5E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83134"/>
            <a:ext cx="7203506" cy="68446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022958"/>
            <a:ext cx="8482012" cy="3614071"/>
          </a:xfrm>
        </p:spPr>
        <p:txBody>
          <a:bodyPr lIns="0" tIns="0" rIns="0" bIns="0"/>
          <a:lstStyle>
            <a:lvl1pPr marL="175659" indent="-17565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222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4888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8458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4117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1" y="4742261"/>
            <a:ext cx="2133600" cy="273844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4699C9-F306-4DB7-952E-5D8CCEE87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62F-812B-4389-B0D5-D4A736254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C5326-B4D1-4F15-A1DB-B5A5C03C8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5F28-5B88-4F91-9884-C5DEAB038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2B29-5541-44C2-A427-BA1E4B1BB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BF9-4D09-4592-BBCE-32DB24B8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1BDB-429A-4DF0-B16C-656D33410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63" indent="0">
              <a:buNone/>
              <a:defRPr sz="2800"/>
            </a:lvl2pPr>
            <a:lvl3pPr marL="911524" indent="0">
              <a:buNone/>
              <a:defRPr sz="2400"/>
            </a:lvl3pPr>
            <a:lvl4pPr marL="1367288" indent="0">
              <a:buNone/>
              <a:defRPr sz="2000"/>
            </a:lvl4pPr>
            <a:lvl5pPr marL="1823049" indent="0">
              <a:buNone/>
              <a:defRPr sz="2000"/>
            </a:lvl5pPr>
            <a:lvl6pPr marL="2278808" indent="0">
              <a:buNone/>
              <a:defRPr sz="2000"/>
            </a:lvl6pPr>
            <a:lvl7pPr marL="2734573" indent="0">
              <a:buNone/>
              <a:defRPr sz="2000"/>
            </a:lvl7pPr>
            <a:lvl8pPr marL="3190335" indent="0">
              <a:buNone/>
              <a:defRPr sz="2000"/>
            </a:lvl8pPr>
            <a:lvl9pPr marL="36460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5359-6810-444B-9C14-5C8D64252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D342E-9F77-478F-9444-AA3EC883B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65AF-81D3-4B2D-A9F0-DDD10DAE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5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7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6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10" y="1491630"/>
            <a:ext cx="7632699" cy="3220070"/>
          </a:xfrm>
          <a:prstGeom prst="rect">
            <a:avLst/>
          </a:prstGeom>
        </p:spPr>
        <p:txBody>
          <a:bodyPr vert="horz" lIns="81617" tIns="40809" rIns="81617" bIns="40809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9" r:id="rId15"/>
    <p:sldLayoutId id="2147483690" r:id="rId16"/>
    <p:sldLayoutId id="214748369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816174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63" indent="0" algn="l" defTabSz="816174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63" indent="0" algn="l" defTabSz="81617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44" indent="-203719" algn="l" defTabSz="81617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78" algn="just" defTabSz="816174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940" indent="0" algn="l" defTabSz="816174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83344"/>
            <a:ext cx="8113712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577" rIns="0" bIns="455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8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22748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4" tIns="45577" rIns="91154" bIns="45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154" tIns="45577" rIns="91154" bIns="4557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262">
              <a:defRPr/>
            </a:pPr>
            <a:fld id="{5030A62E-7A95-441E-AAA1-AC2A277A28F4}" type="slidenum">
              <a:rPr lang="ru-RU" smtClean="0"/>
              <a:pPr defTabSz="914262">
                <a:defRPr/>
              </a:pPr>
              <a:t>‹#›</a:t>
            </a:fld>
            <a:endParaRPr lang="ru-RU" dirty="0"/>
          </a:p>
        </p:txBody>
      </p:sp>
      <p:pic>
        <p:nvPicPr>
          <p:cNvPr id="205829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9" y="83346"/>
            <a:ext cx="1052513" cy="78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0" y="831058"/>
            <a:ext cx="7418387" cy="41672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4" tIns="45577" rIns="91154" bIns="45577" anchor="ctr"/>
          <a:lstStyle/>
          <a:p>
            <a:pPr algn="ctr" defTabSz="914262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205831" name="Объект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7294"/>
            <a:ext cx="91440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1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576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152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7288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30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261" indent="-3412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64" indent="-2841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067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61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74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691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52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216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78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8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9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0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7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35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9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40868"/>
            <a:ext cx="8352928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Комплексная оценка контрагентов, </a:t>
            </a:r>
            <a:br>
              <a:rPr lang="ru-RU" sz="2000" dirty="0" smtClean="0"/>
            </a:br>
            <a:r>
              <a:rPr lang="ru-RU" sz="2000" dirty="0" smtClean="0"/>
              <a:t>основанная </a:t>
            </a:r>
            <a:r>
              <a:rPr lang="ru-RU" sz="2000" dirty="0"/>
              <a:t>на открытых данных </a:t>
            </a:r>
            <a:br>
              <a:rPr lang="ru-RU" sz="2000" dirty="0"/>
            </a:br>
            <a:r>
              <a:rPr lang="ru-RU" sz="2000" dirty="0" smtClean="0"/>
              <a:t>Федеральной налоговой службы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2761" y="4803998"/>
            <a:ext cx="1929954" cy="339502"/>
          </a:xfrm>
        </p:spPr>
        <p:txBody>
          <a:bodyPr>
            <a:normAutofit/>
          </a:bodyPr>
          <a:lstStyle/>
          <a:p>
            <a:r>
              <a:rPr lang="ru-RU" sz="1600" dirty="0"/>
              <a:t>2</a:t>
            </a:r>
            <a:r>
              <a:rPr lang="ru-RU" sz="1600" dirty="0" smtClean="0"/>
              <a:t>5.05.2022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9"/>
            <a:ext cx="4176464" cy="1008112"/>
          </a:xfrm>
          <a:prstGeom prst="rect">
            <a:avLst/>
          </a:prstGeom>
        </p:spPr>
        <p:txBody>
          <a:bodyPr vert="horz" wrap="square" lIns="104290" tIns="52145" rIns="104290" bIns="52145" rtlCol="0" anchor="ctr">
            <a:noAutofit/>
          </a:bodyPr>
          <a:lstStyle/>
          <a:p>
            <a:pPr algn="ctr" defTabSz="1042899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5370" y="4083918"/>
            <a:ext cx="6624736" cy="72008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Заместитель начальника отдела регистрации и учета налогоплательщиков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УФНС России по Мурманской области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Демин Владимир Владимирович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27534"/>
            <a:ext cx="1579496" cy="94769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964488" y="3075806"/>
            <a:ext cx="2023665" cy="121419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/>
          </a:p>
        </p:txBody>
      </p:sp>
      <p:sp>
        <p:nvSpPr>
          <p:cNvPr id="2" name="TextBox 1"/>
          <p:cNvSpPr txBox="1"/>
          <p:nvPr/>
        </p:nvSpPr>
        <p:spPr>
          <a:xfrm>
            <a:off x="3707904" y="157523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43558"/>
            <a:ext cx="1346448" cy="13464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19009" t="20940" r="19786" b="1381"/>
          <a:stretch/>
        </p:blipFill>
        <p:spPr>
          <a:xfrm>
            <a:off x="292203" y="286432"/>
            <a:ext cx="5004000" cy="3492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7734"/>
            <a:ext cx="270445" cy="25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50" y="3132366"/>
            <a:ext cx="152400" cy="18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9" y="3405560"/>
            <a:ext cx="216023" cy="2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194"/>
            <a:ext cx="248741" cy="266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1" t="7780" r="28398" b="6833"/>
          <a:stretch/>
        </p:blipFill>
        <p:spPr bwMode="auto">
          <a:xfrm>
            <a:off x="4471417" y="1059582"/>
            <a:ext cx="3924000" cy="38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97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27534"/>
            <a:ext cx="1579496" cy="94769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964488" y="3075806"/>
            <a:ext cx="2023665" cy="121419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/>
          </a:p>
        </p:txBody>
      </p:sp>
      <p:sp>
        <p:nvSpPr>
          <p:cNvPr id="2" name="TextBox 1"/>
          <p:cNvSpPr txBox="1"/>
          <p:nvPr/>
        </p:nvSpPr>
        <p:spPr>
          <a:xfrm>
            <a:off x="3707904" y="157523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43558"/>
            <a:ext cx="1346448" cy="13464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20110" t="7515" r="20838" b="401"/>
          <a:stretch/>
        </p:blipFill>
        <p:spPr>
          <a:xfrm>
            <a:off x="216000" y="221632"/>
            <a:ext cx="5364000" cy="45360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4258281" y="3281894"/>
            <a:ext cx="1008112" cy="10081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5" t="16030" r="28778" b="5290"/>
          <a:stretch/>
        </p:blipFill>
        <p:spPr bwMode="auto">
          <a:xfrm>
            <a:off x="5364000" y="626543"/>
            <a:ext cx="3708000" cy="34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74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572778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800" dirty="0" smtClean="0"/>
              <a:t>Прозрачный бизнес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9" name="Picture 3" descr="C:\Users\5100-30-282\Desktop\1\Screenshot_2021-10-12 Прозрачный бизнес(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7573"/>
            <a:ext cx="8173342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7524328" y="1203598"/>
            <a:ext cx="1080120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66900"/>
            <a:ext cx="11160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83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267495"/>
            <a:ext cx="8137275" cy="576064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800" dirty="0" smtClean="0"/>
              <a:t>Прозрачный бизнес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146" name="Picture 2" descr="C:\Users\5100-30-282\Desktop\1\Screenshot_2021-10-12 5110005314_12102021 p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2"/>
            <a:ext cx="676875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5100-30-282\Desktop\1\Screenshot_2021-10-12 5110005314_12102021 pdf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03363"/>
            <a:ext cx="698477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5100-30-282\Desktop\1\Screenshot_2021-10-12 5110005314_12102021 pdf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03363"/>
            <a:ext cx="6192687" cy="444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>
            <a:off x="2987824" y="4083918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12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27534"/>
            <a:ext cx="1579496" cy="94769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964488" y="3075806"/>
            <a:ext cx="2023665" cy="121419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/>
          </a:p>
        </p:txBody>
      </p:sp>
      <p:sp>
        <p:nvSpPr>
          <p:cNvPr id="2" name="TextBox 1"/>
          <p:cNvSpPr txBox="1"/>
          <p:nvPr/>
        </p:nvSpPr>
        <p:spPr>
          <a:xfrm>
            <a:off x="3707904" y="157523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43558"/>
            <a:ext cx="1346448" cy="13464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19630" t="11624" r="20110" b="39132"/>
          <a:stretch/>
        </p:blipFill>
        <p:spPr>
          <a:xfrm>
            <a:off x="251520" y="387232"/>
            <a:ext cx="4752528" cy="2616566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4"/>
          <a:srcRect l="18812" t="15824" r="19104" b="9977"/>
          <a:stretch/>
        </p:blipFill>
        <p:spPr>
          <a:xfrm>
            <a:off x="4320000" y="2283718"/>
            <a:ext cx="4068000" cy="2628000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31790"/>
            <a:ext cx="993812" cy="215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40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20673"/>
            <a:ext cx="8137275" cy="946151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800" dirty="0" smtClean="0"/>
              <a:t>Прозрачный бизнес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281" t="13960" r="2244" b="7976"/>
          <a:stretch/>
        </p:blipFill>
        <p:spPr bwMode="auto">
          <a:xfrm>
            <a:off x="401422" y="1266824"/>
            <a:ext cx="7272808" cy="3681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911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2"/>
            <a:ext cx="8137275" cy="946151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800" dirty="0" smtClean="0"/>
              <a:t>Прозрачный бизнес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6947" t="9437" r="16595" b="7622"/>
          <a:stretch/>
        </p:blipFill>
        <p:spPr bwMode="auto">
          <a:xfrm>
            <a:off x="827584" y="1347614"/>
            <a:ext cx="648072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88183" y="4115289"/>
            <a:ext cx="36004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86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t="3075" b="-1395"/>
          <a:stretch/>
        </p:blipFill>
        <p:spPr>
          <a:xfrm>
            <a:off x="611976" y="411510"/>
            <a:ext cx="7488000" cy="4502445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202" y="4353099"/>
            <a:ext cx="1116013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668" y="3651870"/>
            <a:ext cx="1212850" cy="79216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15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83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5" t="12232" r="952" b="24763"/>
          <a:stretch/>
        </p:blipFill>
        <p:spPr>
          <a:xfrm>
            <a:off x="255744" y="33812"/>
            <a:ext cx="7668000" cy="3258017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18906" t="75866" r="35480" b="9379"/>
          <a:stretch/>
        </p:blipFill>
        <p:spPr>
          <a:xfrm>
            <a:off x="755576" y="3324472"/>
            <a:ext cx="3564000" cy="6480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19391" t="76282" r="35565" b="10495"/>
          <a:stretch/>
        </p:blipFill>
        <p:spPr>
          <a:xfrm>
            <a:off x="1979712" y="3989452"/>
            <a:ext cx="3600000" cy="540000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331640" y="3648472"/>
            <a:ext cx="432048" cy="0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907" y="4266036"/>
            <a:ext cx="433387" cy="2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0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3"/>
          <a:srcRect l="12855" t="7022" r="13348" b="-450"/>
          <a:stretch/>
        </p:blipFill>
        <p:spPr>
          <a:xfrm>
            <a:off x="1187624" y="339502"/>
            <a:ext cx="6408712" cy="439248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1140231"/>
            <a:ext cx="110966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5"/>
          <a:srcRect l="14299" t="21891" r="60939" b="1072"/>
          <a:stretch/>
        </p:blipFill>
        <p:spPr>
          <a:xfrm>
            <a:off x="2519980" y="1841112"/>
            <a:ext cx="1872000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4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ДАННЫЕ ФНС РОССИИ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4083918"/>
            <a:ext cx="8183146" cy="82783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Обмен\ФСБ\цо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71896"/>
            <a:ext cx="365394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Изображение 10" descr="FNS_vizitka_for_rukovodstvo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2859782"/>
            <a:ext cx="746854" cy="733242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1043608" y="2463782"/>
            <a:ext cx="3936305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Стрелка вправо 9"/>
          <p:cNvSpPr/>
          <p:nvPr/>
        </p:nvSpPr>
        <p:spPr>
          <a:xfrm>
            <a:off x="2267744" y="3291918"/>
            <a:ext cx="3360241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Стрелка вправо 11"/>
          <p:cNvSpPr/>
          <p:nvPr/>
        </p:nvSpPr>
        <p:spPr>
          <a:xfrm>
            <a:off x="1475656" y="1571896"/>
            <a:ext cx="3864297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1475655" y="1803365"/>
            <a:ext cx="3864298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Органы государственной власти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2411760" y="2695252"/>
            <a:ext cx="996044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Банки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2294806" y="3526555"/>
            <a:ext cx="3576264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Налогоплательщики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267494"/>
            <a:ext cx="8281292" cy="4587974"/>
          </a:xfrm>
        </p:spPr>
        <p:txBody>
          <a:bodyPr/>
          <a:lstStyle/>
          <a:p>
            <a:pPr algn="ctr"/>
            <a:r>
              <a:rPr lang="ru-RU" dirty="0"/>
              <a:t>ДОСТОВЕРНОСТЬ ЕГРЮЛ - РАВНЫЕ КОНКУРЕНТНЫЕ </a:t>
            </a:r>
            <a:r>
              <a:rPr lang="ru-RU" dirty="0" smtClean="0"/>
              <a:t>УСЛОВИЯ </a:t>
            </a:r>
            <a:r>
              <a:rPr lang="ru-RU" dirty="0"/>
              <a:t>ДЛЯ </a:t>
            </a:r>
            <a:r>
              <a:rPr lang="ru-RU" dirty="0" smtClean="0"/>
              <a:t>ВСЕХ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4098" name="Picture 2" descr="C:\Обмен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067694"/>
            <a:ext cx="2787774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90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05" y="406038"/>
            <a:ext cx="3091647" cy="2355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203598"/>
            <a:ext cx="6552526" cy="314678"/>
          </a:xfrm>
          <a:prstGeom prst="rect">
            <a:avLst/>
          </a:prstGeom>
          <a:effectLst/>
        </p:spPr>
        <p:txBody>
          <a:bodyPr vert="horz" lIns="104306" tIns="52153" rIns="104306" bIns="52153" rtlCol="0" anchor="ctr">
            <a:noAutofit/>
          </a:bodyPr>
          <a:lstStyle>
            <a:defPPr>
              <a:defRPr lang="ru-RU"/>
            </a:defPPr>
            <a:lvl1pPr algn="ctr" defTabSz="1043056">
              <a:spcBef>
                <a:spcPct val="0"/>
              </a:spcBef>
              <a:buNone/>
              <a:defRPr sz="2400" b="1">
                <a:solidFill>
                  <a:srgbClr val="3760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0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Реестры налоговых органов</a:t>
            </a:r>
          </a:p>
        </p:txBody>
      </p:sp>
      <p:sp>
        <p:nvSpPr>
          <p:cNvPr id="52" name="Полилиния 51"/>
          <p:cNvSpPr/>
          <p:nvPr/>
        </p:nvSpPr>
        <p:spPr>
          <a:xfrm>
            <a:off x="219300" y="2274817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государственный реестр налогоплательщиков </a:t>
            </a:r>
            <a:endParaRPr lang="ru-RU" sz="1300" b="1" dirty="0"/>
          </a:p>
        </p:txBody>
      </p:sp>
      <p:sp>
        <p:nvSpPr>
          <p:cNvPr id="54" name="Полилиния 53"/>
          <p:cNvSpPr/>
          <p:nvPr/>
        </p:nvSpPr>
        <p:spPr>
          <a:xfrm>
            <a:off x="223914" y="2606209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государственный реестр юридических лиц </a:t>
            </a:r>
            <a:endParaRPr lang="ru-RU" sz="1300" b="1" dirty="0"/>
          </a:p>
        </p:txBody>
      </p:sp>
      <p:sp>
        <p:nvSpPr>
          <p:cNvPr id="56" name="Полилиния 55"/>
          <p:cNvSpPr/>
          <p:nvPr/>
        </p:nvSpPr>
        <p:spPr>
          <a:xfrm>
            <a:off x="219986" y="2955829"/>
            <a:ext cx="7128792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200" b="1" dirty="0" smtClean="0"/>
              <a:t>Единый государственный реестр индивидуальных предпринимателей </a:t>
            </a:r>
            <a:endParaRPr lang="ru-RU" sz="1200" b="1" dirty="0"/>
          </a:p>
        </p:txBody>
      </p:sp>
      <p:sp>
        <p:nvSpPr>
          <p:cNvPr id="58" name="Полилиния 57"/>
          <p:cNvSpPr/>
          <p:nvPr/>
        </p:nvSpPr>
        <p:spPr>
          <a:xfrm>
            <a:off x="219986" y="3298486"/>
            <a:ext cx="7128105" cy="275027"/>
          </a:xfrm>
          <a:custGeom>
            <a:avLst/>
            <a:gdLst>
              <a:gd name="connsiteX0" fmla="*/ 0 w 6714511"/>
              <a:gd name="connsiteY0" fmla="*/ 0 h 290474"/>
              <a:gd name="connsiteX1" fmla="*/ 6569274 w 6714511"/>
              <a:gd name="connsiteY1" fmla="*/ 0 h 290474"/>
              <a:gd name="connsiteX2" fmla="*/ 6714511 w 6714511"/>
              <a:gd name="connsiteY2" fmla="*/ 145237 h 290474"/>
              <a:gd name="connsiteX3" fmla="*/ 6569274 w 6714511"/>
              <a:gd name="connsiteY3" fmla="*/ 290474 h 290474"/>
              <a:gd name="connsiteX4" fmla="*/ 0 w 6714511"/>
              <a:gd name="connsiteY4" fmla="*/ 290474 h 290474"/>
              <a:gd name="connsiteX5" fmla="*/ 0 w 6714511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14511" h="290474">
                <a:moveTo>
                  <a:pt x="0" y="0"/>
                </a:moveTo>
                <a:lnTo>
                  <a:pt x="6569274" y="0"/>
                </a:lnTo>
                <a:lnTo>
                  <a:pt x="6714511" y="145237"/>
                </a:lnTo>
                <a:lnTo>
                  <a:pt x="6569274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Реестр дисквалифицированных лиц </a:t>
            </a:r>
            <a:endParaRPr lang="ru-RU" sz="1300" b="1" dirty="0"/>
          </a:p>
        </p:txBody>
      </p:sp>
      <p:sp>
        <p:nvSpPr>
          <p:cNvPr id="60" name="Полилиния 59"/>
          <p:cNvSpPr/>
          <p:nvPr/>
        </p:nvSpPr>
        <p:spPr>
          <a:xfrm>
            <a:off x="232348" y="3648676"/>
            <a:ext cx="7128791" cy="275027"/>
          </a:xfrm>
          <a:custGeom>
            <a:avLst/>
            <a:gdLst>
              <a:gd name="connsiteX0" fmla="*/ 0 w 6715699"/>
              <a:gd name="connsiteY0" fmla="*/ 0 h 290474"/>
              <a:gd name="connsiteX1" fmla="*/ 6570462 w 6715699"/>
              <a:gd name="connsiteY1" fmla="*/ 0 h 290474"/>
              <a:gd name="connsiteX2" fmla="*/ 6715699 w 6715699"/>
              <a:gd name="connsiteY2" fmla="*/ 145237 h 290474"/>
              <a:gd name="connsiteX3" fmla="*/ 6570462 w 6715699"/>
              <a:gd name="connsiteY3" fmla="*/ 290474 h 290474"/>
              <a:gd name="connsiteX4" fmla="*/ 0 w 6715699"/>
              <a:gd name="connsiteY4" fmla="*/ 290474 h 290474"/>
              <a:gd name="connsiteX5" fmla="*/ 0 w 6715699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15699" h="290474">
                <a:moveTo>
                  <a:pt x="0" y="0"/>
                </a:moveTo>
                <a:lnTo>
                  <a:pt x="6570462" y="0"/>
                </a:lnTo>
                <a:lnTo>
                  <a:pt x="6715699" y="145237"/>
                </a:lnTo>
                <a:lnTo>
                  <a:pt x="6570462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Государственный адресный реестр </a:t>
            </a:r>
            <a:endParaRPr lang="ru-RU" sz="1300" b="1" dirty="0"/>
          </a:p>
        </p:txBody>
      </p:sp>
      <p:sp>
        <p:nvSpPr>
          <p:cNvPr id="62" name="Полилиния 61"/>
          <p:cNvSpPr/>
          <p:nvPr/>
        </p:nvSpPr>
        <p:spPr>
          <a:xfrm>
            <a:off x="219350" y="3960504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/>
              <a:t>Аккредитация филиалов, представительств иностранных ЮЛ </a:t>
            </a:r>
          </a:p>
        </p:txBody>
      </p:sp>
      <p:sp>
        <p:nvSpPr>
          <p:cNvPr id="64" name="Полилиния 63"/>
          <p:cNvSpPr/>
          <p:nvPr/>
        </p:nvSpPr>
        <p:spPr>
          <a:xfrm>
            <a:off x="223914" y="4306535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реестр субъектов малого и среднего предпринимательства </a:t>
            </a:r>
            <a:endParaRPr lang="ru-RU" sz="1300" b="1" dirty="0"/>
          </a:p>
        </p:txBody>
      </p:sp>
      <p:sp>
        <p:nvSpPr>
          <p:cNvPr id="66" name="Полилиния 65"/>
          <p:cNvSpPr/>
          <p:nvPr/>
        </p:nvSpPr>
        <p:spPr>
          <a:xfrm>
            <a:off x="223914" y="4666484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/>
              <a:t>ФГИС «Единый государственный реестр ЗАГС</a:t>
            </a:r>
            <a:r>
              <a:rPr lang="ru-RU" sz="1300" b="1" dirty="0" smtClean="0"/>
              <a:t>»</a:t>
            </a:r>
            <a:endParaRPr lang="ru-RU" sz="1300" b="1" dirty="0"/>
          </a:p>
        </p:txBody>
      </p:sp>
      <p:sp>
        <p:nvSpPr>
          <p:cNvPr id="70" name="Овал 69"/>
          <p:cNvSpPr/>
          <p:nvPr/>
        </p:nvSpPr>
        <p:spPr>
          <a:xfrm>
            <a:off x="7452320" y="3298486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2012</a:t>
            </a:r>
          </a:p>
        </p:txBody>
      </p:sp>
      <p:sp>
        <p:nvSpPr>
          <p:cNvPr id="76" name="Овал 75"/>
          <p:cNvSpPr/>
          <p:nvPr/>
        </p:nvSpPr>
        <p:spPr>
          <a:xfrm>
            <a:off x="7452320" y="2261135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1999</a:t>
            </a:r>
          </a:p>
        </p:txBody>
      </p:sp>
      <p:sp>
        <p:nvSpPr>
          <p:cNvPr id="77" name="Овал 76"/>
          <p:cNvSpPr/>
          <p:nvPr/>
        </p:nvSpPr>
        <p:spPr>
          <a:xfrm>
            <a:off x="7452320" y="2593513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2002</a:t>
            </a:r>
          </a:p>
        </p:txBody>
      </p:sp>
      <p:sp>
        <p:nvSpPr>
          <p:cNvPr id="78" name="Овал 77"/>
          <p:cNvSpPr/>
          <p:nvPr/>
        </p:nvSpPr>
        <p:spPr>
          <a:xfrm>
            <a:off x="7452320" y="2955829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2004</a:t>
            </a:r>
          </a:p>
        </p:txBody>
      </p:sp>
      <p:sp>
        <p:nvSpPr>
          <p:cNvPr id="79" name="Овал 78"/>
          <p:cNvSpPr/>
          <p:nvPr/>
        </p:nvSpPr>
        <p:spPr>
          <a:xfrm>
            <a:off x="7452320" y="4306535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2016</a:t>
            </a:r>
            <a:endParaRPr lang="ru-RU" sz="1200" b="1" dirty="0"/>
          </a:p>
        </p:txBody>
      </p:sp>
      <p:sp>
        <p:nvSpPr>
          <p:cNvPr id="80" name="Овал 79"/>
          <p:cNvSpPr/>
          <p:nvPr/>
        </p:nvSpPr>
        <p:spPr>
          <a:xfrm>
            <a:off x="7452320" y="3970484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2015</a:t>
            </a:r>
            <a:endParaRPr lang="ru-RU" sz="1200" b="1" dirty="0"/>
          </a:p>
        </p:txBody>
      </p:sp>
      <p:sp>
        <p:nvSpPr>
          <p:cNvPr id="82" name="Овал 81"/>
          <p:cNvSpPr/>
          <p:nvPr/>
        </p:nvSpPr>
        <p:spPr>
          <a:xfrm>
            <a:off x="7452320" y="4647402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2018</a:t>
            </a:r>
            <a:endParaRPr lang="ru-RU" sz="1200" b="1" dirty="0"/>
          </a:p>
        </p:txBody>
      </p:sp>
      <p:sp>
        <p:nvSpPr>
          <p:cNvPr id="31" name="Овал 30"/>
          <p:cNvSpPr/>
          <p:nvPr/>
        </p:nvSpPr>
        <p:spPr>
          <a:xfrm>
            <a:off x="7452320" y="3635980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2014</a:t>
            </a:r>
            <a:endParaRPr lang="ru-RU" sz="1200" b="1" dirty="0"/>
          </a:p>
        </p:txBody>
      </p:sp>
      <p:sp>
        <p:nvSpPr>
          <p:cNvPr id="33" name="Номер слайда 3"/>
          <p:cNvSpPr txBox="1">
            <a:spLocks/>
          </p:cNvSpPr>
          <p:nvPr/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z="2000" smtClean="0">
                <a:solidFill>
                  <a:schemeClr val="bg1"/>
                </a:solidFill>
              </a:rPr>
              <a:pPr/>
              <a:t>3</a:t>
            </a:fld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8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6" grpId="0" animBg="1"/>
      <p:bldP spid="58" grpId="0" animBg="1"/>
      <p:bldP spid="60" grpId="0" animBg="1"/>
      <p:bldP spid="62" grpId="0" animBg="1"/>
      <p:bldP spid="64" grpId="0" animBg="1"/>
      <p:bldP spid="66" grpId="0" animBg="1"/>
      <p:bldP spid="70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000317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ЕДИНЫЙ ГОСУДАРСТВЕННЫЙ РЕЕСТР ЮРИДИЧЕСКИХ ЛИЦ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26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15566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1011911"/>
            <a:ext cx="1579453" cy="914512"/>
            <a:chOff x="325" y="27583"/>
            <a:chExt cx="7271510" cy="103649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122336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ДИСКВАЛИФИКАЦИИ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2060527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ЛИКВИДАЦИИ</a:t>
              </a:r>
              <a:endParaRPr lang="ru-RU" sz="1100" kern="12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644862" y="2871589"/>
            <a:ext cx="1651686" cy="824386"/>
            <a:chOff x="30267" y="28303"/>
            <a:chExt cx="7286131" cy="1046336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8587" y="28303"/>
              <a:ext cx="7267811" cy="104633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30267" y="28303"/>
              <a:ext cx="72126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БАНКРОТСТВЕ</a:t>
              </a:r>
              <a:endParaRPr lang="ru-RU" sz="11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677519" y="3842442"/>
            <a:ext cx="1619029" cy="760017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ОБЕСПЕЧИТЕЛЬНЫЕ МЕРЫ</a:t>
              </a:r>
              <a:endParaRPr lang="ru-RU" sz="1100" kern="1200" dirty="0"/>
            </a:p>
          </p:txBody>
        </p:sp>
      </p:grpSp>
      <p:pic>
        <p:nvPicPr>
          <p:cNvPr id="1026" name="Picture 2" descr="C:\Обмен\ВВВ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18484"/>
            <a:ext cx="1453039" cy="145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Заголовок 2"/>
          <p:cNvSpPr txBox="1">
            <a:spLocks/>
          </p:cNvSpPr>
          <p:nvPr/>
        </p:nvSpPr>
        <p:spPr>
          <a:xfrm>
            <a:off x="840463" y="3346302"/>
            <a:ext cx="1440160" cy="28040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СУДЫ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2555776" y="2111728"/>
            <a:ext cx="1688245" cy="1048735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207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15566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987574"/>
            <a:ext cx="1579453" cy="782949"/>
            <a:chOff x="325" y="0"/>
            <a:chExt cx="7271510" cy="94174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0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ЗАЛОГЕ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1937289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ПЕРЕХОДЕ ДОЛИ </a:t>
              </a:r>
              <a:endParaRPr lang="ru-RU" sz="1100" kern="1200" dirty="0"/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4644860" y="2828125"/>
            <a:ext cx="1612261" cy="74197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100" dirty="0" smtClean="0"/>
              <a:t>СВЕДЕНИЯ О ДОВЕРИТЕЛЬНОМ УПРАВЛЕНИИ </a:t>
            </a:r>
            <a:endParaRPr lang="ru-RU" sz="1100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4663295" y="3795886"/>
            <a:ext cx="1593828" cy="782949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ИНЫЕ СВЕДЕНИЯ</a:t>
              </a:r>
              <a:endParaRPr lang="ru-RU" sz="1100" kern="1200" dirty="0"/>
            </a:p>
          </p:txBody>
        </p:sp>
      </p:grpSp>
      <p:sp>
        <p:nvSpPr>
          <p:cNvPr id="37" name="Заголовок 2"/>
          <p:cNvSpPr txBox="1">
            <a:spLocks/>
          </p:cNvSpPr>
          <p:nvPr/>
        </p:nvSpPr>
        <p:spPr>
          <a:xfrm>
            <a:off x="611560" y="3655685"/>
            <a:ext cx="1770089" cy="28040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НОТАРИУСЫ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2555776" y="2111728"/>
            <a:ext cx="1688245" cy="1048735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Обмен\22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89" y="2066439"/>
            <a:ext cx="1224820" cy="122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1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6398" y="853019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987574"/>
            <a:ext cx="1579453" cy="782949"/>
            <a:chOff x="325" y="0"/>
            <a:chExt cx="7271510" cy="94174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0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dirty="0" smtClean="0"/>
                <a:t>СВЕДЕНИЯ О ДОКУМЕНТЕ УДОСТОВЕРЯЮЩЕМ ЛИЧНОСТЬ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1937289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МЕСТЕ ЖИТЕЛЬСТВА </a:t>
              </a:r>
              <a:endParaRPr lang="ru-RU" sz="1100" kern="1200" dirty="0"/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4644860" y="2828125"/>
            <a:ext cx="1612261" cy="74197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 sz="1100" dirty="0" smtClean="0"/>
          </a:p>
          <a:p>
            <a:pPr algn="ctr"/>
            <a:r>
              <a:rPr lang="ru-RU" sz="1100" dirty="0" smtClean="0"/>
              <a:t>СВЕДЕНИЯ О ЛИЦЕНЗИЯХ</a:t>
            </a:r>
            <a:endParaRPr lang="ru-RU" sz="1100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4663295" y="3795886"/>
            <a:ext cx="1593828" cy="782949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ПОСТАНОВКЕ НА УЧЕТ В ПФР, ФСС, СОЦСТРАХ</a:t>
              </a:r>
              <a:endParaRPr lang="ru-RU" sz="1100" kern="1200" dirty="0"/>
            </a:p>
          </p:txBody>
        </p:sp>
      </p:grpSp>
      <p:sp>
        <p:nvSpPr>
          <p:cNvPr id="38" name="Стрелка вправо 37"/>
          <p:cNvSpPr/>
          <p:nvPr/>
        </p:nvSpPr>
        <p:spPr>
          <a:xfrm>
            <a:off x="3374002" y="1003712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074" name="Picture 2" descr="C:\Обмен\ЛИЦЕНЗИЯ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66" y="2351788"/>
            <a:ext cx="519801" cy="5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Обмен\МВ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9" y="829216"/>
            <a:ext cx="885261" cy="88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Стрелка вправо 31"/>
          <p:cNvSpPr/>
          <p:nvPr/>
        </p:nvSpPr>
        <p:spPr>
          <a:xfrm>
            <a:off x="3374002" y="1985072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Стрелка вправо 35"/>
          <p:cNvSpPr/>
          <p:nvPr/>
        </p:nvSpPr>
        <p:spPr>
          <a:xfrm>
            <a:off x="3398165" y="2953997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Стрелка вправо 39"/>
          <p:cNvSpPr/>
          <p:nvPr/>
        </p:nvSpPr>
        <p:spPr>
          <a:xfrm>
            <a:off x="3408459" y="3978556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1" name="Рисунок 40" descr="C:\Обмен\ФОНДЫ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5277" r="9375" b="65833"/>
          <a:stretch/>
        </p:blipFill>
        <p:spPr bwMode="auto">
          <a:xfrm>
            <a:off x="641865" y="4024698"/>
            <a:ext cx="1843087" cy="459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2" name="Заголовок 2"/>
          <p:cNvSpPr txBox="1">
            <a:spLocks/>
          </p:cNvSpPr>
          <p:nvPr/>
        </p:nvSpPr>
        <p:spPr>
          <a:xfrm>
            <a:off x="678364" y="3015588"/>
            <a:ext cx="1770089" cy="34824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ЛИЦЕНЗИРУЮЩИЕ ОРГАНЫ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3" name="Заголовок 2"/>
          <p:cNvSpPr txBox="1">
            <a:spLocks/>
          </p:cNvSpPr>
          <p:nvPr/>
        </p:nvSpPr>
        <p:spPr>
          <a:xfrm>
            <a:off x="714863" y="4686281"/>
            <a:ext cx="1770089" cy="21454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ВНЕБЮДЖЕТНЫЕ ФОНДЫ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4" name="Заголовок 2"/>
          <p:cNvSpPr txBox="1">
            <a:spLocks/>
          </p:cNvSpPr>
          <p:nvPr/>
        </p:nvSpPr>
        <p:spPr>
          <a:xfrm>
            <a:off x="698721" y="1585637"/>
            <a:ext cx="1770089" cy="21454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МВД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84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55527"/>
            <a:ext cx="8137275" cy="360040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ПРОЗРАЧНЫЙ БИЗНЕС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27534"/>
            <a:ext cx="1579496" cy="94769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964488" y="3075806"/>
            <a:ext cx="2023665" cy="121419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/>
          </a:p>
        </p:txBody>
      </p:sp>
      <p:pic>
        <p:nvPicPr>
          <p:cNvPr id="1026" name="Picture 2" descr="C:\Users\5100-30-282\Desktop\1\Screenshot_2021-10-12 Федеральная налоговая служб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45" y="848965"/>
            <a:ext cx="741451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157523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43558"/>
            <a:ext cx="1346448" cy="13464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563888" y="4290005"/>
            <a:ext cx="2232248" cy="519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76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47514"/>
            <a:ext cx="8137275" cy="360040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ПРОЗРАЧНЫЙ БИЗНЕС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27534"/>
            <a:ext cx="1579496" cy="947698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kern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964488" y="3075806"/>
            <a:ext cx="2023665" cy="121419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102870" rIns="102870" bIns="10287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/>
          </a:p>
        </p:txBody>
      </p:sp>
      <p:sp>
        <p:nvSpPr>
          <p:cNvPr id="2" name="TextBox 1"/>
          <p:cNvSpPr txBox="1"/>
          <p:nvPr/>
        </p:nvSpPr>
        <p:spPr>
          <a:xfrm>
            <a:off x="3707904" y="157523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43558"/>
            <a:ext cx="1346448" cy="13464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997" t="12381" r="1490" b="7156"/>
          <a:stretch/>
        </p:blipFill>
        <p:spPr>
          <a:xfrm>
            <a:off x="395536" y="771550"/>
            <a:ext cx="784887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9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трушин 05.04.20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8002</TotalTime>
  <Words>245</Words>
  <Application>Microsoft Office PowerPoint</Application>
  <PresentationFormat>Экран (16:9)</PresentationFormat>
  <Paragraphs>98</Paragraphs>
  <Slides>20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Петрушин 05.04.2017</vt:lpstr>
      <vt:lpstr>17_Специальное оформление</vt:lpstr>
      <vt:lpstr>Комплексная оценка контрагентов,  основанная на открытых данных  Федеральной налоговой службы</vt:lpstr>
      <vt:lpstr>ДАННЫЕ ФНС РОССИИ</vt:lpstr>
      <vt:lpstr>Презентация PowerPoint</vt:lpstr>
      <vt:lpstr>ЕДИНЫЙ ГОСУДАРСТВЕННЫЙ РЕЕСТР ЮРИДИЧЕСКИХ ЛИЦ</vt:lpstr>
      <vt:lpstr>ИСТОЧНИКИ  ИНФОРМАЦИИ ДЛЯ ЕГРЮЛ</vt:lpstr>
      <vt:lpstr>ИСТОЧНИКИ  ИНФОРМАЦИИ ДЛЯ ЕГРЮЛ</vt:lpstr>
      <vt:lpstr>ИСТОЧНИКИ  ИНФОРМАЦИИ ДЛЯ ЕГРЮЛ</vt:lpstr>
      <vt:lpstr>ПРОЗРАЧНЫЙ БИЗНЕС</vt:lpstr>
      <vt:lpstr>ПРОЗРАЧНЫЙ БИЗНЕС</vt:lpstr>
      <vt:lpstr>Презентация PowerPoint</vt:lpstr>
      <vt:lpstr>Презентация PowerPoint</vt:lpstr>
      <vt:lpstr>Прозрачный бизнес</vt:lpstr>
      <vt:lpstr>Прозрачный бизнес</vt:lpstr>
      <vt:lpstr>Презентация PowerPoint</vt:lpstr>
      <vt:lpstr>Прозрачный бизнес</vt:lpstr>
      <vt:lpstr>Прозрачный бизнес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АИС «Налог-3»: текущие задачи и новые горизонты развития Новые ИТ-задачи ФНС России</dc:title>
  <dc:creator>Виктор С. Нечушкин</dc:creator>
  <cp:lastModifiedBy>Демин Владимир Владимирович</cp:lastModifiedBy>
  <cp:revision>296</cp:revision>
  <cp:lastPrinted>2017-04-27T04:53:46Z</cp:lastPrinted>
  <dcterms:created xsi:type="dcterms:W3CDTF">2017-04-05T12:00:25Z</dcterms:created>
  <dcterms:modified xsi:type="dcterms:W3CDTF">2022-05-25T08:16:52Z</dcterms:modified>
</cp:coreProperties>
</file>