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861" r:id="rId2"/>
  </p:sldMasterIdLst>
  <p:notesMasterIdLst>
    <p:notesMasterId r:id="rId12"/>
  </p:notesMasterIdLst>
  <p:handoutMasterIdLst>
    <p:handoutMasterId r:id="rId13"/>
  </p:handoutMasterIdLst>
  <p:sldIdLst>
    <p:sldId id="256" r:id="rId3"/>
    <p:sldId id="390" r:id="rId4"/>
    <p:sldId id="387" r:id="rId5"/>
    <p:sldId id="388" r:id="rId6"/>
    <p:sldId id="389" r:id="rId7"/>
    <p:sldId id="392" r:id="rId8"/>
    <p:sldId id="393" r:id="rId9"/>
    <p:sldId id="391" r:id="rId10"/>
    <p:sldId id="394" r:id="rId11"/>
  </p:sldIdLst>
  <p:sldSz cx="9144000" cy="5143500" type="screen16x9"/>
  <p:notesSz cx="6797675" cy="9926638"/>
  <p:defaultTextStyle>
    <a:defPPr>
      <a:defRPr lang="ru-RU"/>
    </a:defPPr>
    <a:lvl1pPr marL="0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2DACB8E-0EFA-434C-813B-6B091947BD80}">
          <p14:sldIdLst>
            <p14:sldId id="256"/>
            <p14:sldId id="390"/>
            <p14:sldId id="387"/>
            <p14:sldId id="388"/>
            <p14:sldId id="389"/>
            <p14:sldId id="392"/>
            <p14:sldId id="393"/>
            <p14:sldId id="391"/>
            <p14:sldId id="39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81" userDrawn="1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1484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91">
          <p15:clr>
            <a:srgbClr val="A4A3A4"/>
          </p15:clr>
        </p15:guide>
        <p15:guide id="2" pos="2105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8FB"/>
    <a:srgbClr val="3276C8"/>
    <a:srgbClr val="A671B7"/>
    <a:srgbClr val="8E51A1"/>
    <a:srgbClr val="F57B17"/>
    <a:srgbClr val="799FCD"/>
    <a:srgbClr val="9780B2"/>
    <a:srgbClr val="9CC45C"/>
    <a:srgbClr val="6E558D"/>
    <a:srgbClr val="3E7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9" autoAdjust="0"/>
    <p:restoredTop sz="95252" autoAdjust="0"/>
  </p:normalViewPr>
  <p:slideViewPr>
    <p:cSldViewPr showGuides="1">
      <p:cViewPr>
        <p:scale>
          <a:sx n="100" d="100"/>
          <a:sy n="100" d="100"/>
        </p:scale>
        <p:origin x="-1062" y="-366"/>
      </p:cViewPr>
      <p:guideLst>
        <p:guide orient="horz" pos="1620"/>
        <p:guide orient="horz" pos="2981"/>
        <p:guide orient="horz" pos="352"/>
        <p:guide orient="horz" pos="1484"/>
        <p:guide pos="2880"/>
        <p:guide pos="385"/>
        <p:guide pos="1565"/>
        <p:guide pos="5193"/>
        <p:guide pos="40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-2376" y="-360"/>
      </p:cViewPr>
      <p:guideLst>
        <p:guide orient="horz" pos="3091"/>
        <p:guide orient="horz" pos="3127"/>
        <p:guide pos="2105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239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D86D9320-65E6-44FE-8C6E-FFB2A1899359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239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1690B13A-5C70-4378-BBB4-8396E3E35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01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11" tIns="46356" rIns="92711" bIns="463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54"/>
            <a:ext cx="5438140" cy="4466988"/>
          </a:xfrm>
          <a:prstGeom prst="rect">
            <a:avLst/>
          </a:prstGeom>
        </p:spPr>
        <p:txBody>
          <a:bodyPr vert="horz" lIns="92711" tIns="46356" rIns="92711" bIns="4635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63555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432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0" y="20480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0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87" indent="0">
              <a:buNone/>
              <a:defRPr sz="2500"/>
            </a:lvl2pPr>
            <a:lvl3pPr marL="816174" indent="0">
              <a:buNone/>
              <a:defRPr sz="2100"/>
            </a:lvl3pPr>
            <a:lvl4pPr marL="1224259" indent="0">
              <a:buNone/>
              <a:defRPr sz="1800"/>
            </a:lvl4pPr>
            <a:lvl5pPr marL="1632346" indent="0">
              <a:buNone/>
              <a:defRPr sz="1800"/>
            </a:lvl5pPr>
            <a:lvl6pPr marL="2040432" indent="0">
              <a:buNone/>
              <a:defRPr sz="1800"/>
            </a:lvl6pPr>
            <a:lvl7pPr marL="2448519" indent="0">
              <a:buNone/>
              <a:defRPr sz="1800"/>
            </a:lvl7pPr>
            <a:lvl8pPr marL="2856606" indent="0">
              <a:buNone/>
              <a:defRPr sz="1800"/>
            </a:lvl8pPr>
            <a:lvl9pPr marL="326469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7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5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44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97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4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3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22BFA-5CB4-4EE1-89B4-F77FA6A5E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3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83134"/>
            <a:ext cx="7203506" cy="684462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022958"/>
            <a:ext cx="8482012" cy="3614071"/>
          </a:xfrm>
        </p:spPr>
        <p:txBody>
          <a:bodyPr lIns="0" tIns="0" rIns="0" bIns="0"/>
          <a:lstStyle>
            <a:lvl1pPr marL="175659" indent="-175659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59222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4888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18458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4117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1" y="4742261"/>
            <a:ext cx="2133600" cy="273844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B4699C9-F306-4DB7-952E-5D8CCEE87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47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9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7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5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2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88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5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3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0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562F-812B-4389-B0D5-D4A736254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88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C5326-B4D1-4F15-A1DB-B5A5C03C8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6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4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5F28-5B88-4F91-9884-C5DEAB038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7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22B29-5541-44C2-A427-BA1E4B1BB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3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13BF9-4D09-4592-BBCE-32DB24B8D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88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11BDB-429A-4DF0-B16C-656D33410A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3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763" indent="0">
              <a:buNone/>
              <a:defRPr sz="2800"/>
            </a:lvl2pPr>
            <a:lvl3pPr marL="911524" indent="0">
              <a:buNone/>
              <a:defRPr sz="2400"/>
            </a:lvl3pPr>
            <a:lvl4pPr marL="1367288" indent="0">
              <a:buNone/>
              <a:defRPr sz="2000"/>
            </a:lvl4pPr>
            <a:lvl5pPr marL="1823049" indent="0">
              <a:buNone/>
              <a:defRPr sz="2000"/>
            </a:lvl5pPr>
            <a:lvl6pPr marL="2278808" indent="0">
              <a:buNone/>
              <a:defRPr sz="2000"/>
            </a:lvl6pPr>
            <a:lvl7pPr marL="2734573" indent="0">
              <a:buNone/>
              <a:defRPr sz="2000"/>
            </a:lvl7pPr>
            <a:lvl8pPr marL="3190335" indent="0">
              <a:buNone/>
              <a:defRPr sz="2000"/>
            </a:lvl8pPr>
            <a:lvl9pPr marL="364609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C5359-6810-444B-9C14-5C8D64252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1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D342E-9F77-478F-9444-AA3EC883B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15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065AF-81D3-4B2D-A9F0-DDD10DAE9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52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1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25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3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4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5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6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0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9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15134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7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6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10" y="1491630"/>
            <a:ext cx="7632699" cy="3220070"/>
          </a:xfrm>
          <a:prstGeom prst="rect">
            <a:avLst/>
          </a:prstGeom>
        </p:spPr>
        <p:txBody>
          <a:bodyPr vert="horz" lIns="81617" tIns="40809" rIns="81617" bIns="40809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54" y="4398169"/>
            <a:ext cx="503585" cy="51358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89" r:id="rId15"/>
    <p:sldLayoutId id="2147483690" r:id="rId16"/>
    <p:sldLayoutId id="2147483691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816174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63" indent="0" algn="l" defTabSz="816174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63" indent="0" algn="l" defTabSz="816174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744" indent="-203719" algn="l" defTabSz="816174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78" algn="just" defTabSz="816174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940" indent="0" algn="l" defTabSz="816174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476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562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649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734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87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174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25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34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432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51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60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693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9" y="83344"/>
            <a:ext cx="8113712" cy="684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577" rIns="0" bIns="455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8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022748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4" tIns="45577" rIns="91154" bIns="455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154" tIns="45577" rIns="91154" bIns="4557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defTabSz="914262">
              <a:defRPr/>
            </a:pPr>
            <a:fld id="{5030A62E-7A95-441E-AAA1-AC2A277A28F4}" type="slidenum">
              <a:rPr lang="ru-RU" smtClean="0"/>
              <a:pPr defTabSz="914262">
                <a:defRPr/>
              </a:pPr>
              <a:t>‹#›</a:t>
            </a:fld>
            <a:endParaRPr lang="ru-RU" dirty="0"/>
          </a:p>
        </p:txBody>
      </p:sp>
      <p:pic>
        <p:nvPicPr>
          <p:cNvPr id="205829" name="Рисунок 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9" y="83346"/>
            <a:ext cx="1052513" cy="789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0" y="831058"/>
            <a:ext cx="7418387" cy="41672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4" tIns="45577" rIns="91154" bIns="45577" anchor="ctr"/>
          <a:lstStyle/>
          <a:p>
            <a:pPr algn="ctr" defTabSz="914262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205831" name="Объект 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17294"/>
            <a:ext cx="9144000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419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5763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152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67288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304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1261" indent="-3412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664" indent="-2841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067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61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74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6691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452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216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978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6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2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8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49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80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57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335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09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540868"/>
            <a:ext cx="8352928" cy="1656184"/>
          </a:xfrm>
        </p:spPr>
        <p:txBody>
          <a:bodyPr>
            <a:noAutofit/>
          </a:bodyPr>
          <a:lstStyle/>
          <a:p>
            <a:pPr algn="ctr"/>
            <a:r>
              <a:rPr lang="ru-RU" sz="2000" dirty="0"/>
              <a:t>Порядок исключения из Государственных реестров юридических лиц и индивидуальных предпринимателей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92761" y="4803998"/>
            <a:ext cx="1929954" cy="33950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25.05.2022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923679"/>
            <a:ext cx="4176464" cy="1008112"/>
          </a:xfrm>
          <a:prstGeom prst="rect">
            <a:avLst/>
          </a:prstGeom>
        </p:spPr>
        <p:txBody>
          <a:bodyPr vert="horz" wrap="square" lIns="104290" tIns="52145" rIns="104290" bIns="52145" rtlCol="0" anchor="ctr">
            <a:noAutofit/>
          </a:bodyPr>
          <a:lstStyle/>
          <a:p>
            <a:pPr algn="ctr" defTabSz="1042899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45370" y="4083918"/>
            <a:ext cx="6624736" cy="720080"/>
          </a:xfrm>
          <a:prstGeom prst="rect">
            <a:avLst/>
          </a:prstGeom>
        </p:spPr>
        <p:txBody>
          <a:bodyPr lIns="91378" tIns="45689" rIns="91378" bIns="45689" anchor="ctr"/>
          <a:lstStyle/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Начальник отдела регистрации и учета налогоплательщиков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УФНС России по Мурманской области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Яцкевич Константин Сергеевич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равоспособность </a:t>
            </a:r>
            <a:r>
              <a:rPr lang="ru-RU" dirty="0"/>
              <a:t>юридического лица </a:t>
            </a:r>
            <a:r>
              <a:rPr lang="ru-RU" dirty="0" smtClean="0"/>
              <a:t>или индивидуального предпринимателя возникает </a:t>
            </a:r>
            <a:r>
              <a:rPr lang="ru-RU" dirty="0"/>
              <a:t>в момент </a:t>
            </a:r>
            <a:r>
              <a:rPr lang="ru-RU" dirty="0" smtClean="0"/>
              <a:t>внесения соответствующей записи в реестр и </a:t>
            </a:r>
            <a:r>
              <a:rPr lang="ru-RU" dirty="0"/>
              <a:t>прекращается в момент внесения записи о его </a:t>
            </a:r>
            <a:r>
              <a:rPr lang="ru-RU" dirty="0" smtClean="0"/>
              <a:t>прекращении в ЕГРЮЛ/ЕГРИП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ПРАВОСПОСОБНОСТЬ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260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0" dirty="0"/>
              <a:t>Признание юридического лица </a:t>
            </a:r>
            <a:r>
              <a:rPr lang="ru-RU" sz="2000" b="0" dirty="0" smtClean="0"/>
              <a:t>и индивидуального предпринимателя недействующим </a:t>
            </a:r>
            <a:r>
              <a:rPr lang="ru-RU" sz="2000" b="0" dirty="0"/>
              <a:t>является административной процедурой, направленной на обеспечение достоверности сведений, содержащихся в </a:t>
            </a:r>
            <a:r>
              <a:rPr lang="ru-RU" sz="2000" b="0" dirty="0" smtClean="0"/>
              <a:t>ЕГРЮЛ/ЕГРИП, </a:t>
            </a:r>
            <a:r>
              <a:rPr lang="ru-RU" sz="2000" b="0" dirty="0"/>
              <a:t>и предотвращение недобросовестного использования фактически не действующих юридических </a:t>
            </a:r>
            <a:r>
              <a:rPr lang="ru-RU" sz="2000" b="0" dirty="0" smtClean="0"/>
              <a:t>лиц и индивидуальных предпринимателей.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НЕДЕЙСТВУЮЩЕЕ </a:t>
            </a:r>
            <a:r>
              <a:rPr lang="ru-RU" sz="2800" dirty="0" smtClean="0"/>
              <a:t>ЮРИДИЧЕСКОЕ ЛИЦО И ИНДИВИДУАЛЬНЫЙ ПРЕДПРИНИМАТЕЛЬ 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93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363" indent="-342900">
              <a:buFont typeface="Arial" pitchFamily="34" charset="0"/>
              <a:buChar char="•"/>
            </a:pPr>
            <a:r>
              <a:rPr lang="ru-RU" sz="1800" dirty="0" smtClean="0"/>
              <a:t>Юридическое лицо не </a:t>
            </a:r>
            <a:r>
              <a:rPr lang="ru-RU" sz="1800" dirty="0"/>
              <a:t>представляет отчетность, предусмотренную законодательством РФ о налогах и сборах, и не </a:t>
            </a:r>
            <a:r>
              <a:rPr lang="ru-RU" sz="1800" dirty="0" smtClean="0"/>
              <a:t>осуществляет </a:t>
            </a:r>
            <a:r>
              <a:rPr lang="ru-RU" sz="1800" dirty="0"/>
              <a:t>операций ни по одному банковскому счету в течение 12 месяцев</a:t>
            </a:r>
          </a:p>
          <a:p>
            <a:pPr marL="627363" indent="-342900">
              <a:buFont typeface="Arial" pitchFamily="34" charset="0"/>
              <a:buChar char="•"/>
            </a:pPr>
            <a:r>
              <a:rPr lang="ru-RU" sz="1800" dirty="0" smtClean="0"/>
              <a:t>В </a:t>
            </a:r>
            <a:r>
              <a:rPr lang="ru-RU" sz="1800" dirty="0" smtClean="0"/>
              <a:t>отношении ЮЛ в ЕГРЮЛ содержится запись о недостоверности сведений</a:t>
            </a:r>
          </a:p>
          <a:p>
            <a:pPr marL="627363" indent="-342900">
              <a:buFont typeface="Arial" pitchFamily="34" charset="0"/>
              <a:buChar char="•"/>
            </a:pPr>
            <a:r>
              <a:rPr lang="ru-RU" sz="1800" dirty="0" smtClean="0"/>
              <a:t>Невозможности </a:t>
            </a:r>
            <a:r>
              <a:rPr lang="ru-RU" sz="1800" dirty="0"/>
              <a:t>ликвидации </a:t>
            </a:r>
            <a:r>
              <a:rPr lang="ru-RU" sz="1800" dirty="0" smtClean="0"/>
              <a:t>ЮЛ </a:t>
            </a:r>
            <a:r>
              <a:rPr lang="ru-RU" sz="1800" dirty="0"/>
              <a:t>ввиду отсутствия средств на расходы, необходимые для его ликвидации, и невозможности возложить эти расходы на его </a:t>
            </a:r>
            <a:r>
              <a:rPr lang="ru-RU" sz="1800" dirty="0" smtClean="0"/>
              <a:t>учредителей </a:t>
            </a:r>
          </a:p>
          <a:p>
            <a:pPr marL="627363" indent="-342900">
              <a:buFont typeface="Arial" pitchFamily="34" charset="0"/>
              <a:buChar char="•"/>
            </a:pPr>
            <a:endParaRPr lang="ru-RU" dirty="0"/>
          </a:p>
          <a:p>
            <a:pPr marL="627363" indent="-342900"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недействующего ЮЛ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432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363" indent="-342900">
              <a:buFont typeface="Arial" pitchFamily="34" charset="0"/>
              <a:buChar char="•"/>
            </a:pPr>
            <a:r>
              <a:rPr lang="ru-RU" dirty="0"/>
              <a:t>истекло 15 месяцев с даты окончания действия патента или ИП в течение последних 15 месяцев не представлял документы отчетности, а также сведения о расчетах, предусмотренные законодательством Российской Федерации о налогах и сборах.</a:t>
            </a:r>
          </a:p>
          <a:p>
            <a:pPr marL="627363" indent="-342900">
              <a:buFont typeface="Arial" pitchFamily="34" charset="0"/>
              <a:buChar char="•"/>
            </a:pPr>
            <a:r>
              <a:rPr lang="ru-RU" dirty="0"/>
              <a:t>у ИП есть недоимка и задолженность.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недействующего ИП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769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363" indent="-342900">
              <a:buFont typeface="Arial" pitchFamily="34" charset="0"/>
              <a:buChar char="•"/>
            </a:pPr>
            <a:r>
              <a:rPr lang="ru-RU" dirty="0" smtClean="0"/>
              <a:t>Принятие регистрирующим органом решения о предстоящем исключении ЮЛ/ИП</a:t>
            </a:r>
          </a:p>
          <a:p>
            <a:pPr marL="627363" indent="-342900">
              <a:buFont typeface="Arial" pitchFamily="34" charset="0"/>
              <a:buChar char="•"/>
            </a:pPr>
            <a:r>
              <a:rPr lang="ru-RU" dirty="0" smtClean="0"/>
              <a:t>Опубликование в журнале «Вестник государственной регистрации» сведений о предстоящем исключение</a:t>
            </a:r>
          </a:p>
          <a:p>
            <a:pPr marL="627363" indent="-342900">
              <a:buFont typeface="Arial" pitchFamily="34" charset="0"/>
              <a:buChar char="•"/>
            </a:pPr>
            <a:r>
              <a:rPr lang="ru-RU" dirty="0" smtClean="0"/>
              <a:t>Исключение регистрирующим органом </a:t>
            </a:r>
            <a:r>
              <a:rPr lang="ru-RU" dirty="0" smtClean="0"/>
              <a:t>ЮЛ/ИП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Порядок исключения из ЕГРЮЛ/ЕГРИП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73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363" indent="-342900">
              <a:buFont typeface="Arial" pitchFamily="34" charset="0"/>
              <a:buChar char="•"/>
            </a:pPr>
            <a:r>
              <a:rPr lang="ru-RU" dirty="0" smtClean="0"/>
              <a:t>Возражение против исключения ЮЛ направляется в течение 3-х месяц </a:t>
            </a:r>
            <a:r>
              <a:rPr lang="ru-RU" dirty="0"/>
              <a:t>со дня опубликования решения о предстоящем </a:t>
            </a:r>
            <a:r>
              <a:rPr lang="ru-RU" dirty="0" smtClean="0"/>
              <a:t>исключении из ЕГРЮЛ</a:t>
            </a:r>
          </a:p>
          <a:p>
            <a:pPr marL="627363" indent="-342900">
              <a:buFont typeface="Arial" pitchFamily="34" charset="0"/>
              <a:buChar char="•"/>
            </a:pPr>
            <a:r>
              <a:rPr lang="ru-RU" dirty="0"/>
              <a:t>Возражение против исключения </a:t>
            </a:r>
            <a:r>
              <a:rPr lang="ru-RU" dirty="0" smtClean="0"/>
              <a:t>ИП </a:t>
            </a:r>
            <a:r>
              <a:rPr lang="ru-RU" dirty="0"/>
              <a:t>направляется в течение </a:t>
            </a:r>
            <a:r>
              <a:rPr lang="ru-RU" dirty="0" smtClean="0"/>
              <a:t>одного месяца </a:t>
            </a:r>
            <a:r>
              <a:rPr lang="ru-RU" dirty="0"/>
              <a:t>со дня опубликования решения о предстоящем </a:t>
            </a:r>
            <a:r>
              <a:rPr lang="ru-RU" dirty="0" smtClean="0"/>
              <a:t>исключении из ЕГРИП</a:t>
            </a:r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*при наличии возражения заинтересованного лица – решение об исключении не принимается</a:t>
            </a:r>
          </a:p>
          <a:p>
            <a:endParaRPr lang="ru-RU" dirty="0"/>
          </a:p>
          <a:p>
            <a:pPr marL="627363" indent="-342900"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Возражение против исключения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593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363" indent="-342900">
              <a:buFont typeface="Arial" pitchFamily="34" charset="0"/>
              <a:buChar char="•"/>
            </a:pPr>
            <a:r>
              <a:rPr lang="ru-RU" sz="2000" dirty="0" smtClean="0"/>
              <a:t>При исключении ЮЛ </a:t>
            </a:r>
            <a:r>
              <a:rPr lang="ru-RU" sz="2000" b="0" dirty="0" smtClean="0"/>
              <a:t>– не истекли три года после  </a:t>
            </a:r>
            <a:r>
              <a:rPr lang="ru-RU" sz="2000" b="0" dirty="0" smtClean="0"/>
              <a:t>исключения из ЕГРЮЛ, </a:t>
            </a:r>
            <a:r>
              <a:rPr lang="ru-RU" sz="2000" b="0" dirty="0" smtClean="0"/>
              <a:t>при внесении сведений </a:t>
            </a:r>
            <a:r>
              <a:rPr lang="ru-RU" sz="2000" b="0" dirty="0" smtClean="0"/>
              <a:t>об </a:t>
            </a:r>
            <a:r>
              <a:rPr lang="ru-RU" sz="2000" b="0" dirty="0"/>
              <a:t>учредителе (участнике) юридического лица либо о лице, имеющем право без доверенности действовать от имени юридического </a:t>
            </a:r>
            <a:r>
              <a:rPr lang="ru-RU" sz="2000" b="0" dirty="0" smtClean="0"/>
              <a:t>лица (исключение </a:t>
            </a:r>
            <a:r>
              <a:rPr lang="ru-RU" sz="2000" b="0" dirty="0"/>
              <a:t>ЮЛ из </a:t>
            </a:r>
            <a:r>
              <a:rPr lang="ru-RU" sz="2000" b="0" dirty="0" smtClean="0"/>
              <a:t>ЕГРЮЛ </a:t>
            </a:r>
            <a:r>
              <a:rPr lang="ru-RU" sz="2000" b="0" dirty="0"/>
              <a:t>в соответствии с п.1 </a:t>
            </a:r>
            <a:r>
              <a:rPr lang="ru-RU" sz="2000" b="0" dirty="0" smtClean="0"/>
              <a:t>ст.21.1 Закона №129-ФЗ) </a:t>
            </a:r>
            <a:endParaRPr lang="ru-RU" sz="2000" b="0" dirty="0"/>
          </a:p>
          <a:p>
            <a:pPr marL="627363" indent="-342900">
              <a:buFont typeface="Arial" pitchFamily="34" charset="0"/>
              <a:buChar char="•"/>
            </a:pPr>
            <a:r>
              <a:rPr lang="ru-RU" sz="2000" dirty="0" smtClean="0"/>
              <a:t>При исключении ИП – </a:t>
            </a:r>
            <a:r>
              <a:rPr lang="ru-RU" sz="2000" b="0" dirty="0" smtClean="0"/>
              <a:t>не </a:t>
            </a:r>
            <a:r>
              <a:rPr lang="ru-RU" sz="2000" b="0" dirty="0"/>
              <a:t>истекли три года со дня исключения индивидуального предпринимателя </a:t>
            </a:r>
            <a:r>
              <a:rPr lang="ru-RU" sz="2000" b="0" dirty="0" smtClean="0"/>
              <a:t>из ЕГРИП.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Последствия исключения </a:t>
            </a:r>
            <a:r>
              <a:rPr lang="ru-RU" sz="3200" dirty="0" smtClean="0"/>
              <a:t>из ЕГРЮЛ/ЕГРИП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60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5"/>
          <p:cNvSpPr txBox="1">
            <a:spLocks noGrp="1"/>
          </p:cNvSpPr>
          <p:nvPr/>
        </p:nvSpPr>
        <p:spPr bwMode="auto">
          <a:xfrm>
            <a:off x="8402639" y="4399360"/>
            <a:ext cx="504825" cy="51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5" rIns="81630" bIns="40815" anchor="ctr"/>
          <a:lstStyle>
            <a:lvl1pPr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ts val="1875"/>
              </a:lnSpc>
            </a:pPr>
            <a:fld id="{29397E44-2ED5-436A-9C08-2842B77023CD}" type="slidenum">
              <a:rPr lang="ru-RU" sz="2100">
                <a:solidFill>
                  <a:schemeClr val="bg1"/>
                </a:solidFill>
                <a:latin typeface="Calibri" pitchFamily="34" charset="0"/>
              </a:rPr>
              <a:pPr algn="ctr" eaLnBrk="1" hangingPunct="1">
                <a:lnSpc>
                  <a:spcPts val="1875"/>
                </a:lnSpc>
              </a:pPr>
              <a:t>9</a:t>
            </a:fld>
            <a:endParaRPr lang="ru-RU" sz="21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7651" name="Picture 3" descr="C:\Documents and Settings\0003-00-267\Рабочий стол\Для презентации\человечек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50032"/>
            <a:ext cx="3675062" cy="469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 rot="20803002">
            <a:off x="1835150" y="2031206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Спасибо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11638" y="1491854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22814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етрушин 05.04.20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8113</TotalTime>
  <Words>363</Words>
  <Application>Microsoft Office PowerPoint</Application>
  <PresentationFormat>Экран (16:9)</PresentationFormat>
  <Paragraphs>39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Петрушин 05.04.2017</vt:lpstr>
      <vt:lpstr>17_Специальное оформление</vt:lpstr>
      <vt:lpstr>Порядок исключения из Государственных реестров юридических лиц и индивидуальных предпринимателей</vt:lpstr>
      <vt:lpstr>ПРАВОСПОСОБНОСТЬ </vt:lpstr>
      <vt:lpstr>НЕДЕЙСТВУЮЩЕЕ ЮРИДИЧЕСКОЕ ЛИЦО И ИНДИВИДУАЛЬНЫЙ ПРЕДПРИНИМАТЕЛЬ </vt:lpstr>
      <vt:lpstr>Признаки недействующего ЮЛ</vt:lpstr>
      <vt:lpstr>Признаки недействующего ИП</vt:lpstr>
      <vt:lpstr>Порядок исключения из ЕГРЮЛ/ЕГРИП</vt:lpstr>
      <vt:lpstr>Возражение против исключения</vt:lpstr>
      <vt:lpstr>Последствия исключения из ЕГРЮЛ/ЕГРИП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АИС «Налог-3»: текущие задачи и новые горизонты развития Новые ИТ-задачи ФНС России</dc:title>
  <dc:creator>Виктор С. Нечушкин</dc:creator>
  <cp:lastModifiedBy>Яцкевич Константин Сергеевич</cp:lastModifiedBy>
  <cp:revision>278</cp:revision>
  <cp:lastPrinted>2017-04-27T04:53:46Z</cp:lastPrinted>
  <dcterms:created xsi:type="dcterms:W3CDTF">2017-04-05T12:00:25Z</dcterms:created>
  <dcterms:modified xsi:type="dcterms:W3CDTF">2022-05-23T15:16:30Z</dcterms:modified>
</cp:coreProperties>
</file>