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50" r:id="rId2"/>
    <p:sldId id="455" r:id="rId3"/>
    <p:sldId id="456" r:id="rId4"/>
    <p:sldId id="457" r:id="rId5"/>
    <p:sldId id="451" r:id="rId6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D7BD786-3E22-40A7-A313-A5DA583F0E2E}">
          <p14:sldIdLst>
            <p14:sldId id="450"/>
            <p14:sldId id="455"/>
            <p14:sldId id="456"/>
            <p14:sldId id="457"/>
            <p14:sldId id="451"/>
          </p14:sldIdLst>
        </p14:section>
        <p14:section name="Раздел без заголовка" id="{70E7D0C2-BCFE-48EC-A472-A14AA3F84914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CFDDED"/>
    <a:srgbClr val="FF9933"/>
    <a:srgbClr val="FF6600"/>
    <a:srgbClr val="FF33CC"/>
    <a:srgbClr val="FF66FF"/>
    <a:srgbClr val="3399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3381" autoAdjust="0"/>
  </p:normalViewPr>
  <p:slideViewPr>
    <p:cSldViewPr>
      <p:cViewPr>
        <p:scale>
          <a:sx n="90" d="100"/>
          <a:sy n="90" d="100"/>
        </p:scale>
        <p:origin x="-2244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2874" y="-96"/>
      </p:cViewPr>
      <p:guideLst>
        <p:guide orient="horz" pos="3127"/>
        <p:guide pos="214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BE242D-6B45-4007-937E-FF30C23A228F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EF8DA4-FB75-4509-8241-47DC4F4D32D7}">
      <dgm:prSet phldrT="[Текст]"/>
      <dgm:spPr>
        <a:noFill/>
      </dgm:spPr>
      <dgm:t>
        <a:bodyPr/>
        <a:lstStyle/>
        <a:p>
          <a:r>
            <a:rPr lang="ru-RU" b="1" u="sng" dirty="0" smtClean="0">
              <a:solidFill>
                <a:srgbClr val="008080"/>
              </a:solidFill>
              <a:ea typeface="Times New Roman" pitchFamily="18" charset="0"/>
              <a:cs typeface="Arial" pitchFamily="34" charset="0"/>
            </a:rPr>
            <a:t>Сроки уплаты в 2022 году</a:t>
          </a:r>
          <a:endParaRPr lang="ru-RU" b="1" dirty="0"/>
        </a:p>
      </dgm:t>
    </dgm:pt>
    <dgm:pt modelId="{19208820-DEEF-4208-99D9-403B63C65DE3}" type="parTrans" cxnId="{F9F8B18A-D7AA-4E34-A8AC-44B6A2CDF266}">
      <dgm:prSet/>
      <dgm:spPr/>
      <dgm:t>
        <a:bodyPr/>
        <a:lstStyle/>
        <a:p>
          <a:endParaRPr lang="ru-RU"/>
        </a:p>
      </dgm:t>
    </dgm:pt>
    <dgm:pt modelId="{367C8F26-C149-4AEE-B44B-665FF7410A86}" type="sibTrans" cxnId="{F9F8B18A-D7AA-4E34-A8AC-44B6A2CDF266}">
      <dgm:prSet/>
      <dgm:spPr/>
      <dgm:t>
        <a:bodyPr/>
        <a:lstStyle/>
        <a:p>
          <a:endParaRPr lang="ru-RU"/>
        </a:p>
      </dgm:t>
    </dgm:pt>
    <dgm:pt modelId="{B3D22AF2-C231-41C2-A865-BD0821D024A9}">
      <dgm:prSet phldrT="[Текст]"/>
      <dgm:spPr/>
      <dgm:t>
        <a:bodyPr/>
        <a:lstStyle/>
        <a:p>
          <a:r>
            <a:rPr lang="ru-RU" dirty="0" smtClean="0"/>
            <a:t>25 числа – НДС, акцизы, УСН, ЕСХН, НПД, НДПИ, прибыль;</a:t>
          </a:r>
          <a:endParaRPr lang="ru-RU" dirty="0"/>
        </a:p>
      </dgm:t>
    </dgm:pt>
    <dgm:pt modelId="{F5AEAC56-6FD9-49E3-9BF8-055C2B9285B4}" type="parTrans" cxnId="{5D3CEB71-32C6-473F-92C7-2E22502E2874}">
      <dgm:prSet/>
      <dgm:spPr/>
      <dgm:t>
        <a:bodyPr/>
        <a:lstStyle/>
        <a:p>
          <a:endParaRPr lang="ru-RU"/>
        </a:p>
      </dgm:t>
    </dgm:pt>
    <dgm:pt modelId="{6024B5F2-46AC-4F5D-87F8-97772DD8D816}" type="sibTrans" cxnId="{5D3CEB71-32C6-473F-92C7-2E22502E2874}">
      <dgm:prSet/>
      <dgm:spPr/>
      <dgm:t>
        <a:bodyPr/>
        <a:lstStyle/>
        <a:p>
          <a:endParaRPr lang="ru-RU"/>
        </a:p>
      </dgm:t>
    </dgm:pt>
    <dgm:pt modelId="{C1C1F59B-5C94-4C09-8059-0BBAEB4E9280}">
      <dgm:prSet phldrT="[Текст]"/>
      <dgm:spPr>
        <a:noFill/>
      </dgm:spPr>
      <dgm:t>
        <a:bodyPr/>
        <a:lstStyle/>
        <a:p>
          <a:r>
            <a:rPr lang="ru-RU" b="1" u="sng" dirty="0" smtClean="0">
              <a:solidFill>
                <a:srgbClr val="008080"/>
              </a:solidFill>
              <a:ea typeface="Times New Roman" pitchFamily="18" charset="0"/>
              <a:cs typeface="Arial" pitchFamily="34" charset="0"/>
            </a:rPr>
            <a:t>С 01.01.2023</a:t>
          </a:r>
          <a:endParaRPr lang="ru-RU" b="1" dirty="0"/>
        </a:p>
      </dgm:t>
    </dgm:pt>
    <dgm:pt modelId="{7E813F57-D7D0-443D-A967-F439FD2EEE19}" type="parTrans" cxnId="{2D6EB241-423E-4CF8-9AFA-06558F2678A1}">
      <dgm:prSet/>
      <dgm:spPr/>
      <dgm:t>
        <a:bodyPr/>
        <a:lstStyle/>
        <a:p>
          <a:endParaRPr lang="ru-RU"/>
        </a:p>
      </dgm:t>
    </dgm:pt>
    <dgm:pt modelId="{606D7288-A2B0-463A-8C82-95360CC3AD49}" type="sibTrans" cxnId="{2D6EB241-423E-4CF8-9AFA-06558F2678A1}">
      <dgm:prSet/>
      <dgm:spPr/>
      <dgm:t>
        <a:bodyPr/>
        <a:lstStyle/>
        <a:p>
          <a:endParaRPr lang="ru-RU"/>
        </a:p>
      </dgm:t>
    </dgm:pt>
    <dgm:pt modelId="{2EF5D2D1-EAA0-4F28-A737-7895AD75884B}">
      <dgm:prSet phldrT="[Текст]"/>
      <dgm:spPr/>
      <dgm:t>
        <a:bodyPr/>
        <a:lstStyle/>
        <a:p>
          <a:r>
            <a:rPr lang="ru-RU" dirty="0" smtClean="0"/>
            <a:t>20 числа – </a:t>
          </a:r>
          <a:r>
            <a:rPr lang="ru-RU" u="none" dirty="0" smtClean="0"/>
            <a:t>представление деклараций (расчетов) и уведомлений об исчисленных суммах налогов, авансовых платежей по ним, страховых взносов;</a:t>
          </a:r>
          <a:endParaRPr lang="ru-RU" u="none" dirty="0"/>
        </a:p>
      </dgm:t>
    </dgm:pt>
    <dgm:pt modelId="{6C935D92-3CCC-451F-B72E-08D95E96B35F}" type="parTrans" cxnId="{F24C3C8E-F6FE-41E5-8145-263A3DDC2584}">
      <dgm:prSet/>
      <dgm:spPr/>
      <dgm:t>
        <a:bodyPr/>
        <a:lstStyle/>
        <a:p>
          <a:endParaRPr lang="ru-RU"/>
        </a:p>
      </dgm:t>
    </dgm:pt>
    <dgm:pt modelId="{39A717B6-3CF6-46AD-8CF2-70FEF0C6FBDF}" type="sibTrans" cxnId="{F24C3C8E-F6FE-41E5-8145-263A3DDC2584}">
      <dgm:prSet/>
      <dgm:spPr/>
      <dgm:t>
        <a:bodyPr/>
        <a:lstStyle/>
        <a:p>
          <a:endParaRPr lang="ru-RU"/>
        </a:p>
      </dgm:t>
    </dgm:pt>
    <dgm:pt modelId="{FF194EEA-6FDC-42B4-BF9E-D41B45FCB236}">
      <dgm:prSet/>
      <dgm:spPr/>
      <dgm:t>
        <a:bodyPr/>
        <a:lstStyle/>
        <a:p>
          <a:r>
            <a:rPr lang="ru-RU" smtClean="0"/>
            <a:t>20 числа – НДС (ввозимый), водный налог и налог на игорный бизнес;</a:t>
          </a:r>
          <a:endParaRPr lang="ru-RU" dirty="0" smtClean="0"/>
        </a:p>
      </dgm:t>
    </dgm:pt>
    <dgm:pt modelId="{8C128F17-4C8E-4BE2-8D41-0D97F279F2E4}" type="parTrans" cxnId="{E9B626C9-F05B-4802-8A1B-8715E3963694}">
      <dgm:prSet/>
      <dgm:spPr/>
      <dgm:t>
        <a:bodyPr/>
        <a:lstStyle/>
        <a:p>
          <a:endParaRPr lang="ru-RU"/>
        </a:p>
      </dgm:t>
    </dgm:pt>
    <dgm:pt modelId="{5C62C03C-DD52-4DBB-B4C1-1E633825F754}" type="sibTrans" cxnId="{E9B626C9-F05B-4802-8A1B-8715E3963694}">
      <dgm:prSet/>
      <dgm:spPr/>
      <dgm:t>
        <a:bodyPr/>
        <a:lstStyle/>
        <a:p>
          <a:endParaRPr lang="ru-RU"/>
        </a:p>
      </dgm:t>
    </dgm:pt>
    <dgm:pt modelId="{9BB37B50-C374-4704-B1AE-ECB545B47F34}">
      <dgm:prSet/>
      <dgm:spPr/>
      <dgm:t>
        <a:bodyPr/>
        <a:lstStyle/>
        <a:p>
          <a:r>
            <a:rPr lang="ru-RU" dirty="0" smtClean="0"/>
            <a:t>15 числа – страховые взносы;</a:t>
          </a:r>
          <a:endParaRPr lang="ru-RU" dirty="0">
            <a:cs typeface="Arial" pitchFamily="34" charset="0"/>
          </a:endParaRPr>
        </a:p>
      </dgm:t>
    </dgm:pt>
    <dgm:pt modelId="{3A2058A7-48C4-471C-B42F-1F0129780D5F}" type="parTrans" cxnId="{60EB5F07-8E0C-4D28-A13F-FDD111825D9D}">
      <dgm:prSet/>
      <dgm:spPr/>
      <dgm:t>
        <a:bodyPr/>
        <a:lstStyle/>
        <a:p>
          <a:endParaRPr lang="ru-RU"/>
        </a:p>
      </dgm:t>
    </dgm:pt>
    <dgm:pt modelId="{2A22B3DE-69DF-47A3-B1A8-BA9CC377C2FA}" type="sibTrans" cxnId="{60EB5F07-8E0C-4D28-A13F-FDD111825D9D}">
      <dgm:prSet/>
      <dgm:spPr/>
      <dgm:t>
        <a:bodyPr/>
        <a:lstStyle/>
        <a:p>
          <a:endParaRPr lang="ru-RU"/>
        </a:p>
      </dgm:t>
    </dgm:pt>
    <dgm:pt modelId="{4143E5A8-2E74-499C-B186-075A3D9994C1}">
      <dgm:prSet/>
      <dgm:spPr/>
      <dgm:t>
        <a:bodyPr/>
        <a:lstStyle/>
        <a:p>
          <a:r>
            <a:rPr lang="ru-RU" dirty="0" smtClean="0"/>
            <a:t>25 числа – уплата ЕНП</a:t>
          </a:r>
        </a:p>
      </dgm:t>
    </dgm:pt>
    <dgm:pt modelId="{134EBE0B-B012-4372-84D0-5DA28B17BC16}" type="parTrans" cxnId="{90F59D4C-23E8-4C5C-BB63-D14D3EC86FFA}">
      <dgm:prSet/>
      <dgm:spPr/>
      <dgm:t>
        <a:bodyPr/>
        <a:lstStyle/>
        <a:p>
          <a:endParaRPr lang="ru-RU"/>
        </a:p>
      </dgm:t>
    </dgm:pt>
    <dgm:pt modelId="{DB57B514-985D-4BFB-A70A-F2C1243E08C4}" type="sibTrans" cxnId="{90F59D4C-23E8-4C5C-BB63-D14D3EC86FFA}">
      <dgm:prSet/>
      <dgm:spPr/>
      <dgm:t>
        <a:bodyPr/>
        <a:lstStyle/>
        <a:p>
          <a:endParaRPr lang="ru-RU"/>
        </a:p>
      </dgm:t>
    </dgm:pt>
    <dgm:pt modelId="{9C3FCD05-9C2D-4E13-A545-F020221F1BEF}">
      <dgm:prSet/>
      <dgm:spPr/>
      <dgm:t>
        <a:bodyPr/>
        <a:lstStyle/>
        <a:p>
          <a:r>
            <a:rPr lang="ru-RU" dirty="0" smtClean="0">
              <a:cs typeface="Arial" pitchFamily="34" charset="0"/>
            </a:rPr>
            <a:t>НДФЛ – на следующий день после выплаты дохода.</a:t>
          </a:r>
          <a:endParaRPr lang="ru-RU" dirty="0">
            <a:cs typeface="Arial" pitchFamily="34" charset="0"/>
          </a:endParaRPr>
        </a:p>
      </dgm:t>
    </dgm:pt>
    <dgm:pt modelId="{C119B578-D234-4E94-8AFA-87BB16261D72}" type="parTrans" cxnId="{23258D72-3EF2-4D40-A303-A9B6DB67402E}">
      <dgm:prSet/>
      <dgm:spPr/>
      <dgm:t>
        <a:bodyPr/>
        <a:lstStyle/>
        <a:p>
          <a:endParaRPr lang="ru-RU"/>
        </a:p>
      </dgm:t>
    </dgm:pt>
    <dgm:pt modelId="{F31D1F5E-A662-4E9D-A69A-C8DA99215F04}" type="sibTrans" cxnId="{23258D72-3EF2-4D40-A303-A9B6DB67402E}">
      <dgm:prSet/>
      <dgm:spPr/>
      <dgm:t>
        <a:bodyPr/>
        <a:lstStyle/>
        <a:p>
          <a:endParaRPr lang="ru-RU"/>
        </a:p>
      </dgm:t>
    </dgm:pt>
    <dgm:pt modelId="{59CA90BA-346E-43A1-AD97-39703F6A2EDE}" type="pres">
      <dgm:prSet presAssocID="{60BE242D-6B45-4007-937E-FF30C23A22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DA900D-D2A8-4E36-89D8-637F565BD02B}" type="pres">
      <dgm:prSet presAssocID="{70EF8DA4-FB75-4509-8241-47DC4F4D32D7}" presName="composite" presStyleCnt="0"/>
      <dgm:spPr/>
    </dgm:pt>
    <dgm:pt modelId="{36EB1A35-FA15-4CC2-8317-30D6169EC6AA}" type="pres">
      <dgm:prSet presAssocID="{70EF8DA4-FB75-4509-8241-47DC4F4D32D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33248-BAB2-4FE3-AA8B-52170AADD680}" type="pres">
      <dgm:prSet presAssocID="{70EF8DA4-FB75-4509-8241-47DC4F4D32D7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4A3321-4CDB-4F3C-B9F7-B13D8C349CC8}" type="pres">
      <dgm:prSet presAssocID="{367C8F26-C149-4AEE-B44B-665FF7410A86}" presName="space" presStyleCnt="0"/>
      <dgm:spPr/>
    </dgm:pt>
    <dgm:pt modelId="{56DC54A9-5E7D-49F2-9EBD-36139A7AB918}" type="pres">
      <dgm:prSet presAssocID="{C1C1F59B-5C94-4C09-8059-0BBAEB4E9280}" presName="composite" presStyleCnt="0"/>
      <dgm:spPr/>
    </dgm:pt>
    <dgm:pt modelId="{CBE285D9-BFB5-4590-9084-9E60E079B1B8}" type="pres">
      <dgm:prSet presAssocID="{C1C1F59B-5C94-4C09-8059-0BBAEB4E9280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AF8CE0-48EE-4DF4-B9AD-B7062FAA6C26}" type="pres">
      <dgm:prSet presAssocID="{C1C1F59B-5C94-4C09-8059-0BBAEB4E9280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258D72-3EF2-4D40-A303-A9B6DB67402E}" srcId="{70EF8DA4-FB75-4509-8241-47DC4F4D32D7}" destId="{9C3FCD05-9C2D-4E13-A545-F020221F1BEF}" srcOrd="3" destOrd="0" parTransId="{C119B578-D234-4E94-8AFA-87BB16261D72}" sibTransId="{F31D1F5E-A662-4E9D-A69A-C8DA99215F04}"/>
    <dgm:cxn modelId="{2D6EB241-423E-4CF8-9AFA-06558F2678A1}" srcId="{60BE242D-6B45-4007-937E-FF30C23A228F}" destId="{C1C1F59B-5C94-4C09-8059-0BBAEB4E9280}" srcOrd="1" destOrd="0" parTransId="{7E813F57-D7D0-443D-A967-F439FD2EEE19}" sibTransId="{606D7288-A2B0-463A-8C82-95360CC3AD49}"/>
    <dgm:cxn modelId="{D0DED42F-E15A-4F2D-A5C5-7776E07FE4AC}" type="presOf" srcId="{70EF8DA4-FB75-4509-8241-47DC4F4D32D7}" destId="{36EB1A35-FA15-4CC2-8317-30D6169EC6AA}" srcOrd="0" destOrd="0" presId="urn:microsoft.com/office/officeart/2005/8/layout/hList1"/>
    <dgm:cxn modelId="{B95C4DF4-2B82-4A39-B2F9-B656EAA1DB30}" type="presOf" srcId="{4143E5A8-2E74-499C-B186-075A3D9994C1}" destId="{CAAF8CE0-48EE-4DF4-B9AD-B7062FAA6C26}" srcOrd="0" destOrd="1" presId="urn:microsoft.com/office/officeart/2005/8/layout/hList1"/>
    <dgm:cxn modelId="{EC895715-1A96-4C9C-B7F7-5F646E4F05E1}" type="presOf" srcId="{C1C1F59B-5C94-4C09-8059-0BBAEB4E9280}" destId="{CBE285D9-BFB5-4590-9084-9E60E079B1B8}" srcOrd="0" destOrd="0" presId="urn:microsoft.com/office/officeart/2005/8/layout/hList1"/>
    <dgm:cxn modelId="{07E64B49-DFCF-4F49-A6A6-68E34532A49E}" type="presOf" srcId="{B3D22AF2-C231-41C2-A865-BD0821D024A9}" destId="{C8D33248-BAB2-4FE3-AA8B-52170AADD680}" srcOrd="0" destOrd="0" presId="urn:microsoft.com/office/officeart/2005/8/layout/hList1"/>
    <dgm:cxn modelId="{52F84270-E134-4438-BDCB-594690655AA5}" type="presOf" srcId="{FF194EEA-6FDC-42B4-BF9E-D41B45FCB236}" destId="{C8D33248-BAB2-4FE3-AA8B-52170AADD680}" srcOrd="0" destOrd="1" presId="urn:microsoft.com/office/officeart/2005/8/layout/hList1"/>
    <dgm:cxn modelId="{90F59D4C-23E8-4C5C-BB63-D14D3EC86FFA}" srcId="{C1C1F59B-5C94-4C09-8059-0BBAEB4E9280}" destId="{4143E5A8-2E74-499C-B186-075A3D9994C1}" srcOrd="1" destOrd="0" parTransId="{134EBE0B-B012-4372-84D0-5DA28B17BC16}" sibTransId="{DB57B514-985D-4BFB-A70A-F2C1243E08C4}"/>
    <dgm:cxn modelId="{E9B626C9-F05B-4802-8A1B-8715E3963694}" srcId="{70EF8DA4-FB75-4509-8241-47DC4F4D32D7}" destId="{FF194EEA-6FDC-42B4-BF9E-D41B45FCB236}" srcOrd="1" destOrd="0" parTransId="{8C128F17-4C8E-4BE2-8D41-0D97F279F2E4}" sibTransId="{5C62C03C-DD52-4DBB-B4C1-1E633825F754}"/>
    <dgm:cxn modelId="{2F974845-7F9A-4EA7-A844-35CF94E5519A}" type="presOf" srcId="{60BE242D-6B45-4007-937E-FF30C23A228F}" destId="{59CA90BA-346E-43A1-AD97-39703F6A2EDE}" srcOrd="0" destOrd="0" presId="urn:microsoft.com/office/officeart/2005/8/layout/hList1"/>
    <dgm:cxn modelId="{F24C3C8E-F6FE-41E5-8145-263A3DDC2584}" srcId="{C1C1F59B-5C94-4C09-8059-0BBAEB4E9280}" destId="{2EF5D2D1-EAA0-4F28-A737-7895AD75884B}" srcOrd="0" destOrd="0" parTransId="{6C935D92-3CCC-451F-B72E-08D95E96B35F}" sibTransId="{39A717B6-3CF6-46AD-8CF2-70FEF0C6FBDF}"/>
    <dgm:cxn modelId="{B9FABE44-7CF1-4960-8F51-DA4AD6195737}" type="presOf" srcId="{9BB37B50-C374-4704-B1AE-ECB545B47F34}" destId="{C8D33248-BAB2-4FE3-AA8B-52170AADD680}" srcOrd="0" destOrd="2" presId="urn:microsoft.com/office/officeart/2005/8/layout/hList1"/>
    <dgm:cxn modelId="{F9F8B18A-D7AA-4E34-A8AC-44B6A2CDF266}" srcId="{60BE242D-6B45-4007-937E-FF30C23A228F}" destId="{70EF8DA4-FB75-4509-8241-47DC4F4D32D7}" srcOrd="0" destOrd="0" parTransId="{19208820-DEEF-4208-99D9-403B63C65DE3}" sibTransId="{367C8F26-C149-4AEE-B44B-665FF7410A86}"/>
    <dgm:cxn modelId="{60EB5F07-8E0C-4D28-A13F-FDD111825D9D}" srcId="{70EF8DA4-FB75-4509-8241-47DC4F4D32D7}" destId="{9BB37B50-C374-4704-B1AE-ECB545B47F34}" srcOrd="2" destOrd="0" parTransId="{3A2058A7-48C4-471C-B42F-1F0129780D5F}" sibTransId="{2A22B3DE-69DF-47A3-B1A8-BA9CC377C2FA}"/>
    <dgm:cxn modelId="{2E37D07D-A6B9-43E7-8017-FCAC50E35F91}" type="presOf" srcId="{2EF5D2D1-EAA0-4F28-A737-7895AD75884B}" destId="{CAAF8CE0-48EE-4DF4-B9AD-B7062FAA6C26}" srcOrd="0" destOrd="0" presId="urn:microsoft.com/office/officeart/2005/8/layout/hList1"/>
    <dgm:cxn modelId="{03563EBD-6DC7-4534-9A45-FD7D281EDCC1}" type="presOf" srcId="{9C3FCD05-9C2D-4E13-A545-F020221F1BEF}" destId="{C8D33248-BAB2-4FE3-AA8B-52170AADD680}" srcOrd="0" destOrd="3" presId="urn:microsoft.com/office/officeart/2005/8/layout/hList1"/>
    <dgm:cxn modelId="{5D3CEB71-32C6-473F-92C7-2E22502E2874}" srcId="{70EF8DA4-FB75-4509-8241-47DC4F4D32D7}" destId="{B3D22AF2-C231-41C2-A865-BD0821D024A9}" srcOrd="0" destOrd="0" parTransId="{F5AEAC56-6FD9-49E3-9BF8-055C2B9285B4}" sibTransId="{6024B5F2-46AC-4F5D-87F8-97772DD8D816}"/>
    <dgm:cxn modelId="{1D15F844-2979-4E5F-ABD6-A3B023629122}" type="presParOf" srcId="{59CA90BA-346E-43A1-AD97-39703F6A2EDE}" destId="{F8DA900D-D2A8-4E36-89D8-637F565BD02B}" srcOrd="0" destOrd="0" presId="urn:microsoft.com/office/officeart/2005/8/layout/hList1"/>
    <dgm:cxn modelId="{015BE620-9184-4CD3-9EAF-EAE928A51422}" type="presParOf" srcId="{F8DA900D-D2A8-4E36-89D8-637F565BD02B}" destId="{36EB1A35-FA15-4CC2-8317-30D6169EC6AA}" srcOrd="0" destOrd="0" presId="urn:microsoft.com/office/officeart/2005/8/layout/hList1"/>
    <dgm:cxn modelId="{CA64308F-07EB-48A5-BF32-579C3200A918}" type="presParOf" srcId="{F8DA900D-D2A8-4E36-89D8-637F565BD02B}" destId="{C8D33248-BAB2-4FE3-AA8B-52170AADD680}" srcOrd="1" destOrd="0" presId="urn:microsoft.com/office/officeart/2005/8/layout/hList1"/>
    <dgm:cxn modelId="{AFE067EB-DF23-47B8-B963-E3F3B8A68DAD}" type="presParOf" srcId="{59CA90BA-346E-43A1-AD97-39703F6A2EDE}" destId="{854A3321-4CDB-4F3C-B9F7-B13D8C349CC8}" srcOrd="1" destOrd="0" presId="urn:microsoft.com/office/officeart/2005/8/layout/hList1"/>
    <dgm:cxn modelId="{E74F0732-F495-4B3E-9A0E-25CCE2D4C845}" type="presParOf" srcId="{59CA90BA-346E-43A1-AD97-39703F6A2EDE}" destId="{56DC54A9-5E7D-49F2-9EBD-36139A7AB918}" srcOrd="2" destOrd="0" presId="urn:microsoft.com/office/officeart/2005/8/layout/hList1"/>
    <dgm:cxn modelId="{9918D9E7-39F1-4386-BD5A-79D5A14BDCE8}" type="presParOf" srcId="{56DC54A9-5E7D-49F2-9EBD-36139A7AB918}" destId="{CBE285D9-BFB5-4590-9084-9E60E079B1B8}" srcOrd="0" destOrd="0" presId="urn:microsoft.com/office/officeart/2005/8/layout/hList1"/>
    <dgm:cxn modelId="{54C39565-607F-4BF4-BD7D-CE0A07F24612}" type="presParOf" srcId="{56DC54A9-5E7D-49F2-9EBD-36139A7AB918}" destId="{CAAF8CE0-48EE-4DF4-B9AD-B7062FAA6C2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EB1A35-FA15-4CC2-8317-30D6169EC6AA}">
      <dsp:nvSpPr>
        <dsp:cNvPr id="0" name=""/>
        <dsp:cNvSpPr/>
      </dsp:nvSpPr>
      <dsp:spPr>
        <a:xfrm>
          <a:off x="37" y="35824"/>
          <a:ext cx="3583540" cy="633600"/>
        </a:xfrm>
        <a:prstGeom prst="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u="sng" kern="1200" dirty="0" smtClean="0">
              <a:solidFill>
                <a:srgbClr val="008080"/>
              </a:solidFill>
              <a:ea typeface="Times New Roman" pitchFamily="18" charset="0"/>
              <a:cs typeface="Arial" pitchFamily="34" charset="0"/>
            </a:rPr>
            <a:t>Сроки уплаты в 2022 году</a:t>
          </a:r>
          <a:endParaRPr lang="ru-RU" sz="2200" b="1" kern="1200" dirty="0"/>
        </a:p>
      </dsp:txBody>
      <dsp:txXfrm>
        <a:off x="37" y="35824"/>
        <a:ext cx="3583540" cy="633600"/>
      </dsp:txXfrm>
    </dsp:sp>
    <dsp:sp modelId="{C8D33248-BAB2-4FE3-AA8B-52170AADD680}">
      <dsp:nvSpPr>
        <dsp:cNvPr id="0" name=""/>
        <dsp:cNvSpPr/>
      </dsp:nvSpPr>
      <dsp:spPr>
        <a:xfrm>
          <a:off x="37" y="669424"/>
          <a:ext cx="3583540" cy="4227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25 числа – НДС, акцизы, УСН, ЕСХН, НПД, НДПИ, прибыль;</a:t>
          </a:r>
          <a:endParaRPr lang="ru-RU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smtClean="0"/>
            <a:t>20 числа – НДС (ввозимый), водный налог и налог на игорный бизнес;</a:t>
          </a:r>
          <a:endParaRPr lang="ru-RU" sz="2200" kern="1200" dirty="0" smtClean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15 числа – страховые взносы;</a:t>
          </a:r>
          <a:endParaRPr lang="ru-RU" sz="2200" kern="1200" dirty="0">
            <a:cs typeface="Arial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cs typeface="Arial" pitchFamily="34" charset="0"/>
            </a:rPr>
            <a:t>НДФЛ – на следующий день после выплаты дохода.</a:t>
          </a:r>
          <a:endParaRPr lang="ru-RU" sz="2200" kern="1200" dirty="0">
            <a:cs typeface="Arial" pitchFamily="34" charset="0"/>
          </a:endParaRPr>
        </a:p>
      </dsp:txBody>
      <dsp:txXfrm>
        <a:off x="37" y="669424"/>
        <a:ext cx="3583540" cy="4227300"/>
      </dsp:txXfrm>
    </dsp:sp>
    <dsp:sp modelId="{CBE285D9-BFB5-4590-9084-9E60E079B1B8}">
      <dsp:nvSpPr>
        <dsp:cNvPr id="0" name=""/>
        <dsp:cNvSpPr/>
      </dsp:nvSpPr>
      <dsp:spPr>
        <a:xfrm>
          <a:off x="4085273" y="35824"/>
          <a:ext cx="3583540" cy="633600"/>
        </a:xfrm>
        <a:prstGeom prst="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u="sng" kern="1200" dirty="0" smtClean="0">
              <a:solidFill>
                <a:srgbClr val="008080"/>
              </a:solidFill>
              <a:ea typeface="Times New Roman" pitchFamily="18" charset="0"/>
              <a:cs typeface="Arial" pitchFamily="34" charset="0"/>
            </a:rPr>
            <a:t>С 01.01.2023</a:t>
          </a:r>
          <a:endParaRPr lang="ru-RU" sz="2200" b="1" kern="1200" dirty="0"/>
        </a:p>
      </dsp:txBody>
      <dsp:txXfrm>
        <a:off x="4085273" y="35824"/>
        <a:ext cx="3583540" cy="633600"/>
      </dsp:txXfrm>
    </dsp:sp>
    <dsp:sp modelId="{CAAF8CE0-48EE-4DF4-B9AD-B7062FAA6C26}">
      <dsp:nvSpPr>
        <dsp:cNvPr id="0" name=""/>
        <dsp:cNvSpPr/>
      </dsp:nvSpPr>
      <dsp:spPr>
        <a:xfrm>
          <a:off x="4085273" y="669424"/>
          <a:ext cx="3583540" cy="4227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20 числа – </a:t>
          </a:r>
          <a:r>
            <a:rPr lang="ru-RU" sz="2200" u="none" kern="1200" dirty="0" smtClean="0"/>
            <a:t>представление деклараций (расчетов) и уведомлений об исчисленных суммах налогов, авансовых платежей по ним, страховых взносов;</a:t>
          </a:r>
          <a:endParaRPr lang="ru-RU" sz="2200" u="none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25 числа – уплата ЕНП</a:t>
          </a:r>
        </a:p>
      </dsp:txBody>
      <dsp:txXfrm>
        <a:off x="4085273" y="669424"/>
        <a:ext cx="3583540" cy="4227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400" cy="4968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68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CED3A8C-B048-4299-9F82-57AA0E33B5D8}" type="datetimeFigureOut">
              <a:rPr lang="ru-RU"/>
              <a:pPr>
                <a:defRPr/>
              </a:pPr>
              <a:t>19.05.2022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878"/>
            <a:ext cx="5438775" cy="4467225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5"/>
            <a:ext cx="2946400" cy="496887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5"/>
            <a:ext cx="2946400" cy="496887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5EA9147-40DE-4663-BB6E-984A68183A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231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100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E2A96-9827-4242-BA81-FD9469DAF25A}" type="datetime1">
              <a:rPr lang="ru-RU"/>
              <a:pPr>
                <a:defRPr/>
              </a:pPr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14FA7-D127-4FB7-9EFF-7DCFF7C2F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932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7A22-9035-4FFB-A3FC-F16350BAFFE1}" type="datetime1">
              <a:rPr lang="ru-RU"/>
              <a:pPr>
                <a:defRPr/>
              </a:pPr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6A499-1D80-4359-98B0-9595015C2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020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39" y="192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78" y="1606884"/>
            <a:ext cx="7320689" cy="4829254"/>
          </a:xfrm>
        </p:spPr>
        <p:txBody>
          <a:bodyPr/>
          <a:lstStyle>
            <a:lvl1pPr marL="344014" indent="0">
              <a:buFontTx/>
              <a:buNone/>
              <a:defRPr b="1">
                <a:latin typeface="+mj-lt"/>
              </a:defRPr>
            </a:lvl1pPr>
            <a:lvl2pPr marL="341038" indent="3040">
              <a:defRPr>
                <a:latin typeface="+mj-lt"/>
              </a:defRPr>
            </a:lvl2pPr>
            <a:lvl3pPr marL="594933" indent="-246383">
              <a:tabLst/>
              <a:defRPr>
                <a:latin typeface="+mj-lt"/>
              </a:defRPr>
            </a:lvl3pPr>
            <a:lvl4pPr marL="0" indent="341038">
              <a:lnSpc>
                <a:spcPts val="1722"/>
              </a:lnSpc>
              <a:spcBef>
                <a:spcPts val="383"/>
              </a:spcBef>
              <a:defRPr>
                <a:latin typeface="+mj-lt"/>
              </a:defRPr>
            </a:lvl4pPr>
            <a:lvl5pPr>
              <a:lnSpc>
                <a:spcPts val="1722"/>
              </a:lnSpc>
              <a:spcBef>
                <a:spcPts val="38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3" y="5127081"/>
            <a:ext cx="923618" cy="376853"/>
          </a:xfrm>
          <a:prstGeom prst="rect">
            <a:avLst/>
          </a:prstGeom>
          <a:noFill/>
        </p:spPr>
        <p:txBody>
          <a:bodyPr wrap="square" lIns="86532" tIns="43264" rIns="86532" bIns="43264" rtlCol="0">
            <a:noAutofit/>
          </a:bodyPr>
          <a:lstStyle/>
          <a:p>
            <a:pPr defTabSz="785222"/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6" y="501125"/>
            <a:ext cx="7337192" cy="1105803"/>
          </a:xfrm>
        </p:spPr>
        <p:txBody>
          <a:bodyPr/>
          <a:lstStyle>
            <a:lvl1pPr marL="0" marR="0" indent="0" defTabSz="9871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200"/>
            </a:lvl1pPr>
          </a:lstStyle>
          <a:p>
            <a:pPr marL="0" marR="0" lvl="0" indent="0" defTabSz="9871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083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E128C-14A4-4A50-B0C5-D92784745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216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47F27-52BD-46DC-91F0-FBFD9E451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582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A5696-5E90-4918-A457-A242B373FB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868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C6134-E113-4C55-BF5B-8758F29E2233}" type="datetime1">
              <a:rPr lang="ru-RU"/>
              <a:pPr>
                <a:defRPr/>
              </a:pPr>
              <a:t>19.05.2022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3FA99-5016-49B3-9E70-D20AFAC31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879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E0C25-BE47-4FE1-B13A-1B8F6B176F8D}" type="datetime1">
              <a:rPr lang="ru-RU"/>
              <a:pPr>
                <a:defRPr/>
              </a:pPr>
              <a:t>19.05.2022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F5A53-F547-48E3-B2C5-5B23A55820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13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8BC3F-A187-4B25-B9ED-3EA1F9BD2CAD}" type="datetime1">
              <a:rPr lang="ru-RU"/>
              <a:pPr>
                <a:defRPr/>
              </a:pPr>
              <a:t>19.05.2022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33E9F426-52F0-4655-BCA0-7A76801DB3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509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C69A0-3D28-40D3-A7FB-93F8566ECBFB}" type="datetime1">
              <a:rPr lang="ru-RU"/>
              <a:pPr>
                <a:defRPr/>
              </a:pPr>
              <a:t>19.05.2022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C4ED6-A911-43A5-8E34-1E3A5E682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742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8ED10-89B6-4729-8F76-CD980BDB5144}" type="datetime1">
              <a:rPr lang="ru-RU"/>
              <a:pPr>
                <a:defRPr/>
              </a:pPr>
              <a:t>19.05.2022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BAC76-F45D-45A7-A179-664A16136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820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08CF09-399C-40D6-B816-3AF13E2E92B3}" type="datetime1">
              <a:rPr lang="ru-RU"/>
              <a:pPr>
                <a:defRPr/>
              </a:pPr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1409FC5F-BD2A-4C35-9EF6-107087676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38" r:id="rId5"/>
    <p:sldLayoutId id="2147483847" r:id="rId6"/>
    <p:sldLayoutId id="2147483848" r:id="rId7"/>
    <p:sldLayoutId id="2147483839" r:id="rId8"/>
    <p:sldLayoutId id="2147483840" r:id="rId9"/>
    <p:sldLayoutId id="2147483841" r:id="rId10"/>
    <p:sldLayoutId id="2147483842" r:id="rId11"/>
    <p:sldLayoutId id="2147483849" r:id="rId12"/>
  </p:sldLayoutIdLst>
  <p:hf hdr="0" ftr="0" dt="0"/>
  <p:txStyles>
    <p:titleStyle>
      <a:lvl1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indent="-317500" algn="l" defTabSz="912813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indent="139700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85875" algn="just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–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indent="571500" algn="l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microsoft.com/office/2007/relationships/hdphoto" Target="../media/hdphoto2.wdp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7"/>
          <p:cNvSpPr>
            <a:spLocks noGrp="1"/>
          </p:cNvSpPr>
          <p:nvPr>
            <p:ph type="title"/>
          </p:nvPr>
        </p:nvSpPr>
        <p:spPr>
          <a:xfrm>
            <a:off x="503548" y="217437"/>
            <a:ext cx="8573249" cy="547267"/>
          </a:xfrm>
          <a:prstGeom prst="roundRect">
            <a:avLst/>
          </a:prstGeom>
        </p:spPr>
        <p:txBody>
          <a:bodyPr vert="horz" wrap="square" lIns="69693" tIns="34847" rIns="69693" bIns="34847" rtlCol="0" anchor="ctr">
            <a:normAutofit fontScale="90000"/>
          </a:bodyPr>
          <a:lstStyle/>
          <a:p>
            <a:pPr algn="ctr" defTabSz="696943"/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ЕДИНЫЙ НАЛОГОВЫЙ СЧЕТ(ЕНС)</a:t>
            </a:r>
            <a:endParaRPr lang="ru-RU" sz="1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791580" y="1920793"/>
            <a:ext cx="1633174" cy="2014943"/>
            <a:chOff x="647564" y="1601180"/>
            <a:chExt cx="3202916" cy="3744416"/>
          </a:xfrm>
        </p:grpSpPr>
        <p:pic>
          <p:nvPicPr>
            <p:cNvPr id="4107" name="Picture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564" y="1601180"/>
              <a:ext cx="3202916" cy="3744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863588" y="2888940"/>
              <a:ext cx="2088232" cy="432048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ИНН 5190236589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63588" y="3580947"/>
              <a:ext cx="2520280" cy="557695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4800" b="1" dirty="0" smtClean="0">
                  <a:solidFill>
                    <a:srgbClr val="005AA9"/>
                  </a:solidFill>
                  <a:latin typeface="+mj-lt"/>
                  <a:ea typeface="+mj-ea"/>
                  <a:cs typeface="+mj-cs"/>
                </a:rPr>
                <a:t>СУММА</a:t>
              </a: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1 000 000 рублей</a:t>
              </a:r>
            </a:p>
          </p:txBody>
        </p:sp>
      </p:grpSp>
      <p:pic>
        <p:nvPicPr>
          <p:cNvPr id="25" name="Picture 4" descr="F:\шаблоны\ифнс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332" y="2301344"/>
            <a:ext cx="1849760" cy="143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F:\шаблоны\долговой центр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196" y="3645023"/>
            <a:ext cx="2033573" cy="148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0" descr="F:\arrow3-150x150-orange-top_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 b="7411"/>
          <a:stretch/>
        </p:blipFill>
        <p:spPr bwMode="auto">
          <a:xfrm rot="9167823">
            <a:off x="2888715" y="933192"/>
            <a:ext cx="1776680" cy="194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F:\arrow3-150x150-orange-top_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 b="7411"/>
          <a:stretch/>
        </p:blipFill>
        <p:spPr bwMode="auto">
          <a:xfrm rot="10277676">
            <a:off x="5247105" y="2138035"/>
            <a:ext cx="1649249" cy="176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973965" y="2024844"/>
            <a:ext cx="2946407" cy="39604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ФК - единый налоговый счет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944647" y="3392996"/>
            <a:ext cx="2886014" cy="37106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Налоговый орган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" name="Picture 2" descr="N:\я\man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509" y="908720"/>
            <a:ext cx="586456" cy="5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441" y="5085184"/>
            <a:ext cx="1672367" cy="1514148"/>
          </a:xfrm>
          <a:prstGeom prst="rect">
            <a:avLst/>
          </a:prstGeom>
        </p:spPr>
      </p:pic>
      <p:pic>
        <p:nvPicPr>
          <p:cNvPr id="39" name="Picture 10" descr="F:\arrow3-150x150-orange-top_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 b="7411"/>
          <a:stretch/>
        </p:blipFill>
        <p:spPr bwMode="auto">
          <a:xfrm rot="20520763" flipV="1">
            <a:off x="1998808" y="3488305"/>
            <a:ext cx="1994109" cy="133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436096" y="5123889"/>
            <a:ext cx="4212468" cy="147346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-НДФЛ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-Страховые взносы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-НДС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-Прибыль</a:t>
            </a:r>
            <a:r>
              <a:rPr lang="ru-RU" sz="4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 т.д.</a:t>
            </a:r>
          </a:p>
        </p:txBody>
      </p:sp>
      <p:pic>
        <p:nvPicPr>
          <p:cNvPr id="41" name="Picture 6" descr="F:\Professional-Businessman-PNG-Transparent-Imag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7" b="100000" l="328" r="97537">
                        <a14:backgroundMark x1="34154" y1="20097" x2="34154" y2="20097"/>
                        <a14:backgroundMark x1="36617" y1="27845" x2="36617" y2="27845"/>
                        <a14:backgroundMark x1="30378" y1="18160" x2="30378" y2="18160"/>
                        <a14:backgroundMark x1="28079" y1="18402" x2="28079" y2="18402"/>
                        <a14:backgroundMark x1="29064" y1="18402" x2="29064" y2="18402"/>
                        <a14:backgroundMark x1="26929" y1="19128" x2="26929" y2="19128"/>
                        <a14:backgroundMark x1="25780" y1="19613" x2="25780" y2="19613"/>
                        <a14:backgroundMark x1="24959" y1="21065" x2="24795" y2="21308"/>
                        <a14:backgroundMark x1="23481" y1="23245" x2="23481" y2="23245"/>
                        <a14:backgroundMark x1="22496" y1="25182" x2="22496" y2="25182"/>
                        <a14:backgroundMark x1="22167" y1="27119" x2="22167" y2="27119"/>
                        <a14:backgroundMark x1="21675" y1="30024" x2="21675" y2="30024"/>
                        <a14:backgroundMark x1="21511" y1="31961" x2="21511" y2="32446"/>
                        <a14:backgroundMark x1="21346" y1="36804" x2="21346" y2="36804"/>
                        <a14:backgroundMark x1="33005" y1="40194" x2="33005" y2="40194"/>
                        <a14:backgroundMark x1="33826" y1="38499" x2="33826" y2="38499"/>
                        <a14:backgroundMark x1="34647" y1="37772" x2="34647" y2="37772"/>
                        <a14:backgroundMark x1="35796" y1="33172" x2="35796" y2="33172"/>
                        <a14:backgroundMark x1="36453" y1="30751" x2="36453" y2="30751"/>
                        <a14:backgroundMark x1="36617" y1="28087" x2="36617" y2="28087"/>
                        <a14:backgroundMark x1="35961" y1="24939" x2="35961" y2="24939"/>
                        <a14:backgroundMark x1="36453" y1="29056" x2="36453" y2="29056"/>
                        <a14:backgroundMark x1="35304" y1="23002" x2="35304" y2="23002"/>
                        <a14:backgroundMark x1="32512" y1="18402" x2="32512" y2="18402"/>
                        <a14:backgroundMark x1="31527" y1="18160" x2="31527" y2="18160"/>
                        <a14:backgroundMark x1="21675" y1="38257" x2="21675" y2="38257"/>
                        <a14:backgroundMark x1="36453" y1="26392" x2="36453" y2="26392"/>
                        <a14:backgroundMark x1="22332" y1="36804" x2="22332" y2="36804"/>
                        <a14:backgroundMark x1="56650" y1="29056" x2="56650" y2="29056"/>
                        <a14:backgroundMark x1="57307" y1="30266" x2="57307" y2="30266"/>
                        <a14:backgroundMark x1="57964" y1="31719" x2="57964" y2="31719"/>
                        <a14:backgroundMark x1="60263" y1="41404" x2="60263" y2="41404"/>
                        <a14:backgroundMark x1="59442" y1="44794" x2="59442" y2="44794"/>
                        <a14:backgroundMark x1="49425" y1="49637" x2="49425" y2="49637"/>
                        <a14:backgroundMark x1="11494" y1="74576" x2="11494" y2="74576"/>
                        <a14:backgroundMark x1="36782" y1="92736" x2="36782" y2="92736"/>
                        <a14:backgroundMark x1="36782" y1="94431" x2="36782" y2="94431"/>
                        <a14:backgroundMark x1="36453" y1="90799" x2="36453" y2="90799"/>
                        <a14:backgroundMark x1="36453" y1="98063" x2="36453" y2="98063"/>
                        <a14:backgroundMark x1="48933" y1="47942" x2="48933" y2="47942"/>
                        <a14:backgroundMark x1="47947" y1="46005" x2="47783" y2="45521"/>
                        <a14:backgroundMark x1="47455" y1="44552" x2="47455" y2="44552"/>
                        <a14:backgroundMark x1="47126" y1="42615" x2="47126" y2="42615"/>
                        <a14:backgroundMark x1="46962" y1="40436" x2="46962" y2="39952"/>
                        <a14:backgroundMark x1="46962" y1="38741" x2="46962" y2="38741"/>
                        <a14:backgroundMark x1="46634" y1="37046" x2="46634" y2="37046"/>
                        <a14:backgroundMark x1="46798" y1="35835" x2="46798" y2="35835"/>
                        <a14:backgroundMark x1="46798" y1="34140" x2="46798" y2="33656"/>
                        <a14:backgroundMark x1="47291" y1="32930" x2="47291" y2="32930"/>
                        <a14:backgroundMark x1="47947" y1="31961" x2="47947" y2="31961"/>
                        <a14:backgroundMark x1="48276" y1="30751" x2="48276" y2="30751"/>
                        <a14:backgroundMark x1="49097" y1="29782" x2="49097" y2="29782"/>
                        <a14:backgroundMark x1="50739" y1="28329" x2="50739" y2="28329"/>
                        <a14:backgroundMark x1="52381" y1="27603" x2="52381" y2="27603"/>
                        <a14:backgroundMark x1="53859" y1="27361" x2="53859" y2="27361"/>
                        <a14:backgroundMark x1="55172" y1="27603" x2="55172" y2="27603"/>
                        <a14:backgroundMark x1="55829" y1="28087" x2="55829" y2="28087"/>
                        <a14:backgroundMark x1="57471" y1="47215" x2="57471" y2="47215"/>
                        <a14:backgroundMark x1="59442" y1="46973" x2="59442" y2="46973"/>
                        <a14:backgroundMark x1="57307" y1="47942" x2="57307" y2="47942"/>
                        <a14:backgroundMark x1="57471" y1="46247" x2="57471" y2="46247"/>
                        <a14:backgroundMark x1="44663" y1="98547" x2="44663" y2="98547"/>
                        <a14:backgroundMark x1="44992" y1="95884" x2="44992" y2="95884"/>
                        <a14:backgroundMark x1="45320" y1="93462" x2="45320" y2="93462"/>
                        <a14:backgroundMark x1="45484" y1="91768" x2="45484" y2="91768"/>
                        <a14:backgroundMark x1="45484" y1="89831" x2="45484" y2="89831"/>
                        <a14:backgroundMark x1="44992" y1="97094" x2="44992" y2="97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291" y="1084779"/>
            <a:ext cx="1565463" cy="8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664318" y="825691"/>
            <a:ext cx="2886014" cy="37106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Налогоплательщик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47964" y="1011221"/>
            <a:ext cx="3780420" cy="30810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Единый налоговый платеж (ЕНП)</a:t>
            </a:r>
          </a:p>
        </p:txBody>
      </p:sp>
      <p:pic>
        <p:nvPicPr>
          <p:cNvPr id="22" name="Picture 10" descr="F:\arrow3-150x150-orange-top_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 b="7411"/>
          <a:stretch/>
        </p:blipFill>
        <p:spPr bwMode="auto">
          <a:xfrm rot="20399405">
            <a:off x="4499817" y="3369928"/>
            <a:ext cx="1649249" cy="176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F:\128215_o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364" b="90000" l="2273" r="90000">
                        <a14:foregroundMark x1="43030" y1="34091" x2="43030" y2="34091"/>
                        <a14:foregroundMark x1="39621" y1="25114" x2="39621" y2="25114"/>
                        <a14:foregroundMark x1="37121" y1="28977" x2="37121" y2="28977"/>
                        <a14:foregroundMark x1="36591" y1="35114" x2="36591" y2="35114"/>
                        <a14:foregroundMark x1="37348" y1="40227" x2="37348" y2="40227"/>
                        <a14:foregroundMark x1="40227" y1="44318" x2="40227" y2="44318"/>
                        <a14:foregroundMark x1="43333" y1="45000" x2="43333" y2="45000"/>
                        <a14:foregroundMark x1="47273" y1="43182" x2="47273" y2="43182"/>
                        <a14:foregroundMark x1="49621" y1="39318" x2="49621" y2="39318"/>
                        <a14:foregroundMark x1="49318" y1="28636" x2="49318" y2="28636"/>
                        <a14:foregroundMark x1="46288" y1="24545" x2="46288" y2="24545"/>
                        <a14:foregroundMark x1="60227" y1="34432" x2="60227" y2="34432"/>
                        <a14:foregroundMark x1="59545" y1="33750" x2="59545" y2="33750"/>
                        <a14:backgroundMark x1="42045" y1="70455" x2="42045" y2="70455"/>
                        <a14:backgroundMark x1="38712" y1="58636" x2="38712" y2="58636"/>
                        <a14:backgroundMark x1="35682" y1="62500" x2="36439" y2="69886"/>
                        <a14:backgroundMark x1="36439" y1="73750" x2="36439" y2="73750"/>
                        <a14:backgroundMark x1="40909" y1="65909" x2="40909" y2="65909"/>
                        <a14:backgroundMark x1="55152" y1="45114" x2="55152" y2="45114"/>
                        <a14:backgroundMark x1="58561" y1="46818" x2="58561" y2="46818"/>
                        <a14:backgroundMark x1="58939" y1="51818" x2="58939" y2="51818"/>
                        <a14:backgroundMark x1="56667" y1="25455" x2="56667" y2="25455"/>
                        <a14:backgroundMark x1="36818" y1="19205" x2="36818" y2="19205"/>
                        <a14:backgroundMark x1="33409" y1="19205" x2="33409" y2="19205"/>
                        <a14:backgroundMark x1="33030" y1="49091" x2="33030" y2="49091"/>
                        <a14:backgroundMark x1="40152" y1="34432" x2="40152" y2="34432"/>
                        <a14:backgroundMark x1="43182" y1="38409" x2="43182" y2="38409"/>
                        <a14:backgroundMark x1="45833" y1="37841" x2="45833" y2="37841"/>
                        <a14:backgroundMark x1="45833" y1="26023" x2="45833" y2="26023"/>
                        <a14:backgroundMark x1="39773" y1="27159" x2="39773" y2="27159"/>
                        <a14:backgroundMark x1="56288" y1="37273" x2="56288" y2="37273"/>
                        <a14:backgroundMark x1="59318" y1="40568" x2="59318" y2="40568"/>
                        <a14:backgroundMark x1="55152" y1="51250" x2="55152" y2="51250"/>
                        <a14:backgroundMark x1="46591" y1="60795" x2="46591" y2="60795"/>
                        <a14:backgroundMark x1="42803" y1="56932" x2="42803" y2="56932"/>
                        <a14:backgroundMark x1="32348" y1="25455" x2="32348" y2="25455"/>
                        <a14:backgroundMark x1="53712" y1="21477" x2="53712" y2="21477"/>
                        <a14:backgroundMark x1="38712" y1="41705" x2="38712" y2="41705"/>
                        <a14:backgroundMark x1="36439" y1="32159" x2="36439" y2="32159"/>
                        <a14:backgroundMark x1="46894" y1="30455" x2="46894" y2="30455"/>
                        <a14:backgroundMark x1="40227" y1="28977" x2="40227" y2="28977"/>
                        <a14:backgroundMark x1="35227" y1="17045" x2="35227" y2="17045"/>
                        <a14:backgroundMark x1="33485" y1="22614" x2="33485" y2="22614"/>
                        <a14:backgroundMark x1="31515" y1="22273" x2="31515" y2="22273"/>
                        <a14:backgroundMark x1="31894" y1="17727" x2="31894" y2="17727"/>
                        <a14:backgroundMark x1="31742" y1="28295" x2="31742" y2="28295"/>
                        <a14:backgroundMark x1="27652" y1="35341" x2="27652" y2="35341"/>
                        <a14:backgroundMark x1="29015" y1="50568" x2="29015" y2="50568"/>
                        <a14:backgroundMark x1="32803" y1="46023" x2="32803" y2="46023"/>
                        <a14:backgroundMark x1="29848" y1="45909" x2="29848" y2="45909"/>
                        <a14:backgroundMark x1="28106" y1="40227" x2="28106" y2="40227"/>
                        <a14:backgroundMark x1="29773" y1="37273" x2="29773" y2="37273"/>
                        <a14:backgroundMark x1="28333" y1="31591" x2="28258" y2="29091"/>
                        <a14:backgroundMark x1="28712" y1="25227" x2="28712" y2="24205"/>
                        <a14:backgroundMark x1="28712" y1="21364" x2="28712" y2="21364"/>
                        <a14:backgroundMark x1="44394" y1="27614" x2="44394" y2="27614"/>
                        <a14:backgroundMark x1="58409" y1="65114" x2="58409" y2="65114"/>
                        <a14:backgroundMark x1="77955" y1="26932" x2="77955" y2="26932"/>
                        <a14:backgroundMark x1="78788" y1="29318" x2="78788" y2="29318"/>
                        <a14:backgroundMark x1="79545" y1="32159" x2="79545" y2="32159"/>
                        <a14:backgroundMark x1="60379" y1="32614" x2="60379" y2="32614"/>
                        <a14:backgroundMark x1="38510" y1="67696" x2="38510" y2="67696"/>
                        <a14:backgroundMark x1="37084" y1="55344" x2="37084" y2="55344"/>
                        <a14:backgroundMark x1="33439" y1="52732" x2="33439" y2="52732"/>
                        <a14:backgroundMark x1="34231" y1="69121" x2="34231" y2="69121"/>
                        <a14:backgroundMark x1="31854" y1="67458" x2="31854" y2="67458"/>
                        <a14:backgroundMark x1="33756" y1="58670" x2="33756" y2="58670"/>
                        <a14:backgroundMark x1="44374" y1="56532" x2="44374" y2="56532"/>
                        <a14:backgroundMark x1="42155" y1="64608" x2="42789" y2="66746"/>
                        <a14:backgroundMark x1="43423" y1="70546" x2="44374" y2="68171"/>
                        <a14:backgroundMark x1="45325" y1="62233" x2="45325" y2="60095"/>
                        <a14:backgroundMark x1="45166" y1="55819" x2="45166" y2="54632"/>
                        <a14:backgroundMark x1="45325" y1="53444" x2="45325" y2="53444"/>
                        <a14:backgroundMark x1="32805" y1="69596" x2="32805" y2="69596"/>
                        <a14:backgroundMark x1="32330" y1="63658" x2="32330" y2="63658"/>
                        <a14:backgroundMark x1="32330" y1="62470" x2="32330" y2="62470"/>
                        <a14:backgroundMark x1="33597" y1="74109" x2="33597" y2="74109"/>
                        <a14:backgroundMark x1="33597" y1="75534" x2="34073" y2="77435"/>
                        <a14:backgroundMark x1="35658" y1="78385" x2="36926" y2="78385"/>
                        <a14:backgroundMark x1="39937" y1="76960" x2="43740" y2="76960"/>
                        <a14:backgroundMark x1="48970" y1="74822" x2="48970" y2="74822"/>
                        <a14:backgroundMark x1="57686" y1="48694" x2="57686" y2="48694"/>
                        <a14:backgroundMark x1="57528" y1="48694" x2="57211" y2="46793"/>
                        <a14:backgroundMark x1="57211" y1="45368" x2="57211" y2="45368"/>
                        <a14:backgroundMark x1="56101" y1="42993" x2="56101" y2="42280"/>
                        <a14:backgroundMark x1="56735" y1="41568" x2="56735" y2="41568"/>
                        <a14:backgroundMark x1="57122" y1="21351" x2="57122" y2="21351"/>
                        <a14:backgroundMark x1="60901" y1="35730" x2="60901" y2="35730"/>
                        <a14:backgroundMark x1="61192" y1="33769" x2="61192" y2="33769"/>
                        <a14:backgroundMark x1="77762" y1="25272" x2="77762" y2="25272"/>
                        <a14:backgroundMark x1="80959" y1="35076" x2="80959" y2="35076"/>
                        <a14:backgroundMark x1="57122" y1="65142" x2="57122" y2="65142"/>
                        <a14:backgroundMark x1="59012" y1="65577" x2="59012" y2="65577"/>
                        <a14:backgroundMark x1="59302" y1="35076" x2="59302" y2="35076"/>
                        <a14:backgroundMark x1="81250" y1="36166" x2="81250" y2="36166"/>
                      </a14:backgroundRemoval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188" t="5341" r="12590" b="12164"/>
          <a:stretch/>
        </p:blipFill>
        <p:spPr bwMode="auto">
          <a:xfrm>
            <a:off x="4500654" y="5361661"/>
            <a:ext cx="1020138" cy="997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83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7"/>
          <p:cNvSpPr>
            <a:spLocks noGrp="1"/>
          </p:cNvSpPr>
          <p:nvPr>
            <p:ph type="title"/>
          </p:nvPr>
        </p:nvSpPr>
        <p:spPr>
          <a:xfrm>
            <a:off x="863588" y="224644"/>
            <a:ext cx="7885845" cy="547267"/>
          </a:xfrm>
          <a:prstGeom prst="roundRect">
            <a:avLst/>
          </a:prstGeom>
        </p:spPr>
        <p:txBody>
          <a:bodyPr vert="horz" wrap="square" lIns="69693" tIns="34847" rIns="69693" bIns="34847" rtlCol="0" anchor="ctr">
            <a:normAutofit fontScale="90000"/>
          </a:bodyPr>
          <a:lstStyle/>
          <a:p>
            <a:pPr algn="ctr" defTabSz="696943"/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БУДЕТ С ПЕРЕПЛАТОЙ ПО ЕНС</a:t>
            </a:r>
            <a:endParaRPr lang="ru-RU" sz="1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2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863588" y="5520134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b="1" dirty="0" smtClean="0">
                <a:solidFill>
                  <a:srgbClr val="008080"/>
                </a:solidFill>
                <a:ea typeface="Times New Roman" pitchFamily="18" charset="0"/>
                <a:cs typeface="Arial" pitchFamily="34" charset="0"/>
              </a:rPr>
              <a:t>Исключается </a:t>
            </a:r>
            <a:r>
              <a:rPr lang="ru-RU" b="1" dirty="0">
                <a:solidFill>
                  <a:srgbClr val="008080"/>
                </a:solidFill>
                <a:ea typeface="Times New Roman" pitchFamily="18" charset="0"/>
                <a:cs typeface="Arial" pitchFamily="34" charset="0"/>
              </a:rPr>
              <a:t>существующий в настоящее время ограничительный 3-х летний период на возврат/зачет. </a:t>
            </a:r>
            <a:endParaRPr lang="ru-RU" b="1" dirty="0" smtClean="0">
              <a:solidFill>
                <a:srgbClr val="008080"/>
              </a:solidFill>
              <a:ea typeface="Times New Roman" pitchFamily="18" charset="0"/>
              <a:cs typeface="Arial" pitchFamily="34" charset="0"/>
            </a:endParaRPr>
          </a:p>
          <a:p>
            <a:pPr lvl="0" algn="ctr" eaLnBrk="0" hangingPunct="0"/>
            <a:r>
              <a:rPr lang="ru-RU" b="1" dirty="0" smtClean="0">
                <a:solidFill>
                  <a:srgbClr val="008080"/>
                </a:solidFill>
                <a:ea typeface="Times New Roman" pitchFamily="18" charset="0"/>
                <a:cs typeface="Arial" pitchFamily="34" charset="0"/>
              </a:rPr>
              <a:t>Срок возврата </a:t>
            </a:r>
            <a:r>
              <a:rPr lang="ru-RU" b="1" dirty="0">
                <a:solidFill>
                  <a:srgbClr val="008080"/>
                </a:solidFill>
                <a:ea typeface="Times New Roman" pitchFamily="18" charset="0"/>
                <a:cs typeface="Arial" pitchFamily="34" charset="0"/>
              </a:rPr>
              <a:t>сокращается в 10 раз. </a:t>
            </a:r>
            <a:endParaRPr lang="ru-RU" sz="2800" b="1" dirty="0">
              <a:cs typeface="Arial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395536" y="656692"/>
            <a:ext cx="8352928" cy="4671669"/>
            <a:chOff x="611560" y="772394"/>
            <a:chExt cx="8352928" cy="4671669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611560" y="3843625"/>
              <a:ext cx="2623095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eaLnBrk="0" hangingPunct="0"/>
              <a:r>
                <a:rPr lang="ru-RU" sz="1400" b="1" dirty="0" smtClean="0">
                  <a:ea typeface="Times New Roman" pitchFamily="18" charset="0"/>
                  <a:cs typeface="Arial" pitchFamily="34" charset="0"/>
                </a:rPr>
                <a:t>Быстро вернуть</a:t>
              </a:r>
            </a:p>
            <a:p>
              <a:pPr lvl="0" algn="ctr" eaLnBrk="0" hangingPunct="0"/>
              <a:r>
                <a:rPr lang="ru-RU" sz="1400" dirty="0" smtClean="0">
                  <a:ea typeface="Times New Roman" pitchFamily="18" charset="0"/>
                  <a:cs typeface="Arial" pitchFamily="34" charset="0"/>
                </a:rPr>
                <a:t>(</a:t>
              </a:r>
              <a:r>
                <a:rPr lang="ru-RU" sz="1400" dirty="0">
                  <a:ea typeface="Times New Roman" pitchFamily="18" charset="0"/>
                  <a:cs typeface="Arial" pitchFamily="34" charset="0"/>
                </a:rPr>
                <a:t>ИФНС направит распоряжение на возврат в </a:t>
              </a:r>
              <a:r>
                <a:rPr lang="ru-RU" sz="1400" dirty="0" smtClean="0">
                  <a:ea typeface="Times New Roman" pitchFamily="18" charset="0"/>
                  <a:cs typeface="Arial" pitchFamily="34" charset="0"/>
                </a:rPr>
                <a:t>казначейство </a:t>
              </a:r>
              <a:r>
                <a:rPr lang="ru-RU" sz="1400" dirty="0">
                  <a:ea typeface="Times New Roman" pitchFamily="18" charset="0"/>
                  <a:cs typeface="Arial" pitchFamily="34" charset="0"/>
                </a:rPr>
                <a:t>не позже следующего дня после поступления заявления от плательщика</a:t>
              </a:r>
              <a:r>
                <a:rPr lang="ru-RU" sz="1400" dirty="0" smtClean="0">
                  <a:ea typeface="Times New Roman" pitchFamily="18" charset="0"/>
                  <a:cs typeface="Arial" pitchFamily="34" charset="0"/>
                </a:rPr>
                <a:t>).</a:t>
              </a:r>
              <a:endParaRPr lang="ru-RU" sz="1400" dirty="0">
                <a:ea typeface="Times New Roman" pitchFamily="18" charset="0"/>
                <a:cs typeface="Arial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382385" y="772394"/>
              <a:ext cx="65218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eaLnBrk="0" hangingPunct="0"/>
              <a:r>
                <a:rPr lang="ru-RU" b="1" dirty="0" smtClean="0">
                  <a:solidFill>
                    <a:schemeClr val="accent1"/>
                  </a:solidFill>
                  <a:ea typeface="Times New Roman" pitchFamily="18" charset="0"/>
                  <a:cs typeface="Arial" pitchFamily="34" charset="0"/>
                </a:rPr>
                <a:t>Актив</a:t>
              </a:r>
              <a:r>
                <a:rPr lang="ru-RU" dirty="0" smtClean="0">
                  <a:solidFill>
                    <a:srgbClr val="008080"/>
                  </a:solidFill>
                  <a:ea typeface="Times New Roman" pitchFamily="18" charset="0"/>
                  <a:cs typeface="Arial" pitchFamily="34" charset="0"/>
                </a:rPr>
                <a:t> </a:t>
              </a:r>
              <a:r>
                <a:rPr lang="ru-RU" b="1" dirty="0" smtClean="0">
                  <a:solidFill>
                    <a:schemeClr val="accent1"/>
                  </a:solidFill>
                  <a:ea typeface="Times New Roman" pitchFamily="18" charset="0"/>
                  <a:cs typeface="Arial" pitchFamily="34" charset="0"/>
                </a:rPr>
                <a:t>налогоплательщика</a:t>
              </a:r>
              <a:endParaRPr lang="ru-RU" sz="28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813774" y="2340453"/>
              <a:ext cx="80372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eaLnBrk="0" hangingPunct="0"/>
              <a:r>
                <a:rPr lang="ru-RU" b="1" dirty="0" smtClean="0">
                  <a:solidFill>
                    <a:schemeClr val="accent1"/>
                  </a:solidFill>
                  <a:ea typeface="Times New Roman" pitchFamily="18" charset="0"/>
                  <a:cs typeface="Arial" pitchFamily="34" charset="0"/>
                </a:rPr>
                <a:t>Положительное сальдо на ЕНС</a:t>
              </a:r>
              <a:endParaRPr lang="ru-RU" sz="28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6624228" y="3950476"/>
              <a:ext cx="234026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eaLnBrk="0" hangingPunct="0"/>
              <a:r>
                <a:rPr lang="ru-RU" sz="1400" b="1" dirty="0" smtClean="0">
                  <a:ea typeface="Times New Roman" pitchFamily="18" charset="0"/>
                  <a:cs typeface="Arial" pitchFamily="34" charset="0"/>
                </a:rPr>
                <a:t>Зачесть </a:t>
              </a:r>
              <a:r>
                <a:rPr lang="ru-RU" sz="1400" b="1" dirty="0">
                  <a:ea typeface="Times New Roman" pitchFamily="18" charset="0"/>
                  <a:cs typeface="Arial" pitchFamily="34" charset="0"/>
                </a:rPr>
                <a:t>в счет уплаты налогов иного лица </a:t>
              </a:r>
              <a:r>
                <a:rPr lang="ru-RU" sz="1400" dirty="0">
                  <a:ea typeface="Times New Roman" pitchFamily="18" charset="0"/>
                  <a:cs typeface="Arial" pitchFamily="34" charset="0"/>
                </a:rPr>
                <a:t>по заявлению такого плательщика</a:t>
              </a:r>
              <a:r>
                <a:rPr lang="ru-RU" sz="1400" dirty="0" smtClean="0">
                  <a:ea typeface="Times New Roman" pitchFamily="18" charset="0"/>
                  <a:cs typeface="Arial" pitchFamily="34" charset="0"/>
                </a:rPr>
                <a:t>.</a:t>
              </a:r>
              <a:endParaRPr lang="ru-RU" sz="1400" dirty="0">
                <a:cs typeface="Arial" pitchFamily="34" charset="0"/>
              </a:endParaRPr>
            </a:p>
          </p:txBody>
        </p:sp>
        <p:cxnSp>
          <p:nvCxnSpPr>
            <p:cNvPr id="10" name="Прямая со стрелкой 9"/>
            <p:cNvCxnSpPr>
              <a:stCxn id="34" idx="2"/>
            </p:cNvCxnSpPr>
            <p:nvPr/>
          </p:nvCxnSpPr>
          <p:spPr>
            <a:xfrm flipH="1">
              <a:off x="2627784" y="2863673"/>
              <a:ext cx="2204628" cy="493319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>
              <a:stCxn id="34" idx="2"/>
            </p:cNvCxnSpPr>
            <p:nvPr/>
          </p:nvCxnSpPr>
          <p:spPr>
            <a:xfrm>
              <a:off x="4832412" y="2863673"/>
              <a:ext cx="2187860" cy="55668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>
              <a:off x="4804804" y="1439630"/>
              <a:ext cx="1" cy="765234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4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234655" y="1249513"/>
              <a:ext cx="1582738" cy="1352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Рисунок 185"/>
            <p:cNvPicPr>
              <a:picLocks noChangeAspect="1"/>
            </p:cNvPicPr>
            <p:nvPr/>
          </p:nvPicPr>
          <p:blipFill>
            <a:blip r:embed="rId3"/>
            <a:srcRect l="51379"/>
            <a:stretch>
              <a:fillRect/>
            </a:stretch>
          </p:blipFill>
          <p:spPr bwMode="auto">
            <a:xfrm>
              <a:off x="1563214" y="2583614"/>
              <a:ext cx="873125" cy="1673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Рисунок 185"/>
            <p:cNvPicPr>
              <a:picLocks noChangeAspect="1"/>
            </p:cNvPicPr>
            <p:nvPr/>
          </p:nvPicPr>
          <p:blipFill>
            <a:blip r:embed="rId3"/>
            <a:srcRect l="51379"/>
            <a:stretch>
              <a:fillRect/>
            </a:stretch>
          </p:blipFill>
          <p:spPr bwMode="auto">
            <a:xfrm>
              <a:off x="7263271" y="2655622"/>
              <a:ext cx="873125" cy="1673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" name="Рисунок 185"/>
          <p:cNvPicPr>
            <a:picLocks noChangeAspect="1"/>
          </p:cNvPicPr>
          <p:nvPr/>
        </p:nvPicPr>
        <p:blipFill>
          <a:blip r:embed="rId3"/>
          <a:srcRect l="51379"/>
          <a:stretch>
            <a:fillRect/>
          </a:stretch>
        </p:blipFill>
        <p:spPr bwMode="auto">
          <a:xfrm>
            <a:off x="4166927" y="2888940"/>
            <a:ext cx="873125" cy="1673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3095836" y="4221088"/>
            <a:ext cx="33123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1400" b="1" dirty="0" smtClean="0">
                <a:ea typeface="Times New Roman" pitchFamily="18" charset="0"/>
                <a:cs typeface="Arial" pitchFamily="34" charset="0"/>
              </a:rPr>
              <a:t>Зачесть в счет </a:t>
            </a:r>
            <a:r>
              <a:rPr lang="ru-RU" sz="1400" dirty="0" smtClean="0"/>
              <a:t> </a:t>
            </a:r>
            <a:r>
              <a:rPr lang="ru-RU" sz="1400" b="1" dirty="0">
                <a:ea typeface="Times New Roman" pitchFamily="18" charset="0"/>
                <a:cs typeface="Arial" pitchFamily="34" charset="0"/>
              </a:rPr>
              <a:t>предстоящей </a:t>
            </a:r>
            <a:r>
              <a:rPr lang="ru-RU" sz="1400" dirty="0">
                <a:ea typeface="Times New Roman" pitchFamily="18" charset="0"/>
                <a:cs typeface="Arial" pitchFamily="34" charset="0"/>
              </a:rPr>
              <a:t>обязанности по уплате налогов и «</a:t>
            </a:r>
            <a:r>
              <a:rPr lang="ru-RU" sz="1400" dirty="0" smtClean="0">
                <a:ea typeface="Times New Roman" pitchFamily="18" charset="0"/>
                <a:cs typeface="Arial" pitchFamily="34" charset="0"/>
              </a:rPr>
              <a:t>хранить» </a:t>
            </a:r>
            <a:r>
              <a:rPr lang="ru-RU" sz="1400" dirty="0">
                <a:ea typeface="Times New Roman" pitchFamily="18" charset="0"/>
                <a:cs typeface="Arial" pitchFamily="34" charset="0"/>
              </a:rPr>
              <a:t>до ее возникновения, либо до образования отрицательного сальдо ЕНС</a:t>
            </a:r>
            <a:r>
              <a:rPr lang="ru-RU" sz="1400" dirty="0">
                <a:ea typeface="Times New Roman" pitchFamily="18" charset="0"/>
                <a:cs typeface="Arial" pitchFamily="34" charset="0"/>
              </a:rPr>
              <a:t>.</a:t>
            </a:r>
            <a:endParaRPr lang="ru-RU" sz="1400" dirty="0">
              <a:ea typeface="Times New Roman" pitchFamily="18" charset="0"/>
              <a:cs typeface="Arial" pitchFamily="34" charset="0"/>
            </a:endParaRPr>
          </a:p>
        </p:txBody>
      </p:sp>
      <p:cxnSp>
        <p:nvCxnSpPr>
          <p:cNvPr id="20" name="Прямая со стрелкой 19"/>
          <p:cNvCxnSpPr>
            <a:stCxn id="34" idx="2"/>
          </p:cNvCxnSpPr>
          <p:nvPr/>
        </p:nvCxnSpPr>
        <p:spPr>
          <a:xfrm flipH="1">
            <a:off x="4608005" y="2747971"/>
            <a:ext cx="8383" cy="574477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891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7"/>
          <p:cNvSpPr>
            <a:spLocks noGrp="1"/>
          </p:cNvSpPr>
          <p:nvPr>
            <p:ph type="title"/>
          </p:nvPr>
        </p:nvSpPr>
        <p:spPr>
          <a:xfrm>
            <a:off x="941153" y="368660"/>
            <a:ext cx="7885845" cy="547267"/>
          </a:xfrm>
          <a:prstGeom prst="roundRect">
            <a:avLst/>
          </a:prstGeom>
        </p:spPr>
        <p:txBody>
          <a:bodyPr vert="horz" wrap="square" lIns="69693" tIns="34847" rIns="69693" bIns="34847" rtlCol="0" anchor="ctr">
            <a:normAutofit fontScale="90000"/>
          </a:bodyPr>
          <a:lstStyle/>
          <a:p>
            <a:pPr algn="ctr" defTabSz="696943"/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ПЛЮСЫ ЕДИНОГО НАЛОГОВОГО СЧЕТА</a:t>
            </a:r>
            <a:endParaRPr lang="ru-RU" sz="1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3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713974" y="872716"/>
            <a:ext cx="7926478" cy="792739"/>
            <a:chOff x="614963" y="1412776"/>
            <a:chExt cx="7926478" cy="792739"/>
          </a:xfrm>
        </p:grpSpPr>
        <p:sp>
          <p:nvSpPr>
            <p:cNvPr id="8" name="TextBox 7"/>
            <p:cNvSpPr txBox="1"/>
            <p:nvPr/>
          </p:nvSpPr>
          <p:spPr>
            <a:xfrm>
              <a:off x="1448653" y="1629451"/>
              <a:ext cx="7092788" cy="57606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/>
            <a:p>
              <a:pPr lvl="0"/>
              <a:r>
                <a:rPr lang="ru-RU" u="sng" dirty="0">
                  <a:solidFill>
                    <a:srgbClr val="008080"/>
                  </a:solidFill>
                  <a:ea typeface="Times New Roman" pitchFamily="18" charset="0"/>
                  <a:cs typeface="Arial" pitchFamily="34" charset="0"/>
                </a:rPr>
                <a:t>комфортные</a:t>
              </a:r>
              <a:r>
                <a:rPr lang="ru-RU" sz="1700" u="sng" dirty="0"/>
                <a:t> </a:t>
              </a:r>
              <a:r>
                <a:rPr lang="ru-RU" u="sng" dirty="0">
                  <a:solidFill>
                    <a:srgbClr val="008080"/>
                  </a:solidFill>
                  <a:ea typeface="Times New Roman" pitchFamily="18" charset="0"/>
                  <a:cs typeface="Arial" pitchFamily="34" charset="0"/>
                </a:rPr>
                <a:t>условия уплаты налогов </a:t>
              </a:r>
              <a:r>
                <a:rPr lang="ru-RU" u="sng" dirty="0" smtClean="0">
                  <a:solidFill>
                    <a:srgbClr val="008080"/>
                  </a:solidFill>
                  <a:ea typeface="Times New Roman" pitchFamily="18" charset="0"/>
                  <a:cs typeface="Arial" pitchFamily="34" charset="0"/>
                </a:rPr>
                <a:t>для налогоплательщиков</a:t>
              </a:r>
              <a:endParaRPr lang="ru-RU" u="sng" dirty="0">
                <a:solidFill>
                  <a:srgbClr val="008080"/>
                </a:solidFill>
                <a:ea typeface="Times New Roman" pitchFamily="18" charset="0"/>
                <a:cs typeface="Arial" pitchFamily="34" charset="0"/>
              </a:endParaRP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963" y="1412776"/>
              <a:ext cx="792739" cy="792739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740173" y="1628800"/>
            <a:ext cx="7828271" cy="792739"/>
            <a:chOff x="614160" y="2561913"/>
            <a:chExt cx="7828271" cy="792739"/>
          </a:xfrm>
        </p:grpSpPr>
        <p:sp>
          <p:nvSpPr>
            <p:cNvPr id="30" name="TextBox 29"/>
            <p:cNvSpPr txBox="1"/>
            <p:nvPr/>
          </p:nvSpPr>
          <p:spPr>
            <a:xfrm>
              <a:off x="1457655" y="2772751"/>
              <a:ext cx="6984776" cy="371061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lnSpcReduction="10000"/>
            </a:bodyPr>
            <a:lstStyle>
              <a:defPPr>
                <a:defRPr lang="ru-RU"/>
              </a:defPPr>
              <a:lvl1pPr lvl="0">
                <a:defRPr>
                  <a:solidFill>
                    <a:srgbClr val="008080"/>
                  </a:solidFill>
                  <a:ea typeface="Times New Roman" pitchFamily="18" charset="0"/>
                  <a:cs typeface="Arial" pitchFamily="34" charset="0"/>
                </a:defRPr>
              </a:lvl1pPr>
            </a:lstStyle>
            <a:p>
              <a:r>
                <a:rPr lang="ru-RU" u="sng" dirty="0"/>
                <a:t>сокращение издержек участников расчетно-кассовых операций</a:t>
              </a:r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160" y="2561913"/>
              <a:ext cx="792739" cy="792739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713109" y="2384884"/>
            <a:ext cx="8143367" cy="792739"/>
            <a:chOff x="614963" y="3735469"/>
            <a:chExt cx="8143367" cy="792739"/>
          </a:xfrm>
        </p:grpSpPr>
        <p:sp>
          <p:nvSpPr>
            <p:cNvPr id="11" name="TextBox 10"/>
            <p:cNvSpPr txBox="1"/>
            <p:nvPr/>
          </p:nvSpPr>
          <p:spPr>
            <a:xfrm>
              <a:off x="1449518" y="3879810"/>
              <a:ext cx="7308812" cy="50405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>
              <a:defPPr>
                <a:defRPr lang="ru-RU"/>
              </a:defPPr>
              <a:lvl1pPr lvl="0">
                <a:defRPr>
                  <a:solidFill>
                    <a:srgbClr val="008080"/>
                  </a:solidFill>
                  <a:ea typeface="Times New Roman" pitchFamily="18" charset="0"/>
                  <a:cs typeface="Arial" pitchFamily="34" charset="0"/>
                </a:defRPr>
              </a:lvl1pPr>
            </a:lstStyle>
            <a:p>
              <a:r>
                <a:rPr lang="ru-RU" u="sng" dirty="0"/>
                <a:t>сокращение времени оформления расчетных документов</a:t>
              </a: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963" y="3735469"/>
              <a:ext cx="792739" cy="792739"/>
            </a:xfrm>
            <a:prstGeom prst="rect">
              <a:avLst/>
            </a:prstGeom>
          </p:spPr>
        </p:pic>
      </p:grpSp>
      <p:grpSp>
        <p:nvGrpSpPr>
          <p:cNvPr id="6" name="Группа 5"/>
          <p:cNvGrpSpPr/>
          <p:nvPr/>
        </p:nvGrpSpPr>
        <p:grpSpPr>
          <a:xfrm>
            <a:off x="653637" y="3212000"/>
            <a:ext cx="8166835" cy="1009088"/>
            <a:chOff x="599632" y="4617132"/>
            <a:chExt cx="8166835" cy="1009088"/>
          </a:xfrm>
        </p:grpSpPr>
        <p:sp>
          <p:nvSpPr>
            <p:cNvPr id="20" name="TextBox 19"/>
            <p:cNvSpPr txBox="1"/>
            <p:nvPr/>
          </p:nvSpPr>
          <p:spPr>
            <a:xfrm>
              <a:off x="1457655" y="4617132"/>
              <a:ext cx="7308812" cy="1008112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>
              <a:defPPr>
                <a:defRPr lang="ru-RU"/>
              </a:defPPr>
              <a:lvl1pPr lvl="0">
                <a:defRPr>
                  <a:solidFill>
                    <a:srgbClr val="008080"/>
                  </a:solidFill>
                  <a:ea typeface="Times New Roman" pitchFamily="18" charset="0"/>
                  <a:cs typeface="Arial" pitchFamily="34" charset="0"/>
                </a:defRPr>
              </a:lvl1pPr>
            </a:lstStyle>
            <a:p>
              <a:r>
                <a:rPr lang="ru-RU" u="sng" dirty="0"/>
                <a:t>сокращение количества документов, формируемых налоговым органом для </a:t>
              </a:r>
              <a:r>
                <a:rPr lang="ru-RU" u="sng" dirty="0" err="1"/>
                <a:t>сальдирования</a:t>
              </a:r>
              <a:r>
                <a:rPr lang="ru-RU" u="sng" dirty="0"/>
                <a:t> расчетов по разным видам платежей (зачеты, уточнения платежей)</a:t>
              </a: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632" y="4833481"/>
              <a:ext cx="792739" cy="792739"/>
            </a:xfrm>
            <a:prstGeom prst="rect">
              <a:avLst/>
            </a:prstGeom>
          </p:spPr>
        </p:pic>
      </p:grpSp>
      <p:grpSp>
        <p:nvGrpSpPr>
          <p:cNvPr id="7" name="Группа 6"/>
          <p:cNvGrpSpPr/>
          <p:nvPr/>
        </p:nvGrpSpPr>
        <p:grpSpPr>
          <a:xfrm>
            <a:off x="676338" y="4257092"/>
            <a:ext cx="7820098" cy="1116124"/>
            <a:chOff x="604330" y="5625244"/>
            <a:chExt cx="7820098" cy="1116124"/>
          </a:xfrm>
        </p:grpSpPr>
        <p:sp>
          <p:nvSpPr>
            <p:cNvPr id="21" name="TextBox 20"/>
            <p:cNvSpPr txBox="1"/>
            <p:nvPr/>
          </p:nvSpPr>
          <p:spPr>
            <a:xfrm>
              <a:off x="1457655" y="5625244"/>
              <a:ext cx="6966773" cy="111612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>
              <a:defPPr>
                <a:defRPr lang="ru-RU"/>
              </a:defPPr>
              <a:lvl1pPr lvl="0">
                <a:defRPr>
                  <a:solidFill>
                    <a:srgbClr val="008080"/>
                  </a:solidFill>
                  <a:ea typeface="Times New Roman" pitchFamily="18" charset="0"/>
                  <a:cs typeface="Arial" pitchFamily="34" charset="0"/>
                </a:defRPr>
              </a:lvl1pPr>
            </a:lstStyle>
            <a:p>
              <a:r>
                <a:rPr lang="ru-RU" u="sng" dirty="0"/>
                <a:t>понятное и простое состояние расчетов плательщика с бюджетом при минимальном количестве ошибок как со стороны плательщиков, так и налоговиков</a:t>
              </a:r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4330" y="5805264"/>
              <a:ext cx="792739" cy="792739"/>
            </a:xfrm>
            <a:prstGeom prst="rect">
              <a:avLst/>
            </a:prstGeom>
          </p:spPr>
        </p:pic>
      </p:grpSp>
      <p:grpSp>
        <p:nvGrpSpPr>
          <p:cNvPr id="13" name="Группа 12"/>
          <p:cNvGrpSpPr/>
          <p:nvPr/>
        </p:nvGrpSpPr>
        <p:grpSpPr>
          <a:xfrm>
            <a:off x="683568" y="5481228"/>
            <a:ext cx="8136904" cy="792739"/>
            <a:chOff x="683568" y="5733256"/>
            <a:chExt cx="8136904" cy="792739"/>
          </a:xfrm>
        </p:grpSpPr>
        <p:sp>
          <p:nvSpPr>
            <p:cNvPr id="24" name="TextBox 23"/>
            <p:cNvSpPr txBox="1"/>
            <p:nvPr/>
          </p:nvSpPr>
          <p:spPr>
            <a:xfrm>
              <a:off x="1511660" y="5913601"/>
              <a:ext cx="7308812" cy="50405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>
              <a:defPPr>
                <a:defRPr lang="ru-RU"/>
              </a:defPPr>
              <a:lvl1pPr lvl="0">
                <a:defRPr>
                  <a:solidFill>
                    <a:srgbClr val="008080"/>
                  </a:solidFill>
                  <a:ea typeface="Times New Roman" pitchFamily="18" charset="0"/>
                  <a:cs typeface="Arial" pitchFamily="34" charset="0"/>
                </a:defRPr>
              </a:lvl1pPr>
            </a:lstStyle>
            <a:p>
              <a:pPr lvl="0"/>
              <a:r>
                <a:rPr lang="ru-RU" u="sng" dirty="0" smtClean="0"/>
                <a:t>отсутствие </a:t>
              </a:r>
              <a:r>
                <a:rPr lang="ru-RU" u="sng" dirty="0"/>
                <a:t>необходимости получения справок о долге </a:t>
              </a:r>
              <a:r>
                <a:rPr lang="ru-RU" u="sng" dirty="0" smtClean="0"/>
                <a:t>–</a:t>
              </a:r>
            </a:p>
            <a:p>
              <a:pPr lvl="0"/>
              <a:r>
                <a:rPr lang="ru-RU" u="sng" dirty="0" smtClean="0"/>
                <a:t>госорганы </a:t>
              </a:r>
              <a:r>
                <a:rPr lang="ru-RU" u="sng" dirty="0"/>
                <a:t>сами обменяются информацией о </a:t>
              </a:r>
              <a:r>
                <a:rPr lang="ru-RU" u="sng" dirty="0" smtClean="0"/>
                <a:t>состоянии</a:t>
              </a:r>
            </a:p>
            <a:p>
              <a:pPr lvl="0"/>
              <a:r>
                <a:rPr lang="ru-RU" u="sng" dirty="0" smtClean="0"/>
                <a:t>расчетов </a:t>
              </a:r>
              <a:r>
                <a:rPr lang="ru-RU" u="sng" dirty="0"/>
                <a:t>с </a:t>
              </a:r>
              <a:r>
                <a:rPr lang="ru-RU" u="sng" dirty="0" smtClean="0"/>
                <a:t>бюджетом</a:t>
              </a:r>
              <a:endParaRPr lang="ru-RU" u="sng" dirty="0"/>
            </a:p>
          </p:txBody>
        </p:sp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5733256"/>
              <a:ext cx="792739" cy="7927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887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7"/>
          <p:cNvSpPr>
            <a:spLocks noGrp="1"/>
          </p:cNvSpPr>
          <p:nvPr>
            <p:ph type="title"/>
          </p:nvPr>
        </p:nvSpPr>
        <p:spPr>
          <a:xfrm>
            <a:off x="553266" y="541473"/>
            <a:ext cx="8433512" cy="547267"/>
          </a:xfrm>
          <a:prstGeom prst="roundRect">
            <a:avLst/>
          </a:prstGeom>
        </p:spPr>
        <p:txBody>
          <a:bodyPr vert="horz" wrap="square" lIns="69693" tIns="34847" rIns="69693" bIns="34847" rtlCol="0" anchor="ctr">
            <a:normAutofit fontScale="90000"/>
          </a:bodyPr>
          <a:lstStyle/>
          <a:p>
            <a:pPr algn="ctr" defTabSz="696943"/>
            <a:r>
              <a:rPr lang="ru-RU" sz="25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СИНХРОНИЗАЦИЯ СРОКОВ ПРЕДСТАВЛЕНИЯ ОТЧЕТНОСТИ ПО РАЗНЫМ НАЛОГАМ. </a:t>
            </a:r>
            <a:br>
              <a:rPr lang="ru-RU" sz="25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ЕДИНЫЙ СРОК УПЛАТЫ ЕНП.</a:t>
            </a:r>
            <a:endParaRPr lang="ru-RU" sz="25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4</a:t>
            </a:r>
            <a:endParaRPr lang="ru-RU" dirty="0" smtClean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61722884"/>
              </p:ext>
            </p:extLst>
          </p:nvPr>
        </p:nvGraphicFramePr>
        <p:xfrm>
          <a:off x="683568" y="1448780"/>
          <a:ext cx="7668852" cy="4932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157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7"/>
          <p:cNvSpPr>
            <a:spLocks noGrp="1"/>
          </p:cNvSpPr>
          <p:nvPr>
            <p:ph type="title"/>
          </p:nvPr>
        </p:nvSpPr>
        <p:spPr>
          <a:xfrm>
            <a:off x="859291" y="397457"/>
            <a:ext cx="7885845" cy="547267"/>
          </a:xfrm>
          <a:prstGeom prst="roundRect">
            <a:avLst/>
          </a:prstGeom>
        </p:spPr>
        <p:txBody>
          <a:bodyPr vert="horz" wrap="square" lIns="69693" tIns="34847" rIns="69693" bIns="34847" rtlCol="0" anchor="ctr">
            <a:normAutofit fontScale="90000"/>
          </a:bodyPr>
          <a:lstStyle/>
          <a:p>
            <a:pPr algn="ctr" defTabSz="696943"/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ПРЕИМУЩЕСТВА ЕНС</a:t>
            </a:r>
            <a:endParaRPr lang="ru-RU" sz="1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5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4863110" y="1196752"/>
            <a:ext cx="3957362" cy="4968552"/>
            <a:chOff x="3487560" y="1628800"/>
            <a:chExt cx="3553247" cy="4536504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3487560" y="1628800"/>
              <a:ext cx="3553247" cy="576064"/>
              <a:chOff x="3487560" y="1540806"/>
              <a:chExt cx="3553247" cy="576064"/>
            </a:xfrm>
          </p:grpSpPr>
          <p:pic>
            <p:nvPicPr>
              <p:cNvPr id="29" name="Picture 2" descr="P:\1612576386_12-p-tsifri-na-zelenom-fone-13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7560" y="1556792"/>
                <a:ext cx="534374" cy="5343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4139952" y="1540806"/>
                <a:ext cx="2900855" cy="576064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Autofit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9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Платеж и только два реквизита</a:t>
                </a:r>
                <a:r>
                  <a:rPr kumimoji="0" lang="ru-RU" sz="1900" b="1" i="0" u="none" strike="noStrike" kern="1200" cap="none" spc="0" normalizeH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 в платежке</a:t>
                </a:r>
              </a:p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900" b="1" i="0" u="none" strike="noStrike" kern="1200" cap="none" spc="0" normalizeH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(ИНН и сумма)</a:t>
                </a:r>
                <a:endParaRPr kumimoji="0" lang="ru-RU" sz="19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endParaRP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3487560" y="2420888"/>
              <a:ext cx="3100664" cy="576064"/>
              <a:chOff x="3487560" y="1540806"/>
              <a:chExt cx="3100664" cy="576064"/>
            </a:xfrm>
          </p:grpSpPr>
          <p:pic>
            <p:nvPicPr>
              <p:cNvPr id="32" name="Picture 2" descr="P:\1612576386_12-p-tsifri-na-zelenom-fone-13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7560" y="1556792"/>
                <a:ext cx="534374" cy="5343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" name="TextBox 32"/>
              <p:cNvSpPr txBox="1"/>
              <p:nvPr/>
            </p:nvSpPr>
            <p:spPr>
              <a:xfrm>
                <a:off x="4139952" y="1540806"/>
                <a:ext cx="2448272" cy="576064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rmAutofit fontScale="40000" lnSpcReduction="20000"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4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Срок уплаты в месяц</a:t>
                </a:r>
              </a:p>
            </p:txBody>
          </p:sp>
        </p:grpSp>
        <p:grpSp>
          <p:nvGrpSpPr>
            <p:cNvPr id="34" name="Группа 33"/>
            <p:cNvGrpSpPr/>
            <p:nvPr/>
          </p:nvGrpSpPr>
          <p:grpSpPr>
            <a:xfrm>
              <a:off x="3487560" y="3212976"/>
              <a:ext cx="3100664" cy="576064"/>
              <a:chOff x="3487560" y="1540806"/>
              <a:chExt cx="3100664" cy="576064"/>
            </a:xfrm>
          </p:grpSpPr>
          <p:pic>
            <p:nvPicPr>
              <p:cNvPr id="35" name="Picture 2" descr="P:\1612576386_12-p-tsifri-na-zelenom-fone-13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7560" y="1556792"/>
                <a:ext cx="534374" cy="5343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4139952" y="1540806"/>
                <a:ext cx="2448272" cy="576064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rmAutofit fontScale="40000" lnSpcReduction="20000"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4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Сальдо в целом по ЕНС</a:t>
                </a:r>
              </a:p>
            </p:txBody>
          </p:sp>
        </p:grpSp>
        <p:grpSp>
          <p:nvGrpSpPr>
            <p:cNvPr id="40" name="Группа 39"/>
            <p:cNvGrpSpPr/>
            <p:nvPr/>
          </p:nvGrpSpPr>
          <p:grpSpPr>
            <a:xfrm>
              <a:off x="3487560" y="4005064"/>
              <a:ext cx="3100664" cy="576064"/>
              <a:chOff x="3487560" y="1540806"/>
              <a:chExt cx="3100664" cy="576064"/>
            </a:xfrm>
          </p:grpSpPr>
          <p:pic>
            <p:nvPicPr>
              <p:cNvPr id="43" name="Picture 2" descr="P:\1612576386_12-p-tsifri-na-zelenom-fone-13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7560" y="1556792"/>
                <a:ext cx="534374" cy="5343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4" name="TextBox 43"/>
              <p:cNvSpPr txBox="1"/>
              <p:nvPr/>
            </p:nvSpPr>
            <p:spPr>
              <a:xfrm>
                <a:off x="4139952" y="1540806"/>
                <a:ext cx="2448272" cy="576064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rmAutofit fontScale="40000" lnSpcReduction="20000"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4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День для поручения на возврат</a:t>
                </a:r>
              </a:p>
            </p:txBody>
          </p:sp>
        </p:grpSp>
        <p:grpSp>
          <p:nvGrpSpPr>
            <p:cNvPr id="45" name="Группа 44"/>
            <p:cNvGrpSpPr/>
            <p:nvPr/>
          </p:nvGrpSpPr>
          <p:grpSpPr>
            <a:xfrm>
              <a:off x="3487560" y="4797152"/>
              <a:ext cx="3100664" cy="576064"/>
              <a:chOff x="3487560" y="1540806"/>
              <a:chExt cx="3100664" cy="576064"/>
            </a:xfrm>
          </p:grpSpPr>
          <p:pic>
            <p:nvPicPr>
              <p:cNvPr id="46" name="Picture 2" descr="P:\1612576386_12-p-tsifri-na-zelenom-fone-13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7560" y="1556792"/>
                <a:ext cx="534374" cy="5343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" name="TextBox 46"/>
              <p:cNvSpPr txBox="1"/>
              <p:nvPr/>
            </p:nvSpPr>
            <p:spPr>
              <a:xfrm>
                <a:off x="4139952" y="1540806"/>
                <a:ext cx="2448272" cy="576064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rmAutofit fontScale="40000" lnSpcReduction="20000"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4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Документ взыскания для</a:t>
                </a:r>
                <a:r>
                  <a:rPr kumimoji="0" lang="ru-RU" sz="4800" b="1" i="0" u="none" strike="noStrike" kern="1200" cap="none" spc="0" normalizeH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 банка</a:t>
                </a:r>
                <a:endPara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5AA9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endParaRPr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3487560" y="5589240"/>
              <a:ext cx="3100664" cy="576064"/>
              <a:chOff x="3487560" y="1540806"/>
              <a:chExt cx="3100664" cy="576064"/>
            </a:xfrm>
          </p:grpSpPr>
          <p:pic>
            <p:nvPicPr>
              <p:cNvPr id="49" name="Picture 2" descr="P:\1612576386_12-p-tsifri-na-zelenom-fone-13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7560" y="1556792"/>
                <a:ext cx="534374" cy="5343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0" name="TextBox 49"/>
              <p:cNvSpPr txBox="1"/>
              <p:nvPr/>
            </p:nvSpPr>
            <p:spPr>
              <a:xfrm>
                <a:off x="4139952" y="1540806"/>
                <a:ext cx="2448272" cy="576064"/>
              </a:xfrm>
              <a:prstGeom prst="rect">
                <a:avLst/>
              </a:prstGeom>
            </p:spPr>
            <p:txBody>
              <a:bodyPr vert="horz" wrap="square" lIns="104306" tIns="52153" rIns="104306" bIns="52153" rtlCol="0" anchor="ctr">
                <a:normAutofit fontScale="40000" lnSpcReduction="20000"/>
              </a:bodyPr>
              <a:lstStyle/>
              <a:p>
                <a:pPr marL="0" marR="0" indent="0" algn="l" defTabSz="104305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4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5AA9"/>
                    </a:solidFill>
                    <a:effectLst/>
                    <a:uLnTx/>
                    <a:uFillTx/>
                    <a:latin typeface="+mj-lt"/>
                    <a:ea typeface="+mj-ea"/>
                    <a:cs typeface="+mj-cs"/>
                  </a:rPr>
                  <a:t>День для снятия блокировки по счету</a:t>
                </a:r>
              </a:p>
            </p:txBody>
          </p:sp>
        </p:grpSp>
      </p:grpSp>
      <p:grpSp>
        <p:nvGrpSpPr>
          <p:cNvPr id="4" name="Группа 3"/>
          <p:cNvGrpSpPr/>
          <p:nvPr/>
        </p:nvGrpSpPr>
        <p:grpSpPr>
          <a:xfrm>
            <a:off x="2827040" y="1506894"/>
            <a:ext cx="1888976" cy="4190358"/>
            <a:chOff x="2483768" y="1506894"/>
            <a:chExt cx="1888976" cy="4190358"/>
          </a:xfrm>
        </p:grpSpPr>
        <p:cxnSp>
          <p:nvCxnSpPr>
            <p:cNvPr id="6" name="Прямая со стрелкой 5"/>
            <p:cNvCxnSpPr/>
            <p:nvPr/>
          </p:nvCxnSpPr>
          <p:spPr>
            <a:xfrm flipV="1">
              <a:off x="2699792" y="1506894"/>
              <a:ext cx="1672952" cy="105801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 flipV="1">
              <a:off x="2852192" y="2374420"/>
              <a:ext cx="1520552" cy="557382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>
              <a:off x="3004592" y="3284984"/>
              <a:ext cx="1368152" cy="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>
              <a:off x="3004592" y="3645024"/>
              <a:ext cx="1368152" cy="432048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/>
            <p:cNvCxnSpPr/>
            <p:nvPr/>
          </p:nvCxnSpPr>
          <p:spPr>
            <a:xfrm>
              <a:off x="2699792" y="3969060"/>
              <a:ext cx="1672952" cy="90010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>
              <a:off x="2483768" y="4221088"/>
              <a:ext cx="1888976" cy="1476164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Picture 6" descr="F:\Professional-Businessman-PNG-Transparent-Imag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7" b="100000" l="328" r="97537">
                        <a14:backgroundMark x1="34154" y1="20097" x2="34154" y2="20097"/>
                        <a14:backgroundMark x1="36617" y1="27845" x2="36617" y2="27845"/>
                        <a14:backgroundMark x1="30378" y1="18160" x2="30378" y2="18160"/>
                        <a14:backgroundMark x1="28079" y1="18402" x2="28079" y2="18402"/>
                        <a14:backgroundMark x1="29064" y1="18402" x2="29064" y2="18402"/>
                        <a14:backgroundMark x1="26929" y1="19128" x2="26929" y2="19128"/>
                        <a14:backgroundMark x1="25780" y1="19613" x2="25780" y2="19613"/>
                        <a14:backgroundMark x1="24959" y1="21065" x2="24795" y2="21308"/>
                        <a14:backgroundMark x1="23481" y1="23245" x2="23481" y2="23245"/>
                        <a14:backgroundMark x1="22496" y1="25182" x2="22496" y2="25182"/>
                        <a14:backgroundMark x1="22167" y1="27119" x2="22167" y2="27119"/>
                        <a14:backgroundMark x1="21675" y1="30024" x2="21675" y2="30024"/>
                        <a14:backgroundMark x1="21511" y1="31961" x2="21511" y2="32446"/>
                        <a14:backgroundMark x1="21346" y1="36804" x2="21346" y2="36804"/>
                        <a14:backgroundMark x1="33005" y1="40194" x2="33005" y2="40194"/>
                        <a14:backgroundMark x1="33826" y1="38499" x2="33826" y2="38499"/>
                        <a14:backgroundMark x1="34647" y1="37772" x2="34647" y2="37772"/>
                        <a14:backgroundMark x1="35796" y1="33172" x2="35796" y2="33172"/>
                        <a14:backgroundMark x1="36453" y1="30751" x2="36453" y2="30751"/>
                        <a14:backgroundMark x1="36617" y1="28087" x2="36617" y2="28087"/>
                        <a14:backgroundMark x1="35961" y1="24939" x2="35961" y2="24939"/>
                        <a14:backgroundMark x1="36453" y1="29056" x2="36453" y2="29056"/>
                        <a14:backgroundMark x1="35304" y1="23002" x2="35304" y2="23002"/>
                        <a14:backgroundMark x1="32512" y1="18402" x2="32512" y2="18402"/>
                        <a14:backgroundMark x1="31527" y1="18160" x2="31527" y2="18160"/>
                        <a14:backgroundMark x1="21675" y1="38257" x2="21675" y2="38257"/>
                        <a14:backgroundMark x1="36453" y1="26392" x2="36453" y2="26392"/>
                        <a14:backgroundMark x1="22332" y1="36804" x2="22332" y2="36804"/>
                        <a14:backgroundMark x1="56650" y1="29056" x2="56650" y2="29056"/>
                        <a14:backgroundMark x1="57307" y1="30266" x2="57307" y2="30266"/>
                        <a14:backgroundMark x1="57964" y1="31719" x2="57964" y2="31719"/>
                        <a14:backgroundMark x1="60263" y1="41404" x2="60263" y2="41404"/>
                        <a14:backgroundMark x1="59442" y1="44794" x2="59442" y2="44794"/>
                        <a14:backgroundMark x1="49425" y1="49637" x2="49425" y2="49637"/>
                        <a14:backgroundMark x1="11494" y1="74576" x2="11494" y2="74576"/>
                        <a14:backgroundMark x1="36782" y1="92736" x2="36782" y2="92736"/>
                        <a14:backgroundMark x1="36782" y1="94431" x2="36782" y2="94431"/>
                        <a14:backgroundMark x1="36453" y1="90799" x2="36453" y2="90799"/>
                        <a14:backgroundMark x1="36453" y1="98063" x2="36453" y2="98063"/>
                        <a14:backgroundMark x1="48933" y1="47942" x2="48933" y2="47942"/>
                        <a14:backgroundMark x1="47947" y1="46005" x2="47783" y2="45521"/>
                        <a14:backgroundMark x1="47455" y1="44552" x2="47455" y2="44552"/>
                        <a14:backgroundMark x1="47126" y1="42615" x2="47126" y2="42615"/>
                        <a14:backgroundMark x1="46962" y1="40436" x2="46962" y2="39952"/>
                        <a14:backgroundMark x1="46962" y1="38741" x2="46962" y2="38741"/>
                        <a14:backgroundMark x1="46634" y1="37046" x2="46634" y2="37046"/>
                        <a14:backgroundMark x1="46798" y1="35835" x2="46798" y2="35835"/>
                        <a14:backgroundMark x1="46798" y1="34140" x2="46798" y2="33656"/>
                        <a14:backgroundMark x1="47291" y1="32930" x2="47291" y2="32930"/>
                        <a14:backgroundMark x1="47947" y1="31961" x2="47947" y2="31961"/>
                        <a14:backgroundMark x1="48276" y1="30751" x2="48276" y2="30751"/>
                        <a14:backgroundMark x1="49097" y1="29782" x2="49097" y2="29782"/>
                        <a14:backgroundMark x1="50739" y1="28329" x2="50739" y2="28329"/>
                        <a14:backgroundMark x1="52381" y1="27603" x2="52381" y2="27603"/>
                        <a14:backgroundMark x1="53859" y1="27361" x2="53859" y2="27361"/>
                        <a14:backgroundMark x1="55172" y1="27603" x2="55172" y2="27603"/>
                        <a14:backgroundMark x1="55829" y1="28087" x2="55829" y2="28087"/>
                        <a14:backgroundMark x1="57471" y1="47215" x2="57471" y2="47215"/>
                        <a14:backgroundMark x1="59442" y1="46973" x2="59442" y2="46973"/>
                        <a14:backgroundMark x1="57307" y1="47942" x2="57307" y2="47942"/>
                        <a14:backgroundMark x1="57471" y1="46247" x2="57471" y2="46247"/>
                        <a14:backgroundMark x1="44663" y1="98547" x2="44663" y2="98547"/>
                        <a14:backgroundMark x1="44992" y1="95884" x2="44992" y2="95884"/>
                        <a14:backgroundMark x1="45320" y1="93462" x2="45320" y2="93462"/>
                        <a14:backgroundMark x1="45484" y1="91768" x2="45484" y2="91768"/>
                        <a14:backgroundMark x1="45484" y1="89831" x2="45484" y2="89831"/>
                        <a14:backgroundMark x1="44992" y1="97094" x2="44992" y2="97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96" y="2420888"/>
            <a:ext cx="3301204" cy="2021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72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13992</TotalTime>
  <Words>334</Words>
  <Application>Microsoft Office PowerPoint</Application>
  <PresentationFormat>Экран (4:3)</PresentationFormat>
  <Paragraphs>51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Тема4</vt:lpstr>
      <vt:lpstr>ЧТО ТАКОЕ ЕДИНЫЙ НАЛОГОВЫЙ СЧЕТ(ЕНС)</vt:lpstr>
      <vt:lpstr>ЧТО БУДЕТ С ПЕРЕПЛАТОЙ ПО ЕНС</vt:lpstr>
      <vt:lpstr>ПЛЮСЫ ЕДИНОГО НАЛОГОВОГО СЧЕТА</vt:lpstr>
      <vt:lpstr>СИНХРОНИЗАЦИЯ СРОКОВ ПРЕДСТАВЛЕНИЯ ОТЧЕТНОСТИ ПО РАЗНЫМ НАЛОГАМ.  ЕДИНЫЙ СРОК УПЛАТЫ ЕНП.</vt:lpstr>
      <vt:lpstr>ПРЕИМУЩЕСТВА ЕНС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Voodoo</dc:creator>
  <cp:lastModifiedBy>Сорокина Ольга Геннадьевна</cp:lastModifiedBy>
  <cp:revision>1029</cp:revision>
  <cp:lastPrinted>2021-07-09T11:05:24Z</cp:lastPrinted>
  <dcterms:created xsi:type="dcterms:W3CDTF">2013-03-20T17:04:31Z</dcterms:created>
  <dcterms:modified xsi:type="dcterms:W3CDTF">2022-05-19T09:16:14Z</dcterms:modified>
</cp:coreProperties>
</file>