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3" r:id="rId2"/>
    <p:sldId id="343" r:id="rId3"/>
    <p:sldId id="355" r:id="rId4"/>
    <p:sldId id="344" r:id="rId5"/>
    <p:sldId id="346" r:id="rId6"/>
    <p:sldId id="348" r:id="rId7"/>
    <p:sldId id="353" r:id="rId8"/>
    <p:sldId id="349" r:id="rId9"/>
    <p:sldId id="347" r:id="rId10"/>
    <p:sldId id="354" r:id="rId11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06600"/>
    <a:srgbClr val="DDE9F7"/>
    <a:srgbClr val="FFCCCC"/>
    <a:srgbClr val="FFFFBD"/>
    <a:srgbClr val="FFFFB3"/>
    <a:srgbClr val="EDCCCB"/>
    <a:srgbClr val="EAC5C4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5881" autoAdjust="0"/>
  </p:normalViewPr>
  <p:slideViewPr>
    <p:cSldViewPr>
      <p:cViewPr varScale="1">
        <p:scale>
          <a:sx n="141" d="100"/>
          <a:sy n="141" d="100"/>
        </p:scale>
        <p:origin x="-774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4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411"/>
          </a:xfrm>
          <a:prstGeom prst="rect">
            <a:avLst/>
          </a:prstGeom>
        </p:spPr>
        <p:txBody>
          <a:bodyPr vert="horz" lIns="91534" tIns="45769" rIns="91534" bIns="4576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534" tIns="45769" rIns="91534" bIns="45769" rtlCol="0"/>
          <a:lstStyle>
            <a:lvl1pPr algn="r">
              <a:defRPr sz="1200"/>
            </a:lvl1pPr>
          </a:lstStyle>
          <a:p>
            <a:fld id="{6AEAD591-307F-417E-89B2-46B0DD809636}" type="datetimeFigureOut">
              <a:rPr lang="ru-RU" smtClean="0"/>
              <a:t>10.12.2021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4" tIns="45769" rIns="91534" bIns="4576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34" tIns="45769" rIns="91534" bIns="4576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534" tIns="45769" rIns="91534" bIns="4576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1"/>
          </a:xfrm>
          <a:prstGeom prst="rect">
            <a:avLst/>
          </a:prstGeom>
        </p:spPr>
        <p:txBody>
          <a:bodyPr vert="horz" lIns="91534" tIns="45769" rIns="91534" bIns="45769" rtlCol="0" anchor="b"/>
          <a:lstStyle>
            <a:lvl1pPr algn="r">
              <a:defRPr sz="1200"/>
            </a:lvl1pPr>
          </a:lstStyle>
          <a:p>
            <a:fld id="{D593B95B-4C24-4E5C-B701-14EEA2C388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5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64">
              <a:defRPr/>
            </a:pPr>
            <a:fld id="{3DCD607D-6DB4-4588-82CA-05EC035ADA58}" type="slidenum">
              <a:rPr lang="ru-RU">
                <a:solidFill>
                  <a:prstClr val="black"/>
                </a:solidFill>
                <a:latin typeface="Calibri"/>
              </a:rPr>
              <a:pPr defTabSz="914064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326"/>
            <a:ext cx="9142412" cy="571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03076"/>
            <a:ext cx="7772400" cy="1225021"/>
          </a:xfrm>
        </p:spPr>
        <p:txBody>
          <a:bodyPr>
            <a:normAutofit/>
          </a:bodyPr>
          <a:lstStyle>
            <a:lvl1pPr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54862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43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2" indent="0">
              <a:buNone/>
              <a:defRPr sz="1800"/>
            </a:lvl3pPr>
            <a:lvl4pPr marL="1028493" indent="0">
              <a:buNone/>
              <a:defRPr sz="1500"/>
            </a:lvl4pPr>
            <a:lvl5pPr marL="1371324" indent="0">
              <a:buNone/>
              <a:defRPr sz="1500"/>
            </a:lvl5pPr>
            <a:lvl6pPr marL="1714154" indent="0">
              <a:buNone/>
              <a:defRPr sz="1500"/>
            </a:lvl6pPr>
            <a:lvl7pPr marL="2056985" indent="0">
              <a:buNone/>
              <a:defRPr sz="1500"/>
            </a:lvl7pPr>
            <a:lvl8pPr marL="2399816" indent="0">
              <a:buNone/>
              <a:defRPr sz="1500"/>
            </a:lvl8pPr>
            <a:lvl9pPr marL="2742647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830" indent="0">
              <a:buNone/>
              <a:defRPr sz="900"/>
            </a:lvl2pPr>
            <a:lvl3pPr marL="685662" indent="0">
              <a:buNone/>
              <a:defRPr sz="750"/>
            </a:lvl3pPr>
            <a:lvl4pPr marL="1028493" indent="0">
              <a:buNone/>
              <a:defRPr sz="675"/>
            </a:lvl4pPr>
            <a:lvl5pPr marL="1371324" indent="0">
              <a:buNone/>
              <a:defRPr sz="675"/>
            </a:lvl5pPr>
            <a:lvl6pPr marL="1714154" indent="0">
              <a:buNone/>
              <a:defRPr sz="675"/>
            </a:lvl6pPr>
            <a:lvl7pPr marL="2056985" indent="0">
              <a:buNone/>
              <a:defRPr sz="675"/>
            </a:lvl7pPr>
            <a:lvl8pPr marL="2399816" indent="0">
              <a:buNone/>
              <a:defRPr sz="675"/>
            </a:lvl8pPr>
            <a:lvl9pPr marL="2742647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33E6-6B9D-45C5-80AC-9FEA02D3D99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1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BC9E-C8DB-4E98-B502-6E40796A29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2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449" y="252678"/>
            <a:ext cx="2405063" cy="53763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52678"/>
            <a:ext cx="7065962" cy="53763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E4C7-E392-431E-BAA7-5DECF0DD72B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323"/>
            <a:ext cx="9142412" cy="57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/>
        </p:nvSpPr>
        <p:spPr>
          <a:xfrm>
            <a:off x="5926139" y="4273021"/>
            <a:ext cx="923925" cy="313532"/>
          </a:xfrm>
          <a:prstGeom prst="rect">
            <a:avLst/>
          </a:prstGeom>
          <a:noFill/>
        </p:spPr>
        <p:txBody>
          <a:bodyPr lIns="60110" tIns="30056" rIns="60110" bIns="3005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7" y="1339064"/>
            <a:ext cx="7320689" cy="4024378"/>
          </a:xfrm>
        </p:spPr>
        <p:txBody>
          <a:bodyPr/>
          <a:lstStyle>
            <a:lvl1pPr marL="238975" indent="0">
              <a:buFontTx/>
              <a:buNone/>
              <a:defRPr b="1">
                <a:latin typeface="+mj-lt"/>
              </a:defRPr>
            </a:lvl1pPr>
            <a:lvl2pPr marL="236888" indent="2087">
              <a:defRPr>
                <a:latin typeface="+mj-lt"/>
              </a:defRPr>
            </a:lvl2pPr>
            <a:lvl3pPr marL="413249" indent="-171144">
              <a:tabLst/>
              <a:defRPr>
                <a:latin typeface="+mj-lt"/>
              </a:defRPr>
            </a:lvl3pPr>
            <a:lvl4pPr marL="0" indent="236888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417576"/>
            <a:ext cx="7337192" cy="921503"/>
          </a:xfrm>
        </p:spPr>
        <p:txBody>
          <a:bodyPr/>
          <a:lstStyle>
            <a:lvl1pPr marL="0" marR="0" indent="0" defTabSz="6856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AC7B-5B8F-42B3-88A7-3F729EE1627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8"/>
            <a:ext cx="9142413" cy="571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7" y="1339064"/>
            <a:ext cx="7320689" cy="4024378"/>
          </a:xfrm>
        </p:spPr>
        <p:txBody>
          <a:bodyPr/>
          <a:lstStyle>
            <a:lvl1pPr marL="238975" indent="0">
              <a:buFontTx/>
              <a:buNone/>
              <a:defRPr b="1">
                <a:latin typeface="+mj-lt"/>
              </a:defRPr>
            </a:lvl1pPr>
            <a:lvl2pPr marL="238975" indent="0">
              <a:defRPr>
                <a:latin typeface="+mj-lt"/>
              </a:defRPr>
            </a:lvl2pPr>
            <a:lvl3pPr marL="413249" indent="-171144">
              <a:defRPr>
                <a:latin typeface="+mj-lt"/>
              </a:defRPr>
            </a:lvl3pPr>
            <a:lvl4pPr marL="0" indent="236888">
              <a:defRPr>
                <a:latin typeface="+mj-lt"/>
              </a:defRPr>
            </a:lvl4pPr>
            <a:lvl5pPr marL="94337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417576"/>
            <a:ext cx="7337901" cy="921503"/>
          </a:xfrm>
        </p:spPr>
        <p:txBody>
          <a:bodyPr/>
          <a:lstStyle>
            <a:lvl1pPr marL="0" marR="0" indent="0" defTabSz="6856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35318-44FE-42B3-B076-75DF83B42F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0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7"/>
            <a:ext cx="9142413" cy="571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7" y="843755"/>
            <a:ext cx="7320689" cy="168719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7" y="2858100"/>
            <a:ext cx="7320689" cy="2505337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15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98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81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6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DFE3-7A53-4F7F-A028-F1C18AD9DB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323"/>
            <a:ext cx="9142412" cy="57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417557"/>
            <a:ext cx="7337192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339062"/>
            <a:ext cx="3620764" cy="39131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0" y="1339062"/>
            <a:ext cx="3644897" cy="391316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476B-D5B1-4B47-946C-59DED4F891C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2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417556"/>
            <a:ext cx="7864166" cy="92150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3" y="1339060"/>
            <a:ext cx="3674753" cy="4733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2" indent="0">
              <a:buNone/>
              <a:defRPr sz="1350" b="1"/>
            </a:lvl3pPr>
            <a:lvl4pPr marL="1028493" indent="0">
              <a:buNone/>
              <a:defRPr sz="1200" b="1"/>
            </a:lvl4pPr>
            <a:lvl5pPr marL="1371324" indent="0">
              <a:buNone/>
              <a:defRPr sz="1200" b="1"/>
            </a:lvl5pPr>
            <a:lvl6pPr marL="1714154" indent="0">
              <a:buNone/>
              <a:defRPr sz="1200" b="1"/>
            </a:lvl6pPr>
            <a:lvl7pPr marL="2056985" indent="0">
              <a:buNone/>
              <a:defRPr sz="1200" b="1"/>
            </a:lvl7pPr>
            <a:lvl8pPr marL="2399816" indent="0">
              <a:buNone/>
              <a:defRPr sz="1200" b="1"/>
            </a:lvl8pPr>
            <a:lvl9pPr marL="274264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53" y="1812397"/>
            <a:ext cx="3674753" cy="35510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100" y="1339060"/>
            <a:ext cx="3587825" cy="4733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2" indent="0">
              <a:buNone/>
              <a:defRPr sz="1350" b="1"/>
            </a:lvl3pPr>
            <a:lvl4pPr marL="1028493" indent="0">
              <a:buNone/>
              <a:defRPr sz="1200" b="1"/>
            </a:lvl4pPr>
            <a:lvl5pPr marL="1371324" indent="0">
              <a:buNone/>
              <a:defRPr sz="1200" b="1"/>
            </a:lvl5pPr>
            <a:lvl6pPr marL="1714154" indent="0">
              <a:buNone/>
              <a:defRPr sz="1200" b="1"/>
            </a:lvl6pPr>
            <a:lvl7pPr marL="2056985" indent="0">
              <a:buNone/>
              <a:defRPr sz="1200" b="1"/>
            </a:lvl7pPr>
            <a:lvl8pPr marL="2399816" indent="0">
              <a:buNone/>
              <a:defRPr sz="1200" b="1"/>
            </a:lvl8pPr>
            <a:lvl9pPr marL="2742647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100" y="1823415"/>
            <a:ext cx="3587825" cy="35400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CA25-9ADD-4817-A661-78CBB166EE2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323"/>
            <a:ext cx="9142412" cy="57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417557"/>
            <a:ext cx="7864166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72F-CCD3-496E-9960-2ACE0AAD802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1" y="4893469"/>
            <a:ext cx="566738" cy="545042"/>
          </a:xfrm>
        </p:spPr>
        <p:txBody>
          <a:bodyPr/>
          <a:lstStyle>
            <a:lvl1pPr algn="ctr">
              <a:defRPr sz="18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BEFDE15-84C4-4FBA-8A92-D44ADA243B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5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61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830" indent="0">
              <a:buNone/>
              <a:defRPr sz="900"/>
            </a:lvl2pPr>
            <a:lvl3pPr marL="685662" indent="0">
              <a:buNone/>
              <a:defRPr sz="750"/>
            </a:lvl3pPr>
            <a:lvl4pPr marL="1028493" indent="0">
              <a:buNone/>
              <a:defRPr sz="675"/>
            </a:lvl4pPr>
            <a:lvl5pPr marL="1371324" indent="0">
              <a:buNone/>
              <a:defRPr sz="675"/>
            </a:lvl5pPr>
            <a:lvl6pPr marL="1714154" indent="0">
              <a:buNone/>
              <a:defRPr sz="675"/>
            </a:lvl6pPr>
            <a:lvl7pPr marL="2056985" indent="0">
              <a:buNone/>
              <a:defRPr sz="675"/>
            </a:lvl7pPr>
            <a:lvl8pPr marL="2399816" indent="0">
              <a:buNone/>
              <a:defRPr sz="675"/>
            </a:lvl8pPr>
            <a:lvl9pPr marL="2742647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3D4F-9A63-4A1B-A268-07038B2D0C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9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08782"/>
            <a:ext cx="7343775" cy="92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333500"/>
            <a:ext cx="7343775" cy="402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123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123"/>
            <a:ext cx="2895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5035185"/>
            <a:ext cx="619125" cy="52652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1578"/>
              </a:lnSpc>
              <a:defRPr sz="18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65679-BEBA-4483-A580-85B94F47C386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2pPr>
      <a:lvl3pPr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3pPr>
      <a:lvl4pPr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4pPr>
      <a:lvl5pPr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5pPr>
      <a:lvl6pPr marL="342892"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6pPr>
      <a:lvl7pPr marL="685783"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7pPr>
      <a:lvl8pPr marL="1028675"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8pPr>
      <a:lvl9pPr marL="1371566" algn="l" defTabSz="684593" rtl="0" fontAlgn="base">
        <a:lnSpc>
          <a:spcPts val="3422"/>
        </a:lnSpc>
        <a:spcBef>
          <a:spcPct val="0"/>
        </a:spcBef>
        <a:spcAft>
          <a:spcPct val="0"/>
        </a:spcAft>
        <a:defRPr sz="2775" b="1">
          <a:solidFill>
            <a:srgbClr val="005AA9"/>
          </a:solidFill>
          <a:latin typeface="Calibri" pitchFamily="34" charset="0"/>
        </a:defRPr>
      </a:lvl9pPr>
    </p:titleStyle>
    <p:bodyStyle>
      <a:lvl1pPr marL="238119" algn="l" defTabSz="684593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38119" algn="l" defTabSz="684593" rtl="0" fontAlgn="base">
        <a:spcBef>
          <a:spcPct val="20000"/>
        </a:spcBef>
        <a:spcAft>
          <a:spcPct val="0"/>
        </a:spcAft>
        <a:buFont typeface="Arial" charset="0"/>
        <a:defRPr sz="1575" kern="1200">
          <a:solidFill>
            <a:srgbClr val="504F53"/>
          </a:solidFill>
          <a:latin typeface="+mj-lt"/>
          <a:ea typeface="+mn-ea"/>
          <a:cs typeface="+mn-cs"/>
        </a:defRPr>
      </a:lvl2pPr>
      <a:lvl3pPr marL="467904" indent="-170256" algn="l" defTabSz="684593" rtl="0" fontAlgn="base">
        <a:spcBef>
          <a:spcPct val="20000"/>
        </a:spcBef>
        <a:spcAft>
          <a:spcPct val="0"/>
        </a:spcAft>
        <a:buFont typeface="Arial" charset="0"/>
        <a:buChar char="•"/>
        <a:defRPr sz="1575" kern="1200">
          <a:solidFill>
            <a:srgbClr val="504F53"/>
          </a:solidFill>
          <a:latin typeface="+mj-lt"/>
          <a:ea typeface="+mn-ea"/>
          <a:cs typeface="+mn-cs"/>
        </a:defRPr>
      </a:lvl3pPr>
      <a:lvl4pPr indent="235738" algn="just" defTabSz="684593" rtl="0" fontAlgn="base">
        <a:lnSpc>
          <a:spcPts val="1181"/>
        </a:lnSpc>
        <a:spcBef>
          <a:spcPts val="263"/>
        </a:spcBef>
        <a:spcAft>
          <a:spcPct val="0"/>
        </a:spcAft>
        <a:buFont typeface="Arial" charset="0"/>
        <a:defRPr sz="1050" kern="1200">
          <a:solidFill>
            <a:srgbClr val="504F53"/>
          </a:solidFill>
          <a:latin typeface="+mj-lt"/>
          <a:ea typeface="+mn-ea"/>
          <a:cs typeface="+mn-cs"/>
        </a:defRPr>
      </a:lvl4pPr>
      <a:lvl5pPr marL="942952" algn="l" defTabSz="684593" rtl="0" fontAlgn="base">
        <a:lnSpc>
          <a:spcPts val="1181"/>
        </a:lnSpc>
        <a:spcBef>
          <a:spcPts val="263"/>
        </a:spcBef>
        <a:spcAft>
          <a:spcPct val="0"/>
        </a:spcAft>
        <a:buFont typeface="Arial" charset="0"/>
        <a:defRPr sz="900" kern="1200">
          <a:solidFill>
            <a:srgbClr val="8D8C90"/>
          </a:solidFill>
          <a:latin typeface="+mj-lt"/>
          <a:ea typeface="+mn-ea"/>
          <a:cs typeface="+mn-cs"/>
        </a:defRPr>
      </a:lvl5pPr>
      <a:lvl6pPr marL="1885570" indent="-171416" algn="l" defTabSz="685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0" indent="-171416" algn="l" defTabSz="685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2" indent="-171416" algn="l" defTabSz="685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4" indent="-171416" algn="l" defTabSz="68566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3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4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5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6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7" algn="l" defTabSz="6856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251520" y="2880527"/>
            <a:ext cx="8712968" cy="1489141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контрольной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налоговых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правоохранительными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контрольно-надзорными органами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21112" y="4508603"/>
            <a:ext cx="2376264" cy="756084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normAutofit/>
          </a:bodyPr>
          <a:lstStyle/>
          <a:p>
            <a:pPr marL="0" marR="0" lvl="0" indent="0" algn="l" defTabSz="7822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07904" y="913284"/>
            <a:ext cx="1512168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Изображение 10" descr="FNS_vizitka_for_rukovodst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0756" y="701302"/>
            <a:ext cx="1722607" cy="179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4801716"/>
            <a:ext cx="6449712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lvl="0" indent="0" algn="ctr" defTabSz="10430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по Нижегородской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553244"/>
            <a:ext cx="7320689" cy="4024378"/>
          </a:xfrm>
        </p:spPr>
        <p:txBody>
          <a:bodyPr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9" name="Заголовок 1"/>
          <p:cNvSpPr txBox="1">
            <a:spLocks/>
          </p:cNvSpPr>
          <p:nvPr/>
        </p:nvSpPr>
        <p:spPr>
          <a:xfrm>
            <a:off x="655542" y="265212"/>
            <a:ext cx="802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органов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правоохранительными и контрольно-надзорными органами РФ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01226" y="973098"/>
            <a:ext cx="769125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«Соглашение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 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внутренних дел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Федеральной налоговой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службой»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утв. МВД России N 1/8656, ФНС России N ММВ-27-4/11 13.10.2010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«Соглашение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 между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Следственным комитетом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и Федеральной налоговой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службой» </a:t>
            </a: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(13.02.2012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101-162-12/ММВ-27-2/3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01-01-14/22440, ФНС России N ММВ-23-2/77@ от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15.10.2015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 и организации информационного взаимодействия Федеральной службы по финансовому мониторингу и Федеральной налоговой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службы»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«Соглашение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сотрудничестве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таможенной службы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службы»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(21.01.2010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01-69/1, N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ММ-27-2/1)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0" y="1472267"/>
            <a:ext cx="1021923" cy="59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1265"/>
            <a:ext cx="580770" cy="7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05572"/>
            <a:ext cx="638796" cy="6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5" y="4668797"/>
            <a:ext cx="655175" cy="6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14587" y="1201316"/>
            <a:ext cx="83286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  <a:p>
            <a:pPr algn="l"/>
            <a:endParaRPr lang="ru-RU" sz="1000" dirty="0" smtClean="0"/>
          </a:p>
          <a:p>
            <a:pPr algn="l"/>
            <a:endParaRPr lang="ru-RU" sz="1000" dirty="0"/>
          </a:p>
          <a:p>
            <a:pPr algn="l"/>
            <a:r>
              <a:rPr lang="ru-RU" sz="1000" dirty="0" smtClean="0"/>
              <a:t>                      	</a:t>
            </a:r>
            <a:endParaRPr lang="ru-RU" sz="1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54649" y="3937620"/>
            <a:ext cx="42484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Полномочном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 Президента РФ в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ПФО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Губернаторе Нижегородской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Прокуратуре Нижегородской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19225" y="1993404"/>
            <a:ext cx="688249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1000" dirty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Управлением ФНС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Нижегородской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Управлениями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 в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</a:t>
            </a:r>
          </a:p>
          <a:p>
            <a:pPr algn="just">
              <a:spcAft>
                <a:spcPts val="600"/>
              </a:spcAft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в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федеральных соглашений 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55542" y="265212"/>
            <a:ext cx="8020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органов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правоохранительными и контрольно-надзорными органами РФ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9225" y="3330891"/>
            <a:ext cx="4845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Межведомственные рабочие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</p:txBody>
      </p:sp>
      <p:pic>
        <p:nvPicPr>
          <p:cNvPr id="1026" name="Picture 2" descr="https://ozery.msr.mosreg.ru/files/image/01/31/84/3b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r="15960"/>
          <a:stretch/>
        </p:blipFill>
        <p:spPr bwMode="auto">
          <a:xfrm>
            <a:off x="5940151" y="2650938"/>
            <a:ext cx="2868695" cy="28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9" name="Заголовок 1"/>
          <p:cNvSpPr txBox="1">
            <a:spLocks/>
          </p:cNvSpPr>
          <p:nvPr/>
        </p:nvSpPr>
        <p:spPr>
          <a:xfrm>
            <a:off x="663544" y="481236"/>
            <a:ext cx="7960927" cy="5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marR="0" indent="0" algn="ctr" defTabSz="68566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16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2pPr>
            <a:lvl3pPr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3pPr>
            <a:lvl4pPr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4pPr>
            <a:lvl5pPr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5pPr>
            <a:lvl6pPr marL="342892"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6pPr>
            <a:lvl7pPr marL="685783"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7pPr>
            <a:lvl8pPr marL="1028675"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8pPr>
            <a:lvl9pPr marL="1371566" defTabSz="684593" fontAlgn="base">
              <a:lnSpc>
                <a:spcPts val="3422"/>
              </a:lnSpc>
              <a:spcBef>
                <a:spcPct val="0"/>
              </a:spcBef>
              <a:spcAft>
                <a:spcPct val="0"/>
              </a:spcAft>
              <a:defRPr sz="2775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при проведении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мероприятий налогового контроля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75656" y="1273324"/>
            <a:ext cx="3240360" cy="1815882"/>
            <a:chOff x="1691680" y="1626297"/>
            <a:chExt cx="2808312" cy="148776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91680" y="1626297"/>
              <a:ext cx="2808312" cy="1487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камеральные </a:t>
              </a:r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проверки </a:t>
              </a:r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2" descr="C:\Users\5200-01-257\Desktop\Доклад\Фото\USN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921396"/>
              <a:ext cx="1677230" cy="1118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508104" y="1489348"/>
            <a:ext cx="2808312" cy="1608249"/>
            <a:chOff x="6462464" y="1328489"/>
            <a:chExt cx="2286000" cy="138499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462464" y="1328489"/>
              <a:ext cx="2286000" cy="13849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предпроверочный</a:t>
              </a: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</a:t>
              </a:r>
            </a:p>
          </p:txBody>
        </p:sp>
        <p:pic>
          <p:nvPicPr>
            <p:cNvPr id="13" name="Picture 4" descr="C:\Users\5200-01-257\Desktop\Доклад\Фото\nalog1 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3890" y="1419397"/>
              <a:ext cx="1787658" cy="1191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851920" y="3469970"/>
            <a:ext cx="3528392" cy="2031325"/>
            <a:chOff x="5940152" y="3954779"/>
            <a:chExt cx="2592288" cy="164207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940152" y="3954779"/>
              <a:ext cx="2592288" cy="164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выездные </a:t>
              </a:r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</a:t>
              </a:r>
              <a:r>
                <a:rPr lang="ru-RU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проверки</a:t>
              </a:r>
            </a:p>
          </p:txBody>
        </p:sp>
        <p:pic>
          <p:nvPicPr>
            <p:cNvPr id="1028" name="Picture 4" descr="C:\Users\5200-01-257\Desktop\Доклад\Фото\scale_12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076" y="4225652"/>
              <a:ext cx="1652440" cy="1094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899593" y="3685994"/>
            <a:ext cx="2952328" cy="1691786"/>
            <a:chOff x="1010219" y="3561318"/>
            <a:chExt cx="2625675" cy="160043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94122" y="3561318"/>
              <a:ext cx="254177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иные мероприятия </a:t>
              </a:r>
            </a:p>
            <a:p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налогового контроля</a:t>
              </a:r>
            </a:p>
          </p:txBody>
        </p:sp>
        <p:pic>
          <p:nvPicPr>
            <p:cNvPr id="1032" name="Picture 8" descr="C:\Users\5200-01-257\Desktop\Доклад\НК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219" y="3772835"/>
              <a:ext cx="1812598" cy="123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77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1196"/>
            <a:ext cx="8568952" cy="118478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взаимодействия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 СК по Нижегородской области 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9 месяцев 2021 года 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631048" y="1305978"/>
            <a:ext cx="8136904" cy="234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238975" indent="0" algn="l" defTabSz="684593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4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36888" indent="2087" algn="l" defTabSz="684593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575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13249" indent="-171144" algn="l" defTabSz="684593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1575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36888" algn="just" defTabSz="684593" rtl="0" fontAlgn="base">
              <a:lnSpc>
                <a:spcPts val="1184"/>
              </a:lnSpc>
              <a:spcBef>
                <a:spcPts val="263"/>
              </a:spcBef>
              <a:spcAft>
                <a:spcPct val="0"/>
              </a:spcAft>
              <a:buFont typeface="Arial" charset="0"/>
              <a:defRPr sz="105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942952" algn="l" defTabSz="684593" rtl="0" fontAlgn="base">
              <a:lnSpc>
                <a:spcPts val="1184"/>
              </a:lnSpc>
              <a:spcBef>
                <a:spcPts val="263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1885570" indent="-171416" algn="l" defTabSz="685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00" indent="-171416" algn="l" defTabSz="685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232" indent="-171416" algn="l" defTabSz="685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064" indent="-171416" algn="l" defTabSz="685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 ст. 32 НК РФ</a:t>
            </a:r>
          </a:p>
          <a:p>
            <a:pPr marL="0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/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33364"/>
            <a:ext cx="4139543" cy="3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8977" y="1993404"/>
            <a:ext cx="38119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</a:t>
            </a:r>
          </a:p>
          <a:p>
            <a:pPr algn="just">
              <a:spcAft>
                <a:spcPts val="600"/>
              </a:spcAft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СК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Нижегородской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процессуальных решений о возбуждении уголовных дел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млрд.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1993404"/>
            <a:ext cx="30448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уголовные дела по статье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 УК РФ </a:t>
            </a:r>
          </a:p>
          <a:p>
            <a:pPr marL="0" lvl="1" algn="just"/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pPr marL="0" lvl="1" algn="just"/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Aft>
                <a:spcPts val="600"/>
              </a:spcAft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налоговых проверок </a:t>
            </a:r>
          </a:p>
          <a:p>
            <a:pPr marL="0" lvl="1" algn="just">
              <a:spcAft>
                <a:spcPts val="600"/>
              </a:spcAft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млрд. рублей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7584" y="3865612"/>
            <a:ext cx="29984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 defTabSz="684593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случаи</a:t>
            </a:r>
          </a:p>
          <a:p>
            <a:pPr algn="just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поступившей из территориальных налоговых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возбуждено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полученных материалов в рамках ст. 32 НК РФ)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уголовных дел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1,2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fb.ru/misc/i/gallery/46104/2676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7620"/>
            <a:ext cx="3225153" cy="23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910" y="1339064"/>
            <a:ext cx="7961546" cy="3102612"/>
          </a:xfrm>
        </p:spPr>
        <p:txBody>
          <a:bodyPr/>
          <a:lstStyle/>
          <a:p>
            <a:pPr marL="0" algn="just"/>
            <a:endParaRPr lang="ru-RU" sz="1200" b="0" dirty="0" smtClean="0"/>
          </a:p>
          <a:p>
            <a:pPr algn="ctr"/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algn="ctr"/>
            <a:r>
              <a:rPr lang="ru-RU" sz="1200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выездные налоговые проверки 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доначислений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790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  <a:p>
            <a:pPr algn="just"/>
            <a:endParaRPr lang="ru-RU" sz="1200" b="0" dirty="0" smtClean="0">
              <a:solidFill>
                <a:srgbClr val="0070C0"/>
              </a:solidFill>
            </a:endParaRPr>
          </a:p>
          <a:p>
            <a:pPr algn="ctr"/>
            <a:endParaRPr lang="ru-RU" sz="6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159 УК РФ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37220"/>
            <a:ext cx="7781811" cy="92150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с органами МВД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2021 года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43" y="2575219"/>
            <a:ext cx="4813031" cy="42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910" y="2935260"/>
            <a:ext cx="38543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</a:t>
            </a:r>
          </a:p>
          <a:p>
            <a:pPr algn="just">
              <a:spcAft>
                <a:spcPts val="600"/>
              </a:spcAft>
            </a:pP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</a:p>
          <a:p>
            <a:pPr algn="just">
              <a:spcAft>
                <a:spcPts val="600"/>
              </a:spcAft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необоснованного возмещения из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just">
              <a:spcAft>
                <a:spcPts val="600"/>
              </a:spcAft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84168" y="3000525"/>
            <a:ext cx="25926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 УК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</a:p>
          <a:p>
            <a:pPr algn="just">
              <a:spcAft>
                <a:spcPts val="600"/>
              </a:spcAft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сумму 20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bs.twimg.com/media/EQEt3dtXkAA2Tb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2" y="697260"/>
            <a:ext cx="134520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xn--80aahqcqybgko.xn--p1ai/uploads/2018/10/EBKigEmTUsZhDWVLnCpOgEQBgjtCBvl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21596"/>
            <a:ext cx="2736304" cy="19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1201316"/>
            <a:ext cx="2384983" cy="504056"/>
          </a:xfrm>
        </p:spPr>
        <p:txBody>
          <a:bodyPr/>
          <a:lstStyle/>
          <a:p>
            <a:pPr marL="0" algn="ctr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pPr marL="0" algn="just"/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118682"/>
            <a:ext cx="4358957" cy="93610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Таможенными органами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7380"/>
            <a:ext cx="417646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06541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скоординированные контрольные мероприятия</a:t>
            </a:r>
          </a:p>
          <a:p>
            <a:pPr algn="just">
              <a:spcAft>
                <a:spcPts val="600"/>
              </a:spcAft>
            </a:pP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согласованное совместное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(камеральной)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таможенными и налоговыми органами во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</a:t>
            </a:r>
            <a:endParaRPr lang="ru-RU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2065412"/>
            <a:ext cx="43988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таможенного и налогового контроля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</a:p>
          <a:p>
            <a:pPr algn="just"/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проверка либо форма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контроля, проводимые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информации о возможных способах уклонения лица от уплаты налоговых и (или) таможенных платежей, поступившей в налоговый (таможенный) орган из таможенного (налогового)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8765" y="3217540"/>
            <a:ext cx="374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Начислено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Уточнено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обязательств на общую сумму к доплате </a:t>
            </a:r>
            <a:endParaRPr lang="ru-RU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млн. рублей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3289548"/>
            <a:ext cx="36724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 algn="just"/>
            <a:endParaRPr lang="ru-RU" sz="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- 8: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Начислено 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таможенных платежей, пеней, штрафов – </a:t>
            </a:r>
            <a: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829 тыс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камеральных проверок с использованием информации таможенных органов –  более 7 тыс. штук</a:t>
            </a:r>
          </a:p>
          <a:p>
            <a:pPr algn="just"/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выявивших нарушения –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НДС, возмещение которой по результатам камеральных проверок признано необоснованной – более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млн. рублей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stolicaonego.ru/images/news/398/398769/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415"/>
            <a:ext cx="3415261" cy="15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776" y="42976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организации проведения скоординированных контрольных мероприятий и мероприятий таможенного и налогового контроля </a:t>
            </a:r>
          </a:p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сторон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ФТС России N 01-11/33109 и ФНС России N ММВ-20-2/58@ от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04.06.2018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29308"/>
            <a:ext cx="7992887" cy="1656184"/>
          </a:xfrm>
        </p:spPr>
        <p:txBody>
          <a:bodyPr/>
          <a:lstStyle/>
          <a:p>
            <a:pPr marL="0" algn="just"/>
            <a:r>
              <a:rPr lang="ru-RU" sz="1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информационного взаимодействия 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</a:t>
            </a:r>
          </a:p>
          <a:p>
            <a:pPr marL="171450" indent="-171450" algn="just">
              <a:buFontTx/>
              <a:buChar char="-"/>
            </a:pP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 пресечения 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незаконных финансовых 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</a:t>
            </a:r>
          </a:p>
          <a:p>
            <a:pPr marL="171450" indent="-171450" algn="just">
              <a:buFontTx/>
              <a:buChar char="-"/>
            </a:pP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легализации (отмыванию) доходов, полученных преступным путем, и финансированию 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</a:t>
            </a:r>
          </a:p>
          <a:p>
            <a:pPr marL="171450" indent="-171450" algn="just">
              <a:buFontTx/>
              <a:buChar char="-"/>
            </a:pP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поступления налогов и сборов в бюджетную систему Российской Федерации </a:t>
            </a:r>
            <a:endParaRPr lang="ru-RU" sz="12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законодательства Российской Федерации в сфере деятельности 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</a:t>
            </a:r>
          </a:p>
          <a:p>
            <a:pPr marL="0" algn="just"/>
            <a:endParaRPr lang="ru-RU" sz="12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ru-RU" sz="10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65212"/>
            <a:ext cx="5621572" cy="71173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с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Росфинмониторингом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09677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купирован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по </a:t>
            </a:r>
            <a:r>
              <a:rPr lang="ru-RU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обналичиванию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денежных средств объемом около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млн.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порядка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млн. рублей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в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tatic.360tv.ru/media/images/articles/cover/b97bcf83-b9b2-4c9a-a39d-ad264dcf0b7a/5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42292"/>
            <a:ext cx="3960440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23919" y="2936228"/>
            <a:ext cx="5088441" cy="1387022"/>
          </a:xfrm>
        </p:spPr>
        <p:txBody>
          <a:bodyPr/>
          <a:lstStyle/>
          <a:p>
            <a:pPr marL="410425" indent="-171450" algn="just">
              <a:buFont typeface="Wingdings" panose="05000000000000000000" pitchFamily="2" charset="2"/>
              <a:buChar char="Ø"/>
            </a:pPr>
            <a:endParaRPr lang="ru-RU" sz="12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0425" indent="-171450"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Прокуратурой 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судебные инстанции </a:t>
            </a:r>
            <a:endParaRPr lang="ru-RU" sz="12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административных исковых заявлений 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ст. 39 КоАП РФ о признании информации, размещенной в сети Интернет информацией, распространение которой запрещено на территории </a:t>
            </a:r>
            <a:r>
              <a:rPr lang="ru-RU" sz="12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2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Прокуратурой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AAC7B-5B8F-42B3-88A7-3F729EE1627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72" name="Picture 4" descr="https://admparkovskoe.ru/images/doc/ghg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3" r="32055"/>
          <a:stretch/>
        </p:blipFill>
        <p:spPr bwMode="auto">
          <a:xfrm>
            <a:off x="900752" y="3073524"/>
            <a:ext cx="13669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4297660"/>
            <a:ext cx="648072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975" algn="just" defTabSz="684593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 о недопустимости совершения правонарушений,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8975" algn="just" defTabSz="684593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получением необоснованной налоговой выгоды по НДС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1489348"/>
            <a:ext cx="30243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</a:p>
          <a:p>
            <a:pPr algn="l"/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148064" y="1505553"/>
            <a:ext cx="25922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70C0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ВРУЧЕНО </a:t>
            </a:r>
          </a:p>
          <a:p>
            <a:pPr algn="l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предостережение </a:t>
            </a:r>
            <a:r>
              <a:rPr 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недопустимости совершения 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налогоплательщикам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млн. рублей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61" y="1201316"/>
            <a:ext cx="417646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8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664</Words>
  <Application>Microsoft Office PowerPoint</Application>
  <PresentationFormat>Экран (16:10)</PresentationFormat>
  <Paragraphs>163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5_Present_FNS2012_A4</vt:lpstr>
      <vt:lpstr>Актуальные вопросы контрольной работы налоговых органов.  Взаимодействие с правоохранительными  и контрольно-надзорными органами</vt:lpstr>
      <vt:lpstr>Презентация PowerPoint</vt:lpstr>
      <vt:lpstr>Презентация PowerPoint</vt:lpstr>
      <vt:lpstr>Презентация PowerPoint</vt:lpstr>
      <vt:lpstr>Результаты взаимодействия с СУ СК по Нижегородской области  за 9 месяцев 2021 года  </vt:lpstr>
      <vt:lpstr>Взаимодействие с органами МВД России  за 9 месяцев 2021 года </vt:lpstr>
      <vt:lpstr>Взаимодействие  с Таможенными органами</vt:lpstr>
      <vt:lpstr>Взаимодействие с Росфинмониторингом</vt:lpstr>
      <vt:lpstr>Взаимодействие с Прокуратурой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Лысиков Иван Павлович</dc:creator>
  <cp:lastModifiedBy>Маркелов Юрий Андреевич</cp:lastModifiedBy>
  <cp:revision>628</cp:revision>
  <cp:lastPrinted>2021-11-19T19:38:31Z</cp:lastPrinted>
  <dcterms:created xsi:type="dcterms:W3CDTF">2021-06-08T09:03:12Z</dcterms:created>
  <dcterms:modified xsi:type="dcterms:W3CDTF">2021-12-10T11:52:14Z</dcterms:modified>
</cp:coreProperties>
</file>