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</p:sldMasterIdLst>
  <p:notesMasterIdLst>
    <p:notesMasterId r:id="rId11"/>
  </p:notesMasterIdLst>
  <p:sldIdLst>
    <p:sldId id="646" r:id="rId3"/>
    <p:sldId id="666" r:id="rId4"/>
    <p:sldId id="670" r:id="rId5"/>
    <p:sldId id="667" r:id="rId6"/>
    <p:sldId id="671" r:id="rId7"/>
    <p:sldId id="669" r:id="rId8"/>
    <p:sldId id="672" r:id="rId9"/>
    <p:sldId id="652" r:id="rId10"/>
  </p:sldIdLst>
  <p:sldSz cx="10693400" cy="7561263"/>
  <p:notesSz cx="6797675" cy="9926638"/>
  <p:defaultTextStyle>
    <a:defPPr>
      <a:defRPr lang="ru-RU"/>
    </a:defPPr>
    <a:lvl1pPr marL="0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4514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29005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43512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58022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72525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87043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01554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16047" algn="l" defTabSz="102900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orient="horz" pos="1116" userDrawn="1">
          <p15:clr>
            <a:srgbClr val="A4A3A4"/>
          </p15:clr>
        </p15:guide>
        <p15:guide id="3" orient="horz" pos="348" userDrawn="1">
          <p15:clr>
            <a:srgbClr val="A4A3A4"/>
          </p15:clr>
        </p15:guide>
        <p15:guide id="4" orient="horz" pos="4470" userDrawn="1">
          <p15:clr>
            <a:srgbClr val="A4A3A4"/>
          </p15:clr>
        </p15:guide>
        <p15:guide id="5" pos="4234" userDrawn="1">
          <p15:clr>
            <a:srgbClr val="A4A3A4"/>
          </p15:clr>
        </p15:guide>
        <p15:guide id="6" pos="1041" userDrawn="1">
          <p15:clr>
            <a:srgbClr val="A4A3A4"/>
          </p15:clr>
        </p15:guide>
        <p15:guide id="7" pos="2293" userDrawn="1">
          <p15:clr>
            <a:srgbClr val="A4A3A4"/>
          </p15:clr>
        </p15:guide>
        <p15:guide id="8" pos="7557" userDrawn="1">
          <p15:clr>
            <a:srgbClr val="A4A3A4"/>
          </p15:clr>
        </p15:guide>
        <p15:guide id="9" pos="8117" userDrawn="1">
          <p15:clr>
            <a:srgbClr val="A4A3A4"/>
          </p15:clr>
        </p15:guide>
        <p15:guide id="10" pos="762" userDrawn="1">
          <p15:clr>
            <a:srgbClr val="A4A3A4"/>
          </p15:clr>
        </p15:guide>
        <p15:guide id="11" orient="horz" pos="2381" userDrawn="1">
          <p15:clr>
            <a:srgbClr val="A4A3A4"/>
          </p15:clr>
        </p15:guide>
        <p15:guide id="12" orient="horz" pos="657" userDrawn="1">
          <p15:clr>
            <a:srgbClr val="A4A3A4"/>
          </p15:clr>
        </p15:guide>
        <p15:guide id="13" orient="horz" pos="4422" userDrawn="1">
          <p15:clr>
            <a:srgbClr val="A4A3A4"/>
          </p15:clr>
        </p15:guide>
        <p15:guide id="14" pos="2296" userDrawn="1">
          <p15:clr>
            <a:srgbClr val="A4A3A4"/>
          </p15:clr>
        </p15:guide>
        <p15:guide id="15" pos="7541" userDrawn="1">
          <p15:clr>
            <a:srgbClr val="A4A3A4"/>
          </p15:clr>
        </p15:guide>
        <p15:guide id="16" pos="8111" userDrawn="1">
          <p15:clr>
            <a:srgbClr val="A4A3A4"/>
          </p15:clr>
        </p15:guide>
        <p15:guide id="17" pos="756" userDrawn="1">
          <p15:clr>
            <a:srgbClr val="A4A3A4"/>
          </p15:clr>
        </p15:guide>
        <p15:guide id="18" orient="horz" pos="975" userDrawn="1">
          <p15:clr>
            <a:srgbClr val="A4A3A4"/>
          </p15:clr>
        </p15:guide>
        <p15:guide id="19" orient="horz" pos="340" userDrawn="1">
          <p15:clr>
            <a:srgbClr val="A4A3A4"/>
          </p15:clr>
        </p15:guide>
        <p15:guide id="20" orient="horz" pos="4468" userDrawn="1">
          <p15:clr>
            <a:srgbClr val="A4A3A4"/>
          </p15:clr>
        </p15:guide>
        <p15:guide id="21" pos="4634" userDrawn="1">
          <p15:clr>
            <a:srgbClr val="A4A3A4"/>
          </p15:clr>
        </p15:guide>
        <p15:guide id="22" pos="7656" userDrawn="1">
          <p15:clr>
            <a:srgbClr val="A4A3A4"/>
          </p15:clr>
        </p15:guide>
        <p15:guide id="23" pos="7540">
          <p15:clr>
            <a:srgbClr val="A4A3A4"/>
          </p15:clr>
        </p15:guide>
        <p15:guide id="24" pos="3368">
          <p15:clr>
            <a:srgbClr val="A4A3A4"/>
          </p15:clr>
        </p15:guide>
        <p15:guide id="25" pos="828">
          <p15:clr>
            <a:srgbClr val="A4A3A4"/>
          </p15:clr>
        </p15:guide>
        <p15:guide id="26" pos="1824">
          <p15:clr>
            <a:srgbClr val="A4A3A4"/>
          </p15:clr>
        </p15:guide>
        <p15:guide id="27" pos="6011">
          <p15:clr>
            <a:srgbClr val="A4A3A4"/>
          </p15:clr>
        </p15:guide>
        <p15:guide id="28" pos="6457">
          <p15:clr>
            <a:srgbClr val="A4A3A4"/>
          </p15:clr>
        </p15:guide>
        <p15:guide id="29" pos="606">
          <p15:clr>
            <a:srgbClr val="A4A3A4"/>
          </p15:clr>
        </p15:guide>
        <p15:guide id="30" pos="1826">
          <p15:clr>
            <a:srgbClr val="A4A3A4"/>
          </p15:clr>
        </p15:guide>
        <p15:guide id="31" pos="5998">
          <p15:clr>
            <a:srgbClr val="A4A3A4"/>
          </p15:clr>
        </p15:guide>
        <p15:guide id="32" pos="6452">
          <p15:clr>
            <a:srgbClr val="A4A3A4"/>
          </p15:clr>
        </p15:guide>
        <p15:guide id="33" pos="601">
          <p15:clr>
            <a:srgbClr val="A4A3A4"/>
          </p15:clr>
        </p15:guide>
        <p15:guide id="34" pos="3686">
          <p15:clr>
            <a:srgbClr val="A4A3A4"/>
          </p15:clr>
        </p15:guide>
        <p15:guide id="35" pos="6090">
          <p15:clr>
            <a:srgbClr val="A4A3A4"/>
          </p15:clr>
        </p15:guide>
        <p15:guide id="36" pos="4235">
          <p15:clr>
            <a:srgbClr val="A4A3A4"/>
          </p15:clr>
        </p15:guide>
        <p15:guide id="37" pos="755">
          <p15:clr>
            <a:srgbClr val="A4A3A4"/>
          </p15:clr>
        </p15:guide>
        <p15:guide id="38" pos="4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F80"/>
    <a:srgbClr val="339966"/>
    <a:srgbClr val="38BAAB"/>
    <a:srgbClr val="FF99CC"/>
    <a:srgbClr val="5283BE"/>
    <a:srgbClr val="5887C0"/>
    <a:srgbClr val="EF9653"/>
    <a:srgbClr val="FFFF99"/>
    <a:srgbClr val="FFFFCC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54" autoAdjust="0"/>
    <p:restoredTop sz="98779" autoAdjust="0"/>
  </p:normalViewPr>
  <p:slideViewPr>
    <p:cSldViewPr showGuides="1">
      <p:cViewPr>
        <p:scale>
          <a:sx n="110" d="100"/>
          <a:sy n="110" d="100"/>
        </p:scale>
        <p:origin x="-978" y="156"/>
      </p:cViewPr>
      <p:guideLst>
        <p:guide orient="horz" pos="2382"/>
        <p:guide orient="horz" pos="1116"/>
        <p:guide orient="horz" pos="348"/>
        <p:guide orient="horz" pos="4470"/>
        <p:guide orient="horz" pos="2381"/>
        <p:guide orient="horz" pos="657"/>
        <p:guide orient="horz" pos="4422"/>
        <p:guide orient="horz" pos="975"/>
        <p:guide orient="horz" pos="340"/>
        <p:guide orient="horz" pos="4468"/>
        <p:guide pos="4234"/>
        <p:guide pos="1041"/>
        <p:guide pos="2293"/>
        <p:guide pos="7557"/>
        <p:guide pos="8117"/>
        <p:guide pos="762"/>
        <p:guide pos="2296"/>
        <p:guide pos="7541"/>
        <p:guide pos="8111"/>
        <p:guide pos="756"/>
        <p:guide pos="4634"/>
        <p:guide pos="7656"/>
        <p:guide pos="7540"/>
        <p:guide pos="3368"/>
        <p:guide pos="828"/>
        <p:guide pos="1824"/>
        <p:guide pos="6011"/>
        <p:guide pos="6457"/>
        <p:guide pos="606"/>
        <p:guide pos="1826"/>
        <p:guide pos="5998"/>
        <p:guide pos="6452"/>
        <p:guide pos="601"/>
        <p:guide pos="3686"/>
        <p:guide pos="6090"/>
        <p:guide pos="4235"/>
        <p:guide pos="755"/>
        <p:guide pos="4635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15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2" y="15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16.02.2022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705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92" tIns="45445" rIns="90892" bIns="454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77"/>
            <a:ext cx="5438140" cy="4466987"/>
          </a:xfrm>
          <a:prstGeom prst="rect">
            <a:avLst/>
          </a:prstGeom>
        </p:spPr>
        <p:txBody>
          <a:bodyPr vert="horz" lIns="90892" tIns="45445" rIns="90892" bIns="4544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" y="9428602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2" y="9428602"/>
            <a:ext cx="2945659" cy="496332"/>
          </a:xfrm>
          <a:prstGeom prst="rect">
            <a:avLst/>
          </a:prstGeom>
        </p:spPr>
        <p:txBody>
          <a:bodyPr vert="horz" lIns="90892" tIns="45445" rIns="90892" bIns="45445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514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9005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512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8022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2525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7043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1554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6047" algn="l" defTabSz="10290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489FB-A2E0-44DF-9D0A-4DCDF848EF68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90" y="1587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769"/>
            <a:ext cx="9089390" cy="1620771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2" y="536517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4100" b="0">
                <a:solidFill>
                  <a:schemeClr val="bg1"/>
                </a:solidFill>
                <a:latin typeface="+mj-lt"/>
              </a:defRPr>
            </a:lvl1pPr>
            <a:lvl2pPr marL="64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0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600"/>
            </a:lvl1pPr>
            <a:lvl2pPr marL="646789" indent="0">
              <a:buNone/>
              <a:defRPr sz="4100"/>
            </a:lvl2pPr>
            <a:lvl3pPr marL="1293565" indent="0">
              <a:buNone/>
              <a:defRPr sz="3400"/>
            </a:lvl3pPr>
            <a:lvl4pPr marL="1940348" indent="0">
              <a:buNone/>
              <a:defRPr sz="2900"/>
            </a:lvl4pPr>
            <a:lvl5pPr marL="2587138" indent="0">
              <a:buNone/>
              <a:defRPr sz="2900"/>
            </a:lvl5pPr>
            <a:lvl6pPr marL="3233932" indent="0">
              <a:buNone/>
              <a:defRPr sz="2900"/>
            </a:lvl6pPr>
            <a:lvl7pPr marL="3880712" indent="0">
              <a:buNone/>
              <a:defRPr sz="2900"/>
            </a:lvl7pPr>
            <a:lvl8pPr marL="4527508" indent="0">
              <a:buNone/>
              <a:defRPr sz="2900"/>
            </a:lvl8pPr>
            <a:lvl9pPr marL="5174284" indent="0">
              <a:buNone/>
              <a:defRPr sz="29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2100"/>
            </a:lvl1pPr>
            <a:lvl2pPr marL="646789" indent="0">
              <a:buNone/>
              <a:defRPr sz="1800"/>
            </a:lvl2pPr>
            <a:lvl3pPr marL="1293565" indent="0">
              <a:buNone/>
              <a:defRPr sz="1400"/>
            </a:lvl3pPr>
            <a:lvl4pPr marL="1940348" indent="0">
              <a:buNone/>
              <a:defRPr sz="1300"/>
            </a:lvl4pPr>
            <a:lvl5pPr marL="2587138" indent="0">
              <a:buNone/>
              <a:defRPr sz="1300"/>
            </a:lvl5pPr>
            <a:lvl6pPr marL="3233932" indent="0">
              <a:buNone/>
              <a:defRPr sz="1300"/>
            </a:lvl6pPr>
            <a:lvl7pPr marL="3880712" indent="0">
              <a:buNone/>
              <a:defRPr sz="1300"/>
            </a:lvl7pPr>
            <a:lvl8pPr marL="4527508" indent="0">
              <a:buNone/>
              <a:defRPr sz="1300"/>
            </a:lvl8pPr>
            <a:lvl9pPr marL="5174284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78" y="334305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8" y="334305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7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8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1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0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4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87" y="21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69" y="1771664"/>
            <a:ext cx="8561139" cy="5324476"/>
          </a:xfrm>
        </p:spPr>
        <p:txBody>
          <a:bodyPr/>
          <a:lstStyle>
            <a:lvl1pPr marL="450808" indent="0">
              <a:buFontTx/>
              <a:buNone/>
              <a:defRPr b="1">
                <a:latin typeface="+mj-lt"/>
              </a:defRPr>
            </a:lvl1pPr>
            <a:lvl2pPr marL="446917" indent="3989">
              <a:defRPr>
                <a:latin typeface="+mj-lt"/>
              </a:defRPr>
            </a:lvl2pPr>
            <a:lvl3pPr marL="779640" indent="-322874">
              <a:tabLst/>
              <a:defRPr>
                <a:latin typeface="+mj-lt"/>
              </a:defRPr>
            </a:lvl3pPr>
            <a:lvl4pPr marL="0" indent="446917">
              <a:lnSpc>
                <a:spcPts val="2260"/>
              </a:lnSpc>
              <a:spcBef>
                <a:spcPts val="503"/>
              </a:spcBef>
              <a:defRPr>
                <a:latin typeface="+mj-lt"/>
              </a:defRPr>
            </a:lvl4pPr>
            <a:lvl5pPr>
              <a:lnSpc>
                <a:spcPts val="2260"/>
              </a:lnSpc>
              <a:spcBef>
                <a:spcPts val="50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82" y="5652845"/>
            <a:ext cx="1080120" cy="415498"/>
          </a:xfrm>
          <a:prstGeom prst="rect">
            <a:avLst/>
          </a:prstGeom>
          <a:noFill/>
        </p:spPr>
        <p:txBody>
          <a:bodyPr wrap="square" lIns="113396" tIns="56695" rIns="113396" bIns="56695" rtlCol="0">
            <a:noAutofit/>
          </a:bodyPr>
          <a:lstStyle/>
          <a:p>
            <a:endParaRPr lang="ru-RU" sz="26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538"/>
            <a:ext cx="8580438" cy="1219199"/>
          </a:xfrm>
        </p:spPr>
        <p:txBody>
          <a:bodyPr/>
          <a:lstStyle>
            <a:lvl1pPr marL="0" marR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9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01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10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8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99" y="523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269" y="1771664"/>
            <a:ext cx="8561139" cy="5324476"/>
          </a:xfrm>
        </p:spPr>
        <p:txBody>
          <a:bodyPr/>
          <a:lstStyle>
            <a:lvl1pPr marL="450808" indent="0">
              <a:buFontTx/>
              <a:buNone/>
              <a:defRPr b="1">
                <a:latin typeface="+mj-lt"/>
              </a:defRPr>
            </a:lvl1pPr>
            <a:lvl2pPr marL="450808" indent="0">
              <a:defRPr>
                <a:latin typeface="+mj-lt"/>
              </a:defRPr>
            </a:lvl2pPr>
            <a:lvl3pPr marL="779640" indent="-322874">
              <a:defRPr>
                <a:latin typeface="+mj-lt"/>
              </a:defRPr>
            </a:lvl3pPr>
            <a:lvl4pPr marL="0" indent="446917">
              <a:defRPr>
                <a:latin typeface="+mj-lt"/>
              </a:defRPr>
            </a:lvl4pPr>
            <a:lvl5pPr marL="177977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538"/>
            <a:ext cx="8581268" cy="1219199"/>
          </a:xfrm>
        </p:spPr>
        <p:txBody>
          <a:bodyPr/>
          <a:lstStyle>
            <a:lvl1pPr marL="0" marR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6800"/>
            </a:lvl1pPr>
          </a:lstStyle>
          <a:p>
            <a:pPr marL="0" marR="0" lvl="0" indent="0" defTabSz="12935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6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99" y="1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269" y="1116335"/>
            <a:ext cx="8561139" cy="2232248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69" y="3781427"/>
            <a:ext cx="8561139" cy="3314700"/>
          </a:xfrm>
        </p:spPr>
        <p:txBody>
          <a:bodyPr anchor="t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4678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3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403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5871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339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8807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275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174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87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8" y="1771650"/>
            <a:ext cx="4234282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258" y="1771650"/>
            <a:ext cx="4262505" cy="5177334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1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317" y="1771657"/>
            <a:ext cx="4297419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789" indent="0">
              <a:buNone/>
              <a:defRPr sz="2900" b="1"/>
            </a:lvl2pPr>
            <a:lvl3pPr marL="1293565" indent="0">
              <a:buNone/>
              <a:defRPr sz="2600" b="1"/>
            </a:lvl3pPr>
            <a:lvl4pPr marL="1940348" indent="0">
              <a:buNone/>
              <a:defRPr sz="2200" b="1"/>
            </a:lvl4pPr>
            <a:lvl5pPr marL="2587138" indent="0">
              <a:buNone/>
              <a:defRPr sz="2200" b="1"/>
            </a:lvl5pPr>
            <a:lvl6pPr marL="3233932" indent="0">
              <a:buNone/>
              <a:defRPr sz="2200" b="1"/>
            </a:lvl6pPr>
            <a:lvl7pPr marL="3880712" indent="0">
              <a:buNone/>
              <a:defRPr sz="2200" b="1"/>
            </a:lvl7pPr>
            <a:lvl8pPr marL="4527508" indent="0">
              <a:buNone/>
              <a:defRPr sz="2200" b="1"/>
            </a:lvl8pPr>
            <a:lvl9pPr marL="5174284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317" y="2397901"/>
            <a:ext cx="4297419" cy="46982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66" y="1771657"/>
            <a:ext cx="4195762" cy="62624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6789" indent="0">
              <a:buNone/>
              <a:defRPr sz="2900" b="1"/>
            </a:lvl2pPr>
            <a:lvl3pPr marL="1293565" indent="0">
              <a:buNone/>
              <a:defRPr sz="2600" b="1"/>
            </a:lvl3pPr>
            <a:lvl4pPr marL="1940348" indent="0">
              <a:buNone/>
              <a:defRPr sz="2200" b="1"/>
            </a:lvl4pPr>
            <a:lvl5pPr marL="2587138" indent="0">
              <a:buNone/>
              <a:defRPr sz="2200" b="1"/>
            </a:lvl5pPr>
            <a:lvl6pPr marL="3233932" indent="0">
              <a:buNone/>
              <a:defRPr sz="2200" b="1"/>
            </a:lvl6pPr>
            <a:lvl7pPr marL="3880712" indent="0">
              <a:buNone/>
              <a:defRPr sz="2200" b="1"/>
            </a:lvl7pPr>
            <a:lvl8pPr marL="4527508" indent="0">
              <a:buNone/>
              <a:defRPr sz="2200" b="1"/>
            </a:lvl8pPr>
            <a:lvl9pPr marL="5174284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66" y="2412479"/>
            <a:ext cx="4195762" cy="46836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87" y="212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1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9036" y="6474804"/>
            <a:ext cx="663576" cy="720080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>
            <a:lvl1pPr algn="ctr">
              <a:defRPr sz="3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6" y="301173"/>
            <a:ext cx="3518055" cy="1281213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9"/>
            <a:ext cx="5977906" cy="6453327"/>
          </a:xfrm>
        </p:spPr>
        <p:txBody>
          <a:bodyPr/>
          <a:lstStyle>
            <a:lvl1pPr>
              <a:defRPr sz="4600"/>
            </a:lvl1pPr>
            <a:lvl2pPr>
              <a:defRPr sz="41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6" y="1582265"/>
            <a:ext cx="3518055" cy="5172114"/>
          </a:xfrm>
        </p:spPr>
        <p:txBody>
          <a:bodyPr/>
          <a:lstStyle>
            <a:lvl1pPr marL="0" indent="0">
              <a:buNone/>
              <a:defRPr sz="2100"/>
            </a:lvl1pPr>
            <a:lvl2pPr marL="646789" indent="0">
              <a:buNone/>
              <a:defRPr sz="1800"/>
            </a:lvl2pPr>
            <a:lvl3pPr marL="1293565" indent="0">
              <a:buNone/>
              <a:defRPr sz="1400"/>
            </a:lvl3pPr>
            <a:lvl4pPr marL="1940348" indent="0">
              <a:buNone/>
              <a:defRPr sz="1300"/>
            </a:lvl4pPr>
            <a:lvl5pPr marL="2587138" indent="0">
              <a:buNone/>
              <a:defRPr sz="1300"/>
            </a:lvl5pPr>
            <a:lvl6pPr marL="3233932" indent="0">
              <a:buNone/>
              <a:defRPr sz="1300"/>
            </a:lvl6pPr>
            <a:lvl7pPr marL="3880712" indent="0">
              <a:buNone/>
              <a:defRPr sz="1300"/>
            </a:lvl7pPr>
            <a:lvl8pPr marL="4527508" indent="0">
              <a:buNone/>
              <a:defRPr sz="1300"/>
            </a:lvl8pPr>
            <a:lvl9pPr marL="5174284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06" y="540339"/>
            <a:ext cx="8588251" cy="1224137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506" y="1764297"/>
            <a:ext cx="8588251" cy="5331830"/>
          </a:xfrm>
          <a:prstGeom prst="rect">
            <a:avLst/>
          </a:prstGeom>
        </p:spPr>
        <p:txBody>
          <a:bodyPr vert="horz" lIns="102917" tIns="51455" rIns="102917" bIns="5145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715" y="7008186"/>
            <a:ext cx="2495125" cy="402568"/>
          </a:xfrm>
          <a:prstGeom prst="rect">
            <a:avLst/>
          </a:prstGeom>
        </p:spPr>
        <p:txBody>
          <a:bodyPr vert="horz" lIns="102917" tIns="51455" rIns="102917" bIns="51455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7" y="7008186"/>
            <a:ext cx="3386243" cy="402568"/>
          </a:xfrm>
          <a:prstGeom prst="rect">
            <a:avLst/>
          </a:prstGeom>
        </p:spPr>
        <p:txBody>
          <a:bodyPr vert="horz" lIns="102917" tIns="51455" rIns="102917" bIns="51455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742" y="6660952"/>
            <a:ext cx="724719" cy="696626"/>
          </a:xfrm>
          <a:prstGeom prst="rect">
            <a:avLst/>
          </a:prstGeom>
        </p:spPr>
        <p:txBody>
          <a:bodyPr vert="horz" lIns="102917" tIns="51455" rIns="102917" bIns="51455" rtlCol="0" anchor="ctr">
            <a:normAutofit/>
          </a:bodyPr>
          <a:lstStyle>
            <a:lvl1pPr algn="ctr">
              <a:lnSpc>
                <a:spcPts val="3015"/>
              </a:lnSpc>
              <a:defRPr sz="34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293565" rtl="0" eaLnBrk="1" latinLnBrk="0" hangingPunct="1">
        <a:lnSpc>
          <a:spcPts val="6516"/>
        </a:lnSpc>
        <a:spcBef>
          <a:spcPct val="0"/>
        </a:spcBef>
        <a:buNone/>
        <a:defRPr sz="5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450808" indent="0" algn="l" defTabSz="1293565" rtl="0" eaLnBrk="1" latinLnBrk="0" hangingPunct="1">
        <a:spcBef>
          <a:spcPct val="20000"/>
        </a:spcBef>
        <a:buFont typeface="+mj-lt"/>
        <a:buNone/>
        <a:defRPr sz="4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450808" indent="0" algn="l" defTabSz="1293565" rtl="0" eaLnBrk="1" latinLnBrk="0" hangingPunct="1">
        <a:spcBef>
          <a:spcPct val="20000"/>
        </a:spcBef>
        <a:buFont typeface="Arial" pitchFamily="34" charset="0"/>
        <a:buNone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883993" indent="-32287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446917" algn="just" defTabSz="1293565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tabLst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779779" indent="0" algn="l" defTabSz="1293565" rtl="0" eaLnBrk="1" latinLnBrk="0" hangingPunct="1">
        <a:lnSpc>
          <a:spcPts val="2260"/>
        </a:lnSpc>
        <a:spcBef>
          <a:spcPts val="503"/>
        </a:spcBef>
        <a:buFont typeface="Arial" pitchFamily="34" charset="0"/>
        <a:buNone/>
        <a:defRPr sz="18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3557327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04113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50901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497694" indent="-323394" algn="l" defTabSz="129356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6789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565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0348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7138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932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0712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508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284" algn="l" defTabSz="129356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72"/>
            <a:fld id="{AA805F01-6643-4559-B4F0-A470FDDAC7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872"/>
              <a:t>16.02.2022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72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872"/>
            <a:fld id="{065EB826-7FE4-4961-A1FD-BB311F862B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872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related_activities/ucfns/el_sign_gettin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service/service_feedback/?service=8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26220" y="2772519"/>
            <a:ext cx="9089390" cy="16207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УЦ ФНС России 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Новгородской области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828225" y="4393290"/>
            <a:ext cx="7485380" cy="193232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«Порядок получения квалифицированной электронной подписи в налоговых органах»</a:t>
            </a:r>
          </a:p>
        </p:txBody>
      </p:sp>
    </p:spTree>
    <p:extLst>
      <p:ext uri="{BB962C8B-B14F-4D97-AF65-F5344CB8AC3E}">
        <p14:creationId xmlns:p14="http://schemas.microsoft.com/office/powerpoint/2010/main" val="15143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929124" y="1017988"/>
            <a:ext cx="8757773" cy="329212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3600" b="1" cap="all" dirty="0"/>
              <a:t>Кому ФНС России выдает квалифицированную электронную подпись (</a:t>
            </a:r>
            <a:r>
              <a:rPr lang="ru-RU" sz="4400" b="1" cap="all" dirty="0"/>
              <a:t>КСКПЭП</a:t>
            </a:r>
            <a:r>
              <a:rPr lang="ru-RU" sz="3600" b="1" cap="all" dirty="0"/>
              <a:t>)?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687335" y="4866696"/>
            <a:ext cx="442099" cy="111149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655760" y="4866696"/>
            <a:ext cx="473625" cy="111149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9423" y="2367896"/>
            <a:ext cx="8299357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r>
              <a:rPr lang="ru-RU" sz="4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Руководитель юридического лица </a:t>
            </a:r>
            <a:r>
              <a:rPr lang="ru-RU" sz="32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(в том числе иностранный гражданин)</a:t>
            </a: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endParaRPr lang="ru-RU" sz="40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r>
              <a:rPr lang="ru-RU" sz="4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Индивидуальный предприниматель</a:t>
            </a: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endParaRPr lang="ru-RU" sz="40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r>
              <a:rPr lang="ru-RU" sz="40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Нотариус</a:t>
            </a:r>
          </a:p>
          <a:p>
            <a:pPr algn="ctr" defTabSz="892360">
              <a:lnSpc>
                <a:spcPct val="90000"/>
              </a:lnSpc>
              <a:spcBef>
                <a:spcPct val="0"/>
              </a:spcBef>
            </a:pPr>
            <a:endParaRPr lang="ru-RU" sz="40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ru-RU" altLang="ru-RU" sz="34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1027031" y="590131"/>
            <a:ext cx="8757773" cy="992946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3600" b="1" cap="all" dirty="0"/>
              <a:t>Информация о порядке получения </a:t>
            </a:r>
            <a:r>
              <a:rPr lang="ru-RU" sz="4400" b="1" cap="all" dirty="0"/>
              <a:t>КСКПЭП</a:t>
            </a:r>
            <a:r>
              <a:rPr lang="ru-RU" sz="3600" b="1" cap="all" dirty="0"/>
              <a:t> иными категориями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687335" y="4866696"/>
            <a:ext cx="442099" cy="111149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655760" y="4866696"/>
            <a:ext cx="473625" cy="111149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ru-RU" altLang="ru-RU" sz="34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 dirty="0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211C0C0-C860-4369-819D-A54ED99F6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68726"/>
              </p:ext>
            </p:extLst>
          </p:nvPr>
        </p:nvGraphicFramePr>
        <p:xfrm>
          <a:off x="1027031" y="1763714"/>
          <a:ext cx="8594589" cy="5117246"/>
        </p:xfrm>
        <a:graphic>
          <a:graphicData uri="http://schemas.openxmlformats.org/drawingml/2006/table">
            <a:tbl>
              <a:tblPr/>
              <a:tblGrid>
                <a:gridCol w="3815613">
                  <a:extLst>
                    <a:ext uri="{9D8B030D-6E8A-4147-A177-3AD203B41FA5}">
                      <a16:colId xmlns:a16="http://schemas.microsoft.com/office/drawing/2014/main" xmlns="" val="43263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3502423272"/>
                    </a:ext>
                  </a:extLst>
                </a:gridCol>
                <a:gridCol w="2258696">
                  <a:extLst>
                    <a:ext uri="{9D8B030D-6E8A-4147-A177-3AD203B41FA5}">
                      <a16:colId xmlns:a16="http://schemas.microsoft.com/office/drawing/2014/main" xmlns="" val="180073358"/>
                    </a:ext>
                  </a:extLst>
                </a:gridCol>
              </a:tblGrid>
              <a:tr h="87487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339966"/>
                          </a:solidFill>
                          <a:effectLst/>
                          <a:latin typeface="Arial Narrow" panose="020B0606020202030204" pitchFamily="34" charset="0"/>
                        </a:rPr>
                        <a:t>КТО ПОДПИСЫВАЕТ</a:t>
                      </a:r>
                      <a:endParaRPr lang="ru-RU" sz="2000" dirty="0">
                        <a:solidFill>
                          <a:srgbClr val="3399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339966"/>
                          </a:solidFill>
                          <a:effectLst/>
                          <a:latin typeface="Arial Narrow" panose="020B0606020202030204" pitchFamily="34" charset="0"/>
                        </a:rPr>
                        <a:t>ТРЕБУЕМЫЙ ВИД</a:t>
                      </a:r>
                      <a:br>
                        <a:rPr lang="ru-RU" sz="2000" b="1" dirty="0">
                          <a:solidFill>
                            <a:srgbClr val="339966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2000" b="1" dirty="0">
                          <a:solidFill>
                            <a:srgbClr val="339966"/>
                          </a:solidFill>
                          <a:effectLst/>
                          <a:latin typeface="Arial Narrow" panose="020B0606020202030204" pitchFamily="34" charset="0"/>
                        </a:rPr>
                        <a:t>КСКПЭП</a:t>
                      </a:r>
                      <a:endParaRPr lang="ru-RU" sz="2000" dirty="0">
                        <a:solidFill>
                          <a:srgbClr val="3399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339966"/>
                          </a:solidFill>
                          <a:effectLst/>
                          <a:latin typeface="Arial Narrow" panose="020B0606020202030204" pitchFamily="34" charset="0"/>
                        </a:rPr>
                        <a:t>ГДЕ МОЖНО ПОЛУЧИТЬ КСКПЭП</a:t>
                      </a:r>
                      <a:endParaRPr lang="ru-RU" sz="2000" dirty="0">
                        <a:solidFill>
                          <a:srgbClr val="33996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8866984"/>
                  </a:ext>
                </a:extLst>
              </a:tr>
              <a:tr h="108165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Частное физическое лицо</a:t>
                      </a:r>
                    </a:p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(в том числе физические лица действующие от имени организации по доверенности)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КСКПЭП физического лица (ФЛ)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В коммерческих удостоверяющих центрах после их </a:t>
                      </a:r>
                      <a:r>
                        <a:rPr lang="ru-RU" sz="2000" dirty="0" err="1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переаккредитации</a:t>
                      </a:r>
                      <a:endParaRPr lang="ru-RU" sz="2000" dirty="0">
                        <a:solidFill>
                          <a:srgbClr val="2A32D4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176887"/>
                  </a:ext>
                </a:extLst>
              </a:tr>
              <a:tr h="108165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Бюджетные организации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КСКПЭП должностных лиц государственных органов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В Удостоверяющем центре Федерального Казначейства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596085"/>
                  </a:ext>
                </a:extLst>
              </a:tr>
              <a:tr h="190880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Кредитные организации, операторы платежных систем, некредитные финансовые организации и индивидуальные предприниматели, осуществляющие поднадзорные ЦБ виды деятельности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КСКПЭП юридического лица (ЮЛ), в которой указан руководитель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dirty="0">
                          <a:solidFill>
                            <a:srgbClr val="2A32D4"/>
                          </a:solidFill>
                          <a:effectLst/>
                          <a:latin typeface="Arial Narrow" panose="020B0606020202030204" pitchFamily="34" charset="0"/>
                        </a:rPr>
                        <a:t>В Удостоверяющем центре Центрального банка Российской Федерации</a:t>
                      </a:r>
                    </a:p>
                  </a:txBody>
                  <a:tcPr marL="32714" marR="32714" marT="16357" marB="1635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239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954236" y="1046186"/>
            <a:ext cx="8757773" cy="329212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3600" b="1" cap="all" dirty="0"/>
              <a:t>Что нужно для получения </a:t>
            </a:r>
            <a:r>
              <a:rPr lang="ru-RU" sz="4400" b="1" cap="all" dirty="0"/>
              <a:t>КСКПЭП</a:t>
            </a:r>
            <a:r>
              <a:rPr lang="ru-RU" sz="3600" b="1" cap="all" dirty="0"/>
              <a:t> в ФНС России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9423" y="2367896"/>
            <a:ext cx="5471453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r>
              <a:rPr lang="ru-RU" sz="32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Основной документ, удостоверяющий личность</a:t>
            </a:r>
            <a:endParaRPr lang="ru-RU" sz="24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endParaRPr lang="ru-RU" sz="32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r>
              <a:rPr lang="ru-RU" sz="32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СНИЛС</a:t>
            </a: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endParaRPr lang="ru-RU" sz="32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marL="571500" indent="-571500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  <a:buFont typeface="Wingdings" panose="05000000000000000000" pitchFamily="2" charset="2"/>
              <a:buChar char="ü"/>
            </a:pPr>
            <a:r>
              <a:rPr lang="ru-RU" sz="32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Ключевой носитель (токен)</a:t>
            </a:r>
          </a:p>
          <a:p>
            <a:pPr algn="ctr"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24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должен быть сертифицирован ФСТЭК России или ФСБ России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endParaRPr lang="ru-RU" sz="32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ru-RU" altLang="ru-RU" sz="34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1588BB-FB9F-43BD-AE1A-CC8890B27E4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3" t="57202" r="4997" b="29980"/>
          <a:stretch/>
        </p:blipFill>
        <p:spPr>
          <a:xfrm>
            <a:off x="6957640" y="4624964"/>
            <a:ext cx="1521403" cy="718150"/>
          </a:xfrm>
          <a:prstGeom prst="rect">
            <a:avLst/>
          </a:prstGeom>
        </p:spPr>
      </p:pic>
      <p:pic>
        <p:nvPicPr>
          <p:cNvPr id="1026" name="Picture 2" descr="https://www.tdkarandash.ru/upload/iblock/027/02792ea08907bc7ead33ece6ebac6105.jpg">
            <a:extLst>
              <a:ext uri="{FF2B5EF4-FFF2-40B4-BE49-F238E27FC236}">
                <a16:creationId xmlns:a16="http://schemas.microsoft.com/office/drawing/2014/main" xmlns="" id="{E4909737-BCE0-4E01-B981-A91EE1836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r="13735"/>
          <a:stretch/>
        </p:blipFill>
        <p:spPr bwMode="auto">
          <a:xfrm>
            <a:off x="7186295" y="1820848"/>
            <a:ext cx="1002927" cy="14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ankhys.ru/wp-content/uploads/2017/05/kak-oformit-proverit-ili-vosstanovit-snils2.jpg">
            <a:extLst>
              <a:ext uri="{FF2B5EF4-FFF2-40B4-BE49-F238E27FC236}">
                <a16:creationId xmlns:a16="http://schemas.microsoft.com/office/drawing/2014/main" xmlns="" id="{E209D749-0981-4282-BD9A-EF4D0F9B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51" y="3420535"/>
            <a:ext cx="1605616" cy="10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58ED549-59D2-4102-8981-E48D674F6B25}"/>
              </a:ext>
            </a:extLst>
          </p:cNvPr>
          <p:cNvSpPr/>
          <p:nvPr/>
        </p:nvSpPr>
        <p:spPr>
          <a:xfrm>
            <a:off x="692683" y="6057492"/>
            <a:ext cx="8777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4000" b="1" spc="-17" dirty="0">
                <a:solidFill>
                  <a:srgbClr val="339966"/>
                </a:solidFill>
                <a:latin typeface="Arial Narrow" panose="020B0606020202030204" pitchFamily="34" charset="0"/>
              </a:rPr>
              <a:t>*</a:t>
            </a:r>
            <a:r>
              <a:rPr lang="ru-RU" sz="28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ИНН, устав или выписка из ЕГРЮЛ/ЕГРИП – </a:t>
            </a:r>
            <a:r>
              <a:rPr lang="ru-RU" sz="2800" b="1" spc="-17" dirty="0">
                <a:solidFill>
                  <a:srgbClr val="339966"/>
                </a:solidFill>
                <a:latin typeface="Arial Narrow" panose="020B0606020202030204" pitchFamily="34" charset="0"/>
              </a:rPr>
              <a:t>по желанию</a:t>
            </a:r>
          </a:p>
        </p:txBody>
      </p:sp>
    </p:spTree>
    <p:extLst>
      <p:ext uri="{BB962C8B-B14F-4D97-AF65-F5344CB8AC3E}">
        <p14:creationId xmlns:p14="http://schemas.microsoft.com/office/powerpoint/2010/main" val="9516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968540" y="2925861"/>
            <a:ext cx="9053554" cy="362173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/>
              <a:t>Где получить КСКПЭП</a:t>
            </a:r>
            <a:r>
              <a:rPr lang="ru-RU" sz="2800" b="1" cap="all" dirty="0"/>
              <a:t> </a:t>
            </a:r>
            <a:r>
              <a:rPr lang="ru-RU" sz="2000" b="1" cap="all" dirty="0" smtClean="0"/>
              <a:t>в </a:t>
            </a:r>
            <a:r>
              <a:rPr lang="ru-RU" sz="2000" b="1" cap="all" dirty="0"/>
              <a:t>Новгородской области?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8388" y="3488841"/>
            <a:ext cx="7011065" cy="580708"/>
          </a:xfrm>
          <a:prstGeom prst="rect">
            <a:avLst/>
          </a:prstGeom>
        </p:spPr>
        <p:txBody>
          <a:bodyPr vert="horz" wrap="square" lIns="89237" tIns="44618" rIns="89237" bIns="44618" rtlCol="0" anchor="t">
            <a:noAutofit/>
          </a:bodyPr>
          <a:lstStyle/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Обособленное подразделение УФНС России по Новгородской области в г. Боровичи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339966"/>
                </a:solidFill>
                <a:latin typeface="Arial Narrow" panose="020B0606020202030204" pitchFamily="34" charset="0"/>
              </a:rPr>
              <a:t>г. Боровичи ул. Гоголя, д.113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endParaRPr lang="ru-RU" sz="16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Обособленное подразделение УФНС России по Новгородской области в г. Старая Русса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339966"/>
                </a:solidFill>
                <a:latin typeface="Arial Narrow" panose="020B0606020202030204" pitchFamily="34" charset="0"/>
              </a:rPr>
              <a:t>г. Старая Русса, Соборная пл., д.1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endParaRPr lang="ru-RU" sz="16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Обособленное подразделение УФНС России по Новгородской области в г. Малая Вишера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339966"/>
                </a:solidFill>
                <a:latin typeface="Arial Narrow" panose="020B0606020202030204" pitchFamily="34" charset="0"/>
              </a:rPr>
              <a:t>г. Малая Вишера, ул. 3 КДО, д.3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endParaRPr lang="ru-RU" sz="16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Обособленное подразделение УФНС России по Новгородской области в г. Великий Новгород</a:t>
            </a: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1600" b="1" spc="-17" dirty="0">
                <a:solidFill>
                  <a:srgbClr val="339966"/>
                </a:solidFill>
                <a:latin typeface="Arial Narrow" panose="020B0606020202030204" pitchFamily="34" charset="0"/>
              </a:rPr>
              <a:t>г. Великий Новгород, ул. Б. Санкт-Петербургская, д.62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ru-RU" altLang="ru-RU" sz="34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06D362D-0217-4BCE-96C5-AA25AF2644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8" t="37361" b="34373"/>
          <a:stretch/>
        </p:blipFill>
        <p:spPr>
          <a:xfrm>
            <a:off x="1199332" y="6099464"/>
            <a:ext cx="1005473" cy="7359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06D362D-0217-4BCE-96C5-AA25AF2644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8" t="37361" b="34373"/>
          <a:stretch/>
        </p:blipFill>
        <p:spPr>
          <a:xfrm>
            <a:off x="1178478" y="5228716"/>
            <a:ext cx="1005473" cy="7359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06D362D-0217-4BCE-96C5-AA25AF2644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8" t="37361" b="34373"/>
          <a:stretch/>
        </p:blipFill>
        <p:spPr>
          <a:xfrm>
            <a:off x="1199331" y="4284687"/>
            <a:ext cx="1005473" cy="7359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06D362D-0217-4BCE-96C5-AA25AF2644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8" t="37361" b="34373"/>
          <a:stretch/>
        </p:blipFill>
        <p:spPr>
          <a:xfrm>
            <a:off x="1199332" y="3488841"/>
            <a:ext cx="1005473" cy="7359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8540" y="756295"/>
            <a:ext cx="9053554" cy="362173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2000" b="1" cap="all" dirty="0" smtClean="0"/>
              <a:t>Куда обращаться, чтобы </a:t>
            </a:r>
            <a:r>
              <a:rPr lang="ru-RU" sz="2000" b="1" cap="all" dirty="0"/>
              <a:t>получить </a:t>
            </a:r>
            <a:r>
              <a:rPr lang="ru-RU" sz="2000" b="1" cap="all" dirty="0" smtClean="0"/>
              <a:t>КСКПЭП ФНС </a:t>
            </a:r>
            <a:r>
              <a:rPr lang="ru-RU" sz="2000" b="1" cap="all" dirty="0" err="1" smtClean="0"/>
              <a:t>россии</a:t>
            </a:r>
            <a:r>
              <a:rPr lang="ru-RU" sz="2000" b="1" cap="all" dirty="0" smtClean="0"/>
              <a:t> ?</a:t>
            </a:r>
            <a:endParaRPr lang="ru-RU" sz="2000" b="1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8478" y="1216872"/>
            <a:ext cx="870472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2800" b="1" spc="-17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Экстерриториальный </a:t>
            </a:r>
            <a:r>
              <a:rPr lang="ru-RU" sz="2800" b="1" spc="-17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принцип выдачи КСКПЭП позволяет получить КЭП в любой </a:t>
            </a:r>
            <a:r>
              <a:rPr lang="ru-RU" sz="2800" b="1" spc="-17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точке выдачи УЦ ФНС России</a:t>
            </a:r>
            <a:endParaRPr lang="en-US" sz="2800" b="1" spc="-17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892360">
              <a:lnSpc>
                <a:spcPct val="90000"/>
              </a:lnSpc>
              <a:spcBef>
                <a:spcPct val="0"/>
              </a:spcBef>
              <a:buClr>
                <a:srgbClr val="339966"/>
              </a:buClr>
              <a:buSzPct val="152000"/>
            </a:pPr>
            <a:r>
              <a:rPr lang="ru-RU" sz="2000" b="1" spc="-17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Список точек </a:t>
            </a:r>
            <a:r>
              <a:rPr lang="ru-RU" sz="2000" b="1" spc="-17" dirty="0" err="1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выдачи:</a:t>
            </a:r>
            <a:r>
              <a:rPr lang="ru-RU" sz="2000" u="sng" dirty="0" err="1">
                <a:hlinkClick r:id="rId3"/>
              </a:rPr>
              <a:t>https</a:t>
            </a:r>
            <a:r>
              <a:rPr lang="ru-RU" sz="2000" u="sng" dirty="0">
                <a:hlinkClick r:id="rId3"/>
              </a:rPr>
              <a:t>://</a:t>
            </a:r>
            <a:r>
              <a:rPr lang="ru-RU" sz="2000" u="sng" dirty="0" smtClean="0">
                <a:hlinkClick r:id="rId3"/>
              </a:rPr>
              <a:t>www.nalog.gov.ru/rn77/related_activities/ucfns/el_sign_getting</a:t>
            </a:r>
            <a:r>
              <a:rPr lang="ru-RU" sz="2000" u="sng" dirty="0">
                <a:hlinkClick r:id="rId3"/>
              </a:rPr>
              <a:t>/</a:t>
            </a:r>
            <a:endParaRPr lang="ru-RU" sz="2000" b="1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967813" y="279651"/>
            <a:ext cx="8757773" cy="1481986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3600" b="1" cap="all" dirty="0"/>
              <a:t>Что делать в случае возникновения Проблем при использовании КСКПЭП?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en-US" altLang="ru-RU" sz="3400" smtClean="0">
                <a:solidFill>
                  <a:prstClr val="white"/>
                </a:solidFill>
              </a:rPr>
              <a:t>6</a:t>
            </a:r>
            <a:endParaRPr lang="ru-RU" altLang="ru-RU" sz="3400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51D53F-7F7F-4B56-AE6C-439F6FDB9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4363" r="14005"/>
          <a:stretch/>
        </p:blipFill>
        <p:spPr>
          <a:xfrm>
            <a:off x="2120919" y="3556836"/>
            <a:ext cx="6029239" cy="35485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E1AE5B-2CBC-4F61-8A83-9921EFA6CF74}"/>
              </a:ext>
            </a:extLst>
          </p:cNvPr>
          <p:cNvSpPr/>
          <p:nvPr/>
        </p:nvSpPr>
        <p:spPr>
          <a:xfrm>
            <a:off x="1001081" y="1730504"/>
            <a:ext cx="9013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Рекомендуем при возникновения вопросов по использованию ЭП воспользоваться технической поддержкой посредством направления обращения через оф сайт ФНС:</a:t>
            </a:r>
          </a:p>
          <a:p>
            <a:r>
              <a:rPr lang="ru-RU" sz="2400" b="1" dirty="0">
                <a:solidFill>
                  <a:srgbClr val="33996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https://www.nalog.gov.ru/rn77/service/service_feedback/?service=83</a:t>
            </a:r>
            <a:r>
              <a:rPr lang="ru-RU" sz="24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967813" y="279651"/>
            <a:ext cx="8757773" cy="1481986"/>
          </a:xfrm>
          <a:prstGeom prst="rect">
            <a:avLst/>
          </a:prstGeom>
        </p:spPr>
        <p:txBody>
          <a:bodyPr vert="horz" wrap="square" lIns="69826" tIns="34913" rIns="69826" bIns="34913" rtlCol="0" anchor="ctr">
            <a:noAutofit/>
          </a:bodyPr>
          <a:lstStyle/>
          <a:p>
            <a:pPr algn="ctr" defTabSz="698258">
              <a:lnSpc>
                <a:spcPct val="80000"/>
              </a:lnSpc>
              <a:spcBef>
                <a:spcPct val="0"/>
              </a:spcBef>
            </a:pPr>
            <a:r>
              <a:rPr lang="ru-RU" sz="3200" b="1" cap="all" dirty="0" smtClean="0"/>
              <a:t>Типовые проблемы при </a:t>
            </a:r>
            <a:r>
              <a:rPr lang="ru-RU" sz="3200" b="1" cap="all" dirty="0"/>
              <a:t>использовании КСКПЭП?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1444" y="2074850"/>
            <a:ext cx="4628628" cy="2064196"/>
          </a:xfrm>
          <a:prstGeom prst="rect">
            <a:avLst/>
          </a:prstGeom>
        </p:spPr>
        <p:txBody>
          <a:bodyPr vert="horz" wrap="square" lIns="89237" tIns="44618" rIns="89237" bIns="44618" rtlCol="0" anchor="ctr">
            <a:noAutofit/>
          </a:bodyPr>
          <a:lstStyle/>
          <a:p>
            <a:pPr defTabSz="892360">
              <a:spcBef>
                <a:spcPct val="0"/>
              </a:spcBef>
            </a:pPr>
            <a:r>
              <a:rPr lang="ru-RU" sz="19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</a:t>
            </a:r>
            <a:endParaRPr lang="ru-RU" sz="1400" spc="-17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9907" y="1761637"/>
            <a:ext cx="505256" cy="362173"/>
          </a:xfrm>
          <a:prstGeom prst="rect">
            <a:avLst/>
          </a:prstGeom>
        </p:spPr>
        <p:txBody>
          <a:bodyPr vert="horz" wrap="square" lIns="118982" tIns="59491" rIns="118982" bIns="59491" rtlCol="0" anchor="ctr">
            <a:normAutofit fontScale="32500" lnSpcReduction="20000"/>
          </a:bodyPr>
          <a:lstStyle/>
          <a:p>
            <a:pPr defTabSz="1189814">
              <a:spcBef>
                <a:spcPct val="0"/>
              </a:spcBef>
            </a:pPr>
            <a:endParaRPr lang="ru-RU" sz="5500" b="1" dirty="0">
              <a:solidFill>
                <a:srgbClr val="005AA9"/>
              </a:solidFill>
            </a:endParaRPr>
          </a:p>
        </p:txBody>
      </p:sp>
      <p:sp>
        <p:nvSpPr>
          <p:cNvPr id="29" name="Номер слайда 3"/>
          <p:cNvSpPr txBox="1">
            <a:spLocks/>
          </p:cNvSpPr>
          <p:nvPr/>
        </p:nvSpPr>
        <p:spPr bwMode="auto">
          <a:xfrm>
            <a:off x="9716198" y="6556185"/>
            <a:ext cx="767273" cy="8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5" tIns="46558" rIns="93115" bIns="46558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30820" eaLnBrk="1" hangingPunct="1"/>
            <a:r>
              <a:rPr lang="ru-RU" altLang="ru-RU" sz="3400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9713061" y="5228716"/>
            <a:ext cx="45719" cy="1481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defTabSz="930820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4E1AE5B-2CBC-4F61-8A83-9921EFA6CF74}"/>
              </a:ext>
            </a:extLst>
          </p:cNvPr>
          <p:cNvSpPr/>
          <p:nvPr/>
        </p:nvSpPr>
        <p:spPr>
          <a:xfrm>
            <a:off x="1001081" y="1730504"/>
            <a:ext cx="901328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Отсутствие драйвера и программного обеспечения к носителям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Рутокен</a:t>
            </a:r>
            <a:r>
              <a:rPr lang="ru-RU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-</a:t>
            </a:r>
            <a:r>
              <a:rPr lang="en-US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https</a:t>
            </a:r>
            <a:r>
              <a:rPr lang="en-US" b="1" dirty="0">
                <a:solidFill>
                  <a:srgbClr val="339966"/>
                </a:solidFill>
                <a:latin typeface="Arial Narrow" panose="020B0606020202030204" pitchFamily="34" charset="0"/>
              </a:rPr>
              <a:t>://www.rutoken.ru</a:t>
            </a:r>
            <a:r>
              <a:rPr lang="en-US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/</a:t>
            </a:r>
            <a:endParaRPr lang="ru-RU" b="1" dirty="0" smtClean="0">
              <a:solidFill>
                <a:srgbClr val="339966"/>
              </a:solidFill>
              <a:latin typeface="Arial Narrow" panose="020B060602020203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ESMART</a:t>
            </a:r>
            <a:r>
              <a:rPr lang="en-US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339966"/>
                </a:solidFill>
                <a:latin typeface="Arial Narrow" panose="020B0606020202030204" pitchFamily="34" charset="0"/>
              </a:rPr>
              <a:t>- https://esmart.ru</a:t>
            </a:r>
            <a:r>
              <a:rPr lang="en-US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/</a:t>
            </a:r>
          </a:p>
          <a:p>
            <a:r>
              <a:rPr lang="en-US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JaCarta</a:t>
            </a:r>
            <a:r>
              <a:rPr lang="en-US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339966"/>
                </a:solidFill>
                <a:latin typeface="Arial Narrow" panose="020B0606020202030204" pitchFamily="34" charset="0"/>
              </a:rPr>
              <a:t>- https://www.aladdin-rd.ru/</a:t>
            </a:r>
            <a:endParaRPr lang="ru-RU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E1AE5B-2CBC-4F61-8A83-9921EFA6CF74}"/>
              </a:ext>
            </a:extLst>
          </p:cNvPr>
          <p:cNvSpPr/>
          <p:nvPr/>
        </p:nvSpPr>
        <p:spPr>
          <a:xfrm>
            <a:off x="1008664" y="3383035"/>
            <a:ext cx="90132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Отсутствие программного обеспечения для работы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КСКПЭП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КриптоПро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CSP </a:t>
            </a:r>
            <a:r>
              <a:rPr lang="en-US" sz="2000" b="1" dirty="0">
                <a:solidFill>
                  <a:srgbClr val="539F80"/>
                </a:solidFill>
                <a:latin typeface="Arial Narrow" panose="020B0606020202030204" pitchFamily="34" charset="0"/>
              </a:rPr>
              <a:t>- https://</a:t>
            </a:r>
            <a:r>
              <a:rPr lang="en-US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www.cryptopro.ru/products</a:t>
            </a:r>
          </a:p>
          <a:p>
            <a:r>
              <a:rPr lang="en-US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ViPNet</a:t>
            </a:r>
            <a:r>
              <a:rPr lang="en-US" b="1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Arial Narrow" panose="020B0606020202030204" pitchFamily="34" charset="0"/>
              </a:rPr>
              <a:t>CSP </a:t>
            </a:r>
            <a:r>
              <a:rPr lang="en-US" b="1" dirty="0">
                <a:solidFill>
                  <a:srgbClr val="539F80"/>
                </a:solidFill>
                <a:latin typeface="Arial Narrow" panose="020B0606020202030204" pitchFamily="34" charset="0"/>
              </a:rPr>
              <a:t>- https://infotecs.ru/product</a:t>
            </a:r>
            <a:r>
              <a:rPr lang="en-US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/</a:t>
            </a:r>
          </a:p>
          <a:p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КриптоПро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 ЭЦП </a:t>
            </a:r>
            <a:r>
              <a:rPr lang="en-US" b="1" dirty="0">
                <a:solidFill>
                  <a:srgbClr val="0070C0"/>
                </a:solidFill>
                <a:latin typeface="Arial Narrow" panose="020B0606020202030204" pitchFamily="34" charset="0"/>
              </a:rPr>
              <a:t>Browser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plug-in </a:t>
            </a:r>
            <a:r>
              <a:rPr lang="en-US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https</a:t>
            </a:r>
            <a:r>
              <a:rPr lang="en-US" b="1" dirty="0">
                <a:solidFill>
                  <a:srgbClr val="539F80"/>
                </a:solidFill>
                <a:latin typeface="Arial Narrow" panose="020B0606020202030204" pitchFamily="34" charset="0"/>
              </a:rPr>
              <a:t>://cryptopro.ru/products/cades/plugin/get_2_0</a:t>
            </a:r>
            <a:endParaRPr lang="ru-RU" b="1" dirty="0">
              <a:solidFill>
                <a:srgbClr val="539F8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4E1AE5B-2CBC-4F61-8A83-9921EFA6CF74}"/>
              </a:ext>
            </a:extLst>
          </p:cNvPr>
          <p:cNvSpPr/>
          <p:nvPr/>
        </p:nvSpPr>
        <p:spPr>
          <a:xfrm>
            <a:off x="985058" y="5076775"/>
            <a:ext cx="9013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КЭП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Росалкогольрегулирования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Для данного ресурса требуется Аппаратный </a:t>
            </a:r>
            <a:r>
              <a:rPr lang="ru-RU" sz="20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криптоключ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20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539F80"/>
                </a:solidFill>
                <a:latin typeface="Arial Narrow" panose="020B0606020202030204" pitchFamily="34" charset="0"/>
              </a:rPr>
              <a:t>Rutoken</a:t>
            </a:r>
            <a:r>
              <a:rPr lang="en-US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ЭЦП 2.0, </a:t>
            </a:r>
            <a:r>
              <a:rPr lang="en-US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ESMART Token </a:t>
            </a:r>
            <a:r>
              <a:rPr lang="ru-RU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ГОСТ,</a:t>
            </a:r>
            <a:r>
              <a:rPr lang="en-US" sz="2000" b="1" dirty="0">
                <a:solidFill>
                  <a:srgbClr val="539F80"/>
                </a:solidFill>
                <a:latin typeface="Arial Narrow" panose="020B0606020202030204" pitchFamily="34" charset="0"/>
              </a:rPr>
              <a:t> JaCarta-2 SE</a:t>
            </a:r>
            <a:r>
              <a:rPr lang="ru-RU" sz="2000" b="1" dirty="0" smtClean="0">
                <a:solidFill>
                  <a:srgbClr val="539F80"/>
                </a:solidFill>
                <a:latin typeface="Arial Narrow" panose="020B0606020202030204" pitchFamily="34" charset="0"/>
              </a:rPr>
              <a:t>)</a:t>
            </a:r>
            <a:endParaRPr lang="ru-RU" b="1" dirty="0">
              <a:solidFill>
                <a:srgbClr val="539F8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Описание: E:\fns_\pict\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2" t="47926" r="71323" b="2791"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solidFill>
            <a:srgbClr val="5283BE"/>
          </a:solidFill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2798751"/>
            <a:ext cx="10693400" cy="99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r>
              <a:rPr lang="ru-RU" sz="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039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spcFirstLastPara="0" vert="horz" wrap="square" lIns="129615" tIns="0" rIns="129615" bIns="134829" numCol="1" spcCol="1270" anchor="ctr" anchorCtr="0">
        <a:noAutofit/>
      </a:bodyPr>
      <a:lstStyle>
        <a:defPPr algn="ctr" defTabSz="977900">
          <a:lnSpc>
            <a:spcPct val="90000"/>
          </a:lnSpc>
          <a:spcBef>
            <a:spcPct val="0"/>
          </a:spcBef>
          <a:spcAft>
            <a:spcPct val="35000"/>
          </a:spcAft>
          <a:defRPr sz="2200" kern="1200"/>
        </a:defPPr>
      </a:lstStyle>
      <a:style>
        <a:lnRef idx="0">
          <a:schemeClr val="accent1">
            <a:tint val="60000"/>
            <a:hueOff val="0"/>
            <a:satOff val="0"/>
            <a:lumOff val="0"/>
            <a:alphaOff val="0"/>
          </a:schemeClr>
        </a:lnRef>
        <a:fillRef idx="1">
          <a:schemeClr val="accent1">
            <a:tint val="60000"/>
            <a:hueOff val="0"/>
            <a:satOff val="0"/>
            <a:lumOff val="0"/>
            <a:alphaOff val="0"/>
          </a:schemeClr>
        </a:fillRef>
        <a:effectRef idx="0">
          <a:schemeClr val="accent1">
            <a:tint val="60000"/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65894</TotalTime>
  <Words>416</Words>
  <Application>Microsoft Office PowerPoint</Application>
  <PresentationFormat>Произвольный</PresentationFormat>
  <Paragraphs>74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Present_FNS2012_A4</vt:lpstr>
      <vt:lpstr>Тема Office</vt:lpstr>
      <vt:lpstr> УЦ ФНС России  УФНС России по Новгородской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Дроздов Денис Станиславович</cp:lastModifiedBy>
  <cp:revision>1895</cp:revision>
  <cp:lastPrinted>2020-10-15T11:09:17Z</cp:lastPrinted>
  <dcterms:created xsi:type="dcterms:W3CDTF">2013-04-18T07:19:29Z</dcterms:created>
  <dcterms:modified xsi:type="dcterms:W3CDTF">2022-02-16T09:28:38Z</dcterms:modified>
</cp:coreProperties>
</file>