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  <p:sldMasterId id="2147483720" r:id="rId3"/>
    <p:sldMasterId id="2147483732" r:id="rId4"/>
    <p:sldMasterId id="2147483756" r:id="rId5"/>
  </p:sldMasterIdLst>
  <p:sldIdLst>
    <p:sldId id="256" r:id="rId6"/>
    <p:sldId id="263" r:id="rId7"/>
    <p:sldId id="264" r:id="rId8"/>
    <p:sldId id="258" r:id="rId9"/>
    <p:sldId id="266" r:id="rId10"/>
    <p:sldId id="267" r:id="rId11"/>
    <p:sldId id="259" r:id="rId12"/>
    <p:sldId id="270" r:id="rId13"/>
    <p:sldId id="260" r:id="rId14"/>
    <p:sldId id="261" r:id="rId15"/>
    <p:sldId id="268" r:id="rId16"/>
    <p:sldId id="269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1C9CD8E-5F0C-430C-8C88-E4DF8BCA04CA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DBDA90B-CE94-4F39-BD71-4DCE5A81A9D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908720"/>
            <a:ext cx="7702624" cy="32403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Налогообложение прибыли КИК. Налоговые обязанности контролирующих лиц и сроки их исполнения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0177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488832" cy="528976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dirty="0" smtClean="0"/>
              <a:t>Ответственность за непредставление уведомлений о КИК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(Пункт 1 статьи 129.6 Налогового кодекса Российской Федерации)</a:t>
            </a:r>
          </a:p>
          <a:p>
            <a:endParaRPr lang="ru-RU" dirty="0"/>
          </a:p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endParaRPr lang="ru-RU" sz="1800" dirty="0" smtClean="0"/>
          </a:p>
          <a:p>
            <a:pPr marL="45720" indent="0">
              <a:buNone/>
            </a:pPr>
            <a:endParaRPr lang="ru-RU" sz="1800" dirty="0"/>
          </a:p>
          <a:p>
            <a:pPr marL="45720" indent="0" algn="ctr">
              <a:buNone/>
            </a:pPr>
            <a:r>
              <a:rPr lang="ru-RU" sz="1800" dirty="0" smtClean="0"/>
              <a:t>Неправомерное непредставление в  установленный срок контролирующим лицом в налоговый орган уведомления о КИК за календарный год или представление контролирующим лицом в налоговый орган уведомления о КИК, содержащего недостоверные сведения, влечет взыскание штрафа в размере </a:t>
            </a:r>
            <a:r>
              <a:rPr lang="ru-RU" sz="1800" b="1" dirty="0" smtClean="0"/>
              <a:t>500 000 рублей </a:t>
            </a:r>
            <a:r>
              <a:rPr lang="ru-RU" sz="1800" dirty="0" smtClean="0"/>
              <a:t>по каждой КИК, сведения о которой не представлены либо в отношении которой представлены недостоверные сведения</a:t>
            </a: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51720" y="2002595"/>
            <a:ext cx="4536504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500 000 рублей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088675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488832" cy="528976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dirty="0" smtClean="0"/>
              <a:t>Ответственность за непредставление финансовой отчетности и аудиторского заключения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(Пункт 1.1 статьи 126 Налогового кодекса Российской Федерации)</a:t>
            </a:r>
          </a:p>
          <a:p>
            <a:endParaRPr lang="ru-RU" dirty="0"/>
          </a:p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endParaRPr lang="ru-RU" sz="1800" dirty="0" smtClean="0"/>
          </a:p>
          <a:p>
            <a:pPr marL="45720" indent="0">
              <a:buNone/>
            </a:pPr>
            <a:endParaRPr lang="ru-RU" sz="1800" dirty="0"/>
          </a:p>
          <a:p>
            <a:pPr marL="45720" indent="0" algn="ctr">
              <a:buNone/>
            </a:pPr>
            <a:r>
              <a:rPr lang="ru-RU" sz="1800" dirty="0" smtClean="0"/>
              <a:t>Непредставление налоговому органу документов, подтверждающих размер прибыли (убытка) КИК, в срок, установленный  пунктом 5 статьи 25.15 Налогового кодекса Российской Федерации, либо представление  таких документов с заведомо недостоверными сведениями, влечет взыскание штрафа с контролирующего лица в размере </a:t>
            </a:r>
            <a:r>
              <a:rPr lang="ru-RU" sz="1800" b="1" dirty="0" smtClean="0"/>
              <a:t>500 000 рублей</a:t>
            </a: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51720" y="2002595"/>
            <a:ext cx="4536504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500 000 рублей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800104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488832" cy="5289768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dirty="0" smtClean="0"/>
              <a:t>Ответственность за непредставление документов по требованию налогового органа документов под освобождение прибыли КИК от налогообложения или документов, подтверждающих размер прибыли (убытка) КИК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(Пункт 1.1-1 статьи 126 Налогового кодекса Российской Федерации)</a:t>
            </a:r>
          </a:p>
          <a:p>
            <a:endParaRPr lang="ru-RU" dirty="0"/>
          </a:p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endParaRPr lang="ru-RU" sz="1800" dirty="0" smtClean="0"/>
          </a:p>
          <a:p>
            <a:pPr marL="45720" indent="0">
              <a:buNone/>
            </a:pPr>
            <a:endParaRPr lang="ru-RU" sz="1800" dirty="0"/>
          </a:p>
          <a:p>
            <a:pPr marL="45720" indent="0" algn="ctr">
              <a:buNone/>
            </a:pPr>
            <a:r>
              <a:rPr lang="ru-RU" sz="1800" dirty="0" smtClean="0"/>
              <a:t>Непредставление налоговому органу документов,</a:t>
            </a:r>
            <a:r>
              <a:rPr lang="en-US" sz="1800" dirty="0" smtClean="0"/>
              <a:t> </a:t>
            </a:r>
            <a:r>
              <a:rPr lang="ru-RU" sz="1800" dirty="0" smtClean="0"/>
              <a:t>истребуемых  в соответствии с пунктом 1 статьи 25.14-1 Налогового кодекса Российской Федерации, с рок, установленный пунктом 2 статьи </a:t>
            </a:r>
            <a:r>
              <a:rPr lang="ru-RU" sz="1800" dirty="0"/>
              <a:t>25.14-1 Налогового кодекса Российской </a:t>
            </a:r>
            <a:r>
              <a:rPr lang="ru-RU" sz="1800" dirty="0" smtClean="0"/>
              <a:t>Федерации, либо представление таких документов с заведомо недостоверными сведениями влечет взыскание штрафа с контролирующего лица в размере </a:t>
            </a:r>
            <a:r>
              <a:rPr lang="ru-RU" sz="1800" b="1" dirty="0" smtClean="0"/>
              <a:t>1 000 000 рублей</a:t>
            </a: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2708920"/>
            <a:ext cx="475252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1 000 000 рублей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025651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440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496944" cy="5361776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b="1" dirty="0" smtClean="0"/>
              <a:t>Определение КИК (контролируемая иностранная компания)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организация, не признаваемая налоговым резидентом Российской Федерации, контролирующим лицом которой являются организация и (или) физическое лицо, признаваемые налоговыми резидентами Российской Федерации, или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иностранная структура без образования юридического лица (ИСБОЮЛ), контролирующим лицом которой являются организация и (или) физическое лицо, признаваемые </a:t>
            </a:r>
            <a:r>
              <a:rPr lang="ru-RU" dirty="0"/>
              <a:t>налоговыми резидентами  Российской </a:t>
            </a:r>
            <a:r>
              <a:rPr lang="ru-RU" dirty="0" smtClean="0"/>
              <a:t>Федерации. 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6927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352928" cy="5433784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контролирующего лица КИК – иностранной организации: 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или юридические лица, признаваемые налоговыми резидентами Российской Федерации, 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Имеющие долю участия в иностранной организации установленного размера или;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Осуществляющие контроль над иностранной организацией.</a:t>
            </a:r>
          </a:p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Контролирующее лицо КИК по критерию участия: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Доля прямого или косвенного участия в организации составляет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25%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Доля прямого или косвенного участия в организации составляет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10%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доля участия всех лиц, признаваемых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налоговыми резидентами Российской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Федерации, в этой организации составляет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50%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334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76672"/>
            <a:ext cx="8147248" cy="2304256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ru-RU" b="1" dirty="0" smtClean="0"/>
              <a:t>Определение </a:t>
            </a:r>
            <a:r>
              <a:rPr lang="ru-RU" b="1" dirty="0"/>
              <a:t>лица в качестве контролирующего лица </a:t>
            </a:r>
            <a:r>
              <a:rPr lang="ru-RU" b="1" dirty="0" smtClean="0"/>
              <a:t>осуществляется: </a:t>
            </a:r>
            <a:endParaRPr lang="ru-RU" b="1" dirty="0"/>
          </a:p>
          <a:p>
            <a:pPr marL="45720" indent="0">
              <a:buNone/>
            </a:pPr>
            <a:r>
              <a:rPr lang="ru-RU" dirty="0" smtClean="0"/>
              <a:t>1) на </a:t>
            </a:r>
            <a:r>
              <a:rPr lang="ru-RU" dirty="0"/>
              <a:t>дату </a:t>
            </a:r>
            <a:r>
              <a:rPr lang="ru-RU" u="sng" dirty="0"/>
              <a:t>решения</a:t>
            </a:r>
            <a:r>
              <a:rPr lang="ru-RU" dirty="0"/>
              <a:t> о распределении прибыли КИК, принятого в налоговом периоде, следующим за финансовым годом КИК, </a:t>
            </a:r>
          </a:p>
          <a:p>
            <a:pPr marL="45720" indent="0">
              <a:buNone/>
            </a:pPr>
            <a:r>
              <a:rPr lang="ru-RU" u="sng" dirty="0" smtClean="0"/>
              <a:t>А при отсутствии такого решения:</a:t>
            </a:r>
            <a:endParaRPr lang="ru-RU" u="sng" dirty="0"/>
          </a:p>
          <a:p>
            <a:pPr marL="45720" indent="0">
              <a:buNone/>
            </a:pPr>
            <a:r>
              <a:rPr lang="ru-RU" dirty="0" smtClean="0"/>
              <a:t>2) на </a:t>
            </a:r>
            <a:r>
              <a:rPr lang="ru-RU" dirty="0"/>
              <a:t>31 декабря налогового периода, следующего за финансовым годом КИК.</a:t>
            </a:r>
          </a:p>
          <a:p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492896"/>
            <a:ext cx="6334125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861048"/>
            <a:ext cx="6380163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5085184"/>
            <a:ext cx="442912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656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76672"/>
            <a:ext cx="8147248" cy="2304256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ru-RU" b="1" dirty="0" smtClean="0"/>
              <a:t>Определение </a:t>
            </a:r>
            <a:r>
              <a:rPr lang="ru-RU" b="1" dirty="0"/>
              <a:t>лица в качестве контролирующего лица </a:t>
            </a:r>
            <a:r>
              <a:rPr lang="ru-RU" b="1" dirty="0" smtClean="0"/>
              <a:t>осуществляется: </a:t>
            </a:r>
            <a:endParaRPr lang="ru-RU" b="1" dirty="0"/>
          </a:p>
          <a:p>
            <a:pPr marL="45720" indent="0">
              <a:buNone/>
            </a:pPr>
            <a:r>
              <a:rPr lang="ru-RU" dirty="0" smtClean="0"/>
              <a:t>1) на </a:t>
            </a:r>
            <a:r>
              <a:rPr lang="ru-RU" dirty="0"/>
              <a:t>дату </a:t>
            </a:r>
            <a:r>
              <a:rPr lang="ru-RU" u="sng" dirty="0"/>
              <a:t>решения</a:t>
            </a:r>
            <a:r>
              <a:rPr lang="ru-RU" dirty="0"/>
              <a:t> о распределении прибыли КИК, принятого в налоговом периоде, следующим за финансовым годом КИК, </a:t>
            </a:r>
          </a:p>
          <a:p>
            <a:pPr marL="45720" indent="0">
              <a:buNone/>
            </a:pPr>
            <a:r>
              <a:rPr lang="ru-RU" u="sng" dirty="0"/>
              <a:t>А ПРИ ОТСУТСТВИИ ТАКОГО РЕШЕНИЯ:</a:t>
            </a:r>
          </a:p>
          <a:p>
            <a:pPr marL="45720" indent="0">
              <a:buNone/>
            </a:pPr>
            <a:r>
              <a:rPr lang="ru-RU" dirty="0" smtClean="0"/>
              <a:t>2) на </a:t>
            </a:r>
            <a:r>
              <a:rPr lang="ru-RU" dirty="0"/>
              <a:t>31 декабря налогового периода, следующего за финансовым годом КИК.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408" y="2636912"/>
            <a:ext cx="6438095" cy="1142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221088"/>
            <a:ext cx="4392488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240263"/>
            <a:ext cx="4486275" cy="106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3606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76672"/>
            <a:ext cx="8147248" cy="2304256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ru-RU" b="1" dirty="0" smtClean="0"/>
              <a:t>Определение </a:t>
            </a:r>
            <a:r>
              <a:rPr lang="ru-RU" b="1" dirty="0"/>
              <a:t>лица в качестве контролирующего лица </a:t>
            </a:r>
            <a:r>
              <a:rPr lang="ru-RU" b="1" dirty="0" smtClean="0"/>
              <a:t>осуществляется: </a:t>
            </a:r>
            <a:endParaRPr lang="ru-RU" b="1" dirty="0"/>
          </a:p>
          <a:p>
            <a:pPr marL="45720" indent="0">
              <a:buNone/>
            </a:pPr>
            <a:r>
              <a:rPr lang="ru-RU" dirty="0" smtClean="0"/>
              <a:t>1) на </a:t>
            </a:r>
            <a:r>
              <a:rPr lang="ru-RU" dirty="0"/>
              <a:t>дату решения о распределении прибыли КИК, принятого в налоговом периоде, следующим за финансовым годом КИК, </a:t>
            </a:r>
          </a:p>
          <a:p>
            <a:pPr marL="45720" indent="0">
              <a:buNone/>
            </a:pPr>
            <a:r>
              <a:rPr lang="ru-RU" u="sng" dirty="0"/>
              <a:t>А ПРИ ОТСУТСТВИИ ТАКОГО РЕШЕНИЯ:</a:t>
            </a:r>
          </a:p>
          <a:p>
            <a:pPr marL="45720" indent="0">
              <a:buNone/>
            </a:pPr>
            <a:r>
              <a:rPr lang="ru-RU" dirty="0" smtClean="0"/>
              <a:t>2) на </a:t>
            </a:r>
            <a:r>
              <a:rPr lang="ru-RU" dirty="0"/>
              <a:t>31 декабря налогового периода, следующего за финансовым годом КИК.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492896"/>
            <a:ext cx="6480720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861048"/>
            <a:ext cx="6580187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5229200"/>
            <a:ext cx="6503987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620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771800" y="908720"/>
            <a:ext cx="3456384" cy="1274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Сроки представления уведомлений о КИК</a:t>
            </a:r>
          </a:p>
        </p:txBody>
      </p:sp>
      <p:sp>
        <p:nvSpPr>
          <p:cNvPr id="5" name="Овал 4"/>
          <p:cNvSpPr/>
          <p:nvPr/>
        </p:nvSpPr>
        <p:spPr>
          <a:xfrm>
            <a:off x="1547664" y="3284984"/>
            <a:ext cx="2664296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Для физических лиц:</a:t>
            </a:r>
          </a:p>
          <a:p>
            <a:pPr algn="ctr"/>
            <a:r>
              <a:rPr lang="ru-RU" dirty="0" smtClean="0"/>
              <a:t>- Не позднее 30 апреля 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508104" y="2060848"/>
            <a:ext cx="648072" cy="12265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2771800" y="2060848"/>
            <a:ext cx="1008112" cy="12265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Овал 11"/>
          <p:cNvSpPr/>
          <p:nvPr/>
        </p:nvSpPr>
        <p:spPr>
          <a:xfrm>
            <a:off x="5004048" y="3287391"/>
            <a:ext cx="2664296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Для юридических лиц:</a:t>
            </a:r>
          </a:p>
          <a:p>
            <a:pPr algn="ctr"/>
            <a:r>
              <a:rPr lang="ru-RU" dirty="0" smtClean="0"/>
              <a:t>- Не позднее 20 марта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9538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920880" cy="5073744"/>
          </a:xfrm>
        </p:spPr>
        <p:txBody>
          <a:bodyPr>
            <a:normAutofit fontScale="92500" lnSpcReduction="20000"/>
          </a:bodyPr>
          <a:lstStyle/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</a:rPr>
              <a:t>Начиная с 16 марта 2021 года налогоплательщики - физические лица имеют возможность представлять уведомления о контролируемых иностранных компаниях (далее - КИК) в электронном виде с помощью «Личного кабинета для физических лиц». </a:t>
            </a:r>
            <a:endParaRPr lang="ru-RU" dirty="0"/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</a:rPr>
              <a:t>Новый сервис предусматривает упрощенную форму уведомления с предзаполнением отдельных показателей, необходимыми подсказками и контрольными соотношениями. Также в личном кабинете будут отражаться сведения о ранее заявленных КИК, в связи с чем отсутствует необходимость повторно заполнять основную информацию о таких компаниях. </a:t>
            </a:r>
            <a:endParaRPr lang="ru-RU" dirty="0"/>
          </a:p>
          <a:p>
            <a:pPr indent="450215" algn="just">
              <a:spcBef>
                <a:spcPts val="1200"/>
              </a:spcBef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</a:rPr>
              <a:t>Кроме того, при направлении уведомления о КИК через личный кабинет физические лица могут также приложить необходимые подтверждающие документы в электронном виде.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7505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620688"/>
            <a:ext cx="8291264" cy="5505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пунктом 5 статьи 25.15 Кодекса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налогоплательщик- контролирующее лицо подтверждает размер прибыли (убытка) контролируемой этим лицом иностранной компании путем представления 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следующих документов:</a:t>
            </a: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arenR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Финансовая отчётность КИК, составленная в соответствии с личным законом такой компании за финансовый год, или в случае отсутствия финансовой отчётности иные документы, подтверждающие прибыль (убыток) КИК за финансовый год;</a:t>
            </a:r>
          </a:p>
          <a:p>
            <a:pPr marL="457200" indent="-457200" algn="just">
              <a:buAutoNum type="arabicParenR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Аудиторское заключение по финансовой отчётности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ИК, если в соответствии с личным законом или учредительными (корпоративными) документами этой КИК установлено обязательное проведение аудита такой финансовой отчётности или аудит осуществляется иностранной компанией добровольно. </a:t>
            </a: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2318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322</TotalTime>
  <Words>753</Words>
  <Application>Microsoft Office PowerPoint</Application>
  <PresentationFormat>Экран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Волна</vt:lpstr>
      <vt:lpstr>Воздушный поток</vt:lpstr>
      <vt:lpstr>1_Воздушный поток</vt:lpstr>
      <vt:lpstr>2_Воздушный поток</vt:lpstr>
      <vt:lpstr>3_Воздушный поток</vt:lpstr>
      <vt:lpstr>    Налогообложение прибыли КИК. Налоговые обязанности контролирующих лиц и сроки их исполнения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Налогообложение прибыли КИК. Налоговые обязанности контролирующих лиц и сроки их исполнения</dc:title>
  <dc:creator>Андреева Ирина Игоревна</dc:creator>
  <cp:lastModifiedBy>Андреева Ирина Игоревна</cp:lastModifiedBy>
  <cp:revision>22</cp:revision>
  <dcterms:created xsi:type="dcterms:W3CDTF">2022-02-01T08:49:26Z</dcterms:created>
  <dcterms:modified xsi:type="dcterms:W3CDTF">2022-02-09T09:55:27Z</dcterms:modified>
</cp:coreProperties>
</file>