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handoutMasterIdLst>
    <p:handoutMasterId r:id="rId10"/>
  </p:handoutMasterIdLst>
  <p:sldIdLst>
    <p:sldId id="321" r:id="rId2"/>
    <p:sldId id="319" r:id="rId3"/>
    <p:sldId id="318" r:id="rId4"/>
    <p:sldId id="320" r:id="rId5"/>
    <p:sldId id="310" r:id="rId6"/>
    <p:sldId id="317" r:id="rId7"/>
    <p:sldId id="32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3237" autoAdjust="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3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dPt>
          <c:dPt>
            <c:idx val="9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tx>
                <c:rich>
                  <a:bodyPr rot="-4140000"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r>
                      <a:rPr lang="ru-RU" sz="1400" smtClean="0"/>
                      <a:t>Демография</a:t>
                    </a:r>
                    <a:r>
                      <a:rPr lang="ru-RU" sz="1400"/>
                      <a:t>
6%</a:t>
                    </a:r>
                  </a:p>
                </c:rich>
              </c:tx>
              <c:spPr/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 rot="-3300000"/>
                  <a:lstStyle/>
                  <a:p>
                    <a:pPr>
                      <a:defRPr sz="1200">
                        <a:solidFill>
                          <a:schemeClr val="bg1"/>
                        </a:solidFill>
                      </a:defRPr>
                    </a:pPr>
                    <a:r>
                      <a:rPr lang="ru-RU" sz="1200" smtClean="0"/>
                      <a:t>Здравоохранение</a:t>
                    </a:r>
                    <a:r>
                      <a:rPr lang="ru-RU" sz="1200" dirty="0"/>
                      <a:t>
5%</a:t>
                    </a:r>
                  </a:p>
                </c:rich>
              </c:tx>
              <c:spPr/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7177548990147999E-2"/>
                  <c:y val="-2.0813761834311308E-3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tx2"/>
                        </a:solidFill>
                      </a:defRPr>
                    </a:pPr>
                    <a:r>
                      <a:rPr lang="ru-RU" sz="1200" dirty="0" smtClean="0">
                        <a:solidFill>
                          <a:schemeClr val="tx2"/>
                        </a:solidFill>
                      </a:rPr>
                      <a:t>Образование</a:t>
                    </a:r>
                    <a:r>
                      <a:rPr lang="ru-RU" sz="1200" dirty="0">
                        <a:solidFill>
                          <a:schemeClr val="tx2"/>
                        </a:solidFill>
                      </a:rPr>
                      <a:t>
1%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3271068608087569"/>
                  <c:y val="0.15047716955340418"/>
                </c:manualLayout>
              </c:layout>
              <c:tx>
                <c:rich>
                  <a:bodyPr rot="-2160000"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ru-RU" dirty="0" smtClean="0"/>
                      <a:t>Жилье </a:t>
                    </a:r>
                    <a:r>
                      <a:rPr lang="ru-RU" dirty="0"/>
                      <a:t>и городская среда
4%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0734888687265331E-2"/>
                  <c:y val="1.1939786349547442E-3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tx2"/>
                        </a:solidFill>
                      </a:defRPr>
                    </a:pPr>
                    <a:r>
                      <a:rPr lang="ru-RU" sz="1200" dirty="0" smtClean="0">
                        <a:solidFill>
                          <a:schemeClr val="tx2"/>
                        </a:solidFill>
                      </a:rPr>
                      <a:t>Экология</a:t>
                    </a:r>
                    <a:r>
                      <a:rPr lang="ru-RU" sz="1200" dirty="0">
                        <a:solidFill>
                          <a:schemeClr val="tx2"/>
                        </a:solidFill>
                      </a:rPr>
                      <a:t>
0%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8929974064468325"/>
                  <c:y val="-0.20529137157065155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ru-RU" sz="1600" dirty="0" smtClean="0">
                        <a:solidFill>
                          <a:schemeClr val="bg1"/>
                        </a:solidFill>
                      </a:rPr>
                      <a:t>Безопасные </a:t>
                    </a:r>
                    <a:r>
                      <a:rPr lang="ru-RU" sz="1600" dirty="0">
                        <a:solidFill>
                          <a:schemeClr val="bg1"/>
                        </a:solidFill>
                      </a:rPr>
                      <a:t>и качественные автомобильные дороги
59%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5.222114927371759E-4"/>
                  <c:y val="0.16276115645761025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2"/>
                        </a:solidFill>
                      </a:rPr>
                      <a:t>Производительность </a:t>
                    </a:r>
                    <a:r>
                      <a:rPr lang="ru-RU" dirty="0">
                        <a:solidFill>
                          <a:schemeClr val="tx2"/>
                        </a:solidFill>
                      </a:rPr>
                      <a:t>труда
0%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3.9500077310639987E-2"/>
                  <c:y val="7.6067092036204695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2"/>
                        </a:solidFill>
                      </a:rPr>
                      <a:t>Наука и</a:t>
                    </a:r>
                  </a:p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2"/>
                        </a:solidFill>
                      </a:rPr>
                      <a:t>университеты</a:t>
                    </a:r>
                    <a:r>
                      <a:rPr lang="ru-RU" dirty="0">
                        <a:solidFill>
                          <a:schemeClr val="tx2"/>
                        </a:solidFill>
                      </a:rPr>
                      <a:t>
0%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2.7687128216049687E-2"/>
                  <c:y val="1.6102538716409681E-4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2"/>
                        </a:solidFill>
                      </a:rPr>
                      <a:t>Цифровая </a:t>
                    </a:r>
                  </a:p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2"/>
                        </a:solidFill>
                      </a:rPr>
                      <a:t>экономика</a:t>
                    </a:r>
                    <a:r>
                      <a:rPr lang="ru-RU" dirty="0">
                        <a:solidFill>
                          <a:schemeClr val="tx2"/>
                        </a:solidFill>
                      </a:rPr>
                      <a:t>
1%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2.814539068129638E-2"/>
                  <c:y val="-7.7570816011970689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2"/>
                        </a:solidFill>
                      </a:rPr>
                      <a:t>Культура</a:t>
                    </a:r>
                    <a:r>
                      <a:rPr lang="ru-RU" dirty="0">
                        <a:solidFill>
                          <a:schemeClr val="tx2"/>
                        </a:solidFill>
                      </a:rPr>
                      <a:t>
0%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0.19983207545518464"/>
                  <c:y val="0.1539838665219079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ru-RU" sz="1200" dirty="0" smtClean="0"/>
                      <a:t>Комплексный </a:t>
                    </a:r>
                    <a:r>
                      <a:rPr lang="ru-RU" sz="1200" dirty="0"/>
                      <a:t>план модернизации и расширения магистральной инфраструктуры на период до 2024 года
24%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'[Диаграмма в Microsoft PowerPoint]Лист2'!$B$2:$B$12</c:f>
              <c:strCache>
                <c:ptCount val="11"/>
                <c:pt idx="0">
                  <c:v>1.1. Демография</c:v>
                </c:pt>
                <c:pt idx="1">
                  <c:v>1.2. Здравоохранение</c:v>
                </c:pt>
                <c:pt idx="2">
                  <c:v>1.3. Образование</c:v>
                </c:pt>
                <c:pt idx="3">
                  <c:v>1.4. Жилье и городская среда</c:v>
                </c:pt>
                <c:pt idx="4">
                  <c:v>1.5. Экология</c:v>
                </c:pt>
                <c:pt idx="5">
                  <c:v>1.6. Безопасные и качественные автомобильные дороги</c:v>
                </c:pt>
                <c:pt idx="6">
                  <c:v>1.7. Производительность труда</c:v>
                </c:pt>
                <c:pt idx="7">
                  <c:v>1.8. Наука и университеты</c:v>
                </c:pt>
                <c:pt idx="8">
                  <c:v>1.9. Цифровая экономика</c:v>
                </c:pt>
                <c:pt idx="9">
                  <c:v>1.10. Культура</c:v>
                </c:pt>
                <c:pt idx="10">
                  <c:v>1.13. Комплексный план модернизации и расширения магистральной инфраструктуры на период до 2024 года</c:v>
                </c:pt>
              </c:strCache>
            </c:strRef>
          </c:cat>
          <c:val>
            <c:numRef>
              <c:f>'[Диаграмма в Microsoft PowerPoint]Лист2'!$C$2:$C$12</c:f>
              <c:numCache>
                <c:formatCode>General</c:formatCode>
                <c:ptCount val="11"/>
                <c:pt idx="0">
                  <c:v>2090.4879999999998</c:v>
                </c:pt>
                <c:pt idx="1">
                  <c:v>1665.328</c:v>
                </c:pt>
                <c:pt idx="2" formatCode="0.000">
                  <c:v>201.87799999999999</c:v>
                </c:pt>
                <c:pt idx="3">
                  <c:v>1243.99</c:v>
                </c:pt>
                <c:pt idx="4">
                  <c:v>57.982999999999997</c:v>
                </c:pt>
                <c:pt idx="5" formatCode="#,##0.00">
                  <c:v>19042.356</c:v>
                </c:pt>
                <c:pt idx="6">
                  <c:v>10.047000000000001</c:v>
                </c:pt>
                <c:pt idx="7">
                  <c:v>1.99</c:v>
                </c:pt>
                <c:pt idx="8">
                  <c:v>331.05500000000001</c:v>
                </c:pt>
                <c:pt idx="9">
                  <c:v>57.572000000000003</c:v>
                </c:pt>
                <c:pt idx="10">
                  <c:v>7856.3289999999997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D5DE25-986A-458F-A97D-23270386236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B5BC6A-E811-43F5-8082-6C3FA9AAB47A}" type="pres">
      <dgm:prSet presAssocID="{45D5DE25-986A-458F-A97D-232703862362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</dgm:ptLst>
  <dgm:cxnLst>
    <dgm:cxn modelId="{8D965EB3-821D-4205-8A11-AD63C0D07D2C}" type="presOf" srcId="{45D5DE25-986A-458F-A97D-232703862362}" destId="{17B5BC6A-E811-43F5-8082-6C3FA9AAB47A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CE6D0A-594D-4BC2-A913-65A48B130FAC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1E5B12-05A4-4329-A2E2-848DE0D64DC6}">
      <dgm:prSet phldrT="[Текст]"/>
      <dgm:spPr/>
      <dgm:t>
        <a:bodyPr/>
        <a:lstStyle/>
        <a:p>
          <a:r>
            <a:rPr lang="ru-RU" dirty="0" smtClean="0"/>
            <a:t>Камеральные проверки</a:t>
          </a:r>
        </a:p>
        <a:p>
          <a:r>
            <a:rPr lang="ru-RU" dirty="0" smtClean="0"/>
            <a:t>Ст.88 НК РФ</a:t>
          </a:r>
          <a:endParaRPr lang="ru-RU" dirty="0"/>
        </a:p>
      </dgm:t>
    </dgm:pt>
    <dgm:pt modelId="{65FA7CF0-9326-4D6A-BC0E-C0923DB5F06F}" type="parTrans" cxnId="{C65B20FE-029A-4D0C-8160-574870D27482}">
      <dgm:prSet/>
      <dgm:spPr/>
      <dgm:t>
        <a:bodyPr/>
        <a:lstStyle/>
        <a:p>
          <a:endParaRPr lang="ru-RU"/>
        </a:p>
      </dgm:t>
    </dgm:pt>
    <dgm:pt modelId="{4B6F70A3-CDD6-462F-986F-1DF819C213A6}" type="sibTrans" cxnId="{C65B20FE-029A-4D0C-8160-574870D27482}">
      <dgm:prSet/>
      <dgm:spPr/>
      <dgm:t>
        <a:bodyPr/>
        <a:lstStyle/>
        <a:p>
          <a:endParaRPr lang="ru-RU"/>
        </a:p>
      </dgm:t>
    </dgm:pt>
    <dgm:pt modelId="{C18B6087-B00A-4533-9C92-EEC460E31BDA}">
      <dgm:prSet phldrT="[Текст]" custT="1"/>
      <dgm:spPr/>
      <dgm:t>
        <a:bodyPr/>
        <a:lstStyle/>
        <a:p>
          <a:r>
            <a:rPr lang="ru-RU" sz="2000" dirty="0" smtClean="0"/>
            <a:t>в отношении </a:t>
          </a:r>
          <a:r>
            <a:rPr lang="ru-RU" sz="20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52 участников</a:t>
          </a:r>
          <a:endParaRPr lang="ru-RU" sz="20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A156B9D5-2CE8-4119-B5D4-1808A2057E71}" type="parTrans" cxnId="{AEB02524-EA4D-4333-937B-44AB5AF1C17C}">
      <dgm:prSet/>
      <dgm:spPr/>
      <dgm:t>
        <a:bodyPr/>
        <a:lstStyle/>
        <a:p>
          <a:endParaRPr lang="ru-RU"/>
        </a:p>
      </dgm:t>
    </dgm:pt>
    <dgm:pt modelId="{8900E1E0-88A9-419A-94FD-4F4DD7DEBBD9}" type="sibTrans" cxnId="{AEB02524-EA4D-4333-937B-44AB5AF1C17C}">
      <dgm:prSet/>
      <dgm:spPr/>
      <dgm:t>
        <a:bodyPr/>
        <a:lstStyle/>
        <a:p>
          <a:endParaRPr lang="ru-RU"/>
        </a:p>
      </dgm:t>
    </dgm:pt>
    <dgm:pt modelId="{A19AE2AA-5A00-4239-B4C7-D391AF530306}">
      <dgm:prSet phldrT="[Текст]"/>
      <dgm:spPr/>
      <dgm:t>
        <a:bodyPr/>
        <a:lstStyle/>
        <a:p>
          <a:r>
            <a:rPr lang="ru-RU" dirty="0" smtClean="0">
              <a:solidFill>
                <a:schemeClr val="accent2"/>
              </a:solidFill>
            </a:rPr>
            <a:t>Выездные проверки</a:t>
          </a:r>
        </a:p>
        <a:p>
          <a:r>
            <a:rPr lang="ru-RU" dirty="0" smtClean="0">
              <a:solidFill>
                <a:schemeClr val="accent2"/>
              </a:solidFill>
            </a:rPr>
            <a:t>Ст.89 НК РФ</a:t>
          </a:r>
          <a:endParaRPr lang="ru-RU" dirty="0">
            <a:solidFill>
              <a:schemeClr val="accent2"/>
            </a:solidFill>
          </a:endParaRPr>
        </a:p>
      </dgm:t>
    </dgm:pt>
    <dgm:pt modelId="{E747DDE8-76F6-40F3-90C5-A82897FAD067}" type="parTrans" cxnId="{F2988E61-0C79-4763-AA79-0DC9C137FEAF}">
      <dgm:prSet/>
      <dgm:spPr/>
      <dgm:t>
        <a:bodyPr/>
        <a:lstStyle/>
        <a:p>
          <a:endParaRPr lang="ru-RU"/>
        </a:p>
      </dgm:t>
    </dgm:pt>
    <dgm:pt modelId="{5FBD6E21-F57A-4635-880B-CA27B997B7F1}" type="sibTrans" cxnId="{F2988E61-0C79-4763-AA79-0DC9C137FEAF}">
      <dgm:prSet/>
      <dgm:spPr/>
      <dgm:t>
        <a:bodyPr/>
        <a:lstStyle/>
        <a:p>
          <a:endParaRPr lang="ru-RU"/>
        </a:p>
      </dgm:t>
    </dgm:pt>
    <dgm:pt modelId="{DF3B0FD5-B297-48B5-A9C3-61908A45A183}">
      <dgm:prSet phldrT="[Текст]" custT="1"/>
      <dgm:spPr/>
      <dgm:t>
        <a:bodyPr/>
        <a:lstStyle/>
        <a:p>
          <a:r>
            <a:rPr lang="ru-RU" sz="1800" dirty="0" smtClean="0"/>
            <a:t>в отношении </a:t>
          </a:r>
          <a:r>
            <a:rPr lang="ru-RU" sz="18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3 участников</a:t>
          </a:r>
          <a:endParaRPr lang="ru-RU" sz="1800" dirty="0"/>
        </a:p>
      </dgm:t>
    </dgm:pt>
    <dgm:pt modelId="{E9ECAC0D-1E6C-4F32-BC1A-240EF953E56B}" type="parTrans" cxnId="{AA594AB7-1B8F-4AA2-B14D-F7B4B8855CB1}">
      <dgm:prSet/>
      <dgm:spPr/>
      <dgm:t>
        <a:bodyPr/>
        <a:lstStyle/>
        <a:p>
          <a:endParaRPr lang="ru-RU"/>
        </a:p>
      </dgm:t>
    </dgm:pt>
    <dgm:pt modelId="{2F16879A-C8E5-44FF-9EBD-C7B5B0A3DA70}" type="sibTrans" cxnId="{AA594AB7-1B8F-4AA2-B14D-F7B4B8855CB1}">
      <dgm:prSet/>
      <dgm:spPr/>
      <dgm:t>
        <a:bodyPr/>
        <a:lstStyle/>
        <a:p>
          <a:endParaRPr lang="ru-RU"/>
        </a:p>
      </dgm:t>
    </dgm:pt>
    <dgm:pt modelId="{0F415946-CD25-4B9D-8429-CE7D13BCCF9D}">
      <dgm:prSet phldrT="[Текст]" custT="1"/>
      <dgm:spPr/>
      <dgm:t>
        <a:bodyPr/>
        <a:lstStyle/>
        <a:p>
          <a:r>
            <a:rPr lang="ru-RU" sz="2000" dirty="0" smtClean="0"/>
            <a:t> </a:t>
          </a:r>
          <a:r>
            <a:rPr lang="ru-RU" sz="20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дополнительно начислено </a:t>
          </a:r>
          <a:r>
            <a:rPr lang="ru-RU" sz="2000" dirty="0" smtClean="0"/>
            <a:t>в бюджет налогов, пени и штрафов в сумме </a:t>
          </a:r>
          <a:r>
            <a:rPr lang="ru-RU" sz="20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14,3 </a:t>
          </a:r>
          <a:r>
            <a:rPr lang="ru-RU" sz="2000" dirty="0" err="1" smtClean="0">
              <a:solidFill>
                <a:schemeClr val="accent2">
                  <a:lumMod val="40000"/>
                  <a:lumOff val="60000"/>
                </a:schemeClr>
              </a:solidFill>
            </a:rPr>
            <a:t>млн.руб</a:t>
          </a:r>
          <a:r>
            <a:rPr lang="ru-RU" sz="20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.</a:t>
          </a:r>
          <a:endParaRPr lang="ru-RU" sz="20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6AE279CF-AB01-40EB-B5E3-37687B732A43}" type="parTrans" cxnId="{3412565E-95DF-4500-9FAB-E4E0D3848CAA}">
      <dgm:prSet/>
      <dgm:spPr/>
      <dgm:t>
        <a:bodyPr/>
        <a:lstStyle/>
        <a:p>
          <a:endParaRPr lang="ru-RU"/>
        </a:p>
      </dgm:t>
    </dgm:pt>
    <dgm:pt modelId="{111D7699-BA30-41FD-94B2-EA87F08BEAB7}" type="sibTrans" cxnId="{3412565E-95DF-4500-9FAB-E4E0D3848CAA}">
      <dgm:prSet/>
      <dgm:spPr/>
      <dgm:t>
        <a:bodyPr/>
        <a:lstStyle/>
        <a:p>
          <a:endParaRPr lang="ru-RU"/>
        </a:p>
      </dgm:t>
    </dgm:pt>
    <dgm:pt modelId="{FE956C76-D9F7-4B95-997B-7325C306697A}">
      <dgm:prSet phldrT="[Текст]" custT="1"/>
      <dgm:spPr/>
      <dgm:t>
        <a:bodyPr/>
        <a:lstStyle/>
        <a:p>
          <a:r>
            <a:rPr lang="ru-RU" sz="2000" dirty="0" smtClean="0"/>
            <a:t>вынесено </a:t>
          </a:r>
          <a:r>
            <a:rPr lang="ru-RU" sz="20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решений о привлечении </a:t>
          </a:r>
          <a:r>
            <a:rPr lang="ru-RU" sz="2000" dirty="0" smtClean="0"/>
            <a:t>к ответственности за совершение налогового правонарушения - </a:t>
          </a:r>
          <a:r>
            <a:rPr lang="ru-RU" sz="20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148</a:t>
          </a:r>
          <a:endParaRPr lang="ru-RU" sz="20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F234D1D6-6A81-426B-9453-06804F00F952}" type="parTrans" cxnId="{3AEA7F7D-C13D-4851-8798-855A8A01BC19}">
      <dgm:prSet/>
      <dgm:spPr/>
      <dgm:t>
        <a:bodyPr/>
        <a:lstStyle/>
        <a:p>
          <a:endParaRPr lang="ru-RU"/>
        </a:p>
      </dgm:t>
    </dgm:pt>
    <dgm:pt modelId="{F1B7E309-ABEA-41C3-A47A-A2D896E26A3E}" type="sibTrans" cxnId="{3AEA7F7D-C13D-4851-8798-855A8A01BC19}">
      <dgm:prSet/>
      <dgm:spPr/>
      <dgm:t>
        <a:bodyPr/>
        <a:lstStyle/>
        <a:p>
          <a:endParaRPr lang="ru-RU"/>
        </a:p>
      </dgm:t>
    </dgm:pt>
    <dgm:pt modelId="{82FCFF07-1754-4096-A919-636BF77A0CF9}">
      <dgm:prSet custT="1"/>
      <dgm:spPr/>
      <dgm:t>
        <a:bodyPr/>
        <a:lstStyle/>
        <a:p>
          <a:r>
            <a:rPr lang="ru-RU" sz="1800" dirty="0" smtClean="0"/>
            <a:t>вынесено </a:t>
          </a:r>
          <a:r>
            <a:rPr lang="ru-RU" sz="18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решений о привлечении </a:t>
          </a:r>
          <a:r>
            <a:rPr lang="ru-RU" sz="1800" dirty="0" smtClean="0"/>
            <a:t>к ответственности за совершение налогового правонарушения – </a:t>
          </a:r>
          <a:r>
            <a:rPr lang="ru-RU" sz="18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3, возбуждено уголовное дело - 1</a:t>
          </a:r>
          <a:endParaRPr lang="ru-RU" sz="18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9D1F8866-6812-4AC9-97C3-396D7A08C34C}" type="parTrans" cxnId="{5F908E4B-F076-46D4-A62D-FD0C61828724}">
      <dgm:prSet/>
      <dgm:spPr/>
      <dgm:t>
        <a:bodyPr/>
        <a:lstStyle/>
        <a:p>
          <a:endParaRPr lang="ru-RU"/>
        </a:p>
      </dgm:t>
    </dgm:pt>
    <dgm:pt modelId="{8ADBA7D0-1333-4427-A4E1-9DE549FEDCAD}" type="sibTrans" cxnId="{5F908E4B-F076-46D4-A62D-FD0C61828724}">
      <dgm:prSet/>
      <dgm:spPr/>
      <dgm:t>
        <a:bodyPr/>
        <a:lstStyle/>
        <a:p>
          <a:endParaRPr lang="ru-RU"/>
        </a:p>
      </dgm:t>
    </dgm:pt>
    <dgm:pt modelId="{8618F6C5-4818-4526-AFCE-5A8359778A36}">
      <dgm:prSet custT="1"/>
      <dgm:spPr/>
      <dgm:t>
        <a:bodyPr/>
        <a:lstStyle/>
        <a:p>
          <a:r>
            <a:rPr lang="ru-RU" sz="18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дополнительно начислено </a:t>
          </a:r>
          <a:r>
            <a:rPr lang="ru-RU" sz="1800" dirty="0" smtClean="0"/>
            <a:t>в бюджет налогов, пени и штрафов в сумме </a:t>
          </a:r>
          <a:r>
            <a:rPr lang="ru-RU" sz="18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73 </a:t>
          </a:r>
          <a:r>
            <a:rPr lang="ru-RU" sz="1800" dirty="0" err="1" smtClean="0">
              <a:solidFill>
                <a:schemeClr val="accent2">
                  <a:lumMod val="40000"/>
                  <a:lumOff val="60000"/>
                </a:schemeClr>
              </a:solidFill>
            </a:rPr>
            <a:t>млн.руб</a:t>
          </a:r>
          <a:r>
            <a:rPr lang="ru-RU" sz="18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.</a:t>
          </a:r>
          <a:endParaRPr lang="ru-RU" sz="18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DFF38888-B4A9-41BC-B038-FAECC274938F}" type="parTrans" cxnId="{2C512883-71D7-43EF-B010-9CFEBD9D7F2B}">
      <dgm:prSet/>
      <dgm:spPr/>
      <dgm:t>
        <a:bodyPr/>
        <a:lstStyle/>
        <a:p>
          <a:endParaRPr lang="ru-RU"/>
        </a:p>
      </dgm:t>
    </dgm:pt>
    <dgm:pt modelId="{A630810D-FF19-49AD-81F2-3E52BC574E3F}" type="sibTrans" cxnId="{2C512883-71D7-43EF-B010-9CFEBD9D7F2B}">
      <dgm:prSet/>
      <dgm:spPr/>
      <dgm:t>
        <a:bodyPr/>
        <a:lstStyle/>
        <a:p>
          <a:endParaRPr lang="ru-RU"/>
        </a:p>
      </dgm:t>
    </dgm:pt>
    <dgm:pt modelId="{9F26E17F-DB35-4C73-8EE5-27F041403013}">
      <dgm:prSet custT="1"/>
      <dgm:spPr/>
      <dgm:t>
        <a:bodyPr/>
        <a:lstStyle/>
        <a:p>
          <a:r>
            <a:rPr lang="ru-RU" sz="18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самостоятельно </a:t>
          </a:r>
          <a:r>
            <a:rPr lang="ru-RU" sz="1800" dirty="0" smtClean="0">
              <a:solidFill>
                <a:schemeClr val="bg1"/>
              </a:solidFill>
            </a:rPr>
            <a:t>устранено плательщиком </a:t>
          </a:r>
          <a:r>
            <a:rPr lang="ru-RU" sz="18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(после выявления налоговым органом) </a:t>
          </a:r>
          <a:r>
            <a:rPr lang="ru-RU" sz="1800" dirty="0" smtClean="0">
              <a:solidFill>
                <a:schemeClr val="bg1"/>
              </a:solidFill>
            </a:rPr>
            <a:t>в сумме </a:t>
          </a:r>
          <a:r>
            <a:rPr lang="ru-RU" sz="18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25 </a:t>
          </a:r>
          <a:r>
            <a:rPr lang="ru-RU" sz="1800" dirty="0" err="1" smtClean="0">
              <a:solidFill>
                <a:schemeClr val="accent2">
                  <a:lumMod val="40000"/>
                  <a:lumOff val="60000"/>
                </a:schemeClr>
              </a:solidFill>
            </a:rPr>
            <a:t>млн.руб</a:t>
          </a:r>
          <a:r>
            <a:rPr lang="ru-RU" sz="18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. </a:t>
          </a:r>
          <a:endParaRPr lang="ru-RU" sz="18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AC6D494F-45F0-4AE9-8482-F56F23126E25}" type="parTrans" cxnId="{A44E65F8-425B-4B21-B452-B99C7023BBDB}">
      <dgm:prSet/>
      <dgm:spPr/>
      <dgm:t>
        <a:bodyPr/>
        <a:lstStyle/>
        <a:p>
          <a:endParaRPr lang="ru-RU"/>
        </a:p>
      </dgm:t>
    </dgm:pt>
    <dgm:pt modelId="{46BA8B38-92CE-45A3-A2C9-0AF1D7E73B28}" type="sibTrans" cxnId="{A44E65F8-425B-4B21-B452-B99C7023BBDB}">
      <dgm:prSet/>
      <dgm:spPr/>
      <dgm:t>
        <a:bodyPr/>
        <a:lstStyle/>
        <a:p>
          <a:endParaRPr lang="ru-RU"/>
        </a:p>
      </dgm:t>
    </dgm:pt>
    <dgm:pt modelId="{7115BFED-1598-4831-BF62-604006929B72}" type="pres">
      <dgm:prSet presAssocID="{37CE6D0A-594D-4BC2-A913-65A48B130FAC}" presName="Name0" presStyleCnt="0">
        <dgm:presLayoutVars>
          <dgm:dir/>
          <dgm:animLvl val="lvl"/>
          <dgm:resizeHandles val="exact"/>
        </dgm:presLayoutVars>
      </dgm:prSet>
      <dgm:spPr/>
    </dgm:pt>
    <dgm:pt modelId="{2F366B5E-98F9-4296-8E30-F519B178074B}" type="pres">
      <dgm:prSet presAssocID="{4A1E5B12-05A4-4329-A2E2-848DE0D64DC6}" presName="linNode" presStyleCnt="0"/>
      <dgm:spPr/>
    </dgm:pt>
    <dgm:pt modelId="{C5C4D02B-DE02-4611-AD5C-9F2FD715CD75}" type="pres">
      <dgm:prSet presAssocID="{4A1E5B12-05A4-4329-A2E2-848DE0D64DC6}" presName="parTx" presStyleLbl="revTx" presStyleIdx="0" presStyleCnt="2" custLinFactNeighborX="7272" custLinFactNeighborY="-4226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3A72B-26E3-4F47-B9E2-AF45A39EB0DE}" type="pres">
      <dgm:prSet presAssocID="{4A1E5B12-05A4-4329-A2E2-848DE0D64DC6}" presName="bracket" presStyleLbl="parChTrans1D1" presStyleIdx="0" presStyleCnt="2" custLinFactNeighborX="38768" custLinFactNeighborY="-32128"/>
      <dgm:spPr/>
    </dgm:pt>
    <dgm:pt modelId="{BED35655-102D-4A40-90CC-0397E212CF2D}" type="pres">
      <dgm:prSet presAssocID="{4A1E5B12-05A4-4329-A2E2-848DE0D64DC6}" presName="spH" presStyleCnt="0"/>
      <dgm:spPr/>
    </dgm:pt>
    <dgm:pt modelId="{6309F171-27E4-4589-B90D-54ACC198418D}" type="pres">
      <dgm:prSet presAssocID="{4A1E5B12-05A4-4329-A2E2-848DE0D64DC6}" presName="desTx" presStyleLbl="node1" presStyleIdx="0" presStyleCnt="2" custScaleX="121955" custScaleY="117199" custLinFactY="-39185" custLinFactNeighborX="293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58F3AF-F5AD-492D-9D35-CB80EE4D34CE}" type="pres">
      <dgm:prSet presAssocID="{4B6F70A3-CDD6-462F-986F-1DF819C213A6}" presName="spV" presStyleCnt="0"/>
      <dgm:spPr/>
    </dgm:pt>
    <dgm:pt modelId="{EB9D8138-4A6B-4C7F-B663-A8D3472AC1D0}" type="pres">
      <dgm:prSet presAssocID="{A19AE2AA-5A00-4239-B4C7-D391AF530306}" presName="linNode" presStyleCnt="0"/>
      <dgm:spPr/>
    </dgm:pt>
    <dgm:pt modelId="{5DCC3B69-55CF-4C54-B5CA-11EE44A0C7F5}" type="pres">
      <dgm:prSet presAssocID="{A19AE2AA-5A00-4239-B4C7-D391AF530306}" presName="parTx" presStyleLbl="revTx" presStyleIdx="1" presStyleCnt="2">
        <dgm:presLayoutVars>
          <dgm:chMax val="1"/>
          <dgm:bulletEnabled val="1"/>
        </dgm:presLayoutVars>
      </dgm:prSet>
      <dgm:spPr/>
    </dgm:pt>
    <dgm:pt modelId="{901EE02F-BA5B-4548-92A3-3008D04AB284}" type="pres">
      <dgm:prSet presAssocID="{A19AE2AA-5A00-4239-B4C7-D391AF530306}" presName="bracket" presStyleLbl="parChTrans1D1" presStyleIdx="1" presStyleCnt="2"/>
      <dgm:spPr/>
    </dgm:pt>
    <dgm:pt modelId="{DA4B240D-CD54-40D5-B4BF-84B9EC99B1FC}" type="pres">
      <dgm:prSet presAssocID="{A19AE2AA-5A00-4239-B4C7-D391AF530306}" presName="spH" presStyleCnt="0"/>
      <dgm:spPr/>
    </dgm:pt>
    <dgm:pt modelId="{91C894E6-ECC6-482C-8C76-B7F6EAF102DE}" type="pres">
      <dgm:prSet presAssocID="{A19AE2AA-5A00-4239-B4C7-D391AF530306}" presName="desTx" presStyleLbl="node1" presStyleIdx="1" presStyleCnt="2" custScaleX="117359" custScaleY="119147" custLinFactNeighborX="-26834" custLinFactNeighborY="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BF9934-8371-4EE1-9F24-B4FE91702756}" type="presOf" srcId="{0F415946-CD25-4B9D-8429-CE7D13BCCF9D}" destId="{6309F171-27E4-4589-B90D-54ACC198418D}" srcOrd="0" destOrd="2" presId="urn:diagrams.loki3.com/BracketList+Icon"/>
    <dgm:cxn modelId="{44A9D8AB-F73F-476C-A721-C6C547C8125C}" type="presOf" srcId="{82FCFF07-1754-4096-A919-636BF77A0CF9}" destId="{91C894E6-ECC6-482C-8C76-B7F6EAF102DE}" srcOrd="0" destOrd="1" presId="urn:diagrams.loki3.com/BracketList+Icon"/>
    <dgm:cxn modelId="{C65B20FE-029A-4D0C-8160-574870D27482}" srcId="{37CE6D0A-594D-4BC2-A913-65A48B130FAC}" destId="{4A1E5B12-05A4-4329-A2E2-848DE0D64DC6}" srcOrd="0" destOrd="0" parTransId="{65FA7CF0-9326-4D6A-BC0E-C0923DB5F06F}" sibTransId="{4B6F70A3-CDD6-462F-986F-1DF819C213A6}"/>
    <dgm:cxn modelId="{AEB02524-EA4D-4333-937B-44AB5AF1C17C}" srcId="{4A1E5B12-05A4-4329-A2E2-848DE0D64DC6}" destId="{C18B6087-B00A-4533-9C92-EEC460E31BDA}" srcOrd="0" destOrd="0" parTransId="{A156B9D5-2CE8-4119-B5D4-1808A2057E71}" sibTransId="{8900E1E0-88A9-419A-94FD-4F4DD7DEBBD9}"/>
    <dgm:cxn modelId="{3412565E-95DF-4500-9FAB-E4E0D3848CAA}" srcId="{4A1E5B12-05A4-4329-A2E2-848DE0D64DC6}" destId="{0F415946-CD25-4B9D-8429-CE7D13BCCF9D}" srcOrd="2" destOrd="0" parTransId="{6AE279CF-AB01-40EB-B5E3-37687B732A43}" sibTransId="{111D7699-BA30-41FD-94B2-EA87F08BEAB7}"/>
    <dgm:cxn modelId="{D832F0D9-50C4-4486-8893-32258012604C}" type="presOf" srcId="{C18B6087-B00A-4533-9C92-EEC460E31BDA}" destId="{6309F171-27E4-4589-B90D-54ACC198418D}" srcOrd="0" destOrd="0" presId="urn:diagrams.loki3.com/BracketList+Icon"/>
    <dgm:cxn modelId="{0FE40409-0FEB-4E5D-9092-ABCF66E063B1}" type="presOf" srcId="{9F26E17F-DB35-4C73-8EE5-27F041403013}" destId="{91C894E6-ECC6-482C-8C76-B7F6EAF102DE}" srcOrd="0" destOrd="3" presId="urn:diagrams.loki3.com/BracketList+Icon"/>
    <dgm:cxn modelId="{AA594AB7-1B8F-4AA2-B14D-F7B4B8855CB1}" srcId="{A19AE2AA-5A00-4239-B4C7-D391AF530306}" destId="{DF3B0FD5-B297-48B5-A9C3-61908A45A183}" srcOrd="0" destOrd="0" parTransId="{E9ECAC0D-1E6C-4F32-BC1A-240EF953E56B}" sibTransId="{2F16879A-C8E5-44FF-9EBD-C7B5B0A3DA70}"/>
    <dgm:cxn modelId="{603B51F4-0B57-46DA-84BD-BF9C38F68BD1}" type="presOf" srcId="{A19AE2AA-5A00-4239-B4C7-D391AF530306}" destId="{5DCC3B69-55CF-4C54-B5CA-11EE44A0C7F5}" srcOrd="0" destOrd="0" presId="urn:diagrams.loki3.com/BracketList+Icon"/>
    <dgm:cxn modelId="{2C512883-71D7-43EF-B010-9CFEBD9D7F2B}" srcId="{A19AE2AA-5A00-4239-B4C7-D391AF530306}" destId="{8618F6C5-4818-4526-AFCE-5A8359778A36}" srcOrd="2" destOrd="0" parTransId="{DFF38888-B4A9-41BC-B038-FAECC274938F}" sibTransId="{A630810D-FF19-49AD-81F2-3E52BC574E3F}"/>
    <dgm:cxn modelId="{E9163E1F-5EBE-41DE-AE49-01E1FB2C4C46}" type="presOf" srcId="{37CE6D0A-594D-4BC2-A913-65A48B130FAC}" destId="{7115BFED-1598-4831-BF62-604006929B72}" srcOrd="0" destOrd="0" presId="urn:diagrams.loki3.com/BracketList+Icon"/>
    <dgm:cxn modelId="{47EAF2B9-B30D-4099-A4DB-0D636165F4E8}" type="presOf" srcId="{FE956C76-D9F7-4B95-997B-7325C306697A}" destId="{6309F171-27E4-4589-B90D-54ACC198418D}" srcOrd="0" destOrd="1" presId="urn:diagrams.loki3.com/BracketList+Icon"/>
    <dgm:cxn modelId="{BDC14838-4643-485C-A8EB-9C7F18793DB2}" type="presOf" srcId="{4A1E5B12-05A4-4329-A2E2-848DE0D64DC6}" destId="{C5C4D02B-DE02-4611-AD5C-9F2FD715CD75}" srcOrd="0" destOrd="0" presId="urn:diagrams.loki3.com/BracketList+Icon"/>
    <dgm:cxn modelId="{F2988E61-0C79-4763-AA79-0DC9C137FEAF}" srcId="{37CE6D0A-594D-4BC2-A913-65A48B130FAC}" destId="{A19AE2AA-5A00-4239-B4C7-D391AF530306}" srcOrd="1" destOrd="0" parTransId="{E747DDE8-76F6-40F3-90C5-A82897FAD067}" sibTransId="{5FBD6E21-F57A-4635-880B-CA27B997B7F1}"/>
    <dgm:cxn modelId="{E74A2ED9-E827-465A-A438-D5FD67B45069}" type="presOf" srcId="{DF3B0FD5-B297-48B5-A9C3-61908A45A183}" destId="{91C894E6-ECC6-482C-8C76-B7F6EAF102DE}" srcOrd="0" destOrd="0" presId="urn:diagrams.loki3.com/BracketList+Icon"/>
    <dgm:cxn modelId="{A44E65F8-425B-4B21-B452-B99C7023BBDB}" srcId="{A19AE2AA-5A00-4239-B4C7-D391AF530306}" destId="{9F26E17F-DB35-4C73-8EE5-27F041403013}" srcOrd="3" destOrd="0" parTransId="{AC6D494F-45F0-4AE9-8482-F56F23126E25}" sibTransId="{46BA8B38-92CE-45A3-A2C9-0AF1D7E73B28}"/>
    <dgm:cxn modelId="{5F908E4B-F076-46D4-A62D-FD0C61828724}" srcId="{A19AE2AA-5A00-4239-B4C7-D391AF530306}" destId="{82FCFF07-1754-4096-A919-636BF77A0CF9}" srcOrd="1" destOrd="0" parTransId="{9D1F8866-6812-4AC9-97C3-396D7A08C34C}" sibTransId="{8ADBA7D0-1333-4427-A4E1-9DE549FEDCAD}"/>
    <dgm:cxn modelId="{8DE1D93A-2AAE-4DF4-BE9C-77926A653DCA}" type="presOf" srcId="{8618F6C5-4818-4526-AFCE-5A8359778A36}" destId="{91C894E6-ECC6-482C-8C76-B7F6EAF102DE}" srcOrd="0" destOrd="2" presId="urn:diagrams.loki3.com/BracketList+Icon"/>
    <dgm:cxn modelId="{3AEA7F7D-C13D-4851-8798-855A8A01BC19}" srcId="{4A1E5B12-05A4-4329-A2E2-848DE0D64DC6}" destId="{FE956C76-D9F7-4B95-997B-7325C306697A}" srcOrd="1" destOrd="0" parTransId="{F234D1D6-6A81-426B-9453-06804F00F952}" sibTransId="{F1B7E309-ABEA-41C3-A47A-A2D896E26A3E}"/>
    <dgm:cxn modelId="{9E8BE1F1-93A4-4DC0-9FF1-1E41767AFD3A}" type="presParOf" srcId="{7115BFED-1598-4831-BF62-604006929B72}" destId="{2F366B5E-98F9-4296-8E30-F519B178074B}" srcOrd="0" destOrd="0" presId="urn:diagrams.loki3.com/BracketList+Icon"/>
    <dgm:cxn modelId="{B3C1567E-A679-48EA-BF10-2B750893550F}" type="presParOf" srcId="{2F366B5E-98F9-4296-8E30-F519B178074B}" destId="{C5C4D02B-DE02-4611-AD5C-9F2FD715CD75}" srcOrd="0" destOrd="0" presId="urn:diagrams.loki3.com/BracketList+Icon"/>
    <dgm:cxn modelId="{545CEA9A-C730-4B59-951A-2FD69064AA4A}" type="presParOf" srcId="{2F366B5E-98F9-4296-8E30-F519B178074B}" destId="{3D53A72B-26E3-4F47-B9E2-AF45A39EB0DE}" srcOrd="1" destOrd="0" presId="urn:diagrams.loki3.com/BracketList+Icon"/>
    <dgm:cxn modelId="{38636FAC-5EED-4176-A25F-D15E5DD84B25}" type="presParOf" srcId="{2F366B5E-98F9-4296-8E30-F519B178074B}" destId="{BED35655-102D-4A40-90CC-0397E212CF2D}" srcOrd="2" destOrd="0" presId="urn:diagrams.loki3.com/BracketList+Icon"/>
    <dgm:cxn modelId="{4EEAA4B7-7D9C-4885-8559-3B4FA291C0C4}" type="presParOf" srcId="{2F366B5E-98F9-4296-8E30-F519B178074B}" destId="{6309F171-27E4-4589-B90D-54ACC198418D}" srcOrd="3" destOrd="0" presId="urn:diagrams.loki3.com/BracketList+Icon"/>
    <dgm:cxn modelId="{967D8BA6-2580-4660-AA67-A9EF0E074889}" type="presParOf" srcId="{7115BFED-1598-4831-BF62-604006929B72}" destId="{AD58F3AF-F5AD-492D-9D35-CB80EE4D34CE}" srcOrd="1" destOrd="0" presId="urn:diagrams.loki3.com/BracketList+Icon"/>
    <dgm:cxn modelId="{3D2DC695-4303-4F4F-A92E-54B0BB79C39F}" type="presParOf" srcId="{7115BFED-1598-4831-BF62-604006929B72}" destId="{EB9D8138-4A6B-4C7F-B663-A8D3472AC1D0}" srcOrd="2" destOrd="0" presId="urn:diagrams.loki3.com/BracketList+Icon"/>
    <dgm:cxn modelId="{76A76F2E-B41C-4138-BE55-A2188B92827F}" type="presParOf" srcId="{EB9D8138-4A6B-4C7F-B663-A8D3472AC1D0}" destId="{5DCC3B69-55CF-4C54-B5CA-11EE44A0C7F5}" srcOrd="0" destOrd="0" presId="urn:diagrams.loki3.com/BracketList+Icon"/>
    <dgm:cxn modelId="{344F2D01-5FAC-476C-89F2-4FA17E0FECC9}" type="presParOf" srcId="{EB9D8138-4A6B-4C7F-B663-A8D3472AC1D0}" destId="{901EE02F-BA5B-4548-92A3-3008D04AB284}" srcOrd="1" destOrd="0" presId="urn:diagrams.loki3.com/BracketList+Icon"/>
    <dgm:cxn modelId="{77001CC4-95BB-413D-AA14-1DCD059B329D}" type="presParOf" srcId="{EB9D8138-4A6B-4C7F-B663-A8D3472AC1D0}" destId="{DA4B240D-CD54-40D5-B4BF-84B9EC99B1FC}" srcOrd="2" destOrd="0" presId="urn:diagrams.loki3.com/BracketList+Icon"/>
    <dgm:cxn modelId="{72E1D950-5E7B-4D43-BCDB-F92E57846BEB}" type="presParOf" srcId="{EB9D8138-4A6B-4C7F-B663-A8D3472AC1D0}" destId="{91C894E6-ECC6-482C-8C76-B7F6EAF102DE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4D02B-DE02-4611-AD5C-9F2FD715CD75}">
      <dsp:nvSpPr>
        <dsp:cNvPr id="0" name=""/>
        <dsp:cNvSpPr/>
      </dsp:nvSpPr>
      <dsp:spPr>
        <a:xfrm>
          <a:off x="30323" y="324964"/>
          <a:ext cx="1807750" cy="913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Камеральные проверки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Ст.88 НК РФ</a:t>
          </a:r>
          <a:endParaRPr lang="ru-RU" sz="1800" kern="1200" dirty="0"/>
        </a:p>
      </dsp:txBody>
      <dsp:txXfrm>
        <a:off x="30323" y="324964"/>
        <a:ext cx="1807750" cy="913275"/>
      </dsp:txXfrm>
    </dsp:sp>
    <dsp:sp modelId="{3D53A72B-26E3-4F47-B9E2-AF45A39EB0DE}">
      <dsp:nvSpPr>
        <dsp:cNvPr id="0" name=""/>
        <dsp:cNvSpPr/>
      </dsp:nvSpPr>
      <dsp:spPr>
        <a:xfrm>
          <a:off x="1867847" y="0"/>
          <a:ext cx="361550" cy="18265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9F171-27E4-4589-B90D-54ACC198418D}">
      <dsp:nvSpPr>
        <dsp:cNvPr id="0" name=""/>
        <dsp:cNvSpPr/>
      </dsp:nvSpPr>
      <dsp:spPr>
        <a:xfrm>
          <a:off x="2323088" y="0"/>
          <a:ext cx="5996626" cy="2140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 отношении </a:t>
          </a:r>
          <a:r>
            <a:rPr lang="ru-RU" sz="20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52 участников</a:t>
          </a:r>
          <a:endParaRPr lang="ru-RU" sz="2000" kern="120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вынесено </a:t>
          </a:r>
          <a:r>
            <a:rPr lang="ru-RU" sz="20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решений о привлечении </a:t>
          </a:r>
          <a:r>
            <a:rPr lang="ru-RU" sz="2000" kern="1200" dirty="0" smtClean="0"/>
            <a:t>к ответственности за совершение налогового правонарушения - </a:t>
          </a:r>
          <a:r>
            <a:rPr lang="ru-RU" sz="20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148</a:t>
          </a:r>
          <a:endParaRPr lang="ru-RU" sz="2000" kern="120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 </a:t>
          </a:r>
          <a:r>
            <a:rPr lang="ru-RU" sz="20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дополнительно начислено </a:t>
          </a:r>
          <a:r>
            <a:rPr lang="ru-RU" sz="2000" kern="1200" dirty="0" smtClean="0"/>
            <a:t>в бюджет налогов, пени и штрафов в сумме </a:t>
          </a:r>
          <a:r>
            <a:rPr lang="ru-RU" sz="20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14,3 </a:t>
          </a:r>
          <a:r>
            <a:rPr lang="ru-RU" sz="2000" kern="1200" dirty="0" err="1" smtClean="0">
              <a:solidFill>
                <a:schemeClr val="accent2">
                  <a:lumMod val="40000"/>
                  <a:lumOff val="60000"/>
                </a:schemeClr>
              </a:solidFill>
            </a:rPr>
            <a:t>млн.руб</a:t>
          </a:r>
          <a:r>
            <a:rPr lang="ru-RU" sz="20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.</a:t>
          </a:r>
          <a:endParaRPr lang="ru-RU" sz="2000" kern="1200" dirty="0">
            <a:solidFill>
              <a:schemeClr val="accent2">
                <a:lumMod val="40000"/>
                <a:lumOff val="60000"/>
              </a:schemeClr>
            </a:solidFill>
          </a:endParaRPr>
        </a:p>
      </dsp:txBody>
      <dsp:txXfrm>
        <a:off x="2323088" y="0"/>
        <a:ext cx="5996626" cy="2140698"/>
      </dsp:txXfrm>
    </dsp:sp>
    <dsp:sp modelId="{5DCC3B69-55CF-4C54-B5CA-11EE44A0C7F5}">
      <dsp:nvSpPr>
        <dsp:cNvPr id="0" name=""/>
        <dsp:cNvSpPr/>
      </dsp:nvSpPr>
      <dsp:spPr>
        <a:xfrm>
          <a:off x="4031" y="3138275"/>
          <a:ext cx="1858530" cy="913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2"/>
              </a:solidFill>
            </a:rPr>
            <a:t>Выездные проверки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2"/>
              </a:solidFill>
            </a:rPr>
            <a:t>Ст.89 НК РФ</a:t>
          </a:r>
          <a:endParaRPr lang="ru-RU" sz="1800" kern="1200" dirty="0">
            <a:solidFill>
              <a:schemeClr val="accent2"/>
            </a:solidFill>
          </a:endParaRPr>
        </a:p>
      </dsp:txBody>
      <dsp:txXfrm>
        <a:off x="4031" y="3138275"/>
        <a:ext cx="1858530" cy="913275"/>
      </dsp:txXfrm>
    </dsp:sp>
    <dsp:sp modelId="{901EE02F-BA5B-4548-92A3-3008D04AB284}">
      <dsp:nvSpPr>
        <dsp:cNvPr id="0" name=""/>
        <dsp:cNvSpPr/>
      </dsp:nvSpPr>
      <dsp:spPr>
        <a:xfrm>
          <a:off x="1862561" y="2510399"/>
          <a:ext cx="371706" cy="216902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894E6-ECC6-482C-8C76-B7F6EAF102DE}">
      <dsp:nvSpPr>
        <dsp:cNvPr id="0" name=""/>
        <dsp:cNvSpPr/>
      </dsp:nvSpPr>
      <dsp:spPr>
        <a:xfrm>
          <a:off x="2343052" y="2308755"/>
          <a:ext cx="5932734" cy="2584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в отношении </a:t>
          </a:r>
          <a:r>
            <a:rPr lang="ru-RU" sz="18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3 участников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вынесено </a:t>
          </a:r>
          <a:r>
            <a:rPr lang="ru-RU" sz="18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решений о привлечении </a:t>
          </a:r>
          <a:r>
            <a:rPr lang="ru-RU" sz="1800" kern="1200" dirty="0" smtClean="0"/>
            <a:t>к ответственности за совершение налогового правонарушения – </a:t>
          </a:r>
          <a:r>
            <a:rPr lang="ru-RU" sz="18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3, возбуждено уголовное дело - 1</a:t>
          </a:r>
          <a:endParaRPr lang="ru-RU" sz="1800" kern="120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дополнительно начислено </a:t>
          </a:r>
          <a:r>
            <a:rPr lang="ru-RU" sz="1800" kern="1200" dirty="0" smtClean="0"/>
            <a:t>в бюджет налогов, пени и штрафов в сумме </a:t>
          </a:r>
          <a:r>
            <a:rPr lang="ru-RU" sz="18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73 </a:t>
          </a:r>
          <a:r>
            <a:rPr lang="ru-RU" sz="1800" kern="1200" dirty="0" err="1" smtClean="0">
              <a:solidFill>
                <a:schemeClr val="accent2">
                  <a:lumMod val="40000"/>
                  <a:lumOff val="60000"/>
                </a:schemeClr>
              </a:solidFill>
            </a:rPr>
            <a:t>млн.руб</a:t>
          </a:r>
          <a:r>
            <a:rPr lang="ru-RU" sz="18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.</a:t>
          </a:r>
          <a:endParaRPr lang="ru-RU" sz="1800" kern="120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самостоятельно </a:t>
          </a:r>
          <a:r>
            <a:rPr lang="ru-RU" sz="1800" kern="1200" dirty="0" smtClean="0">
              <a:solidFill>
                <a:schemeClr val="bg1"/>
              </a:solidFill>
            </a:rPr>
            <a:t>устранено плательщиком </a:t>
          </a:r>
          <a:r>
            <a:rPr lang="ru-RU" sz="18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(после выявления налоговым органом) </a:t>
          </a:r>
          <a:r>
            <a:rPr lang="ru-RU" sz="1800" kern="1200" dirty="0" smtClean="0">
              <a:solidFill>
                <a:schemeClr val="bg1"/>
              </a:solidFill>
            </a:rPr>
            <a:t>в сумме </a:t>
          </a:r>
          <a:r>
            <a:rPr lang="ru-RU" sz="18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25 </a:t>
          </a:r>
          <a:r>
            <a:rPr lang="ru-RU" sz="1800" kern="1200" dirty="0" err="1" smtClean="0">
              <a:solidFill>
                <a:schemeClr val="accent2">
                  <a:lumMod val="40000"/>
                  <a:lumOff val="60000"/>
                </a:schemeClr>
              </a:solidFill>
            </a:rPr>
            <a:t>млн.руб</a:t>
          </a:r>
          <a:r>
            <a:rPr lang="ru-RU" sz="1800" kern="1200" dirty="0" smtClean="0">
              <a:solidFill>
                <a:schemeClr val="accent2">
                  <a:lumMod val="40000"/>
                  <a:lumOff val="60000"/>
                </a:schemeClr>
              </a:solidFill>
            </a:rPr>
            <a:t>. </a:t>
          </a:r>
          <a:endParaRPr lang="ru-RU" sz="1800" kern="1200" dirty="0">
            <a:solidFill>
              <a:schemeClr val="accent2">
                <a:lumMod val="40000"/>
                <a:lumOff val="60000"/>
              </a:schemeClr>
            </a:solidFill>
          </a:endParaRPr>
        </a:p>
      </dsp:txBody>
      <dsp:txXfrm>
        <a:off x="2343052" y="2308755"/>
        <a:ext cx="5932734" cy="2584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A47B3-01C8-4864-AD8F-8BC92E7F1DD2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1C270-0B2F-4FD0-80A0-2B79FAC15A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2586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F861F-D710-4A57-996F-7214EE18150A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E153E-7DAD-4D25-9AF4-7C979D895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7144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5175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31825" indent="-281471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25884" indent="-22517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576239" indent="-22517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26592" indent="-22517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476944" indent="-225177" defTabSz="102580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27299" indent="-225177" defTabSz="102580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377653" indent="-225177" defTabSz="102580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28004" indent="-225177" defTabSz="1025806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25806" eaLnBrk="1" fontAlgn="base" hangingPunct="1">
              <a:spcBef>
                <a:spcPct val="0"/>
              </a:spcBef>
              <a:spcAft>
                <a:spcPct val="0"/>
              </a:spcAft>
            </a:pPr>
            <a:fld id="{6D8468D7-8F8A-451D-AD5C-6143CF953C14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defTabSz="1025806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4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05127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77183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1913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86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285568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30194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3399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6387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141474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86403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81861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2971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ransition spd="slow">
    <p:cover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398" y="4735547"/>
            <a:ext cx="458177" cy="190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939" y="817197"/>
            <a:ext cx="1354640" cy="1550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46511" y="294089"/>
            <a:ext cx="8283042" cy="6349962"/>
          </a:xfrm>
          <a:prstGeom prst="rect">
            <a:avLst/>
          </a:prstGeom>
          <a:solidFill>
            <a:schemeClr val="bg1">
              <a:lumMod val="65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01" tIns="54814" rIns="109601" bIns="54814" anchor="ctr"/>
          <a:lstStyle/>
          <a:p>
            <a:pPr algn="ctr" defTabSz="1095470">
              <a:defRPr/>
            </a:pPr>
            <a:endParaRPr lang="ru-RU" sz="2500" dirty="0">
              <a:solidFill>
                <a:prstClr val="white"/>
              </a:solidFill>
            </a:endParaRPr>
          </a:p>
        </p:txBody>
      </p:sp>
      <p:sp>
        <p:nvSpPr>
          <p:cNvPr id="9" name="TextBox 42"/>
          <p:cNvSpPr txBox="1">
            <a:spLocks noChangeArrowheads="1"/>
          </p:cNvSpPr>
          <p:nvPr/>
        </p:nvSpPr>
        <p:spPr bwMode="auto">
          <a:xfrm>
            <a:off x="804200" y="5968436"/>
            <a:ext cx="7535623" cy="56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01" tIns="54814" rIns="109601" bIns="54814">
            <a:spAutoFit/>
          </a:bodyPr>
          <a:lstStyle/>
          <a:p>
            <a:pPr algn="ctr" defTabSz="1095470">
              <a:defRPr/>
            </a:pPr>
            <a:r>
              <a:rPr lang="ru-RU" sz="2800" b="1" dirty="0" smtClean="0">
                <a:solidFill>
                  <a:prstClr val="white">
                    <a:lumMod val="50000"/>
                  </a:prstClr>
                </a:solidFill>
                <a:latin typeface="Arial Narrow" pitchFamily="34" charset="0"/>
                <a:cs typeface="Arial" charset="0"/>
              </a:rPr>
              <a:t>2022</a:t>
            </a:r>
            <a:endParaRPr lang="ru-RU" sz="2800" b="1" dirty="0">
              <a:solidFill>
                <a:prstClr val="white">
                  <a:lumMod val="50000"/>
                </a:prstClr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31231" y="2367292"/>
            <a:ext cx="7019497" cy="125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027" tIns="48021" rIns="96027" bIns="4802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01764" eaLnBrk="1" hangingPunct="1"/>
            <a:r>
              <a:rPr lang="ru-RU" sz="2500" b="1" dirty="0">
                <a:solidFill>
                  <a:srgbClr val="104E72"/>
                </a:solidFill>
                <a:latin typeface="Arial Narrow" panose="020B0606020202030204" pitchFamily="34" charset="0"/>
                <a:cs typeface="Arial" pitchFamily="34" charset="0"/>
              </a:rPr>
              <a:t>Мониторинг реализации национальных проектов на территории Новгородской области, в том числе в части исполнения налогового законодательства.</a:t>
            </a:r>
            <a:endParaRPr lang="ru-RU" sz="2500" b="1" dirty="0">
              <a:solidFill>
                <a:srgbClr val="104E72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2" name="TextBox 42"/>
          <p:cNvSpPr txBox="1">
            <a:spLocks noChangeArrowheads="1"/>
          </p:cNvSpPr>
          <p:nvPr/>
        </p:nvSpPr>
        <p:spPr bwMode="auto">
          <a:xfrm>
            <a:off x="688063" y="4293096"/>
            <a:ext cx="7268313" cy="1066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027" tIns="48021" rIns="96027" bIns="4802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01764" eaLnBrk="1" hangingPunct="1"/>
            <a:r>
              <a:rPr lang="ru-RU" dirty="0">
                <a:solidFill>
                  <a:srgbClr val="104E72"/>
                </a:solidFill>
                <a:latin typeface="Calibri" panose="020F0502020204030204" pitchFamily="34" charset="0"/>
                <a:cs typeface="Aharoni" pitchFamily="2" charset="-79"/>
              </a:rPr>
              <a:t>Начальник отдела </a:t>
            </a:r>
            <a:r>
              <a:rPr lang="ru-RU" dirty="0" smtClean="0">
                <a:solidFill>
                  <a:srgbClr val="104E72"/>
                </a:solidFill>
                <a:latin typeface="Calibri" panose="020F0502020204030204" pitchFamily="34" charset="0"/>
                <a:cs typeface="Aharoni" pitchFamily="2" charset="-79"/>
              </a:rPr>
              <a:t>выездных налоговых проверок № 2 Управления </a:t>
            </a:r>
            <a:r>
              <a:rPr lang="ru-RU" dirty="0">
                <a:solidFill>
                  <a:srgbClr val="104E72"/>
                </a:solidFill>
                <a:latin typeface="Calibri" panose="020F0502020204030204" pitchFamily="34" charset="0"/>
                <a:cs typeface="Aharoni" pitchFamily="2" charset="-79"/>
              </a:rPr>
              <a:t>ФНС России по Новгородской области</a:t>
            </a:r>
          </a:p>
          <a:p>
            <a:pPr defTabSz="901764" eaLnBrk="1" hangingPunct="1"/>
            <a:r>
              <a:rPr lang="ru-RU" dirty="0" smtClean="0">
                <a:solidFill>
                  <a:srgbClr val="104E72"/>
                </a:solidFill>
                <a:latin typeface="Calibri" panose="020F0502020204030204" pitchFamily="34" charset="0"/>
                <a:cs typeface="Aharoni" pitchFamily="2" charset="-79"/>
              </a:rPr>
              <a:t>Н.М. Бубнова  </a:t>
            </a:r>
            <a:endParaRPr lang="ru-RU" dirty="0">
              <a:solidFill>
                <a:srgbClr val="104E72"/>
              </a:solidFill>
              <a:latin typeface="Calibri" panose="020F0502020204030204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991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3552" y="332656"/>
            <a:ext cx="843290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 соответствии с Указом Президента РФ от 07.05.2018 № 204 «О национальных целях и стратегических задачах развития Российской Федерации на период до 2024 года» рассмотрены и утверждены </a:t>
            </a:r>
            <a:r>
              <a:rPr lang="ru-RU" b="1" dirty="0"/>
              <a:t>национальные проекты по соответствующим направлениям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r>
              <a:rPr lang="ru-RU" dirty="0"/>
              <a:t>1. Демография</a:t>
            </a:r>
          </a:p>
          <a:p>
            <a:r>
              <a:rPr lang="ru-RU" dirty="0"/>
              <a:t>2. Здравоохранение</a:t>
            </a:r>
          </a:p>
          <a:p>
            <a:r>
              <a:rPr lang="ru-RU" dirty="0"/>
              <a:t>3. Образование</a:t>
            </a:r>
          </a:p>
          <a:p>
            <a:r>
              <a:rPr lang="ru-RU" dirty="0"/>
              <a:t>4. Жилье и городская среда</a:t>
            </a:r>
          </a:p>
          <a:p>
            <a:r>
              <a:rPr lang="ru-RU" dirty="0"/>
              <a:t>5. Экология</a:t>
            </a:r>
          </a:p>
          <a:p>
            <a:r>
              <a:rPr lang="ru-RU" dirty="0"/>
              <a:t>6. Безопасные и качественные автомобильные дороги</a:t>
            </a:r>
          </a:p>
          <a:p>
            <a:r>
              <a:rPr lang="ru-RU" dirty="0"/>
              <a:t>7. Производительность труда и поддержка занятости</a:t>
            </a:r>
          </a:p>
          <a:p>
            <a:r>
              <a:rPr lang="ru-RU" dirty="0"/>
              <a:t>8. Наука</a:t>
            </a:r>
          </a:p>
          <a:p>
            <a:r>
              <a:rPr lang="ru-RU" dirty="0"/>
              <a:t>9. Цифровая экономика</a:t>
            </a:r>
          </a:p>
          <a:p>
            <a:r>
              <a:rPr lang="ru-RU" dirty="0"/>
              <a:t>10. Культура</a:t>
            </a:r>
          </a:p>
          <a:p>
            <a:r>
              <a:rPr lang="ru-RU" dirty="0"/>
              <a:t>11. Малое и среднее предпринимательство и поддержка индивидуальной предпринимательской инициативы</a:t>
            </a:r>
          </a:p>
          <a:p>
            <a:r>
              <a:rPr lang="ru-RU" dirty="0"/>
              <a:t>12. Международная кооперация и экспорт</a:t>
            </a:r>
          </a:p>
          <a:p>
            <a:r>
              <a:rPr lang="ru-RU" dirty="0"/>
              <a:t>13. Комплексный план модернизации и расширения магистральной инфраструктуры на период до 2024 </a:t>
            </a:r>
            <a:r>
              <a:rPr lang="ru-RU" dirty="0" smtClean="0"/>
              <a:t>года</a:t>
            </a:r>
          </a:p>
          <a:p>
            <a:r>
              <a:rPr lang="ru-RU" dirty="0" smtClean="0"/>
              <a:t>14.</a:t>
            </a:r>
            <a:r>
              <a:rPr lang="ru-RU" dirty="0"/>
              <a:t> Туризм и индустрия </a:t>
            </a:r>
            <a:r>
              <a:rPr lang="ru-RU" dirty="0" smtClean="0"/>
              <a:t>гостеприимства (со 2 половины 2021 года)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50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3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430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 smtClean="0">
                <a:latin typeface="PF Din Text Cond Pro Medium"/>
              </a:rPr>
              <a:t>Нацпроекты, реализуемые в области с 2019 года</a:t>
            </a:r>
            <a:endParaRPr lang="ru-RU" sz="2200" b="1" dirty="0">
              <a:latin typeface="PF Din Text Cond Pro Medium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4840512"/>
              </p:ext>
            </p:extLst>
          </p:nvPr>
        </p:nvGraphicFramePr>
        <p:xfrm>
          <a:off x="212724" y="835684"/>
          <a:ext cx="8569325" cy="5688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474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358519"/>
            <a:ext cx="7352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Контроль за реализацией национальных проектов</a:t>
            </a: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761925"/>
            <a:ext cx="770485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1. в </a:t>
            </a:r>
            <a:r>
              <a:rPr lang="ru-RU" dirty="0"/>
              <a:t>соответствии с поручением Президента РФ в структуре Федеральной налоговой службы создана </a:t>
            </a:r>
            <a:r>
              <a:rPr lang="ru-RU" b="1" dirty="0"/>
              <a:t>специализированная межрегиональная </a:t>
            </a:r>
            <a:r>
              <a:rPr lang="ru-RU" b="1" dirty="0" smtClean="0"/>
              <a:t>инспекция</a:t>
            </a:r>
          </a:p>
          <a:p>
            <a:pPr algn="just"/>
            <a:endParaRPr lang="ru-RU" sz="8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b="1" dirty="0">
                <a:solidFill>
                  <a:schemeClr val="accent2"/>
                </a:solidFill>
              </a:rPr>
              <a:t>Направление </a:t>
            </a:r>
            <a:r>
              <a:rPr lang="ru-RU" b="1" dirty="0" smtClean="0">
                <a:solidFill>
                  <a:schemeClr val="accent2"/>
                </a:solidFill>
              </a:rPr>
              <a:t>деятельности Инспекции </a:t>
            </a:r>
            <a:r>
              <a:rPr lang="ru-RU" b="1" dirty="0" smtClean="0">
                <a:solidFill>
                  <a:schemeClr val="accent2"/>
                </a:solidFill>
                <a:latin typeface="Times New Roman"/>
              </a:rPr>
              <a:t>– </a:t>
            </a:r>
            <a:r>
              <a:rPr lang="ru-RU" dirty="0">
                <a:solidFill>
                  <a:schemeClr val="accent2"/>
                </a:solidFill>
              </a:rPr>
              <a:t>анализ </a:t>
            </a:r>
            <a:r>
              <a:rPr lang="ru-RU" dirty="0" smtClean="0">
                <a:solidFill>
                  <a:schemeClr val="accent2"/>
                </a:solidFill>
              </a:rPr>
              <a:t>финансово-хозяйственной </a:t>
            </a:r>
            <a:r>
              <a:rPr lang="ru-RU" dirty="0">
                <a:solidFill>
                  <a:schemeClr val="accent2"/>
                </a:solidFill>
              </a:rPr>
              <a:t>деятельности победителей конкурсных процедур, обеспечивающих реализацию национальных </a:t>
            </a:r>
            <a:r>
              <a:rPr lang="ru-RU" dirty="0" smtClean="0">
                <a:solidFill>
                  <a:schemeClr val="accent2"/>
                </a:solidFill>
              </a:rPr>
              <a:t>проектов, с целью выявления </a:t>
            </a:r>
            <a:r>
              <a:rPr lang="ru-RU" dirty="0">
                <a:solidFill>
                  <a:schemeClr val="accent2"/>
                </a:solidFill>
              </a:rPr>
              <a:t>рисков неисполнения или ненадлежащего исполнения </a:t>
            </a:r>
            <a:r>
              <a:rPr lang="ru-RU" dirty="0" smtClean="0">
                <a:solidFill>
                  <a:schemeClr val="accent2"/>
                </a:solidFill>
              </a:rPr>
              <a:t>контрактов, а также рисков неуплаты налогов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1548" y="3193360"/>
            <a:ext cx="770485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п</a:t>
            </a:r>
            <a:r>
              <a:rPr lang="ru-RU" b="1" dirty="0" smtClean="0"/>
              <a:t>ри </a:t>
            </a:r>
            <a:r>
              <a:rPr lang="ru-RU" b="1" dirty="0"/>
              <a:t>Правительстве Новгородской </a:t>
            </a:r>
            <a:r>
              <a:rPr lang="ru-RU" b="1" dirty="0" smtClean="0"/>
              <a:t>области и </a:t>
            </a:r>
            <a:r>
              <a:rPr lang="ru-RU" b="1" dirty="0"/>
              <a:t>Прокуратуре Новгородской </a:t>
            </a:r>
            <a:r>
              <a:rPr lang="ru-RU" b="1" dirty="0" smtClean="0"/>
              <a:t>области </a:t>
            </a:r>
            <a:r>
              <a:rPr lang="ru-RU" dirty="0" smtClean="0"/>
              <a:t>созданы</a:t>
            </a:r>
            <a:r>
              <a:rPr lang="ru-RU" b="1" dirty="0" smtClean="0"/>
              <a:t> межведомственные рабочие группы </a:t>
            </a:r>
            <a:r>
              <a:rPr lang="ru-RU" dirty="0"/>
              <a:t>в сфере противодействия правонарушениям при реализации национальных </a:t>
            </a:r>
            <a:r>
              <a:rPr lang="ru-RU" dirty="0" smtClean="0"/>
              <a:t>проектов</a:t>
            </a:r>
          </a:p>
          <a:p>
            <a:endParaRPr lang="ru-RU" sz="800" dirty="0" smtClean="0"/>
          </a:p>
          <a:p>
            <a:r>
              <a:rPr lang="ru-RU" dirty="0" smtClean="0">
                <a:solidFill>
                  <a:schemeClr val="accent2"/>
                </a:solidFill>
              </a:rPr>
              <a:t>Цель - </a:t>
            </a:r>
            <a:r>
              <a:rPr lang="ru-RU" dirty="0">
                <a:solidFill>
                  <a:schemeClr val="accent2"/>
                </a:solidFill>
              </a:rPr>
              <a:t>обмен информацией и </a:t>
            </a:r>
            <a:r>
              <a:rPr lang="ru-RU" dirty="0" smtClean="0">
                <a:solidFill>
                  <a:schemeClr val="accent2"/>
                </a:solidFill>
              </a:rPr>
              <a:t>согласование </a:t>
            </a:r>
            <a:r>
              <a:rPr lang="ru-RU" dirty="0">
                <a:solidFill>
                  <a:schemeClr val="accent2"/>
                </a:solidFill>
              </a:rPr>
              <a:t>действий по противодействию </a:t>
            </a:r>
            <a:r>
              <a:rPr lang="ru-RU" dirty="0" smtClean="0">
                <a:solidFill>
                  <a:schemeClr val="accent2"/>
                </a:solidFill>
              </a:rPr>
              <a:t>правонарушениям в указанной сфере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572" y="5229200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3. Соглашение Правительства </a:t>
            </a:r>
            <a:r>
              <a:rPr lang="ru-RU" b="1" dirty="0"/>
              <a:t>Новгородской </a:t>
            </a:r>
            <a:r>
              <a:rPr lang="ru-RU" b="1" dirty="0" smtClean="0"/>
              <a:t>области и УФНС России по Новгородской области от 09.10.2020</a:t>
            </a:r>
            <a:endParaRPr lang="ru-RU" sz="800" dirty="0" smtClean="0"/>
          </a:p>
          <a:p>
            <a:r>
              <a:rPr lang="ru-RU" dirty="0" smtClean="0">
                <a:solidFill>
                  <a:schemeClr val="accent2"/>
                </a:solidFill>
              </a:rPr>
              <a:t>Цель - </a:t>
            </a:r>
            <a:r>
              <a:rPr lang="ru-RU" dirty="0">
                <a:solidFill>
                  <a:schemeClr val="accent2"/>
                </a:solidFill>
              </a:rPr>
              <a:t>обмен информацией </a:t>
            </a:r>
            <a:r>
              <a:rPr lang="ru-RU" dirty="0" smtClean="0">
                <a:solidFill>
                  <a:schemeClr val="accent2"/>
                </a:solidFill>
              </a:rPr>
              <a:t>о возможных правонарушениях в указанной сфере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52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76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 smtClean="0">
                <a:latin typeface="PF Din Text Cond Pro Medium"/>
              </a:rPr>
              <a:t>Риски участников реализации национальных проектов, выявляемые МИ ФНС России по ЦОД № 4</a:t>
            </a:r>
            <a:endParaRPr lang="ru-RU" sz="2200" b="1" dirty="0">
              <a:latin typeface="PF Din Text Cond Pro Medium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15040569"/>
              </p:ext>
            </p:extLst>
          </p:nvPr>
        </p:nvGraphicFramePr>
        <p:xfrm>
          <a:off x="212725" y="1397000"/>
          <a:ext cx="8569325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Рисунок 13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74239"/>
            <a:ext cx="8352928" cy="5207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365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3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430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 smtClean="0">
                <a:latin typeface="PF Din Text Cond Pro Medium"/>
              </a:rPr>
              <a:t>Общие сведения об оценке реализации нацпроектов</a:t>
            </a:r>
            <a:endParaRPr lang="ru-RU" sz="2200" b="1" dirty="0">
              <a:latin typeface="PF Din Text Cond Pro Medium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" t="23682" r="57700" b="46851"/>
          <a:stretch/>
        </p:blipFill>
        <p:spPr bwMode="auto">
          <a:xfrm>
            <a:off x="395536" y="954405"/>
            <a:ext cx="5162234" cy="218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25" t="55290" r="2950" b="8719"/>
          <a:stretch/>
        </p:blipFill>
        <p:spPr bwMode="auto">
          <a:xfrm>
            <a:off x="411196" y="3156333"/>
            <a:ext cx="6244074" cy="2605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232" y="5589240"/>
            <a:ext cx="4783183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Выноска 1 5"/>
          <p:cNvSpPr/>
          <p:nvPr/>
        </p:nvSpPr>
        <p:spPr>
          <a:xfrm>
            <a:off x="7017346" y="4770748"/>
            <a:ext cx="1764704" cy="602468"/>
          </a:xfrm>
          <a:prstGeom prst="borderCallout1">
            <a:avLst>
              <a:gd name="adj1" fmla="val 49509"/>
              <a:gd name="adj2" fmla="val 167"/>
              <a:gd name="adj3" fmla="val 150738"/>
              <a:gd name="adj4" fmla="val -28988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на 15.08.2021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Выноска 1 12"/>
          <p:cNvSpPr/>
          <p:nvPr/>
        </p:nvSpPr>
        <p:spPr>
          <a:xfrm>
            <a:off x="6134994" y="1417175"/>
            <a:ext cx="1764704" cy="602468"/>
          </a:xfrm>
          <a:prstGeom prst="borderCallout1">
            <a:avLst>
              <a:gd name="adj1" fmla="val 49509"/>
              <a:gd name="adj2" fmla="val 167"/>
              <a:gd name="adj3" fmla="val 121480"/>
              <a:gd name="adj4" fmla="val -333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на 01.01.2022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83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А4 серый-2 угл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64" y="-3597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76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 smtClean="0">
                <a:latin typeface="PF Din Text Cond Pro Medium"/>
              </a:rPr>
              <a:t>Результаты налогового контроля в отношении участников реализации национальных проектов за 2021 год</a:t>
            </a:r>
            <a:endParaRPr lang="ru-RU" sz="2200" b="1" dirty="0">
              <a:latin typeface="PF Din Text Cond Pro Medium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19567299"/>
              </p:ext>
            </p:extLst>
          </p:nvPr>
        </p:nvGraphicFramePr>
        <p:xfrm>
          <a:off x="212725" y="1397000"/>
          <a:ext cx="8319715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666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FNS">
      <a:dk1>
        <a:srgbClr val="005EA4"/>
      </a:dk1>
      <a:lt1>
        <a:srgbClr val="FFFFFF"/>
      </a:lt1>
      <a:dk2>
        <a:srgbClr val="000000"/>
      </a:dk2>
      <a:lt2>
        <a:srgbClr val="D8D8D8"/>
      </a:lt2>
      <a:accent1>
        <a:srgbClr val="0070C0"/>
      </a:accent1>
      <a:accent2>
        <a:srgbClr val="C00000"/>
      </a:accent2>
      <a:accent3>
        <a:srgbClr val="00B0F0"/>
      </a:accent3>
      <a:accent4>
        <a:srgbClr val="31859B"/>
      </a:accent4>
      <a:accent5>
        <a:srgbClr val="B7DDE8"/>
      </a:accent5>
      <a:accent6>
        <a:srgbClr val="E36C09"/>
      </a:accent6>
      <a:hlink>
        <a:srgbClr val="0070C0"/>
      </a:hlink>
      <a:folHlink>
        <a:srgbClr val="800080"/>
      </a:folHlink>
    </a:clrScheme>
    <a:fontScheme name="FNS">
      <a:majorFont>
        <a:latin typeface="PF Din Text Cond Pro Medium"/>
        <a:ea typeface=""/>
        <a:cs typeface=""/>
      </a:majorFont>
      <a:minorFont>
        <a:latin typeface="PF Din Text Cond Pro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2980</TotalTime>
  <Words>392</Words>
  <Application>Microsoft Office PowerPoint</Application>
  <PresentationFormat>Экран (4:3)</PresentationFormat>
  <Paragraphs>60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 Елена Николаевна</dc:creator>
  <cp:lastModifiedBy>Бубнова Наталья Михайловна</cp:lastModifiedBy>
  <cp:revision>134</cp:revision>
  <cp:lastPrinted>2022-02-15T14:48:36Z</cp:lastPrinted>
  <dcterms:created xsi:type="dcterms:W3CDTF">2017-06-06T06:50:19Z</dcterms:created>
  <dcterms:modified xsi:type="dcterms:W3CDTF">2022-02-15T14:49:35Z</dcterms:modified>
</cp:coreProperties>
</file>