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Динамика задолженности за 4 месяца 2022 (млн. руб.), снижение  - 18% к 01.01.2022</a:t>
            </a:r>
            <a:endParaRPr lang="ru-RU" sz="1600" dirty="0"/>
          </a:p>
        </c:rich>
      </c:tx>
      <c:layout>
        <c:manualLayout>
          <c:xMode val="edge"/>
          <c:yMode val="edge"/>
          <c:x val="0.10810528400931015"/>
          <c:y val="1.964222862626141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m/d/yyyy</c:formatCode>
                <c:ptCount val="5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689</c:v>
                </c:pt>
                <c:pt idx="1">
                  <c:v>632</c:v>
                </c:pt>
                <c:pt idx="2">
                  <c:v>613</c:v>
                </c:pt>
                <c:pt idx="3">
                  <c:v>591</c:v>
                </c:pt>
                <c:pt idx="4">
                  <c:v>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244672"/>
        <c:axId val="66813248"/>
        <c:axId val="0"/>
      </c:bar3DChart>
      <c:dateAx>
        <c:axId val="972446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6813248"/>
        <c:crosses val="autoZero"/>
        <c:auto val="1"/>
        <c:lblOffset val="100"/>
        <c:baseTimeUnit val="months"/>
      </c:dateAx>
      <c:valAx>
        <c:axId val="6681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244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27564007329273"/>
          <c:y val="0.17053718733449655"/>
          <c:w val="0.67573986034764522"/>
          <c:h val="0.471172212410927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01.01.2022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Лист1!$A$3:$A$6</c:f>
              <c:strCache>
                <c:ptCount val="4"/>
                <c:pt idx="0">
                  <c:v>налог на имущество </c:v>
                </c:pt>
                <c:pt idx="1">
                  <c:v>транспортный налог</c:v>
                </c:pt>
                <c:pt idx="2">
                  <c:v>земельный налог </c:v>
                </c:pt>
                <c:pt idx="3">
                  <c:v>Всего</c:v>
                </c:pt>
              </c:strCache>
            </c:strRef>
          </c:cat>
          <c:val>
            <c:numRef>
              <c:f>Лист1!$B$3:$B$6</c:f>
              <c:numCache>
                <c:formatCode>0</c:formatCode>
                <c:ptCount val="4"/>
                <c:pt idx="0">
                  <c:v>88</c:v>
                </c:pt>
                <c:pt idx="1">
                  <c:v>493</c:v>
                </c:pt>
                <c:pt idx="2">
                  <c:v>108</c:v>
                </c:pt>
                <c:pt idx="3">
                  <c:v>689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01.05.2022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3.8861030506968153E-2"/>
                  <c:y val="-7.5586839557509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871720467970603E-2"/>
                  <c:y val="-7.55868395575104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Лист1!$A$3:$A$6</c:f>
              <c:strCache>
                <c:ptCount val="4"/>
                <c:pt idx="0">
                  <c:v>налог на имущество </c:v>
                </c:pt>
                <c:pt idx="1">
                  <c:v>транспортный налог</c:v>
                </c:pt>
                <c:pt idx="2">
                  <c:v>земельный налог </c:v>
                </c:pt>
                <c:pt idx="3">
                  <c:v>Всего</c:v>
                </c:pt>
              </c:strCache>
            </c:strRef>
          </c:cat>
          <c:val>
            <c:numRef>
              <c:f>Лист1!$C$3:$C$6</c:f>
              <c:numCache>
                <c:formatCode>0</c:formatCode>
                <c:ptCount val="4"/>
                <c:pt idx="0">
                  <c:v>69</c:v>
                </c:pt>
                <c:pt idx="1">
                  <c:v>403</c:v>
                </c:pt>
                <c:pt idx="2">
                  <c:v>90</c:v>
                </c:pt>
                <c:pt idx="3">
                  <c:v>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298048"/>
        <c:axId val="100607104"/>
        <c:axId val="0"/>
      </c:bar3DChart>
      <c:catAx>
        <c:axId val="111298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0607104"/>
        <c:crosses val="autoZero"/>
        <c:auto val="1"/>
        <c:lblAlgn val="ctr"/>
        <c:lblOffset val="100"/>
        <c:noMultiLvlLbl val="0"/>
      </c:catAx>
      <c:valAx>
        <c:axId val="1006071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1129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41350963205071"/>
          <c:y val="0.81005655591970138"/>
          <c:w val="0.37699697915119101"/>
          <c:h val="0.159963746941811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Великий Новгород</c:v>
                </c:pt>
                <c:pt idx="1">
                  <c:v>Новгородский район</c:v>
                </c:pt>
                <c:pt idx="2">
                  <c:v>Боровический район</c:v>
                </c:pt>
                <c:pt idx="3">
                  <c:v>Иные районы Новгородской области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0.14000000000000001</c:v>
                </c:pt>
                <c:pt idx="2">
                  <c:v>7.0000000000000007E-2</c:v>
                </c:pt>
                <c:pt idx="3">
                  <c:v>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Великий Новгород</c:v>
                </c:pt>
                <c:pt idx="1">
                  <c:v>Новгородский район</c:v>
                </c:pt>
                <c:pt idx="2">
                  <c:v>Боровический район</c:v>
                </c:pt>
                <c:pt idx="3">
                  <c:v>Иные районы Новгородской области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162</c:v>
                </c:pt>
                <c:pt idx="1">
                  <c:v>78</c:v>
                </c:pt>
                <c:pt idx="2">
                  <c:v>40</c:v>
                </c:pt>
                <c:pt idx="3">
                  <c:v>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3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8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8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1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9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93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3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62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2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27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D621C-D392-45B9-8DD0-DBAD78D21B77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EB05-B322-4111-A7D6-93F5887FC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1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/>
                </a:solidFill>
              </a:rPr>
              <a:t>Структура задолженности по налоговым платежам за 4 месяца 2022 по Новгородской области (млн. руб.)</a:t>
            </a:r>
            <a:endParaRPr lang="ru-RU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229643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8571268"/>
              </p:ext>
            </p:extLst>
          </p:nvPr>
        </p:nvGraphicFramePr>
        <p:xfrm>
          <a:off x="4499992" y="1556792"/>
          <a:ext cx="42484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6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/>
                </a:solidFill>
              </a:rPr>
              <a:t>Распределение задолженности по имущественным налогам физических лиц по муниципальным образованиям Новгородской области</a:t>
            </a:r>
            <a:endParaRPr lang="ru-RU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457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1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57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Структура задолженности по налоговым платежам за 4 месяца 2022 по Новгородской области (млн. руб.)</vt:lpstr>
      <vt:lpstr>Распределение задолженности по имущественным налогам физических лиц по муниципальным образованиям Новгородской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задолженности по налоговым платежам за 4 месяца 2022 по Новгородской области (млн. руб.)</dc:title>
  <dc:creator>Григорьева Ольга Владимировна</dc:creator>
  <cp:lastModifiedBy>Григорьева Ольга Владимировна</cp:lastModifiedBy>
  <cp:revision>9</cp:revision>
  <dcterms:created xsi:type="dcterms:W3CDTF">2022-05-30T12:20:34Z</dcterms:created>
  <dcterms:modified xsi:type="dcterms:W3CDTF">2022-05-30T13:45:33Z</dcterms:modified>
</cp:coreProperties>
</file>