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21"/>
  </p:notesMasterIdLst>
  <p:handoutMasterIdLst>
    <p:handoutMasterId r:id="rId22"/>
  </p:handoutMasterIdLst>
  <p:sldIdLst>
    <p:sldId id="2031" r:id="rId3"/>
    <p:sldId id="2011" r:id="rId4"/>
    <p:sldId id="2013" r:id="rId5"/>
    <p:sldId id="2016" r:id="rId6"/>
    <p:sldId id="2015" r:id="rId7"/>
    <p:sldId id="2014" r:id="rId8"/>
    <p:sldId id="2021" r:id="rId9"/>
    <p:sldId id="2022" r:id="rId10"/>
    <p:sldId id="2023" r:id="rId11"/>
    <p:sldId id="2024" r:id="rId12"/>
    <p:sldId id="2025" r:id="rId13"/>
    <p:sldId id="2026" r:id="rId14"/>
    <p:sldId id="2027" r:id="rId15"/>
    <p:sldId id="2028" r:id="rId16"/>
    <p:sldId id="2029" r:id="rId17"/>
    <p:sldId id="2030" r:id="rId18"/>
    <p:sldId id="2020" r:id="rId19"/>
    <p:sldId id="2032" r:id="rId20"/>
  </p:sldIdLst>
  <p:sldSz cx="12192000" cy="6858000"/>
  <p:notesSz cx="6797675" cy="9926638"/>
  <p:embeddedFontLst>
    <p:embeddedFont>
      <p:font typeface="Calibri Light" pitchFamily="34" charset="0"/>
      <p:regular r:id="rId23"/>
      <p:italic r:id="rId24"/>
    </p:embeddedFont>
    <p:embeddedFont>
      <p:font typeface="lined-icons" charset="0"/>
      <p:regular r:id="rId25"/>
    </p:embeddedFont>
    <p:embeddedFont>
      <p:font typeface="Open Sans Light" charset="0"/>
      <p:regular r:id="rId26"/>
      <p:bold r:id="rId27"/>
      <p:italic r:id="rId28"/>
      <p:boldItalic r:id="rId29"/>
    </p:embeddedFont>
    <p:embeddedFont>
      <p:font typeface="Open Sans" charset="0"/>
      <p:regular r:id="rId30"/>
      <p:bold r:id="rId31"/>
      <p:italic r:id="rId32"/>
      <p:boldItalic r:id="rId33"/>
    </p:embeddedFont>
    <p:embeddedFont>
      <p:font typeface="Roboto Condensed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Arial Narrow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89"/>
    <a:srgbClr val="00B0F0"/>
    <a:srgbClr val="009ADA"/>
    <a:srgbClr val="00A6E6"/>
    <a:srgbClr val="0990FF"/>
    <a:srgbClr val="0064CB"/>
    <a:srgbClr val="0082F1"/>
    <a:srgbClr val="003794"/>
    <a:srgbClr val="F2F2F2"/>
    <a:srgbClr val="008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724" autoAdjust="0"/>
  </p:normalViewPr>
  <p:slideViewPr>
    <p:cSldViewPr snapToObjects="1">
      <p:cViewPr>
        <p:scale>
          <a:sx n="60" d="100"/>
          <a:sy n="60" d="100"/>
        </p:scale>
        <p:origin x="-2502" y="-1320"/>
      </p:cViewPr>
      <p:guideLst>
        <p:guide orient="horz" pos="2160"/>
        <p:guide pos="2275"/>
        <p:guide pos="75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9428584"/>
            <a:ext cx="2945659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6" y="9428584"/>
            <a:ext cx="2945659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584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2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60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3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12.png"/><Relationship Id="rId1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35.svg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87238" cy="6858000"/>
          </a:xfrm>
          <a:prstGeom prst="rect">
            <a:avLst/>
          </a:prstGeom>
          <a:gradFill rotWithShape="0">
            <a:gsLst>
              <a:gs pos="0">
                <a:srgbClr val="F3F3F3"/>
              </a:gs>
              <a:gs pos="100000">
                <a:srgbClr val="F3F3F3">
                  <a:gamma/>
                  <a:tint val="20000"/>
                  <a:invGamma/>
                </a:srgbClr>
              </a:gs>
            </a:gsLst>
            <a:lin ang="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108558" y="1571308"/>
            <a:ext cx="100091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КОНЦЕПЦИЯ </a:t>
            </a:r>
          </a:p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ЕДИНОГО НАЛОГОВОГО СЧЕТА</a:t>
            </a:r>
            <a:endParaRPr lang="ru-RU" sz="4800" b="1" dirty="0">
              <a:solidFill>
                <a:srgbClr val="00B0F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79476" y="3182728"/>
            <a:ext cx="9613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233685" y="3320988"/>
            <a:ext cx="97588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E89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4000" b="1" dirty="0" smtClean="0">
                <a:solidFill>
                  <a:srgbClr val="002E89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юридического лица</a:t>
            </a:r>
            <a:endParaRPr lang="ru-RU" sz="4000" b="1" dirty="0">
              <a:solidFill>
                <a:srgbClr val="002E89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5" y="404664"/>
            <a:ext cx="90328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2143" y="5913276"/>
            <a:ext cx="11722952" cy="8309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</a:t>
            </a:r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Спикер: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Начальник отдела урегулирования состояния расчетов с бюджетом 		                  Лосева Ирина Петровна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УФНС России по Новгородской области				</a:t>
            </a: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377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0" t="18068" r="22131" b="4606"/>
          <a:stretch/>
        </p:blipFill>
        <p:spPr bwMode="auto">
          <a:xfrm>
            <a:off x="3719736" y="0"/>
            <a:ext cx="8472264" cy="679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6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 t="18492" r="22291" b="24126"/>
          <a:stretch/>
        </p:blipFill>
        <p:spPr bwMode="auto">
          <a:xfrm>
            <a:off x="3737066" y="0"/>
            <a:ext cx="8474135" cy="59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361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t="14755" r="25877" b="26397"/>
          <a:stretch/>
        </p:blipFill>
        <p:spPr bwMode="auto">
          <a:xfrm>
            <a:off x="3719736" y="-1"/>
            <a:ext cx="846935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11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45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4" t="18652" r="23689" b="25683"/>
          <a:stretch/>
        </p:blipFill>
        <p:spPr bwMode="auto">
          <a:xfrm>
            <a:off x="3719736" y="0"/>
            <a:ext cx="8472265" cy="614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12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93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 t="9326" r="22377" b="24954"/>
          <a:stretch/>
        </p:blipFill>
        <p:spPr bwMode="auto">
          <a:xfrm>
            <a:off x="3719736" y="12000"/>
            <a:ext cx="8455276" cy="67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13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15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 t="9909" r="22531" b="21058"/>
          <a:stretch/>
        </p:blipFill>
        <p:spPr bwMode="auto">
          <a:xfrm>
            <a:off x="3719736" y="0"/>
            <a:ext cx="8472264" cy="68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14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42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4" t="13844" r="23360" b="20728"/>
          <a:stretch/>
        </p:blipFill>
        <p:spPr bwMode="auto">
          <a:xfrm>
            <a:off x="3730467" y="0"/>
            <a:ext cx="8461533" cy="67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15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46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9">
            <a:extLst>
              <a:ext uri="{FF2B5EF4-FFF2-40B4-BE49-F238E27FC236}">
                <a16:creationId xmlns="" xmlns:a16="http://schemas.microsoft.com/office/drawing/2014/main" id="{802BAFE3-51DE-93DD-F2DF-A35BABF53EE3}"/>
              </a:ext>
            </a:extLst>
          </p:cNvPr>
          <p:cNvSpPr/>
          <p:nvPr/>
        </p:nvSpPr>
        <p:spPr>
          <a:xfrm>
            <a:off x="6096000" y="904240"/>
            <a:ext cx="6096000" cy="5953761"/>
          </a:xfrm>
          <a:prstGeom prst="rect">
            <a:avLst/>
          </a:prstGeom>
          <a:solidFill>
            <a:srgbClr val="28BB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Subtitle 2">
            <a:extLst>
              <a:ext uri="{FF2B5EF4-FFF2-40B4-BE49-F238E27FC236}">
                <a16:creationId xmlns="" xmlns:a16="http://schemas.microsoft.com/office/drawing/2014/main" id="{1160C668-CD21-46F5-BCEE-FB6151E6E50F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ЗАЯВЛЕНО ДЛЯ УЧАСТИЯ В ПИЛОТНОМ ПРОЕКТЕ</a:t>
            </a:r>
          </a:p>
        </p:txBody>
      </p:sp>
      <p:sp>
        <p:nvSpPr>
          <p:cNvPr id="67" name="Прямоугольник 12">
            <a:extLst>
              <a:ext uri="{FF2B5EF4-FFF2-40B4-BE49-F238E27FC236}">
                <a16:creationId xmlns="" xmlns:a16="http://schemas.microsoft.com/office/drawing/2014/main" id="{F4FA5843-E430-75F7-EC27-8359293F62E0}"/>
              </a:ext>
            </a:extLst>
          </p:cNvPr>
          <p:cNvSpPr/>
          <p:nvPr/>
        </p:nvSpPr>
        <p:spPr>
          <a:xfrm>
            <a:off x="6420036" y="1708641"/>
            <a:ext cx="5582936" cy="50321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Открытое акционерное общество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«Российские железные дороги»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Общество с ограниченной ответственностью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«Лукойл-Пермь»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Акционерное общество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«Норильскгазпром»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Общество с ограниченной ответственностью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«Газпромнефть Бизнес-Сервис»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Акционерное общество телекомпания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НТВ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; </a:t>
            </a:r>
            <a:b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joint-stock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company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NTV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broadcasting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company</a:t>
            </a:r>
            <a:endParaRPr lang="ru-RU" sz="14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Акционерное общество </a:t>
            </a:r>
            <a:r>
              <a:rPr lang="ru-RU" sz="14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</a:t>
            </a:r>
            <a:r>
              <a:rPr lang="ru-RU" sz="1400" b="1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Сухоложский</a:t>
            </a:r>
            <a:r>
              <a:rPr lang="ru-RU" sz="14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Литейно-механический </a:t>
            </a:r>
            <a:r>
              <a:rPr lang="ru-RU" sz="14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завод»</a:t>
            </a:r>
            <a:endParaRPr lang="ru-RU" sz="14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Акционерное общество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«Нижневартовская ГРЭС»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Общество с ограниченной ответственностью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</a:t>
            </a:r>
            <a:r>
              <a:rPr lang="ru-RU" sz="14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Такеда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Фармасьютикалс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Публичное акционерное общество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«Нефтегазовая Компания «Славнефть»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Акционерное общество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«Татэнерго»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Публичное акционерное общество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«Саратовский нефтеперерабатывающий завод»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Общество с ограниченной ответственностью 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«Шахта «</a:t>
            </a:r>
            <a:r>
              <a:rPr lang="ru-RU" sz="14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Осинниковская</a:t>
            </a:r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»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1CEF8AA9-ABBF-ECA6-DC3B-601A216ECB64}"/>
              </a:ext>
            </a:extLst>
          </p:cNvPr>
          <p:cNvSpPr txBox="1"/>
          <p:nvPr/>
        </p:nvSpPr>
        <p:spPr>
          <a:xfrm>
            <a:off x="6852084" y="1184173"/>
            <a:ext cx="4572508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ТОП </a:t>
            </a:r>
            <a:r>
              <a:rPr lang="ru-RU" sz="18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КРУПНЕЙШИХ УЧАСТНИКОВ </a:t>
            </a:r>
            <a:r>
              <a:rPr lang="ru-RU" sz="1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ПИЛОТНОГО ПРОЕКТА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8B7CF847-2D34-69AE-0A45-AFDED0282330}"/>
              </a:ext>
            </a:extLst>
          </p:cNvPr>
          <p:cNvSpPr txBox="1"/>
          <p:nvPr/>
        </p:nvSpPr>
        <p:spPr>
          <a:xfrm>
            <a:off x="731404" y="1661885"/>
            <a:ext cx="4572508" cy="107721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ПРОЕКТЕ </a:t>
            </a: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761 </a:t>
            </a:r>
            <a:r>
              <a:rPr lang="ru-RU" sz="28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УЧАСТНИК</a:t>
            </a:r>
          </a:p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из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них:</a:t>
            </a:r>
          </a:p>
        </p:txBody>
      </p:sp>
      <p:sp>
        <p:nvSpPr>
          <p:cNvPr id="75" name="Прямоугольник: скругленные углы 59">
            <a:extLst>
              <a:ext uri="{FF2B5EF4-FFF2-40B4-BE49-F238E27FC236}">
                <a16:creationId xmlns="" xmlns:a16="http://schemas.microsoft.com/office/drawing/2014/main" id="{873B93BD-823C-B8CF-26BB-C5BE21BBB310}"/>
              </a:ext>
            </a:extLst>
          </p:cNvPr>
          <p:cNvSpPr/>
          <p:nvPr/>
        </p:nvSpPr>
        <p:spPr>
          <a:xfrm>
            <a:off x="3148967" y="2754584"/>
            <a:ext cx="2057890" cy="1250480"/>
          </a:xfrm>
          <a:prstGeom prst="roundRect">
            <a:avLst>
              <a:gd name="adj" fmla="val 10006"/>
            </a:avLst>
          </a:prstGeom>
          <a:solidFill>
            <a:schemeClr val="bg1"/>
          </a:solidFill>
          <a:ln>
            <a:noFill/>
          </a:ln>
          <a:effectLst>
            <a:outerShdw blurRad="3048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F6B1BEBF-EE85-E7D6-F42D-3D2B36981D75}"/>
              </a:ext>
            </a:extLst>
          </p:cNvPr>
          <p:cNvSpPr txBox="1"/>
          <p:nvPr/>
        </p:nvSpPr>
        <p:spPr>
          <a:xfrm>
            <a:off x="3148967" y="2867070"/>
            <a:ext cx="2057890" cy="52322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272</a:t>
            </a:r>
            <a:endParaRPr lang="ru-RU" sz="2800" b="1" baseline="30000" dirty="0">
              <a:solidFill>
                <a:srgbClr val="00B0F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69EFFA92-5119-56C7-E381-511358B96D3F}"/>
              </a:ext>
            </a:extLst>
          </p:cNvPr>
          <p:cNvSpPr txBox="1"/>
          <p:nvPr/>
        </p:nvSpPr>
        <p:spPr>
          <a:xfrm>
            <a:off x="3148966" y="3348888"/>
            <a:ext cx="2057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ИНДИВИДУАЛЬНЫХ ПРЕДПРИНИМАТЕЛЕЙ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4" name="Прямоугольник: скругленные углы 59">
            <a:extLst>
              <a:ext uri="{FF2B5EF4-FFF2-40B4-BE49-F238E27FC236}">
                <a16:creationId xmlns="" xmlns:a16="http://schemas.microsoft.com/office/drawing/2014/main" id="{E120EC33-C047-3042-9D8A-7A72C7C09B15}"/>
              </a:ext>
            </a:extLst>
          </p:cNvPr>
          <p:cNvSpPr/>
          <p:nvPr/>
        </p:nvSpPr>
        <p:spPr>
          <a:xfrm>
            <a:off x="828461" y="2754584"/>
            <a:ext cx="2057890" cy="1250480"/>
          </a:xfrm>
          <a:prstGeom prst="roundRect">
            <a:avLst>
              <a:gd name="adj" fmla="val 10006"/>
            </a:avLst>
          </a:prstGeom>
          <a:solidFill>
            <a:schemeClr val="bg1"/>
          </a:solidFill>
          <a:ln>
            <a:noFill/>
          </a:ln>
          <a:effectLst>
            <a:outerShdw blurRad="3048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BBDA1EE0-D747-C529-0350-7C6505F86C7D}"/>
              </a:ext>
            </a:extLst>
          </p:cNvPr>
          <p:cNvSpPr txBox="1"/>
          <p:nvPr/>
        </p:nvSpPr>
        <p:spPr>
          <a:xfrm>
            <a:off x="828461" y="2867070"/>
            <a:ext cx="2057890" cy="52322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489</a:t>
            </a:r>
            <a:endParaRPr lang="ru-RU" sz="2800" b="1" baseline="30000" dirty="0">
              <a:solidFill>
                <a:srgbClr val="00B0F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25BA9183-F1FE-D60C-862B-13654A339B5E}"/>
              </a:ext>
            </a:extLst>
          </p:cNvPr>
          <p:cNvSpPr txBox="1"/>
          <p:nvPr/>
        </p:nvSpPr>
        <p:spPr>
          <a:xfrm>
            <a:off x="828460" y="3348888"/>
            <a:ext cx="2057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ЮРИДИЧЕСКИХ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ЛИЦ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542469" y="232545"/>
            <a:ext cx="442883" cy="43915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16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23220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87238" cy="6858000"/>
          </a:xfrm>
          <a:prstGeom prst="rect">
            <a:avLst/>
          </a:prstGeom>
          <a:gradFill rotWithShape="0">
            <a:gsLst>
              <a:gs pos="0">
                <a:srgbClr val="F3F3F3"/>
              </a:gs>
              <a:gs pos="100000">
                <a:srgbClr val="F3F3F3">
                  <a:gamma/>
                  <a:tint val="20000"/>
                  <a:invGamma/>
                </a:srgbClr>
              </a:gs>
            </a:gsLst>
            <a:lin ang="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233685" y="2492896"/>
            <a:ext cx="97588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E89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Доклад окончен.</a:t>
            </a:r>
          </a:p>
          <a:p>
            <a:pPr algn="ctr"/>
            <a:r>
              <a:rPr lang="ru-RU" sz="4000" b="1" dirty="0" smtClean="0">
                <a:solidFill>
                  <a:srgbClr val="002E89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Спасибо за внимание!</a:t>
            </a:r>
            <a:endParaRPr lang="ru-RU" sz="4000" b="1" dirty="0">
              <a:solidFill>
                <a:srgbClr val="002E89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6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МАТРИЦА ИЗДЕРЖЕК СУЩЕСТВУЮЩЕЙ МОДЕЛИ</a:t>
            </a:r>
          </a:p>
        </p:txBody>
      </p:sp>
      <p:sp>
        <p:nvSpPr>
          <p:cNvPr id="28" name="Freeform: Shape 106">
            <a:extLst>
              <a:ext uri="{FF2B5EF4-FFF2-40B4-BE49-F238E27FC236}">
                <a16:creationId xmlns:a16="http://schemas.microsoft.com/office/drawing/2014/main" xmlns="" id="{CE3A7F14-B31C-41D8-B1BF-65DECCE4135F}"/>
              </a:ext>
            </a:extLst>
          </p:cNvPr>
          <p:cNvSpPr/>
          <p:nvPr/>
        </p:nvSpPr>
        <p:spPr>
          <a:xfrm rot="16200000">
            <a:off x="-76011" y="3370923"/>
            <a:ext cx="5202433" cy="890695"/>
          </a:xfrm>
          <a:custGeom>
            <a:avLst/>
            <a:gdLst>
              <a:gd name="connsiteX0" fmla="*/ 0 w 8480612"/>
              <a:gd name="connsiteY0" fmla="*/ 0 h 923364"/>
              <a:gd name="connsiteX1" fmla="*/ 4195482 w 8480612"/>
              <a:gd name="connsiteY1" fmla="*/ 923364 h 923364"/>
              <a:gd name="connsiteX2" fmla="*/ 8480612 w 8480612"/>
              <a:gd name="connsiteY2" fmla="*/ 17929 h 92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0612" h="923364">
                <a:moveTo>
                  <a:pt x="0" y="0"/>
                </a:moveTo>
                <a:lnTo>
                  <a:pt x="4195482" y="923364"/>
                </a:lnTo>
                <a:lnTo>
                  <a:pt x="8480612" y="17929"/>
                </a:lnTo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Freeform: Shape 106">
            <a:extLst>
              <a:ext uri="{FF2B5EF4-FFF2-40B4-BE49-F238E27FC236}">
                <a16:creationId xmlns:a16="http://schemas.microsoft.com/office/drawing/2014/main" xmlns="" id="{BE45CEE0-E7F6-42B3-AE50-173583042D74}"/>
              </a:ext>
            </a:extLst>
          </p:cNvPr>
          <p:cNvSpPr/>
          <p:nvPr/>
        </p:nvSpPr>
        <p:spPr>
          <a:xfrm rot="16200000">
            <a:off x="2509375" y="3370923"/>
            <a:ext cx="5202433" cy="890695"/>
          </a:xfrm>
          <a:custGeom>
            <a:avLst/>
            <a:gdLst>
              <a:gd name="connsiteX0" fmla="*/ 0 w 8480612"/>
              <a:gd name="connsiteY0" fmla="*/ 0 h 923364"/>
              <a:gd name="connsiteX1" fmla="*/ 4195482 w 8480612"/>
              <a:gd name="connsiteY1" fmla="*/ 923364 h 923364"/>
              <a:gd name="connsiteX2" fmla="*/ 8480612 w 8480612"/>
              <a:gd name="connsiteY2" fmla="*/ 17929 h 92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0612" h="923364">
                <a:moveTo>
                  <a:pt x="0" y="0"/>
                </a:moveTo>
                <a:lnTo>
                  <a:pt x="4195482" y="923364"/>
                </a:lnTo>
                <a:lnTo>
                  <a:pt x="8480612" y="17929"/>
                </a:lnTo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515380" y="1913325"/>
            <a:ext cx="2654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1395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КБК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D3559C6-AAE8-4666-BA0C-B14D4397576E}"/>
              </a:ext>
            </a:extLst>
          </p:cNvPr>
          <p:cNvSpPr txBox="1"/>
          <p:nvPr/>
        </p:nvSpPr>
        <p:spPr>
          <a:xfrm>
            <a:off x="515380" y="3185330"/>
            <a:ext cx="23762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20 303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МУНИЦИПАЛЬНЫХ ОБРАЗОВАНИЙ</a:t>
            </a:r>
            <a:endParaRPr lang="ru-RU" sz="3600" b="1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9C58B93-6072-4FE2-81D4-E174451009A3}"/>
              </a:ext>
            </a:extLst>
          </p:cNvPr>
          <p:cNvSpPr txBox="1"/>
          <p:nvPr/>
        </p:nvSpPr>
        <p:spPr>
          <a:xfrm>
            <a:off x="515380" y="4761408"/>
            <a:ext cx="231489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60</a:t>
            </a:r>
            <a:endParaRPr lang="ru-RU" sz="2000" b="1" dirty="0">
              <a:solidFill>
                <a:srgbClr val="00B0F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СРОКОВ УПЛАТЫ НАЛОГОВ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22B3CE6-4F70-4AC1-9FBC-2CEA1839E258}"/>
              </a:ext>
            </a:extLst>
          </p:cNvPr>
          <p:cNvSpPr txBox="1"/>
          <p:nvPr/>
        </p:nvSpPr>
        <p:spPr>
          <a:xfrm>
            <a:off x="3072999" y="3031442"/>
            <a:ext cx="2054094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900 ТРЛН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ВАРИАНТОВ РЕКВИЗИТОВ </a:t>
            </a:r>
            <a:b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ДЛЯ ПЛАТЕЖЕЙ</a:t>
            </a:r>
          </a:p>
        </p:txBody>
      </p:sp>
      <p:graphicFrame>
        <p:nvGraphicFramePr>
          <p:cNvPr id="38" name="Таблица 9">
            <a:extLst>
              <a:ext uri="{FF2B5EF4-FFF2-40B4-BE49-F238E27FC236}">
                <a16:creationId xmlns:a16="http://schemas.microsoft.com/office/drawing/2014/main" xmlns="" id="{F019A444-1F36-4878-BDE2-FC4C8FCB4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983100"/>
              </p:ext>
            </p:extLst>
          </p:nvPr>
        </p:nvGraphicFramePr>
        <p:xfrm>
          <a:off x="5715241" y="1088740"/>
          <a:ext cx="6048670" cy="4873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180">
                  <a:extLst>
                    <a:ext uri="{9D8B030D-6E8A-4147-A177-3AD203B41FA5}">
                      <a16:colId xmlns:a16="http://schemas.microsoft.com/office/drawing/2014/main" xmlns="" val="1956535074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808429131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1622185105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1662661188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3800860236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853415158"/>
                    </a:ext>
                  </a:extLst>
                </a:gridCol>
              </a:tblGrid>
              <a:tr h="696191"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ПЛАТЕЛЬЩИК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ФНС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ЛИЦЕНЗИ</a:t>
                      </a:r>
                      <a:r>
                        <a:rPr lang="en-US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</a:t>
                      </a: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РУЮЩИЕ ОРГАНЫ / БАНКИ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ФССП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177701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БОЛЬШОЙ ОБЪЕМ ПЛАТЕЖЕЙ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082472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НЕПРАВИЛЬНЫЙ ПЛАТЕЖ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8040888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ТЕХНИЧЕСКИЙ ДОЛГ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5265994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САЛЬДИРОВАНИЕ ДОЛГОВ И ПЕРЕПЛАТ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923235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ИЗЛИШНИЕ ПЕНИ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37859435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МЕРЫ ВЗЫСКАНИЯ И ОГРАНИЧЕНИЯ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5365681"/>
                  </a:ext>
                </a:extLst>
              </a:tr>
            </a:tbl>
          </a:graphicData>
        </a:graphic>
      </p:graphicFrame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F5106A65-6772-47CA-959A-2C02D8F03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424496" y="1942693"/>
            <a:ext cx="336106" cy="33610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643DE35-AEFD-42B4-B534-ED11BB753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788583" y="1942693"/>
            <a:ext cx="336106" cy="33610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308CE118-9095-4F49-9BC7-5FFFCED23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424496" y="2626769"/>
            <a:ext cx="336106" cy="3361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BF08EA8C-C158-48DA-8A38-0292A4BF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788583" y="2626769"/>
            <a:ext cx="336106" cy="3361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9F9A79ED-E02D-454C-B505-81C4E0878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424496" y="3346849"/>
            <a:ext cx="336106" cy="336106"/>
          </a:xfrm>
          <a:prstGeom prst="rect">
            <a:avLst/>
          </a:prstGeom>
        </p:spPr>
      </p:pic>
      <p:pic>
        <p:nvPicPr>
          <p:cNvPr id="44" name="Рисунок 43" descr="Мегафон со сплошной заливкой">
            <a:extLst>
              <a:ext uri="{FF2B5EF4-FFF2-40B4-BE49-F238E27FC236}">
                <a16:creationId xmlns:a16="http://schemas.microsoft.com/office/drawing/2014/main" xmlns="" id="{DE3A0B7F-5C67-406B-8747-193F0BE75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788583" y="3346849"/>
            <a:ext cx="336106" cy="33610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91C5986-1D6A-425D-8212-2315D3029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607608" y="4073025"/>
            <a:ext cx="336106" cy="33610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AD5E5FBC-FB14-4D9E-A957-E8687D2D7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605471" y="4715001"/>
            <a:ext cx="336106" cy="33610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59663F78-458E-4A33-BFF2-A49EE417E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424496" y="5452236"/>
            <a:ext cx="336106" cy="336106"/>
          </a:xfrm>
          <a:prstGeom prst="rect">
            <a:avLst/>
          </a:prstGeom>
        </p:spPr>
      </p:pic>
      <p:pic>
        <p:nvPicPr>
          <p:cNvPr id="48" name="Рисунок 47" descr="Мегафон со сплошной заливкой">
            <a:extLst>
              <a:ext uri="{FF2B5EF4-FFF2-40B4-BE49-F238E27FC236}">
                <a16:creationId xmlns:a16="http://schemas.microsoft.com/office/drawing/2014/main" xmlns="" id="{A876E1B9-1D98-4C07-AC72-3A55136AF4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788583" y="5452236"/>
            <a:ext cx="336106" cy="33610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A2A0BDE0-A66B-4D16-8740-CBE81B738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315264" y="1947636"/>
            <a:ext cx="326220" cy="326220"/>
          </a:xfrm>
          <a:prstGeom prst="rect">
            <a:avLst/>
          </a:prstGeom>
        </p:spPr>
      </p:pic>
      <p:pic>
        <p:nvPicPr>
          <p:cNvPr id="50" name="Рисунок 49" descr="Мегафон со сплошной заливкой">
            <a:extLst>
              <a:ext uri="{FF2B5EF4-FFF2-40B4-BE49-F238E27FC236}">
                <a16:creationId xmlns:a16="http://schemas.microsoft.com/office/drawing/2014/main" xmlns="" id="{F92AAA69-C8A8-4AF8-B73F-3519A4616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674408" y="1942693"/>
            <a:ext cx="336106" cy="33610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64791FC-7C37-4AB1-91CB-7F876D732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474383" y="2626769"/>
            <a:ext cx="336106" cy="33610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82EF1A3D-1593-4057-BFF0-92A1843C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310321" y="3346849"/>
            <a:ext cx="336106" cy="336106"/>
          </a:xfrm>
          <a:prstGeom prst="rect">
            <a:avLst/>
          </a:prstGeom>
        </p:spPr>
      </p:pic>
      <p:pic>
        <p:nvPicPr>
          <p:cNvPr id="53" name="Рисунок 52" descr="Мегафон со сплошной заливкой">
            <a:extLst>
              <a:ext uri="{FF2B5EF4-FFF2-40B4-BE49-F238E27FC236}">
                <a16:creationId xmlns:a16="http://schemas.microsoft.com/office/drawing/2014/main" xmlns="" id="{188783E9-11D9-43DE-861D-060B0B346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674408" y="3346849"/>
            <a:ext cx="336106" cy="336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76D86862-687F-4186-A696-12D854D26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474383" y="4073025"/>
            <a:ext cx="336106" cy="33610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86952EC4-147E-4C4E-AA15-DDE33E0D5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315264" y="4719944"/>
            <a:ext cx="326220" cy="326220"/>
          </a:xfrm>
          <a:prstGeom prst="rect">
            <a:avLst/>
          </a:prstGeom>
        </p:spPr>
      </p:pic>
      <p:pic>
        <p:nvPicPr>
          <p:cNvPr id="56" name="Рисунок 55" descr="Мегафон со сплошной заливкой">
            <a:extLst>
              <a:ext uri="{FF2B5EF4-FFF2-40B4-BE49-F238E27FC236}">
                <a16:creationId xmlns:a16="http://schemas.microsoft.com/office/drawing/2014/main" xmlns="" id="{78D0EBFD-ADA4-44B4-8729-2B84ECFD5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674408" y="4715001"/>
            <a:ext cx="336106" cy="33610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AD99BB0C-3312-499F-A7F5-0D6E2B630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522409" y="5494961"/>
            <a:ext cx="250656" cy="250656"/>
          </a:xfrm>
          <a:prstGeom prst="rect">
            <a:avLst/>
          </a:prstGeom>
        </p:spPr>
      </p:pic>
      <p:pic>
        <p:nvPicPr>
          <p:cNvPr id="58" name="Рисунок 57" descr="Мегафон со сплошной заливкой">
            <a:extLst>
              <a:ext uri="{FF2B5EF4-FFF2-40B4-BE49-F238E27FC236}">
                <a16:creationId xmlns:a16="http://schemas.microsoft.com/office/drawing/2014/main" xmlns="" id="{32C2E535-C654-4968-8FBD-87B669D0A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759218" y="5491164"/>
            <a:ext cx="258250" cy="2582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47D9BFB8-F310-4167-A7D4-ADEA9E6DD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278005" y="5491164"/>
            <a:ext cx="258250" cy="25825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4CAEA57C-D386-4E5F-9B88-EAE2C325A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9222044" y="1947636"/>
            <a:ext cx="326220" cy="326220"/>
          </a:xfrm>
          <a:prstGeom prst="rect">
            <a:avLst/>
          </a:prstGeom>
        </p:spPr>
      </p:pic>
      <p:pic>
        <p:nvPicPr>
          <p:cNvPr id="85" name="Рисунок 84" descr="Мегафон со сплошной заливкой">
            <a:extLst>
              <a:ext uri="{FF2B5EF4-FFF2-40B4-BE49-F238E27FC236}">
                <a16:creationId xmlns:a16="http://schemas.microsoft.com/office/drawing/2014/main" xmlns="" id="{EAC2FA9F-BFC4-4B8A-BDEF-D291177D1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9581188" y="1942693"/>
            <a:ext cx="336106" cy="336106"/>
          </a:xfrm>
          <a:prstGeom prst="rect">
            <a:avLst/>
          </a:prstGeom>
        </p:spPr>
      </p:pic>
      <p:pic>
        <p:nvPicPr>
          <p:cNvPr id="86" name="Рисунок 85" descr="Мегафон со сплошной заливкой">
            <a:extLst>
              <a:ext uri="{FF2B5EF4-FFF2-40B4-BE49-F238E27FC236}">
                <a16:creationId xmlns:a16="http://schemas.microsoft.com/office/drawing/2014/main" xmlns="" id="{EC183F61-78B5-4FBB-AF81-8291B066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9375448" y="2626769"/>
            <a:ext cx="336106" cy="33610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8FEE22CA-21B2-4F6D-B2FD-B0E013C4A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9382836" y="3346849"/>
            <a:ext cx="336106" cy="33610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2A942A4C-F234-465A-B83A-BFD2C720A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9359204" y="4077968"/>
            <a:ext cx="326220" cy="32622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0F18C588-9F5F-4A84-87E2-9CCCFF798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9359204" y="5457179"/>
            <a:ext cx="326220" cy="32622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E1ED50EB-C614-4284-914A-DA5392CF3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0253834" y="1952579"/>
            <a:ext cx="326220" cy="326220"/>
          </a:xfrm>
          <a:prstGeom prst="rect">
            <a:avLst/>
          </a:prstGeom>
        </p:spPr>
      </p:pic>
      <p:pic>
        <p:nvPicPr>
          <p:cNvPr id="91" name="Рисунок 90" descr="Мегафон со сплошной заливкой">
            <a:extLst>
              <a:ext uri="{FF2B5EF4-FFF2-40B4-BE49-F238E27FC236}">
                <a16:creationId xmlns:a16="http://schemas.microsoft.com/office/drawing/2014/main" xmlns="" id="{F84264CF-B6DF-4066-9F66-65DB024E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0416944" y="2636655"/>
            <a:ext cx="336106" cy="336106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D73CF2FA-721D-497A-B18B-0977AE360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1165144" y="1947636"/>
            <a:ext cx="326220" cy="32622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E27F8E6A-2060-4EF0-ABF5-699716733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0090724" y="2636655"/>
            <a:ext cx="326220" cy="32622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54827DDF-8A52-4297-8DF9-36F4625FD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1165144" y="5457179"/>
            <a:ext cx="326220" cy="326220"/>
          </a:xfrm>
          <a:prstGeom prst="rect">
            <a:avLst/>
          </a:prstGeom>
        </p:spPr>
      </p:pic>
      <p:pic>
        <p:nvPicPr>
          <p:cNvPr id="95" name="Рисунок 94" descr="Костер со сплошной заливкой">
            <a:extLst>
              <a:ext uri="{FF2B5EF4-FFF2-40B4-BE49-F238E27FC236}">
                <a16:creationId xmlns:a16="http://schemas.microsoft.com/office/drawing/2014/main" xmlns="" id="{84EB316C-E268-434C-B63D-711A16E731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5276646" y="6331234"/>
            <a:ext cx="315298" cy="31529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F8570CC-3F1E-4B34-8E15-BF89D88B2195}"/>
              </a:ext>
            </a:extLst>
          </p:cNvPr>
          <p:cNvSpPr txBox="1"/>
          <p:nvPr/>
        </p:nvSpPr>
        <p:spPr>
          <a:xfrm>
            <a:off x="5546927" y="6358078"/>
            <a:ext cx="2098854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Негативные последствия (ущерб)</a:t>
            </a:r>
          </a:p>
        </p:txBody>
      </p:sp>
      <p:pic>
        <p:nvPicPr>
          <p:cNvPr id="97" name="Рисунок 96" descr="Шестеренки со сплошной заливкой">
            <a:extLst>
              <a:ext uri="{FF2B5EF4-FFF2-40B4-BE49-F238E27FC236}">
                <a16:creationId xmlns:a16="http://schemas.microsoft.com/office/drawing/2014/main" xmlns="" id="{0EC0D468-743C-4563-B3FD-92F8D3300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775557" y="6331234"/>
            <a:ext cx="315298" cy="315298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D36EA201-C884-489F-910A-8026396EE155}"/>
              </a:ext>
            </a:extLst>
          </p:cNvPr>
          <p:cNvSpPr txBox="1"/>
          <p:nvPr/>
        </p:nvSpPr>
        <p:spPr>
          <a:xfrm>
            <a:off x="8043832" y="6358078"/>
            <a:ext cx="1783557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Транзакционные издержки</a:t>
            </a: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D1C30BC5-B8A6-481E-B371-1C858271D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9957166" y="6331234"/>
            <a:ext cx="315298" cy="31529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994D8B1D-6C7C-42B0-A9C1-43C3F1D14A11}"/>
              </a:ext>
            </a:extLst>
          </p:cNvPr>
          <p:cNvSpPr txBox="1"/>
          <p:nvPr/>
        </p:nvSpPr>
        <p:spPr>
          <a:xfrm>
            <a:off x="10266374" y="6358078"/>
            <a:ext cx="173428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Репутационные издержки</a:t>
            </a:r>
          </a:p>
        </p:txBody>
      </p:sp>
      <p:sp>
        <p:nvSpPr>
          <p:cNvPr id="61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542469" y="232545"/>
            <a:ext cx="442883" cy="43915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2784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4169786" y="908720"/>
            <a:ext cx="3852429" cy="59492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18">
            <a:extLst>
              <a:ext uri="{FF2B5EF4-FFF2-40B4-BE49-F238E27FC236}">
                <a16:creationId xmlns:a16="http://schemas.microsoft.com/office/drawing/2014/main" xmlns="" id="{B7A59A40-BB3C-4AF2-BC8D-20DBAD7D1B6D}"/>
              </a:ext>
            </a:extLst>
          </p:cNvPr>
          <p:cNvSpPr/>
          <p:nvPr/>
        </p:nvSpPr>
        <p:spPr>
          <a:xfrm>
            <a:off x="8017886" y="904240"/>
            <a:ext cx="4174113" cy="5949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4F79D8-4176-4825-B5AF-7FBA1DE2BFCD}"/>
              </a:ext>
            </a:extLst>
          </p:cNvPr>
          <p:cNvSpPr txBox="1"/>
          <p:nvPr/>
        </p:nvSpPr>
        <p:spPr>
          <a:xfrm>
            <a:off x="1698843" y="2423433"/>
            <a:ext cx="111092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ЧТО ВЛЕЧЁТ</a:t>
            </a:r>
          </a:p>
        </p:txBody>
      </p:sp>
      <p:sp>
        <p:nvSpPr>
          <p:cNvPr id="7" name="Прямоугольник 54">
            <a:extLst>
              <a:ext uri="{FF2B5EF4-FFF2-40B4-BE49-F238E27FC236}">
                <a16:creationId xmlns:a16="http://schemas.microsoft.com/office/drawing/2014/main" xmlns="" id="{FE40D8F6-2F59-443B-9D53-2063139B4A7E}"/>
              </a:ext>
            </a:extLst>
          </p:cNvPr>
          <p:cNvSpPr/>
          <p:nvPr/>
        </p:nvSpPr>
        <p:spPr>
          <a:xfrm>
            <a:off x="405533" y="2935412"/>
            <a:ext cx="3348372" cy="203132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EF435A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Множество технологических операций по сальдированию долга</a:t>
            </a:r>
          </a:p>
          <a:p>
            <a:pPr marL="285750" indent="-285750">
              <a:spcAft>
                <a:spcPts val="600"/>
              </a:spcAft>
              <a:buClr>
                <a:srgbClr val="EF435A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Ошибки в платежах</a:t>
            </a:r>
          </a:p>
          <a:p>
            <a:pPr marL="285750" indent="-285750">
              <a:spcAft>
                <a:spcPts val="600"/>
              </a:spcAft>
              <a:buClr>
                <a:srgbClr val="EF435A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Недостоверное состояние расчетов </a:t>
            </a:r>
          </a:p>
          <a:p>
            <a:pPr marL="285750" indent="-285750">
              <a:spcAft>
                <a:spcPts val="600"/>
              </a:spcAft>
              <a:buClr>
                <a:srgbClr val="EF435A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Начисление пени на технический долг</a:t>
            </a:r>
          </a:p>
          <a:p>
            <a:pPr marL="285750" indent="-285750">
              <a:spcAft>
                <a:spcPts val="600"/>
              </a:spcAft>
              <a:buClr>
                <a:srgbClr val="EF435A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Излишние ограничительные меры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158EC9-0165-42AF-8E30-AB1315CC6D25}"/>
              </a:ext>
            </a:extLst>
          </p:cNvPr>
          <p:cNvSpPr txBox="1"/>
          <p:nvPr/>
        </p:nvSpPr>
        <p:spPr>
          <a:xfrm>
            <a:off x="5715124" y="2421547"/>
            <a:ext cx="111092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6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ЧТО НУЖНО</a:t>
            </a:r>
          </a:p>
        </p:txBody>
      </p:sp>
      <p:sp>
        <p:nvSpPr>
          <p:cNvPr id="17" name="Прямоугольник 54">
            <a:extLst>
              <a:ext uri="{FF2B5EF4-FFF2-40B4-BE49-F238E27FC236}">
                <a16:creationId xmlns:a16="http://schemas.microsoft.com/office/drawing/2014/main" xmlns="" id="{54CF7D9E-7B26-41BC-9AB5-8C9DC2F1ED7A}"/>
              </a:ext>
            </a:extLst>
          </p:cNvPr>
          <p:cNvSpPr/>
          <p:nvPr/>
        </p:nvSpPr>
        <p:spPr>
          <a:xfrm>
            <a:off x="4433191" y="2935412"/>
            <a:ext cx="3348372" cy="203132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70C0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Понятное состояние расчетов с бюджетом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Справедливая оценка — «Деньги в бюджете!!!»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Быстрая и правильная уплата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Использование сальдо расчетов как актива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E273B0-FA77-415F-80FA-B2C01EEB268E}"/>
              </a:ext>
            </a:extLst>
          </p:cNvPr>
          <p:cNvSpPr txBox="1"/>
          <p:nvPr/>
        </p:nvSpPr>
        <p:spPr>
          <a:xfrm>
            <a:off x="8890909" y="2421548"/>
            <a:ext cx="266191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ПРАВОВЫЕ ПРЕДПОСЫЛКИ</a:t>
            </a:r>
          </a:p>
        </p:txBody>
      </p:sp>
      <p:sp>
        <p:nvSpPr>
          <p:cNvPr id="22" name="Прямоугольник 54">
            <a:extLst>
              <a:ext uri="{FF2B5EF4-FFF2-40B4-BE49-F238E27FC236}">
                <a16:creationId xmlns:a16="http://schemas.microsoft.com/office/drawing/2014/main" xmlns="" id="{F2502EE0-6340-4E4E-8C8B-A0EA69F7F817}"/>
              </a:ext>
            </a:extLst>
          </p:cNvPr>
          <p:cNvSpPr/>
          <p:nvPr/>
        </p:nvSpPr>
        <p:spPr>
          <a:xfrm>
            <a:off x="8460848" y="2935412"/>
            <a:ext cx="3467799" cy="23698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EF435A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Успешная реализация ЕНП по ФЛ</a:t>
            </a:r>
          </a:p>
          <a:p>
            <a:pPr marL="285750" indent="-285750">
              <a:spcAft>
                <a:spcPts val="600"/>
              </a:spcAft>
              <a:buClr>
                <a:srgbClr val="EF435A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Международный опыт: ФРГ, Испания, Франция, Япония, Италия, Австрия, Великобритания, Австралия, Швеция, Ирландия – всего найдено 22 страны</a:t>
            </a:r>
          </a:p>
          <a:p>
            <a:pPr marL="285750" indent="-285750">
              <a:spcAft>
                <a:spcPts val="600"/>
              </a:spcAft>
              <a:buClr>
                <a:srgbClr val="EF435A"/>
              </a:buClr>
              <a:buBlip>
                <a:blip r:embed="rId2"/>
              </a:buBlip>
            </a:pPr>
            <a:r>
              <a:rPr lang="ru-RU" sz="16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Судебная практика (требования судов о сальдировании обязательств)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891645" y="616042"/>
            <a:ext cx="824491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Источник существующей модели: трансляция межбюджетных отношений в отношения «налогоплательщик — государство»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НЕОБХОДИМОСТЬ В ИЗМЕНЕНИИ СУЩЕСТВУЮЩЕЙ МОДЕЛИ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4204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250923" y="4151737"/>
            <a:ext cx="680373" cy="488947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528534" y="4149080"/>
            <a:ext cx="703370" cy="488947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A29F7C-8599-482C-884D-D80D1698CB88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СРОКИ УПЛАТЫ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6A866E-0D8E-4193-A361-90A0F245C533}"/>
              </a:ext>
            </a:extLst>
          </p:cNvPr>
          <p:cNvSpPr txBox="1">
            <a:spLocks/>
          </p:cNvSpPr>
          <p:nvPr/>
        </p:nvSpPr>
        <p:spPr>
          <a:xfrm>
            <a:off x="2891645" y="616042"/>
            <a:ext cx="824491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Необходимость в изменении существующей модели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23" name="Таблица 6">
            <a:extLst>
              <a:ext uri="{FF2B5EF4-FFF2-40B4-BE49-F238E27FC236}">
                <a16:creationId xmlns:a16="http://schemas.microsoft.com/office/drawing/2014/main" xmlns="" id="{FD79A6CD-9071-4E74-BBED-E0F28A426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010620"/>
              </p:ext>
            </p:extLst>
          </p:nvPr>
        </p:nvGraphicFramePr>
        <p:xfrm>
          <a:off x="1000733" y="1953047"/>
          <a:ext cx="4922834" cy="268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262">
                  <a:extLst>
                    <a:ext uri="{9D8B030D-6E8A-4147-A177-3AD203B41FA5}">
                      <a16:colId xmlns:a16="http://schemas.microsoft.com/office/drawing/2014/main" xmlns="" val="3659514831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1911899699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786730247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8941416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101576090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3525285334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2188868648"/>
                    </a:ext>
                  </a:extLst>
                </a:gridCol>
              </a:tblGrid>
              <a:tr h="536996"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5151999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7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8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782520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11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14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15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17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597864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20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21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22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24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8123048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25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26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27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28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29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30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31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3530123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2254094-789E-4597-B939-B75DC76DAD0E}"/>
              </a:ext>
            </a:extLst>
          </p:cNvPr>
          <p:cNvSpPr txBox="1"/>
          <p:nvPr/>
        </p:nvSpPr>
        <p:spPr>
          <a:xfrm>
            <a:off x="983432" y="1304764"/>
            <a:ext cx="3764558" cy="408623"/>
          </a:xfrm>
          <a:prstGeom prst="round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СУЩЕСТВУЮЩАЯ МОДЕЛЬ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A649525-330C-4598-A63E-58AD15E46D18}"/>
              </a:ext>
            </a:extLst>
          </p:cNvPr>
          <p:cNvSpPr txBox="1"/>
          <p:nvPr/>
        </p:nvSpPr>
        <p:spPr>
          <a:xfrm>
            <a:off x="6375927" y="1304764"/>
            <a:ext cx="3764558" cy="408623"/>
          </a:xfrm>
          <a:prstGeom prst="round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8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ПЕРСПЕКТИВНАЯ МОДЕЛЬ</a:t>
            </a:r>
          </a:p>
        </p:txBody>
      </p:sp>
      <p:graphicFrame>
        <p:nvGraphicFramePr>
          <p:cNvPr id="26" name="Таблица 6">
            <a:extLst>
              <a:ext uri="{FF2B5EF4-FFF2-40B4-BE49-F238E27FC236}">
                <a16:creationId xmlns:a16="http://schemas.microsoft.com/office/drawing/2014/main" xmlns="" id="{45F20E27-F256-4663-941B-0B2753318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722784"/>
              </p:ext>
            </p:extLst>
          </p:nvPr>
        </p:nvGraphicFramePr>
        <p:xfrm>
          <a:off x="6375926" y="1953047"/>
          <a:ext cx="4922834" cy="268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262">
                  <a:extLst>
                    <a:ext uri="{9D8B030D-6E8A-4147-A177-3AD203B41FA5}">
                      <a16:colId xmlns:a16="http://schemas.microsoft.com/office/drawing/2014/main" xmlns="" val="3659514831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1911899699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786730247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8941416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101576090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3525285334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2188868648"/>
                    </a:ext>
                  </a:extLst>
                </a:gridCol>
              </a:tblGrid>
              <a:tr h="536996"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5151999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7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8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782520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11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14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17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597864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20</a:t>
                      </a:r>
                    </a:p>
                  </a:txBody>
                  <a:tcPr marL="79402" marR="79402" marT="39701" marB="397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21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24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8123048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25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26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27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28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29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30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31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3530123"/>
                  </a:ext>
                </a:extLst>
              </a:tr>
            </a:tbl>
          </a:graphicData>
        </a:graphic>
      </p:graphicFrame>
      <p:sp>
        <p:nvSpPr>
          <p:cNvPr id="27" name="Прямоугольник 12">
            <a:extLst>
              <a:ext uri="{FF2B5EF4-FFF2-40B4-BE49-F238E27FC236}">
                <a16:creationId xmlns:a16="http://schemas.microsoft.com/office/drawing/2014/main" xmlns="" id="{16ED9D96-8B6A-4788-9122-203BC072152D}"/>
              </a:ext>
            </a:extLst>
          </p:cNvPr>
          <p:cNvSpPr/>
          <p:nvPr/>
        </p:nvSpPr>
        <p:spPr>
          <a:xfrm>
            <a:off x="973852" y="4710560"/>
            <a:ext cx="492283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15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СВ</a:t>
            </a: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Водный налог</a:t>
            </a:r>
            <a:endParaRPr lang="ru-RU" sz="15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22.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 на игорный бизнес</a:t>
            </a: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25.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Акцизы, НДПИ, НДС</a:t>
            </a:r>
          </a:p>
          <a:p>
            <a:pPr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28</a:t>
            </a:r>
            <a:r>
              <a:rPr lang="ru-RU" sz="1500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Прибыль</a:t>
            </a:r>
            <a:r>
              <a:rPr lang="ru-RU" sz="1500" dirty="0">
                <a:solidFill>
                  <a:srgbClr val="EF43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1500" dirty="0" smtClean="0">
              <a:solidFill>
                <a:srgbClr val="EF43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30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Транспортный, земельный налоги и налог на имущество организаций</a:t>
            </a:r>
          </a:p>
          <a:p>
            <a:pPr lvl="0"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31.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ЕСХН</a:t>
            </a:r>
            <a:endParaRPr lang="ru-RU" sz="15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8" name="Прямоугольник 12">
            <a:extLst>
              <a:ext uri="{FF2B5EF4-FFF2-40B4-BE49-F238E27FC236}">
                <a16:creationId xmlns:a16="http://schemas.microsoft.com/office/drawing/2014/main" xmlns="" id="{577B0EA0-00DB-4414-966C-58E8DB422E0F}"/>
              </a:ext>
            </a:extLst>
          </p:cNvPr>
          <p:cNvSpPr/>
          <p:nvPr/>
        </p:nvSpPr>
        <p:spPr>
          <a:xfrm>
            <a:off x="6375926" y="4849758"/>
            <a:ext cx="4922833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ru-RU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r>
            <a:r>
              <a:rPr lang="en-US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Подача декларации</a:t>
            </a:r>
          </a:p>
          <a:p>
            <a:pPr lvl="0">
              <a:spcAft>
                <a:spcPts val="300"/>
              </a:spcAft>
            </a:pPr>
            <a:r>
              <a:rPr lang="ru-RU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28.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Срок уплаты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542469" y="232545"/>
            <a:ext cx="442883" cy="43915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5811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488D96E1-B3D9-4C39-ABCB-7A1EC132A94B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ПРЕИМУЩЕСТВА ЕНС</a:t>
            </a:r>
          </a:p>
        </p:txBody>
      </p:sp>
      <p:sp>
        <p:nvSpPr>
          <p:cNvPr id="12" name="Прямоугольник 54">
            <a:extLst>
              <a:ext uri="{FF2B5EF4-FFF2-40B4-BE49-F238E27FC236}">
                <a16:creationId xmlns:a16="http://schemas.microsoft.com/office/drawing/2014/main" xmlns="" id="{DA772355-DCB7-46CF-91CE-6B9C7332075E}"/>
              </a:ext>
            </a:extLst>
          </p:cNvPr>
          <p:cNvSpPr/>
          <p:nvPr/>
        </p:nvSpPr>
        <p:spPr>
          <a:xfrm>
            <a:off x="5313512" y="1874911"/>
            <a:ext cx="2664296" cy="5693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1 платеж в месяц</a:t>
            </a:r>
          </a:p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2 реквизита в платежке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1FB8944-C23C-48A9-AB14-FCF799278181}"/>
              </a:ext>
            </a:extLst>
          </p:cNvPr>
          <p:cNvSpPr txBox="1"/>
          <p:nvPr/>
        </p:nvSpPr>
        <p:spPr>
          <a:xfrm>
            <a:off x="5313512" y="1484784"/>
            <a:ext cx="222590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031626"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ПЛАТИТЬ ПРОЩЕ</a:t>
            </a:r>
          </a:p>
        </p:txBody>
      </p:sp>
      <p:sp>
        <p:nvSpPr>
          <p:cNvPr id="14" name="Прямоугольник 57">
            <a:extLst>
              <a:ext uri="{FF2B5EF4-FFF2-40B4-BE49-F238E27FC236}">
                <a16:creationId xmlns:a16="http://schemas.microsoft.com/office/drawing/2014/main" xmlns="" id="{6F58A533-37C3-4B06-9DCD-3593D494B730}"/>
              </a:ext>
            </a:extLst>
          </p:cNvPr>
          <p:cNvSpPr/>
          <p:nvPr/>
        </p:nvSpPr>
        <p:spPr>
          <a:xfrm>
            <a:off x="551384" y="1879184"/>
            <a:ext cx="3312368" cy="155427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Онлайн доступ для плательщиков детализации начислений и уплаты налогов</a:t>
            </a:r>
          </a:p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Интеграция доступа как в ЛК, так и в IT-платформы плательщиков по открытому API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185A2-31FF-4A80-979B-CBE492B146A6}"/>
              </a:ext>
            </a:extLst>
          </p:cNvPr>
          <p:cNvSpPr txBox="1"/>
          <p:nvPr/>
        </p:nvSpPr>
        <p:spPr>
          <a:xfrm>
            <a:off x="551384" y="1484784"/>
            <a:ext cx="302066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031626"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ПРОЗРАЧНОСТЬ И СЕРВИСНОСТЬ</a:t>
            </a:r>
          </a:p>
        </p:txBody>
      </p:sp>
      <p:sp>
        <p:nvSpPr>
          <p:cNvPr id="16" name="Прямоугольник 59">
            <a:extLst>
              <a:ext uri="{FF2B5EF4-FFF2-40B4-BE49-F238E27FC236}">
                <a16:creationId xmlns:a16="http://schemas.microsoft.com/office/drawing/2014/main" xmlns="" id="{0A54E64F-85BF-4218-B04F-3B11ABD8DC36}"/>
              </a:ext>
            </a:extLst>
          </p:cNvPr>
          <p:cNvSpPr/>
          <p:nvPr/>
        </p:nvSpPr>
        <p:spPr>
          <a:xfrm>
            <a:off x="5313512" y="3193289"/>
            <a:ext cx="4536504" cy="276998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1 сальдо расчетов с </a:t>
            </a:r>
            <a:r>
              <a:rPr lang="ru-RU" sz="1600" spc="-1" dirty="0" smtClean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бюджетом: </a:t>
            </a: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нет пени при наличии переплаты и недоимки, нет невыясненных, нет зачетов</a:t>
            </a:r>
          </a:p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 smtClean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1 </a:t>
            </a: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день на возврат </a:t>
            </a:r>
          </a:p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1 операция чтобы передать свою переплату другому лицу</a:t>
            </a:r>
          </a:p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 smtClean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Нет </a:t>
            </a: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срока давности для платежей старше 3-х лет</a:t>
            </a:r>
          </a:p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Нет необходимости получения справок о долге — госорганы сами обменяются информацией</a:t>
            </a:r>
            <a:b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</a:b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о состоянии расчетов с бюджетом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708FBF-4FAB-40C2-B15D-E8AC24980D2B}"/>
              </a:ext>
            </a:extLst>
          </p:cNvPr>
          <p:cNvSpPr txBox="1"/>
          <p:nvPr/>
        </p:nvSpPr>
        <p:spPr>
          <a:xfrm>
            <a:off x="5313512" y="2803162"/>
            <a:ext cx="269693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031626"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ЭКОНОМИЯ ДЕНЕГ И ВРЕМЕНИ</a:t>
            </a:r>
          </a:p>
        </p:txBody>
      </p:sp>
      <p:sp>
        <p:nvSpPr>
          <p:cNvPr id="18" name="Прямоугольник 66">
            <a:extLst>
              <a:ext uri="{FF2B5EF4-FFF2-40B4-BE49-F238E27FC236}">
                <a16:creationId xmlns:a16="http://schemas.microsoft.com/office/drawing/2014/main" xmlns="" id="{CCD0C9E1-AEFD-4383-8A4C-54D541FCA57A}"/>
              </a:ext>
            </a:extLst>
          </p:cNvPr>
          <p:cNvSpPr/>
          <p:nvPr/>
        </p:nvSpPr>
        <p:spPr>
          <a:xfrm>
            <a:off x="551384" y="4485950"/>
            <a:ext cx="3636404" cy="8156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1 день на снятие приостановки со счетов при уплате долга.</a:t>
            </a:r>
          </a:p>
          <a:p>
            <a:pPr marL="285750" indent="-285750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lined-icons" pitchFamily="2" charset="0"/>
              <a:buChar char=""/>
            </a:pPr>
            <a:r>
              <a:rPr lang="ru-RU" sz="1600" spc="-1" dirty="0">
                <a:solidFill>
                  <a:schemeClr val="tx1">
                    <a:lumMod val="50000"/>
                  </a:schemeClr>
                </a:solidFill>
                <a:latin typeface="Roboto Condensed"/>
                <a:ea typeface="Roboto Condensed"/>
              </a:rPr>
              <a:t>1 документ взыскания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E64609-E3C1-47E2-955E-6496ED4DBEAA}"/>
              </a:ext>
            </a:extLst>
          </p:cNvPr>
          <p:cNvSpPr txBox="1"/>
          <p:nvPr/>
        </p:nvSpPr>
        <p:spPr>
          <a:xfrm>
            <a:off x="551384" y="4095823"/>
            <a:ext cx="316835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031626"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ПРОЩЕ РАЗОБРАТЬСЯ С ДОЛГОМ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92050D4-A53E-47B3-B8F3-90207C97B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81" y="1292848"/>
            <a:ext cx="3024335" cy="2726944"/>
          </a:xfrm>
          <a:prstGeom prst="rect">
            <a:avLst/>
          </a:prstGeom>
        </p:spPr>
      </p:pic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542469" y="232545"/>
            <a:ext cx="442883" cy="43915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94523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xmlns="" id="{C04547B7-6B0B-4E3A-BA23-45CF13BF54EC}"/>
              </a:ext>
            </a:extLst>
          </p:cNvPr>
          <p:cNvSpPr/>
          <p:nvPr/>
        </p:nvSpPr>
        <p:spPr>
          <a:xfrm>
            <a:off x="7287644" y="904240"/>
            <a:ext cx="4904356" cy="595375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xmlns="" id="{9031596D-8CB8-4E9E-AC75-55F819982CD3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7" name="Номер слайда 5">
            <a:extLst>
              <a:ext uri="{FF2B5EF4-FFF2-40B4-BE49-F238E27FC236}">
                <a16:creationId xmlns:a16="http://schemas.microsoft.com/office/drawing/2014/main" xmlns="" id="{4DECDD0B-394F-4032-83D6-90C994006150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xmlns="" id="{15921865-DAF0-444A-B6D1-ADB0331BCF04}"/>
              </a:ext>
            </a:extLst>
          </p:cNvPr>
          <p:cNvCxnSpPr>
            <a:cxnSpLocks/>
            <a:stCxn id="61" idx="2"/>
            <a:endCxn id="128" idx="0"/>
          </p:cNvCxnSpPr>
          <p:nvPr/>
        </p:nvCxnSpPr>
        <p:spPr>
          <a:xfrm>
            <a:off x="4411889" y="3632793"/>
            <a:ext cx="973777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xmlns="" id="{58AA90A0-D7DF-4EE3-AC67-B00E696768C9}"/>
              </a:ext>
            </a:extLst>
          </p:cNvPr>
          <p:cNvCxnSpPr>
            <a:cxnSpLocks/>
            <a:stCxn id="61" idx="2"/>
            <a:endCxn id="131" idx="0"/>
          </p:cNvCxnSpPr>
          <p:nvPr/>
        </p:nvCxnSpPr>
        <p:spPr>
          <a:xfrm flipH="1">
            <a:off x="3594770" y="3632793"/>
            <a:ext cx="817119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2CEB37B6-D561-4D14-8C11-31AB626CE0D5}"/>
              </a:ext>
            </a:extLst>
          </p:cNvPr>
          <p:cNvGrpSpPr/>
          <p:nvPr/>
        </p:nvGrpSpPr>
        <p:grpSpPr>
          <a:xfrm>
            <a:off x="2460392" y="1120241"/>
            <a:ext cx="3902994" cy="2512552"/>
            <a:chOff x="3950773" y="1120357"/>
            <a:chExt cx="3902994" cy="2512552"/>
          </a:xfrm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xmlns="" id="{43A5BF97-D1AA-4EF5-95A9-BED68E434A20}"/>
                </a:ext>
              </a:extLst>
            </p:cNvPr>
            <p:cNvSpPr/>
            <p:nvPr/>
          </p:nvSpPr>
          <p:spPr>
            <a:xfrm>
              <a:off x="3950773" y="1120357"/>
              <a:ext cx="3902993" cy="2512552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A6E6"/>
                </a:gs>
                <a:gs pos="86000">
                  <a:srgbClr val="002060"/>
                </a:gs>
                <a:gs pos="100000">
                  <a:srgbClr val="002E89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E5F9E2CD-5776-44F8-A757-D3090DF4F92E}"/>
                </a:ext>
              </a:extLst>
            </p:cNvPr>
            <p:cNvSpPr txBox="1"/>
            <p:nvPr/>
          </p:nvSpPr>
          <p:spPr>
            <a:xfrm>
              <a:off x="4990768" y="1532324"/>
              <a:ext cx="198022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306B7BB7-C398-41D0-9022-DF2340C13992}"/>
                </a:ext>
              </a:extLst>
            </p:cNvPr>
            <p:cNvSpPr txBox="1"/>
            <p:nvPr/>
          </p:nvSpPr>
          <p:spPr>
            <a:xfrm>
              <a:off x="4987311" y="2004118"/>
              <a:ext cx="176419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4F4856ED-4197-4629-B656-8ED1640B46A6}"/>
                </a:ext>
              </a:extLst>
            </p:cNvPr>
            <p:cNvSpPr txBox="1"/>
            <p:nvPr/>
          </p:nvSpPr>
          <p:spPr>
            <a:xfrm>
              <a:off x="4987311" y="1826102"/>
              <a:ext cx="176419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ИНН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xmlns="" id="{BB5134E4-680B-4E9E-AAD6-584B9987F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01712" y="1340732"/>
              <a:ext cx="553831" cy="56785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3857CA0-DC44-488E-AEA7-69C5A286EE91}"/>
                </a:ext>
              </a:extLst>
            </p:cNvPr>
            <p:cNvSpPr txBox="1"/>
            <p:nvPr/>
          </p:nvSpPr>
          <p:spPr>
            <a:xfrm>
              <a:off x="4301712" y="2941494"/>
              <a:ext cx="848900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НАЧИСЛЕНО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920 200 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F0264B43-F4A7-4C74-8BE5-162951046BBE}"/>
                </a:ext>
              </a:extLst>
            </p:cNvPr>
            <p:cNvSpPr txBox="1"/>
            <p:nvPr/>
          </p:nvSpPr>
          <p:spPr>
            <a:xfrm>
              <a:off x="5403872" y="2941494"/>
              <a:ext cx="786683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УПЛАЧЕНО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900 000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A15DBE2B-2C16-411B-A77A-F3607616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r="50157"/>
            <a:stretch>
              <a:fillRect/>
            </a:stretch>
          </p:blipFill>
          <p:spPr>
            <a:xfrm>
              <a:off x="7067392" y="1620200"/>
              <a:ext cx="782505" cy="1512866"/>
            </a:xfrm>
            <a:custGeom>
              <a:avLst/>
              <a:gdLst>
                <a:gd name="connsiteX0" fmla="*/ 0 w 522225"/>
                <a:gd name="connsiteY0" fmla="*/ 0 h 1009650"/>
                <a:gd name="connsiteX1" fmla="*/ 522225 w 522225"/>
                <a:gd name="connsiteY1" fmla="*/ 0 h 1009650"/>
                <a:gd name="connsiteX2" fmla="*/ 522225 w 522225"/>
                <a:gd name="connsiteY2" fmla="*/ 1009650 h 1009650"/>
                <a:gd name="connsiteX3" fmla="*/ 0 w 522225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225" h="1009650">
                  <a:moveTo>
                    <a:pt x="0" y="0"/>
                  </a:moveTo>
                  <a:lnTo>
                    <a:pt x="522225" y="0"/>
                  </a:lnTo>
                  <a:lnTo>
                    <a:pt x="522225" y="1009650"/>
                  </a:lnTo>
                  <a:lnTo>
                    <a:pt x="0" y="1009650"/>
                  </a:lnTo>
                  <a:close/>
                </a:path>
              </a:pathLst>
            </a:custGeom>
          </p:spPr>
        </p:pic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xmlns="" id="{89B11A0E-9B59-4D48-8F75-50CA7729E278}"/>
                </a:ext>
              </a:extLst>
            </p:cNvPr>
            <p:cNvSpPr/>
            <p:nvPr/>
          </p:nvSpPr>
          <p:spPr>
            <a:xfrm>
              <a:off x="7745755" y="1325866"/>
              <a:ext cx="108012" cy="2101535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2A76ECF-0587-4B07-9341-00C610128BAC}"/>
                </a:ext>
              </a:extLst>
            </p:cNvPr>
            <p:cNvSpPr txBox="1"/>
            <p:nvPr/>
          </p:nvSpPr>
          <p:spPr>
            <a:xfrm>
              <a:off x="6443815" y="2941494"/>
              <a:ext cx="67428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САЛЬДО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- 20 200 </a:t>
              </a:r>
              <a:endParaRPr lang="ru-RU" sz="1800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12" name="Oval 11">
            <a:extLst>
              <a:ext uri="{FF2B5EF4-FFF2-40B4-BE49-F238E27FC236}">
                <a16:creationId xmlns:a16="http://schemas.microsoft.com/office/drawing/2014/main" xmlns="" id="{3CD5E4D9-E0C6-4590-8585-0DD128BC6CCB}"/>
              </a:ext>
            </a:extLst>
          </p:cNvPr>
          <p:cNvSpPr/>
          <p:nvPr/>
        </p:nvSpPr>
        <p:spPr>
          <a:xfrm>
            <a:off x="299356" y="1120241"/>
            <a:ext cx="1605326" cy="2512552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xmlns="" id="{AB6D85C4-D972-4F14-BF63-1A679E5BBE1E}"/>
              </a:ext>
            </a:extLst>
          </p:cNvPr>
          <p:cNvGrpSpPr/>
          <p:nvPr/>
        </p:nvGrpSpPr>
        <p:grpSpPr>
          <a:xfrm>
            <a:off x="650140" y="2065423"/>
            <a:ext cx="903759" cy="622187"/>
            <a:chOff x="650140" y="2058206"/>
            <a:chExt cx="903759" cy="622187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AEA0D71-2D1B-4300-AC38-D0B17351282F}"/>
                </a:ext>
              </a:extLst>
            </p:cNvPr>
            <p:cNvSpPr txBox="1"/>
            <p:nvPr/>
          </p:nvSpPr>
          <p:spPr>
            <a:xfrm>
              <a:off x="913121" y="2058206"/>
              <a:ext cx="377796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26">
                <a:defRPr/>
              </a:pPr>
              <a:r>
                <a:rPr lang="ru-RU" sz="1400" b="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ЕНП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63E0400B-D0A5-487D-958C-6526B7E3F4F3}"/>
                </a:ext>
              </a:extLst>
            </p:cNvPr>
            <p:cNvSpPr txBox="1"/>
            <p:nvPr/>
          </p:nvSpPr>
          <p:spPr>
            <a:xfrm>
              <a:off x="650140" y="2434172"/>
              <a:ext cx="90375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26">
                <a:defRPr/>
              </a:pPr>
              <a:r>
                <a:rPr lang="ru-RU" sz="1600" b="1" dirty="0">
                  <a:solidFill>
                    <a:srgbClr val="92D05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+ 900 000 </a:t>
              </a:r>
            </a:p>
          </p:txBody>
        </p:sp>
      </p:grp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xmlns="" id="{1295EE7B-02AA-41A3-B423-1E14147C7FE6}"/>
              </a:ext>
            </a:extLst>
          </p:cNvPr>
          <p:cNvCxnSpPr>
            <a:cxnSpLocks/>
            <a:stCxn id="112" idx="3"/>
            <a:endCxn id="61" idx="1"/>
          </p:cNvCxnSpPr>
          <p:nvPr/>
        </p:nvCxnSpPr>
        <p:spPr>
          <a:xfrm>
            <a:off x="1904682" y="2376517"/>
            <a:ext cx="555710" cy="0"/>
          </a:xfrm>
          <a:prstGeom prst="straightConnector1">
            <a:avLst/>
          </a:prstGeom>
          <a:ln w="19050">
            <a:solidFill>
              <a:srgbClr val="92D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1">
            <a:extLst>
              <a:ext uri="{FF2B5EF4-FFF2-40B4-BE49-F238E27FC236}">
                <a16:creationId xmlns:a16="http://schemas.microsoft.com/office/drawing/2014/main" xmlns="" id="{572433A7-6893-4818-B6F1-CEC10229073B}"/>
              </a:ext>
            </a:extLst>
          </p:cNvPr>
          <p:cNvSpPr/>
          <p:nvPr/>
        </p:nvSpPr>
        <p:spPr>
          <a:xfrm>
            <a:off x="1828508" y="4009454"/>
            <a:ext cx="1605326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9278326C-8359-405D-8481-A25688CC8F33}"/>
              </a:ext>
            </a:extLst>
          </p:cNvPr>
          <p:cNvSpPr txBox="1"/>
          <p:nvPr/>
        </p:nvSpPr>
        <p:spPr>
          <a:xfrm>
            <a:off x="1997886" y="4189796"/>
            <a:ext cx="126657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ИМУЩЕСТВО ОРГАНИЗАЦИЙ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45EAAF10-8492-45E4-8805-BC01D46FCD88}"/>
              </a:ext>
            </a:extLst>
          </p:cNvPr>
          <p:cNvSpPr txBox="1"/>
          <p:nvPr/>
        </p:nvSpPr>
        <p:spPr>
          <a:xfrm>
            <a:off x="2179292" y="4705723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- 440 000 </a:t>
            </a:r>
          </a:p>
        </p:txBody>
      </p:sp>
      <p:sp>
        <p:nvSpPr>
          <p:cNvPr id="122" name="Oval 11">
            <a:extLst>
              <a:ext uri="{FF2B5EF4-FFF2-40B4-BE49-F238E27FC236}">
                <a16:creationId xmlns:a16="http://schemas.microsoft.com/office/drawing/2014/main" xmlns="" id="{279BF705-B744-431D-97FC-63C8B6893990}"/>
              </a:ext>
            </a:extLst>
          </p:cNvPr>
          <p:cNvSpPr/>
          <p:nvPr/>
        </p:nvSpPr>
        <p:spPr>
          <a:xfrm>
            <a:off x="3609227" y="4009338"/>
            <a:ext cx="1605326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3F1B5E1F-A151-456A-A57A-86232B57A06D}"/>
              </a:ext>
            </a:extLst>
          </p:cNvPr>
          <p:cNvSpPr txBox="1"/>
          <p:nvPr/>
        </p:nvSpPr>
        <p:spPr>
          <a:xfrm>
            <a:off x="3778605" y="4297517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A4D86DCD-F701-4CFB-AFC8-20E1A9AE7B88}"/>
              </a:ext>
            </a:extLst>
          </p:cNvPr>
          <p:cNvSpPr txBox="1"/>
          <p:nvPr/>
        </p:nvSpPr>
        <p:spPr>
          <a:xfrm>
            <a:off x="3960011" y="4705723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- 102 000 </a:t>
            </a:r>
          </a:p>
        </p:txBody>
      </p:sp>
      <p:sp>
        <p:nvSpPr>
          <p:cNvPr id="128" name="Oval 11">
            <a:extLst>
              <a:ext uri="{FF2B5EF4-FFF2-40B4-BE49-F238E27FC236}">
                <a16:creationId xmlns:a16="http://schemas.microsoft.com/office/drawing/2014/main" xmlns="" id="{BCDF80C4-0514-4050-8B85-EBFFEEA821EC}"/>
              </a:ext>
            </a:extLst>
          </p:cNvPr>
          <p:cNvSpPr/>
          <p:nvPr/>
        </p:nvSpPr>
        <p:spPr>
          <a:xfrm>
            <a:off x="4583003" y="5343266"/>
            <a:ext cx="1605326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71BF3C49-5D74-47FF-9947-7A8B0AD77FAE}"/>
              </a:ext>
            </a:extLst>
          </p:cNvPr>
          <p:cNvSpPr txBox="1"/>
          <p:nvPr/>
        </p:nvSpPr>
        <p:spPr>
          <a:xfrm>
            <a:off x="4752381" y="5631329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078CD6C1-3C7D-48C2-8254-23B9E1ADFE9C}"/>
              </a:ext>
            </a:extLst>
          </p:cNvPr>
          <p:cNvSpPr txBox="1"/>
          <p:nvPr/>
        </p:nvSpPr>
        <p:spPr>
          <a:xfrm>
            <a:off x="4933787" y="6030304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</a:t>
            </a:r>
            <a:r>
              <a:rPr lang="en-US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200</a:t>
            </a:r>
          </a:p>
        </p:txBody>
      </p:sp>
      <p:sp>
        <p:nvSpPr>
          <p:cNvPr id="131" name="Oval 11">
            <a:extLst>
              <a:ext uri="{FF2B5EF4-FFF2-40B4-BE49-F238E27FC236}">
                <a16:creationId xmlns:a16="http://schemas.microsoft.com/office/drawing/2014/main" xmlns="" id="{089FF4EA-B640-48FB-A27C-F039D0447CBA}"/>
              </a:ext>
            </a:extLst>
          </p:cNvPr>
          <p:cNvSpPr/>
          <p:nvPr/>
        </p:nvSpPr>
        <p:spPr>
          <a:xfrm>
            <a:off x="2792107" y="5343266"/>
            <a:ext cx="1605326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203933C6-9EFE-4541-AB4B-704DA395DD8C}"/>
              </a:ext>
            </a:extLst>
          </p:cNvPr>
          <p:cNvSpPr txBox="1"/>
          <p:nvPr/>
        </p:nvSpPr>
        <p:spPr>
          <a:xfrm>
            <a:off x="2961485" y="5631329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ПРИБЫЛЬ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92F65174-D14B-4FDE-80FC-BD4D00C8EFD3}"/>
              </a:ext>
            </a:extLst>
          </p:cNvPr>
          <p:cNvSpPr txBox="1"/>
          <p:nvPr/>
        </p:nvSpPr>
        <p:spPr>
          <a:xfrm>
            <a:off x="3142891" y="6030304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- 320 000</a:t>
            </a:r>
          </a:p>
        </p:txBody>
      </p:sp>
      <p:sp>
        <p:nvSpPr>
          <p:cNvPr id="125" name="Oval 11">
            <a:extLst>
              <a:ext uri="{FF2B5EF4-FFF2-40B4-BE49-F238E27FC236}">
                <a16:creationId xmlns:a16="http://schemas.microsoft.com/office/drawing/2014/main" xmlns="" id="{3BC5171A-34CC-4C4D-A68F-DE7E13FD7DA7}"/>
              </a:ext>
            </a:extLst>
          </p:cNvPr>
          <p:cNvSpPr/>
          <p:nvPr/>
        </p:nvSpPr>
        <p:spPr>
          <a:xfrm>
            <a:off x="5389945" y="4018685"/>
            <a:ext cx="1605326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1EEDA39-E15B-467C-AC90-208ADA019F08}"/>
              </a:ext>
            </a:extLst>
          </p:cNvPr>
          <p:cNvSpPr txBox="1"/>
          <p:nvPr/>
        </p:nvSpPr>
        <p:spPr>
          <a:xfrm>
            <a:off x="5559323" y="4306748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ЗЕМЛЯ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C7442F91-650D-4D91-B92E-079B232966EF}"/>
              </a:ext>
            </a:extLst>
          </p:cNvPr>
          <p:cNvSpPr txBox="1"/>
          <p:nvPr/>
        </p:nvSpPr>
        <p:spPr>
          <a:xfrm>
            <a:off x="5740729" y="4705723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- 58 000 </a:t>
            </a:r>
          </a:p>
        </p:txBody>
      </p:sp>
      <p:cxnSp>
        <p:nvCxnSpPr>
          <p:cNvPr id="138" name="Прямая со стрелкой 137">
            <a:extLst>
              <a:ext uri="{FF2B5EF4-FFF2-40B4-BE49-F238E27FC236}">
                <a16:creationId xmlns:a16="http://schemas.microsoft.com/office/drawing/2014/main" xmlns="" id="{434B4933-5634-4BAF-B7F4-833ED7A2E50A}"/>
              </a:ext>
            </a:extLst>
          </p:cNvPr>
          <p:cNvCxnSpPr>
            <a:cxnSpLocks/>
            <a:stCxn id="61" idx="2"/>
            <a:endCxn id="109" idx="0"/>
          </p:cNvCxnSpPr>
          <p:nvPr/>
        </p:nvCxnSpPr>
        <p:spPr>
          <a:xfrm flipH="1">
            <a:off x="2631171" y="3632793"/>
            <a:ext cx="1780718" cy="376661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xmlns="" id="{1F66385B-A8CA-4543-9990-5D7DB6E25E71}"/>
              </a:ext>
            </a:extLst>
          </p:cNvPr>
          <p:cNvCxnSpPr>
            <a:cxnSpLocks/>
            <a:stCxn id="61" idx="2"/>
            <a:endCxn id="122" idx="0"/>
          </p:cNvCxnSpPr>
          <p:nvPr/>
        </p:nvCxnSpPr>
        <p:spPr>
          <a:xfrm>
            <a:off x="4411889" y="3632793"/>
            <a:ext cx="1" cy="37654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>
            <a:extLst>
              <a:ext uri="{FF2B5EF4-FFF2-40B4-BE49-F238E27FC236}">
                <a16:creationId xmlns:a16="http://schemas.microsoft.com/office/drawing/2014/main" xmlns="" id="{7577AE04-99ED-4E39-BBF2-076B6394D99C}"/>
              </a:ext>
            </a:extLst>
          </p:cNvPr>
          <p:cNvCxnSpPr>
            <a:cxnSpLocks/>
            <a:stCxn id="61" idx="2"/>
            <a:endCxn id="125" idx="0"/>
          </p:cNvCxnSpPr>
          <p:nvPr/>
        </p:nvCxnSpPr>
        <p:spPr>
          <a:xfrm>
            <a:off x="4411889" y="3632793"/>
            <a:ext cx="1780719" cy="385892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1">
            <a:extLst>
              <a:ext uri="{FF2B5EF4-FFF2-40B4-BE49-F238E27FC236}">
                <a16:creationId xmlns:a16="http://schemas.microsoft.com/office/drawing/2014/main" xmlns="" id="{A38D86D3-555A-429D-9221-6F373411A17D}"/>
              </a:ext>
            </a:extLst>
          </p:cNvPr>
          <p:cNvSpPr/>
          <p:nvPr/>
        </p:nvSpPr>
        <p:spPr>
          <a:xfrm>
            <a:off x="7895545" y="1120241"/>
            <a:ext cx="3723760" cy="705745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7BE3B817-4838-4DB5-9BAE-BD1542DF1C38}"/>
              </a:ext>
            </a:extLst>
          </p:cNvPr>
          <p:cNvSpPr txBox="1"/>
          <p:nvPr/>
        </p:nvSpPr>
        <p:spPr>
          <a:xfrm>
            <a:off x="8905308" y="1365391"/>
            <a:ext cx="197200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РАСПРЕДЕЛЕНИЕ ЕНП</a:t>
            </a:r>
          </a:p>
        </p:txBody>
      </p:sp>
      <p:pic>
        <p:nvPicPr>
          <p:cNvPr id="156" name="Рисунок 155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FE46B9A5-9745-49FF-A886-10874659D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637542" y="1306732"/>
            <a:ext cx="332762" cy="332762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EF5B5A31-D7A6-402B-9677-F0EE4BF21EE6}"/>
              </a:ext>
            </a:extLst>
          </p:cNvPr>
          <p:cNvSpPr txBox="1"/>
          <p:nvPr/>
        </p:nvSpPr>
        <p:spPr>
          <a:xfrm>
            <a:off x="9124139" y="2276872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 ОЧЕРЕДЬ</a:t>
            </a:r>
          </a:p>
        </p:txBody>
      </p:sp>
      <p:cxnSp>
        <p:nvCxnSpPr>
          <p:cNvPr id="159" name="Прямая со стрелкой 158">
            <a:extLst>
              <a:ext uri="{FF2B5EF4-FFF2-40B4-BE49-F238E27FC236}">
                <a16:creationId xmlns:a16="http://schemas.microsoft.com/office/drawing/2014/main" xmlns="" id="{C15B448C-F17A-4730-8E01-B1457BF45F68}"/>
              </a:ext>
            </a:extLst>
          </p:cNvPr>
          <p:cNvCxnSpPr>
            <a:cxnSpLocks/>
            <a:stCxn id="152" idx="2"/>
          </p:cNvCxnSpPr>
          <p:nvPr/>
        </p:nvCxnSpPr>
        <p:spPr>
          <a:xfrm>
            <a:off x="9757425" y="1825986"/>
            <a:ext cx="0" cy="342874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1C19F36A-C4CA-43A3-BF03-98BCC3F763A9}"/>
              </a:ext>
            </a:extLst>
          </p:cNvPr>
          <p:cNvSpPr txBox="1"/>
          <p:nvPr/>
        </p:nvSpPr>
        <p:spPr>
          <a:xfrm>
            <a:off x="8468674" y="2611757"/>
            <a:ext cx="257750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НЕДОИМКА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начиная с налога</a:t>
            </a:r>
          </a:p>
          <a:p>
            <a:pPr algn="ctr" defTabSz="1031626"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более ранним сроком уплаты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38F0A379-C9E3-40A1-942F-0A2224599319}"/>
              </a:ext>
            </a:extLst>
          </p:cNvPr>
          <p:cNvSpPr txBox="1"/>
          <p:nvPr/>
        </p:nvSpPr>
        <p:spPr>
          <a:xfrm>
            <a:off x="9124139" y="3591854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ОЧЕРЕДЬ</a:t>
            </a:r>
          </a:p>
        </p:txBody>
      </p:sp>
      <p:cxnSp>
        <p:nvCxnSpPr>
          <p:cNvPr id="181" name="Прямая со стрелкой 180">
            <a:extLst>
              <a:ext uri="{FF2B5EF4-FFF2-40B4-BE49-F238E27FC236}">
                <a16:creationId xmlns:a16="http://schemas.microsoft.com/office/drawing/2014/main" xmlns="" id="{82C14045-E774-479E-8D7B-BC25CB93DD2B}"/>
              </a:ext>
            </a:extLst>
          </p:cNvPr>
          <p:cNvCxnSpPr>
            <a:cxnSpLocks/>
          </p:cNvCxnSpPr>
          <p:nvPr/>
        </p:nvCxnSpPr>
        <p:spPr>
          <a:xfrm>
            <a:off x="9757425" y="3140968"/>
            <a:ext cx="0" cy="342874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52CDE322-2B64-4682-8345-37CF292BD05A}"/>
              </a:ext>
            </a:extLst>
          </p:cNvPr>
          <p:cNvSpPr txBox="1"/>
          <p:nvPr/>
        </p:nvSpPr>
        <p:spPr>
          <a:xfrm>
            <a:off x="8513583" y="3926739"/>
            <a:ext cx="248768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НАЧИСЛЕНИЯ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текущим сроком уплаты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74C2CA13-E7FA-4EDB-80AB-9A54F0993E21}"/>
              </a:ext>
            </a:extLst>
          </p:cNvPr>
          <p:cNvSpPr txBox="1"/>
          <p:nvPr/>
        </p:nvSpPr>
        <p:spPr>
          <a:xfrm>
            <a:off x="9124139" y="4960006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ОЧЕРЕДЬ</a:t>
            </a:r>
          </a:p>
        </p:txBody>
      </p:sp>
      <p:cxnSp>
        <p:nvCxnSpPr>
          <p:cNvPr id="184" name="Прямая со стрелкой 183">
            <a:extLst>
              <a:ext uri="{FF2B5EF4-FFF2-40B4-BE49-F238E27FC236}">
                <a16:creationId xmlns:a16="http://schemas.microsoft.com/office/drawing/2014/main" xmlns="" id="{C5519E47-96D1-4D50-A324-AC604A42F4AE}"/>
              </a:ext>
            </a:extLst>
          </p:cNvPr>
          <p:cNvCxnSpPr>
            <a:cxnSpLocks/>
          </p:cNvCxnSpPr>
          <p:nvPr/>
        </p:nvCxnSpPr>
        <p:spPr>
          <a:xfrm>
            <a:off x="9757425" y="4509120"/>
            <a:ext cx="0" cy="342874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F8DFFA48-4E38-4BBE-A8C5-1F868C94214C}"/>
              </a:ext>
            </a:extLst>
          </p:cNvPr>
          <p:cNvSpPr txBox="1"/>
          <p:nvPr/>
        </p:nvSpPr>
        <p:spPr>
          <a:xfrm>
            <a:off x="8468674" y="5294891"/>
            <a:ext cx="257750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ПЕНИ, ПРОЦЕНТЫ И ШТРАФЫ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xmlns="" id="{51E6284A-3CAF-4228-9014-122EECF180F9}"/>
              </a:ext>
            </a:extLst>
          </p:cNvPr>
          <p:cNvSpPr/>
          <p:nvPr/>
        </p:nvSpPr>
        <p:spPr>
          <a:xfrm>
            <a:off x="7273949" y="5777830"/>
            <a:ext cx="4918052" cy="108016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5D9462F6-ADCA-4768-9C82-D1B46419168E}"/>
              </a:ext>
            </a:extLst>
          </p:cNvPr>
          <p:cNvSpPr txBox="1"/>
          <p:nvPr/>
        </p:nvSpPr>
        <p:spPr>
          <a:xfrm>
            <a:off x="7627182" y="6309320"/>
            <a:ext cx="422528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26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Если денег недостаточно и сроки уплаты совпадают, то ЕНП распределится пропорционально суммам таких обязательств</a:t>
            </a:r>
          </a:p>
        </p:txBody>
      </p:sp>
      <p:pic>
        <p:nvPicPr>
          <p:cNvPr id="191" name="Рисунок 190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AC968110-87FD-47DE-87D0-655DA2FDF6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573441" y="5877272"/>
            <a:ext cx="332762" cy="332762"/>
          </a:xfrm>
          <a:prstGeom prst="rect">
            <a:avLst/>
          </a:prstGeom>
        </p:spPr>
      </p:pic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5BC503DF-516F-4818-A130-8D80C93F9607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ЭКОСИСТЕМА ЕНС</a:t>
            </a:r>
          </a:p>
        </p:txBody>
      </p:sp>
      <p:sp>
        <p:nvSpPr>
          <p:cNvPr id="58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542469" y="232545"/>
            <a:ext cx="442883" cy="43915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8422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t="10583" r="21260" b="9971"/>
          <a:stretch/>
        </p:blipFill>
        <p:spPr bwMode="auto">
          <a:xfrm>
            <a:off x="3719736" y="0"/>
            <a:ext cx="8472264" cy="68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96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9463" r="22175" b="4370"/>
          <a:stretch/>
        </p:blipFill>
        <p:spPr bwMode="auto">
          <a:xfrm>
            <a:off x="3719736" y="-11100"/>
            <a:ext cx="8490110" cy="682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06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4" t="10627" r="21436" b="10981"/>
          <a:stretch/>
        </p:blipFill>
        <p:spPr bwMode="auto">
          <a:xfrm>
            <a:off x="3719736" y="8614"/>
            <a:ext cx="8472264" cy="684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9" y="0"/>
            <a:ext cx="37337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15060" y="2708920"/>
            <a:ext cx="345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ЕНС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личном кабинете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юридического лица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186" y="3812138"/>
            <a:ext cx="2374396" cy="32403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72497" y="6331234"/>
            <a:ext cx="442883" cy="439151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</a:t>
            </a:fld>
            <a:endParaRPr lang="en-US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331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169084</TotalTime>
  <Words>650</Words>
  <Application>Microsoft Office PowerPoint</Application>
  <PresentationFormat>Произвольный</PresentationFormat>
  <Paragraphs>243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Times New Roman</vt:lpstr>
      <vt:lpstr>Calibri Light</vt:lpstr>
      <vt:lpstr>lined-icons</vt:lpstr>
      <vt:lpstr>Open Sans Light</vt:lpstr>
      <vt:lpstr>Open Sans</vt:lpstr>
      <vt:lpstr>Roboto Condensed</vt:lpstr>
      <vt:lpstr>Calibri</vt:lpstr>
      <vt:lpstr>Arial Narrow</vt:lpstr>
      <vt:lpstr>1_Office Theme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Лосева Ирина Петровна</cp:lastModifiedBy>
  <cp:revision>2163</cp:revision>
  <cp:lastPrinted>2022-06-01T12:55:12Z</cp:lastPrinted>
  <dcterms:created xsi:type="dcterms:W3CDTF">2014-10-08T23:03:32Z</dcterms:created>
  <dcterms:modified xsi:type="dcterms:W3CDTF">2022-06-01T14:07:41Z</dcterms:modified>
</cp:coreProperties>
</file>