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0" r:id="rId4"/>
    <p:sldId id="261" r:id="rId5"/>
    <p:sldId id="262" r:id="rId6"/>
    <p:sldId id="263" r:id="rId7"/>
    <p:sldId id="264" r:id="rId8"/>
    <p:sldId id="265" r:id="rId9"/>
    <p:sldId id="266" r:id="rId10"/>
    <p:sldId id="267" r:id="rId11"/>
    <p:sldId id="25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70C0"/>
    <a:srgbClr val="DCDC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9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123220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174351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144243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385201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57464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23AB8E-33DF-46DB-AFFE-D0DA2BDAF9B2}" type="datetimeFigureOut">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193849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23AB8E-33DF-46DB-AFFE-D0DA2BDAF9B2}" type="datetimeFigureOut">
              <a:rPr lang="ru-RU" smtClean="0"/>
              <a:t>01.06.2022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209154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23AB8E-33DF-46DB-AFFE-D0DA2BDAF9B2}" type="datetimeFigureOut">
              <a:rPr lang="ru-RU" smtClean="0"/>
              <a:t>01.06.2022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4555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23AB8E-33DF-46DB-AFFE-D0DA2BDAF9B2}" type="datetimeFigureOut">
              <a:rPr lang="ru-RU" smtClean="0"/>
              <a:t>01.06.2022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296597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23AB8E-33DF-46DB-AFFE-D0DA2BDAF9B2}" type="datetimeFigureOut">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38921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23AB8E-33DF-46DB-AFFE-D0DA2BDAF9B2}" type="datetimeFigureOut">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6DC6AC-2D16-4BC7-B9D0-FCAA099DEF0C}" type="slidenum">
              <a:rPr lang="ru-RU" smtClean="0"/>
              <a:t>‹#›</a:t>
            </a:fld>
            <a:endParaRPr lang="ru-RU"/>
          </a:p>
        </p:txBody>
      </p:sp>
    </p:spTree>
    <p:extLst>
      <p:ext uri="{BB962C8B-B14F-4D97-AF65-F5344CB8AC3E}">
        <p14:creationId xmlns:p14="http://schemas.microsoft.com/office/powerpoint/2010/main" val="358147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3AB8E-33DF-46DB-AFFE-D0DA2BDAF9B2}" type="datetimeFigureOut">
              <a:rPr lang="ru-RU" smtClean="0"/>
              <a:t>01.06.2022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DC6AC-2D16-4BC7-B9D0-FCAA099DEF0C}" type="slidenum">
              <a:rPr lang="ru-RU" smtClean="0"/>
              <a:t>‹#›</a:t>
            </a:fld>
            <a:endParaRPr lang="ru-RU"/>
          </a:p>
        </p:txBody>
      </p:sp>
    </p:spTree>
    <p:extLst>
      <p:ext uri="{BB962C8B-B14F-4D97-AF65-F5344CB8AC3E}">
        <p14:creationId xmlns:p14="http://schemas.microsoft.com/office/powerpoint/2010/main" val="409549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FA8FC8C4E8963139AA7D35089B80E6127533FEE8BFD97410583C3E0AD26824138533A16EDB3E9445E2BEBFEAECFCFBD280BFC3DD57F5774F43dB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consultantplus://offline/ref=FA8FC8C4E8963139AA7D35089B80E6127532F9EABFDB7410583C3E0AD26824138533A16EDB3E9440E1BEBFEAECFCFBD280BFC3DD57F5774F43dBM" TargetMode="External"/><Relationship Id="rId4" Type="http://schemas.openxmlformats.org/officeDocument/2006/relationships/hyperlink" Target="consultantplus://offline/ref=FA8FC8C4E8963139AA7D35089B80E6127533FEE8BFD97410583C3E0AD26824138533A16EDB3E9449E0BEBFEAECFCFBD280BFC3DD57F5774F43dB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chemeClr val="bg1">
              <a:lumMod val="95000"/>
              <a:alpha val="9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04154" y="1813760"/>
            <a:ext cx="7272809" cy="10156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000" dirty="0">
                <a:solidFill>
                  <a:srgbClr val="FF0000"/>
                </a:solidFill>
                <a:latin typeface="Arial" panose="020B0604020202020204" pitchFamily="34" charset="0"/>
                <a:cs typeface="Arial" panose="020B0604020202020204" pitchFamily="34" charset="0"/>
              </a:rPr>
              <a:t>Негативные последствия выплаты </a:t>
            </a:r>
            <a:endParaRPr lang="ru-RU" sz="3000" dirty="0" smtClean="0">
              <a:solidFill>
                <a:srgbClr val="FF0000"/>
              </a:solidFill>
              <a:latin typeface="Arial" panose="020B0604020202020204" pitchFamily="34" charset="0"/>
              <a:cs typeface="Arial" panose="020B0604020202020204" pitchFamily="34" charset="0"/>
            </a:endParaRPr>
          </a:p>
          <a:p>
            <a:pPr algn="ctr">
              <a:spcAft>
                <a:spcPts val="1800"/>
              </a:spcAft>
            </a:pPr>
            <a:r>
              <a:rPr lang="ru-RU" sz="3000" dirty="0" smtClean="0">
                <a:solidFill>
                  <a:srgbClr val="FF0000"/>
                </a:solidFill>
                <a:latin typeface="Arial" panose="020B0604020202020204" pitchFamily="34" charset="0"/>
                <a:cs typeface="Arial" panose="020B0604020202020204" pitchFamily="34" charset="0"/>
              </a:rPr>
              <a:t>«</a:t>
            </a:r>
            <a:r>
              <a:rPr lang="ru-RU" sz="3000" dirty="0">
                <a:solidFill>
                  <a:srgbClr val="FF0000"/>
                </a:solidFill>
                <a:latin typeface="Arial" panose="020B0604020202020204" pitchFamily="34" charset="0"/>
                <a:cs typeface="Arial" panose="020B0604020202020204" pitchFamily="34" charset="0"/>
              </a:rPr>
              <a:t>конвертной» заработной </a:t>
            </a:r>
            <a:r>
              <a:rPr lang="ru-RU" sz="3000" dirty="0" smtClean="0">
                <a:solidFill>
                  <a:srgbClr val="FF0000"/>
                </a:solidFill>
                <a:latin typeface="Arial" panose="020B0604020202020204" pitchFamily="34" charset="0"/>
                <a:cs typeface="Arial" panose="020B0604020202020204" pitchFamily="34" charset="0"/>
              </a:rPr>
              <a:t>платы </a:t>
            </a:r>
          </a:p>
        </p:txBody>
      </p:sp>
      <p:sp>
        <p:nvSpPr>
          <p:cNvPr id="10" name="Прямоугольник 9"/>
          <p:cNvSpPr/>
          <p:nvPr/>
        </p:nvSpPr>
        <p:spPr>
          <a:xfrm>
            <a:off x="188640" y="179512"/>
            <a:ext cx="8703840" cy="6364997"/>
          </a:xfrm>
          <a:prstGeom prst="rect">
            <a:avLst/>
          </a:prstGeom>
          <a:noFill/>
          <a:ln w="12700">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4232" y="5713512"/>
            <a:ext cx="8703840" cy="8309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spAutoFit/>
          </a:bodyPr>
          <a:lstStyle/>
          <a:p>
            <a:r>
              <a:rPr lang="ru-RU" sz="1600" dirty="0" smtClean="0">
                <a:solidFill>
                  <a:schemeClr val="bg1"/>
                </a:solidFill>
                <a:latin typeface="Arial Narrow" panose="020B0606020202030204" pitchFamily="34" charset="0"/>
              </a:rPr>
              <a:t>      Спикер: </a:t>
            </a:r>
          </a:p>
          <a:p>
            <a:r>
              <a:rPr lang="ru-RU" sz="1600" dirty="0" smtClean="0">
                <a:solidFill>
                  <a:schemeClr val="bg1"/>
                </a:solidFill>
                <a:latin typeface="Arial Narrow" panose="020B0606020202030204" pitchFamily="34" charset="0"/>
              </a:rPr>
              <a:t>      Начальник отдела камерального контроля НДФЛ </a:t>
            </a:r>
          </a:p>
          <a:p>
            <a:r>
              <a:rPr lang="ru-RU" sz="1600" dirty="0">
                <a:solidFill>
                  <a:schemeClr val="bg1"/>
                </a:solidFill>
                <a:latin typeface="Arial Narrow" panose="020B0606020202030204" pitchFamily="34" charset="0"/>
              </a:rPr>
              <a:t> </a:t>
            </a:r>
            <a:r>
              <a:rPr lang="ru-RU" sz="1600" dirty="0" smtClean="0">
                <a:solidFill>
                  <a:schemeClr val="bg1"/>
                </a:solidFill>
                <a:latin typeface="Arial Narrow" panose="020B0606020202030204" pitchFamily="34" charset="0"/>
              </a:rPr>
              <a:t>     и страховых взносов </a:t>
            </a:r>
            <a:r>
              <a:rPr lang="ru-RU" sz="1600" dirty="0">
                <a:solidFill>
                  <a:schemeClr val="bg1"/>
                </a:solidFill>
                <a:latin typeface="Arial Narrow" panose="020B0606020202030204" pitchFamily="34" charset="0"/>
              </a:rPr>
              <a:t>№ 1 УФНС России по Новгородской области 		</a:t>
            </a:r>
            <a:r>
              <a:rPr lang="ru-RU" sz="1600" dirty="0" smtClean="0">
                <a:solidFill>
                  <a:schemeClr val="bg1"/>
                </a:solidFill>
                <a:latin typeface="Arial Narrow" panose="020B0606020202030204" pitchFamily="34" charset="0"/>
              </a:rPr>
              <a:t>   </a:t>
            </a:r>
            <a:r>
              <a:rPr lang="ru-RU" sz="1600" dirty="0" err="1" smtClean="0">
                <a:solidFill>
                  <a:schemeClr val="bg1"/>
                </a:solidFill>
                <a:latin typeface="Arial Narrow" panose="020B0606020202030204" pitchFamily="34" charset="0"/>
              </a:rPr>
              <a:t>Волнухина</a:t>
            </a:r>
            <a:r>
              <a:rPr lang="ru-RU" sz="1600" dirty="0" smtClean="0">
                <a:solidFill>
                  <a:schemeClr val="bg1"/>
                </a:solidFill>
                <a:latin typeface="Arial Narrow" panose="020B0606020202030204" pitchFamily="34" charset="0"/>
              </a:rPr>
              <a:t> Ю.Г.</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917" y="404664"/>
            <a:ext cx="903285"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Прямоугольник 7"/>
          <p:cNvSpPr/>
          <p:nvPr/>
        </p:nvSpPr>
        <p:spPr>
          <a:xfrm>
            <a:off x="623278" y="3219088"/>
            <a:ext cx="7920880" cy="1477328"/>
          </a:xfrm>
          <a:prstGeom prst="rect">
            <a:avLst/>
          </a:prstGeom>
          <a:ln w="28575">
            <a:noFill/>
          </a:ln>
        </p:spPr>
        <p:txBody>
          <a:bodyPr wrap="square">
            <a:spAutoFit/>
          </a:bodyPr>
          <a:lstStyle/>
          <a:p>
            <a:pPr algn="ctr"/>
            <a:r>
              <a:rPr lang="ru-RU" sz="3000" dirty="0" smtClean="0">
                <a:solidFill>
                  <a:srgbClr val="002060"/>
                </a:solidFill>
                <a:latin typeface="Arial" panose="020B0604020202020204" pitchFamily="34" charset="0"/>
                <a:cs typeface="Arial" panose="020B0604020202020204" pitchFamily="34" charset="0"/>
              </a:rPr>
              <a:t>Актуальные </a:t>
            </a:r>
            <a:r>
              <a:rPr lang="ru-RU" sz="3000" dirty="0">
                <a:solidFill>
                  <a:srgbClr val="002060"/>
                </a:solidFill>
                <a:latin typeface="Arial" panose="020B0604020202020204" pitchFamily="34" charset="0"/>
                <a:cs typeface="Arial" panose="020B0604020202020204" pitchFamily="34" charset="0"/>
              </a:rPr>
              <a:t>вопросы </a:t>
            </a:r>
            <a:endParaRPr lang="ru-RU" sz="3000" dirty="0" smtClean="0">
              <a:solidFill>
                <a:srgbClr val="002060"/>
              </a:solidFill>
              <a:latin typeface="Arial" panose="020B0604020202020204" pitchFamily="34" charset="0"/>
              <a:cs typeface="Arial" panose="020B0604020202020204" pitchFamily="34" charset="0"/>
            </a:endParaRPr>
          </a:p>
          <a:p>
            <a:pPr algn="ctr"/>
            <a:r>
              <a:rPr lang="ru-RU" sz="3000" dirty="0" smtClean="0">
                <a:solidFill>
                  <a:srgbClr val="002060"/>
                </a:solidFill>
                <a:latin typeface="Arial" panose="020B0604020202020204" pitchFamily="34" charset="0"/>
                <a:cs typeface="Arial" panose="020B0604020202020204" pitchFamily="34" charset="0"/>
              </a:rPr>
              <a:t>администрирования </a:t>
            </a:r>
            <a:r>
              <a:rPr lang="ru-RU" sz="3000" dirty="0">
                <a:solidFill>
                  <a:srgbClr val="002060"/>
                </a:solidFill>
                <a:latin typeface="Arial" panose="020B0604020202020204" pitchFamily="34" charset="0"/>
                <a:cs typeface="Arial" panose="020B0604020202020204" pitchFamily="34" charset="0"/>
              </a:rPr>
              <a:t>НДФЛ </a:t>
            </a:r>
            <a:r>
              <a:rPr lang="ru-RU" sz="3000" dirty="0" smtClean="0">
                <a:solidFill>
                  <a:srgbClr val="002060"/>
                </a:solidFill>
                <a:latin typeface="Arial" panose="020B0604020202020204" pitchFamily="34" charset="0"/>
                <a:cs typeface="Arial" panose="020B0604020202020204" pitchFamily="34" charset="0"/>
              </a:rPr>
              <a:t>и </a:t>
            </a:r>
            <a:r>
              <a:rPr lang="ru-RU" sz="3000" dirty="0">
                <a:solidFill>
                  <a:srgbClr val="002060"/>
                </a:solidFill>
                <a:latin typeface="Arial" panose="020B0604020202020204" pitchFamily="34" charset="0"/>
                <a:cs typeface="Arial" panose="020B0604020202020204" pitchFamily="34" charset="0"/>
              </a:rPr>
              <a:t>страховых взносов </a:t>
            </a:r>
            <a:r>
              <a:rPr lang="ru-RU" sz="3000" dirty="0" smtClean="0">
                <a:solidFill>
                  <a:srgbClr val="002060"/>
                </a:solidFill>
                <a:latin typeface="Arial" panose="020B0604020202020204" pitchFamily="34" charset="0"/>
                <a:cs typeface="Arial" panose="020B0604020202020204" pitchFamily="34" charset="0"/>
              </a:rPr>
              <a:t>для </a:t>
            </a:r>
            <a:r>
              <a:rPr lang="ru-RU" sz="3000" dirty="0">
                <a:solidFill>
                  <a:srgbClr val="002060"/>
                </a:solidFill>
                <a:latin typeface="Arial" panose="020B0604020202020204" pitchFamily="34" charset="0"/>
                <a:cs typeface="Arial" panose="020B0604020202020204" pitchFamily="34" charset="0"/>
              </a:rPr>
              <a:t>налоговых </a:t>
            </a:r>
            <a:r>
              <a:rPr lang="ru-RU" sz="3000" dirty="0" smtClean="0">
                <a:solidFill>
                  <a:srgbClr val="002060"/>
                </a:solidFill>
                <a:latin typeface="Arial" panose="020B0604020202020204" pitchFamily="34" charset="0"/>
                <a:cs typeface="Arial" panose="020B0604020202020204" pitchFamily="34" charset="0"/>
              </a:rPr>
              <a:t>агентов.</a:t>
            </a:r>
            <a:endParaRPr lang="ru-RU" sz="3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56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 y="0"/>
            <a:ext cx="9144000" cy="776556"/>
          </a:xfrm>
          <a:prstGeom prst="rect">
            <a:avLst/>
          </a:prstGeom>
          <a:gradFill rotWithShape="0">
            <a:gsLst>
              <a:gs pos="0">
                <a:srgbClr val="CCECFF"/>
              </a:gs>
              <a:gs pos="100000">
                <a:srgbClr val="CCECFF">
                  <a:gamma/>
                  <a:tint val="20000"/>
                  <a:invGamma/>
                </a:srgbClr>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Актуальные вопросы </a:t>
            </a:r>
            <a:r>
              <a:rPr lang="ru-RU" sz="2000" dirty="0" smtClean="0">
                <a:solidFill>
                  <a:schemeClr val="tx2"/>
                </a:solidFill>
                <a:latin typeface="Arial" panose="020B0604020202020204" pitchFamily="34" charset="0"/>
                <a:cs typeface="Arial" panose="020B0604020202020204" pitchFamily="34" charset="0"/>
              </a:rPr>
              <a:t>администрирования </a:t>
            </a:r>
            <a:r>
              <a:rPr lang="ru-RU" sz="2000" dirty="0">
                <a:solidFill>
                  <a:schemeClr val="tx2"/>
                </a:solidFill>
                <a:latin typeface="Arial" panose="020B0604020202020204" pitchFamily="34" charset="0"/>
                <a:cs typeface="Arial" panose="020B0604020202020204" pitchFamily="34" charset="0"/>
              </a:rPr>
              <a:t>НДФЛ </a:t>
            </a:r>
            <a:endParaRPr lang="ru-RU" sz="2000" dirty="0" smtClean="0">
              <a:solidFill>
                <a:schemeClr val="tx2"/>
              </a:solidFill>
              <a:latin typeface="Arial" panose="020B0604020202020204" pitchFamily="34" charset="0"/>
              <a:cs typeface="Arial" panose="020B0604020202020204" pitchFamily="34" charset="0"/>
            </a:endParaRPr>
          </a:p>
          <a:p>
            <a:pPr algn="ctr"/>
            <a:r>
              <a:rPr lang="ru-RU" sz="2000" dirty="0" smtClean="0">
                <a:solidFill>
                  <a:schemeClr val="tx2"/>
                </a:solidFill>
                <a:latin typeface="Arial" panose="020B0604020202020204" pitchFamily="34" charset="0"/>
                <a:cs typeface="Arial" panose="020B0604020202020204" pitchFamily="34" charset="0"/>
              </a:rPr>
              <a:t>и </a:t>
            </a:r>
            <a:r>
              <a:rPr lang="ru-RU" sz="2000" dirty="0">
                <a:solidFill>
                  <a:schemeClr val="tx2"/>
                </a:solidFill>
                <a:latin typeface="Arial" panose="020B0604020202020204" pitchFamily="34" charset="0"/>
                <a:cs typeface="Arial" panose="020B0604020202020204" pitchFamily="34" charset="0"/>
              </a:rPr>
              <a:t>страховых взносов для налоговых </a:t>
            </a:r>
            <a:r>
              <a:rPr lang="ru-RU" sz="2000" dirty="0" smtClean="0">
                <a:solidFill>
                  <a:schemeClr val="tx2"/>
                </a:solidFill>
                <a:latin typeface="Arial" panose="020B0604020202020204" pitchFamily="34" charset="0"/>
                <a:cs typeface="Arial" panose="020B0604020202020204" pitchFamily="34" charset="0"/>
              </a:rPr>
              <a:t>агентов</a:t>
            </a:r>
            <a:endParaRPr lang="ru-RU" sz="2000" dirty="0">
              <a:solidFill>
                <a:schemeClr val="tx2"/>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563236"/>
            <a:ext cx="323528" cy="253916"/>
          </a:xfrm>
          <a:prstGeom prst="rect">
            <a:avLst/>
          </a:prstGeom>
        </p:spPr>
        <p:txBody>
          <a:bodyPr wrap="square">
            <a:spAutoFit/>
          </a:bodyPr>
          <a:lstStyle/>
          <a:p>
            <a:pPr algn="ctr"/>
            <a:r>
              <a:rPr lang="ru-RU" sz="1050" dirty="0" smtClean="0">
                <a:solidFill>
                  <a:schemeClr val="bg1"/>
                </a:solidFill>
                <a:latin typeface="Franklin Gothic Demi Cond" panose="020B0706030402020204" pitchFamily="34" charset="0"/>
              </a:rPr>
              <a:t>10</a:t>
            </a:r>
            <a:endParaRPr lang="ru-RU" sz="1050" dirty="0">
              <a:solidFill>
                <a:schemeClr val="bg1"/>
              </a:solidFill>
              <a:latin typeface="Franklin Gothic Demi Cond" panose="020B0706030402020204" pitchFamily="34" charset="0"/>
            </a:endParaRPr>
          </a:p>
        </p:txBody>
      </p:sp>
      <p:sp>
        <p:nvSpPr>
          <p:cNvPr id="9" name="Прямоугольник 8"/>
          <p:cNvSpPr/>
          <p:nvPr/>
        </p:nvSpPr>
        <p:spPr>
          <a:xfrm>
            <a:off x="467544" y="854128"/>
            <a:ext cx="8208912" cy="400110"/>
          </a:xfrm>
          <a:prstGeom prst="rect">
            <a:avLst/>
          </a:prstGeom>
        </p:spPr>
        <p:txBody>
          <a:bodyPr wrap="square">
            <a:spAutoFit/>
          </a:bodyPr>
          <a:lstStyle/>
          <a:p>
            <a:pPr algn="ctr"/>
            <a:r>
              <a:rPr lang="ru-RU" sz="2000" b="1" dirty="0">
                <a:solidFill>
                  <a:schemeClr val="accent3">
                    <a:lumMod val="75000"/>
                  </a:schemeClr>
                </a:solidFill>
                <a:latin typeface="Arial" panose="020B0604020202020204" pitchFamily="34" charset="0"/>
                <a:cs typeface="Arial" panose="020B0604020202020204" pitchFamily="34" charset="0"/>
              </a:rPr>
              <a:t>Основные изменения по страховым взносам в 2022 году</a:t>
            </a:r>
            <a:endParaRPr lang="ru-RU" sz="2000" dirty="0">
              <a:solidFill>
                <a:schemeClr val="accent3">
                  <a:lumMod val="75000"/>
                </a:schemeClr>
              </a:solidFill>
              <a:latin typeface="Arial" panose="020B0604020202020204" pitchFamily="34" charset="0"/>
              <a:cs typeface="Arial" panose="020B0604020202020204" pitchFamily="34" charset="0"/>
            </a:endParaRPr>
          </a:p>
        </p:txBody>
      </p:sp>
      <p:sp>
        <p:nvSpPr>
          <p:cNvPr id="16" name="Прямоугольник 15"/>
          <p:cNvSpPr/>
          <p:nvPr/>
        </p:nvSpPr>
        <p:spPr>
          <a:xfrm>
            <a:off x="175839" y="1556792"/>
            <a:ext cx="8644631" cy="67710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000" b="1" dirty="0">
                <a:solidFill>
                  <a:schemeClr val="bg1"/>
                </a:solidFill>
                <a:latin typeface="Arial Narrow" panose="020B0606020202030204" pitchFamily="34" charset="0"/>
                <a:cs typeface="Arial" panose="020B0604020202020204" pitchFamily="34" charset="0"/>
              </a:rPr>
              <a:t>30 апреля для части страхователей </a:t>
            </a:r>
            <a:r>
              <a:rPr lang="ru-RU" sz="2000" b="1" dirty="0" smtClean="0">
                <a:solidFill>
                  <a:schemeClr val="bg1"/>
                </a:solidFill>
                <a:latin typeface="Arial Narrow" panose="020B0606020202030204" pitchFamily="34" charset="0"/>
                <a:cs typeface="Arial" panose="020B0604020202020204" pitchFamily="34" charset="0"/>
              </a:rPr>
              <a:t>перенесли сроки уплаты взносов</a:t>
            </a:r>
          </a:p>
          <a:p>
            <a:endParaRPr lang="ru-RU" b="1" dirty="0" smtClean="0">
              <a:solidFill>
                <a:schemeClr val="bg1"/>
              </a:solidFill>
              <a:latin typeface="Arial Narrow" panose="020B0606020202030204" pitchFamily="34" charset="0"/>
              <a:cs typeface="Arial" panose="020B0604020202020204" pitchFamily="34" charset="0"/>
            </a:endParaRPr>
          </a:p>
        </p:txBody>
      </p:sp>
      <p:sp>
        <p:nvSpPr>
          <p:cNvPr id="21" name="Прямоугольник 20"/>
          <p:cNvSpPr/>
          <p:nvPr/>
        </p:nvSpPr>
        <p:spPr>
          <a:xfrm>
            <a:off x="218086" y="2564904"/>
            <a:ext cx="8602385" cy="4047262"/>
          </a:xfrm>
          <a:prstGeom prst="rect">
            <a:avLst/>
          </a:prstGeom>
        </p:spPr>
        <p:txBody>
          <a:bodyPr wrap="square">
            <a:spAutoFit/>
          </a:bodyPr>
          <a:lstStyle/>
          <a:p>
            <a:pPr algn="ctr">
              <a:spcAft>
                <a:spcPts val="1200"/>
              </a:spcAft>
            </a:pPr>
            <a:r>
              <a:rPr lang="ru-RU" b="1" u="sng" dirty="0">
                <a:solidFill>
                  <a:srgbClr val="C00000"/>
                </a:solidFill>
                <a:latin typeface="Arial Narrow" panose="020B0606020202030204" pitchFamily="34" charset="0"/>
              </a:rPr>
              <a:t>Правительство продлило на 12 месяцев сроки уплаты взносов:</a:t>
            </a:r>
          </a:p>
          <a:p>
            <a:pPr algn="just">
              <a:spcAft>
                <a:spcPts val="600"/>
              </a:spcAft>
            </a:pPr>
            <a:r>
              <a:rPr lang="ru-RU" b="1" dirty="0" smtClean="0">
                <a:solidFill>
                  <a:schemeClr val="accent3">
                    <a:lumMod val="75000"/>
                  </a:schemeClr>
                </a:solidFill>
                <a:latin typeface="Arial Black" panose="020B0A04020102020204" pitchFamily="34" charset="0"/>
              </a:rPr>
              <a:t>за </a:t>
            </a:r>
            <a:r>
              <a:rPr lang="ru-RU" b="1" dirty="0">
                <a:solidFill>
                  <a:schemeClr val="accent3">
                    <a:lumMod val="75000"/>
                  </a:schemeClr>
                </a:solidFill>
                <a:latin typeface="Arial Black" panose="020B0A04020102020204" pitchFamily="34" charset="0"/>
              </a:rPr>
              <a:t>апрель - июнь 2022 года </a:t>
            </a:r>
            <a:r>
              <a:rPr lang="ru-RU" sz="1600" dirty="0">
                <a:latin typeface="Arial Narrow" panose="020B0606020202030204" pitchFamily="34" charset="0"/>
              </a:rPr>
              <a:t>- для организаций и ИП, основной вид деятельности которых упомянут в перечне. Речь идет более чем о 70 отраслях, среди которых производство пищевых продуктов и напитков, строительство зданий, предоставление мест временного проживания, аренда и лизинг и др. ИП, которые подпадают под этот критерий, также могут позже перечислить взносы за 2021 год с дохода свыше 300 тыс. руб.;</a:t>
            </a:r>
          </a:p>
          <a:p>
            <a:pPr algn="just">
              <a:spcAft>
                <a:spcPts val="600"/>
              </a:spcAft>
            </a:pPr>
            <a:r>
              <a:rPr lang="ru-RU" b="1" dirty="0" smtClean="0">
                <a:solidFill>
                  <a:schemeClr val="accent3">
                    <a:lumMod val="75000"/>
                  </a:schemeClr>
                </a:solidFill>
                <a:latin typeface="Arial Black" panose="020B0A04020102020204" pitchFamily="34" charset="0"/>
              </a:rPr>
              <a:t>за </a:t>
            </a:r>
            <a:r>
              <a:rPr lang="ru-RU" b="1" dirty="0">
                <a:solidFill>
                  <a:schemeClr val="accent3">
                    <a:lumMod val="75000"/>
                  </a:schemeClr>
                </a:solidFill>
                <a:latin typeface="Arial Black" panose="020B0A04020102020204" pitchFamily="34" charset="0"/>
              </a:rPr>
              <a:t>июль - сентябрь 2022 года </a:t>
            </a:r>
            <a:r>
              <a:rPr lang="ru-RU" sz="1600" dirty="0">
                <a:latin typeface="Arial Narrow" panose="020B0606020202030204" pitchFamily="34" charset="0"/>
              </a:rPr>
              <a:t>- для компаний и предпринимателей, у которых основной вид деятельности есть в другом списке. Это затрагивает страхователей более чем 30 отраслей, которые относятся к производству, строительству, транспорту, телекоммуникациям и др.</a:t>
            </a:r>
            <a:endParaRPr lang="ru-RU" dirty="0">
              <a:latin typeface="Arial Narrow" panose="020B0606020202030204" pitchFamily="34" charset="0"/>
            </a:endParaRPr>
          </a:p>
          <a:p>
            <a:pPr algn="just">
              <a:spcAft>
                <a:spcPts val="600"/>
              </a:spcAft>
            </a:pPr>
            <a:r>
              <a:rPr lang="ru-RU" sz="1600" dirty="0">
                <a:solidFill>
                  <a:schemeClr val="accent3">
                    <a:lumMod val="75000"/>
                  </a:schemeClr>
                </a:solidFill>
                <a:latin typeface="Arial Black" panose="020B0A04020102020204" pitchFamily="34" charset="0"/>
              </a:rPr>
              <a:t>Основной вид деятельности нужно определять по ЕГРЮЛ или ЕГРИП </a:t>
            </a:r>
            <a:r>
              <a:rPr lang="ru-RU" sz="1600" dirty="0" smtClean="0">
                <a:solidFill>
                  <a:schemeClr val="accent3">
                    <a:lumMod val="75000"/>
                  </a:schemeClr>
                </a:solidFill>
                <a:latin typeface="Arial Black" panose="020B0A04020102020204" pitchFamily="34" charset="0"/>
              </a:rPr>
              <a:t>                 по </a:t>
            </a:r>
            <a:r>
              <a:rPr lang="ru-RU" sz="1600" dirty="0">
                <a:solidFill>
                  <a:schemeClr val="accent3">
                    <a:lumMod val="75000"/>
                  </a:schemeClr>
                </a:solidFill>
                <a:latin typeface="Arial Black" panose="020B0A04020102020204" pitchFamily="34" charset="0"/>
              </a:rPr>
              <a:t>состоянию на 1 апреля 2022 года</a:t>
            </a:r>
            <a:r>
              <a:rPr lang="ru-RU" dirty="0">
                <a:latin typeface="Arial Narrow" panose="020B0606020202030204" pitchFamily="34" charset="0"/>
              </a:rPr>
              <a:t>.</a:t>
            </a:r>
          </a:p>
          <a:p>
            <a:pPr algn="just">
              <a:spcAft>
                <a:spcPts val="600"/>
              </a:spcAft>
            </a:pPr>
            <a:r>
              <a:rPr lang="ru-RU" sz="1600" dirty="0">
                <a:latin typeface="Arial Narrow" panose="020B0606020202030204" pitchFamily="34" charset="0"/>
              </a:rPr>
              <a:t>Перенос сроков не касается </a:t>
            </a:r>
            <a:r>
              <a:rPr lang="ru-RU" sz="1600" dirty="0" smtClean="0">
                <a:latin typeface="Arial Narrow" panose="020B0606020202030204" pitchFamily="34" charset="0"/>
              </a:rPr>
              <a:t>юр. лиц </a:t>
            </a:r>
            <a:r>
              <a:rPr lang="ru-RU" sz="1600" dirty="0">
                <a:latin typeface="Arial Narrow" panose="020B0606020202030204" pitchFamily="34" charset="0"/>
              </a:rPr>
              <a:t>определенных организационно-правовых форм: государственных и муниципальных учреждений, унитарных и казенных предприятий, публично-правовых компаний, </a:t>
            </a:r>
            <a:r>
              <a:rPr lang="ru-RU" sz="1600" dirty="0" smtClean="0">
                <a:latin typeface="Arial Narrow" panose="020B0606020202030204" pitchFamily="34" charset="0"/>
              </a:rPr>
              <a:t>гос. корпораций </a:t>
            </a:r>
            <a:r>
              <a:rPr lang="ru-RU" sz="1600" dirty="0">
                <a:latin typeface="Arial Narrow" panose="020B0606020202030204" pitchFamily="34" charset="0"/>
              </a:rPr>
              <a:t>и др</a:t>
            </a:r>
            <a:r>
              <a:rPr lang="ru-RU" sz="1600" dirty="0" smtClean="0">
                <a:latin typeface="Arial Narrow" panose="020B0606020202030204" pitchFamily="34" charset="0"/>
              </a:rPr>
              <a:t>.</a:t>
            </a:r>
            <a:endParaRPr lang="ru-RU" sz="1600" dirty="0">
              <a:latin typeface="Arial Narrow" panose="020B0606020202030204" pitchFamily="34" charset="0"/>
            </a:endParaRPr>
          </a:p>
        </p:txBody>
      </p:sp>
      <p:sp>
        <p:nvSpPr>
          <p:cNvPr id="22" name="Прямоугольник 21"/>
          <p:cNvSpPr/>
          <p:nvPr/>
        </p:nvSpPr>
        <p:spPr>
          <a:xfrm>
            <a:off x="1979712" y="2088395"/>
            <a:ext cx="5328592" cy="338554"/>
          </a:xfrm>
          <a:prstGeom prst="rect">
            <a:avLst/>
          </a:prstGeom>
          <a:solidFill>
            <a:schemeClr val="accent3">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2"/>
                </a:solidFill>
                <a:latin typeface="Arial Narrow" panose="020B0606020202030204" pitchFamily="34" charset="0"/>
                <a:cs typeface="Arial" panose="020B0604020202020204" pitchFamily="34" charset="0"/>
              </a:rPr>
              <a:t>Постановление Правительства РФ от 29.04.2022 N 776</a:t>
            </a:r>
          </a:p>
        </p:txBody>
      </p:sp>
    </p:spTree>
    <p:extLst>
      <p:ext uri="{BB962C8B-B14F-4D97-AF65-F5344CB8AC3E}">
        <p14:creationId xmlns:p14="http://schemas.microsoft.com/office/powerpoint/2010/main" val="304977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59111" y="2564904"/>
            <a:ext cx="8362897" cy="1200329"/>
          </a:xfrm>
          <a:prstGeom prst="rect">
            <a:avLst/>
          </a:prstGeom>
        </p:spPr>
        <p:txBody>
          <a:bodyPr wrap="square">
            <a:spAutoFit/>
          </a:bodyPr>
          <a:lstStyle/>
          <a:p>
            <a:pPr algn="ctr"/>
            <a:r>
              <a:rPr lang="ru-RU" sz="3600" b="1" dirty="0" smtClean="0">
                <a:solidFill>
                  <a:srgbClr val="002060"/>
                </a:solidFill>
                <a:latin typeface="Arial" panose="020B0604020202020204" pitchFamily="34" charset="0"/>
                <a:cs typeface="Arial" panose="020B0604020202020204" pitchFamily="34" charset="0"/>
              </a:rPr>
              <a:t>Доклад окончен.</a:t>
            </a:r>
          </a:p>
          <a:p>
            <a:pPr algn="ctr"/>
            <a:r>
              <a:rPr lang="ru-RU" sz="3600" b="1" dirty="0" smtClean="0">
                <a:solidFill>
                  <a:srgbClr val="002060"/>
                </a:solidFill>
                <a:latin typeface="Arial" panose="020B0604020202020204" pitchFamily="34" charset="0"/>
                <a:cs typeface="Arial" panose="020B0604020202020204" pitchFamily="34" charset="0"/>
              </a:rPr>
              <a:t>Спасибо за внимание!</a:t>
            </a:r>
            <a:endParaRPr lang="ru-RU" sz="3600" b="1" dirty="0">
              <a:solidFill>
                <a:srgbClr val="002060"/>
              </a:solidFill>
              <a:latin typeface="Arial" panose="020B0604020202020204" pitchFamily="34" charset="0"/>
              <a:cs typeface="Arial" panose="020B0604020202020204" pitchFamily="34" charset="0"/>
            </a:endParaRPr>
          </a:p>
        </p:txBody>
      </p:sp>
      <p:sp>
        <p:nvSpPr>
          <p:cNvPr id="22" name="Прямоугольник 21"/>
          <p:cNvSpPr/>
          <p:nvPr/>
        </p:nvSpPr>
        <p:spPr>
          <a:xfrm>
            <a:off x="188640" y="179512"/>
            <a:ext cx="8703840" cy="6364997"/>
          </a:xfrm>
          <a:prstGeom prst="rect">
            <a:avLst/>
          </a:prstGeom>
          <a:noFill/>
          <a:ln w="12700">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143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1" cy="6858000"/>
          </a:xfrm>
          <a:prstGeom prst="rect">
            <a:avLst/>
          </a:prstGeom>
          <a:gradFill rotWithShape="0">
            <a:gsLst>
              <a:gs pos="0">
                <a:srgbClr val="D9D9D9"/>
              </a:gs>
              <a:gs pos="100000">
                <a:srgbClr val="D9D9D9">
                  <a:gamma/>
                  <a:tint val="20000"/>
                  <a:invGamma/>
                </a:srgbClr>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b="1" dirty="0">
                <a:solidFill>
                  <a:srgbClr val="C00000"/>
                </a:solidFill>
                <a:latin typeface="Arial" panose="020B0604020202020204" pitchFamily="34" charset="0"/>
                <a:cs typeface="Arial" panose="020B0604020202020204" pitchFamily="34" charset="0"/>
              </a:rPr>
              <a:t>Негативные последствия выплаты </a:t>
            </a:r>
            <a:endParaRPr lang="ru-RU" sz="2000" b="1" dirty="0" smtClean="0">
              <a:solidFill>
                <a:srgbClr val="C00000"/>
              </a:solidFill>
              <a:latin typeface="Arial" panose="020B0604020202020204" pitchFamily="34" charset="0"/>
              <a:cs typeface="Arial" panose="020B0604020202020204" pitchFamily="34" charset="0"/>
            </a:endParaRPr>
          </a:p>
          <a:p>
            <a:pPr algn="ctr"/>
            <a:r>
              <a:rPr lang="ru-RU" sz="2000" b="1" dirty="0" smtClean="0">
                <a:solidFill>
                  <a:srgbClr val="C00000"/>
                </a:solidFill>
                <a:latin typeface="Arial" panose="020B0604020202020204" pitchFamily="34" charset="0"/>
                <a:cs typeface="Arial" panose="020B0604020202020204" pitchFamily="34" charset="0"/>
              </a:rPr>
              <a:t>«конвертной» заработной платы </a:t>
            </a:r>
            <a:endParaRPr lang="ru-RU" sz="2000" b="1" dirty="0">
              <a:solidFill>
                <a:srgbClr val="C00000"/>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2</a:t>
            </a:r>
          </a:p>
        </p:txBody>
      </p:sp>
      <p:sp>
        <p:nvSpPr>
          <p:cNvPr id="3" name="Прямоугольник 2"/>
          <p:cNvSpPr/>
          <p:nvPr/>
        </p:nvSpPr>
        <p:spPr>
          <a:xfrm>
            <a:off x="0" y="0"/>
            <a:ext cx="125760" cy="72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30" name="Прямоугольник 29"/>
          <p:cNvSpPr/>
          <p:nvPr/>
        </p:nvSpPr>
        <p:spPr>
          <a:xfrm>
            <a:off x="-17542" y="991333"/>
            <a:ext cx="9161543" cy="1107312"/>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latin typeface="Century Gothic" panose="020B0502020202020204" pitchFamily="34" charset="0"/>
                <a:cs typeface="Arial" panose="020B0604020202020204" pitchFamily="34" charset="0"/>
              </a:rPr>
              <a:t>Соглашаясь на часть зарплаты «в конверте»</a:t>
            </a:r>
          </a:p>
          <a:p>
            <a:pPr algn="ctr"/>
            <a:r>
              <a:rPr lang="ru-RU" sz="2800" b="1" dirty="0" smtClean="0">
                <a:solidFill>
                  <a:schemeClr val="bg1"/>
                </a:solidFill>
                <a:latin typeface="Century Gothic" panose="020B0502020202020204" pitchFamily="34" charset="0"/>
                <a:cs typeface="Arial" panose="020B0604020202020204" pitchFamily="34" charset="0"/>
              </a:rPr>
              <a:t>Вы можете лишиться:</a:t>
            </a:r>
          </a:p>
        </p:txBody>
      </p:sp>
      <p:pic>
        <p:nvPicPr>
          <p:cNvPr id="60" name="Picture 11"/>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846" t="7923" r="4419" b="13481"/>
          <a:stretch/>
        </p:blipFill>
        <p:spPr bwMode="auto">
          <a:xfrm>
            <a:off x="528143" y="2282656"/>
            <a:ext cx="3949962" cy="1079586"/>
          </a:xfrm>
          <a:prstGeom prst="rect">
            <a:avLst/>
          </a:prstGeom>
          <a:noFill/>
          <a:ln>
            <a:noFill/>
          </a:ln>
          <a:effectLst>
            <a:glow rad="101600">
              <a:schemeClr val="bg1">
                <a:lumMod val="85000"/>
                <a:alpha val="60000"/>
              </a:schemeClr>
            </a:glow>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312678"/>
            <a:ext cx="3334493" cy="4201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 name="Picture 7" descr="C:\Users\5300-00-276\Desktop\отсортировать\4\ffd9f77a66fc1fa916832aabef09378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48" y="3021730"/>
            <a:ext cx="5220944" cy="34920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9" name="Picture 17"/>
          <p:cNvPicPr>
            <a:picLocks noChangeAspect="1" noChangeArrowheads="1"/>
          </p:cNvPicPr>
          <p:nvPr/>
        </p:nvPicPr>
        <p:blipFill rotWithShape="1">
          <a:blip r:embed="rId7">
            <a:extLst>
              <a:ext uri="{28A0092B-C50C-407E-A947-70E740481C1C}">
                <a14:useLocalDpi xmlns:a14="http://schemas.microsoft.com/office/drawing/2010/main" val="0"/>
              </a:ext>
            </a:extLst>
          </a:blip>
          <a:srcRect l="5733" t="11426" r="4407" b="16907"/>
          <a:stretch/>
        </p:blipFill>
        <p:spPr bwMode="auto">
          <a:xfrm>
            <a:off x="468710" y="6104269"/>
            <a:ext cx="4068825" cy="760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04895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1" cy="6858000"/>
          </a:xfrm>
          <a:prstGeom prst="rect">
            <a:avLst/>
          </a:prstGeom>
          <a:gradFill rotWithShape="0">
            <a:gsLst>
              <a:gs pos="0">
                <a:srgbClr val="D9D9D9"/>
              </a:gs>
              <a:gs pos="100000">
                <a:srgbClr val="D9D9D9">
                  <a:gamma/>
                  <a:tint val="20000"/>
                  <a:invGamma/>
                </a:srgbClr>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b="1" dirty="0">
                <a:solidFill>
                  <a:srgbClr val="C00000"/>
                </a:solidFill>
                <a:latin typeface="Arial" panose="020B0604020202020204" pitchFamily="34" charset="0"/>
                <a:cs typeface="Arial" panose="020B0604020202020204" pitchFamily="34" charset="0"/>
              </a:rPr>
              <a:t>Негативные последствия выплаты </a:t>
            </a:r>
            <a:endParaRPr lang="ru-RU" sz="2000" b="1" dirty="0" smtClean="0">
              <a:solidFill>
                <a:srgbClr val="C00000"/>
              </a:solidFill>
              <a:latin typeface="Arial" panose="020B0604020202020204" pitchFamily="34" charset="0"/>
              <a:cs typeface="Arial" panose="020B0604020202020204" pitchFamily="34" charset="0"/>
            </a:endParaRPr>
          </a:p>
          <a:p>
            <a:pPr algn="ctr"/>
            <a:r>
              <a:rPr lang="ru-RU" sz="2000" b="1" dirty="0" smtClean="0">
                <a:solidFill>
                  <a:srgbClr val="C00000"/>
                </a:solidFill>
                <a:latin typeface="Arial" panose="020B0604020202020204" pitchFamily="34" charset="0"/>
                <a:cs typeface="Arial" panose="020B0604020202020204" pitchFamily="34" charset="0"/>
              </a:rPr>
              <a:t>«конвертной» заработной платы </a:t>
            </a:r>
            <a:endParaRPr lang="ru-RU" sz="2000" b="1" dirty="0">
              <a:solidFill>
                <a:srgbClr val="C00000"/>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3</a:t>
            </a:r>
          </a:p>
        </p:txBody>
      </p:sp>
      <p:sp>
        <p:nvSpPr>
          <p:cNvPr id="3" name="Прямоугольник 2"/>
          <p:cNvSpPr/>
          <p:nvPr/>
        </p:nvSpPr>
        <p:spPr>
          <a:xfrm>
            <a:off x="0" y="0"/>
            <a:ext cx="125760" cy="72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4" name="Прямоугольник 3"/>
          <p:cNvSpPr/>
          <p:nvPr/>
        </p:nvSpPr>
        <p:spPr>
          <a:xfrm>
            <a:off x="430820" y="1110329"/>
            <a:ext cx="667696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b="1" dirty="0">
                <a:latin typeface="Arial" panose="020B0604020202020204" pitchFamily="34" charset="0"/>
                <a:cs typeface="Arial" panose="020B0604020202020204" pitchFamily="34" charset="0"/>
              </a:rPr>
              <a:t>Р</a:t>
            </a:r>
            <a:r>
              <a:rPr lang="ru-RU" b="1" dirty="0" smtClean="0">
                <a:latin typeface="Arial" panose="020B0604020202020204" pitchFamily="34" charset="0"/>
                <a:cs typeface="Arial" panose="020B0604020202020204" pitchFamily="34" charset="0"/>
              </a:rPr>
              <a:t>аботник </a:t>
            </a:r>
            <a:r>
              <a:rPr lang="ru-RU" b="1" dirty="0">
                <a:latin typeface="Arial" panose="020B0604020202020204" pitchFamily="34" charset="0"/>
                <a:cs typeface="Arial" panose="020B0604020202020204" pitchFamily="34" charset="0"/>
              </a:rPr>
              <a:t>теряет при получении  «серой» зарплаты:</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958" y="4679950"/>
            <a:ext cx="32416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rot="1765337">
            <a:off x="7570788" y="4600575"/>
            <a:ext cx="511175"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rot="1765337">
            <a:off x="8021638" y="4183063"/>
            <a:ext cx="398462"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31696" t="20985" r="32828" b="37090"/>
          <a:stretch>
            <a:fillRect/>
          </a:stretch>
        </p:blipFill>
        <p:spPr bwMode="auto">
          <a:xfrm rot="1765337">
            <a:off x="8401050" y="3794125"/>
            <a:ext cx="30003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a:off x="7135813" y="4335463"/>
            <a:ext cx="511175"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rot="-2304206">
            <a:off x="6662738" y="4708525"/>
            <a:ext cx="5095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rot="-2079205">
            <a:off x="6343650" y="4273550"/>
            <a:ext cx="4159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31696" t="20985" r="32828" b="37090"/>
          <a:stretch>
            <a:fillRect/>
          </a:stretch>
        </p:blipFill>
        <p:spPr bwMode="auto">
          <a:xfrm>
            <a:off x="7199313" y="3783013"/>
            <a:ext cx="4000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l="31696" t="20985" r="32828" b="37090"/>
          <a:stretch>
            <a:fillRect/>
          </a:stretch>
        </p:blipFill>
        <p:spPr bwMode="auto">
          <a:xfrm>
            <a:off x="7272338" y="3328988"/>
            <a:ext cx="2825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l="31696" t="20985" r="32828" b="37090"/>
          <a:stretch>
            <a:fillRect/>
          </a:stretch>
        </p:blipFill>
        <p:spPr bwMode="auto">
          <a:xfrm rot="-2243823">
            <a:off x="6113463" y="3836988"/>
            <a:ext cx="31273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l="31696" t="20985" r="32828" b="37090"/>
          <a:stretch>
            <a:fillRect/>
          </a:stretch>
        </p:blipFill>
        <p:spPr bwMode="auto">
          <a:xfrm rot="1402615">
            <a:off x="7978775" y="3371850"/>
            <a:ext cx="2857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l="31696" t="20985" r="32828" b="37090"/>
          <a:stretch>
            <a:fillRect/>
          </a:stretch>
        </p:blipFill>
        <p:spPr bwMode="auto">
          <a:xfrm rot="-2544975">
            <a:off x="6499225" y="3395663"/>
            <a:ext cx="2317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l="31696" t="20985" r="32828" b="37090"/>
          <a:stretch>
            <a:fillRect/>
          </a:stretch>
        </p:blipFill>
        <p:spPr bwMode="auto">
          <a:xfrm rot="-2544975">
            <a:off x="6799263" y="3894138"/>
            <a:ext cx="2317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l="31696" t="20985" r="32828" b="37090"/>
          <a:stretch>
            <a:fillRect/>
          </a:stretch>
        </p:blipFill>
        <p:spPr bwMode="auto">
          <a:xfrm rot="1402615">
            <a:off x="7720013" y="3938588"/>
            <a:ext cx="28575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Прямоугольник 7"/>
          <p:cNvSpPr/>
          <p:nvPr/>
        </p:nvSpPr>
        <p:spPr>
          <a:xfrm>
            <a:off x="395536" y="1632318"/>
            <a:ext cx="842493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Arial" panose="020B0604020202020204" pitchFamily="34" charset="0"/>
                <a:cs typeface="Arial" panose="020B0604020202020204" pitchFamily="34" charset="0"/>
              </a:rPr>
              <a:t>Право </a:t>
            </a:r>
            <a:r>
              <a:rPr lang="ru-RU" sz="1600" dirty="0">
                <a:latin typeface="Arial" panose="020B0604020202020204" pitchFamily="34" charset="0"/>
                <a:cs typeface="Arial" panose="020B0604020202020204" pitchFamily="34" charset="0"/>
              </a:rPr>
              <a:t>на возмещение в полном объеме вреда, причиненного работнику в связи </a:t>
            </a:r>
            <a:r>
              <a:rPr lang="ru-RU" sz="1600" dirty="0" smtClean="0">
                <a:latin typeface="Arial" panose="020B0604020202020204" pitchFamily="34" charset="0"/>
                <a:cs typeface="Arial" panose="020B0604020202020204" pitchFamily="34" charset="0"/>
              </a:rPr>
              <a:t>                   с </a:t>
            </a:r>
            <a:r>
              <a:rPr lang="ru-RU" sz="1600" dirty="0">
                <a:latin typeface="Arial" panose="020B0604020202020204" pitchFamily="34" charset="0"/>
                <a:cs typeface="Arial" panose="020B0604020202020204" pitchFamily="34" charset="0"/>
              </a:rPr>
              <a:t>исполнением  им трудовых обязанностей, и компенсацию морального вреда </a:t>
            </a:r>
            <a:r>
              <a:rPr lang="ru-RU" sz="1600" dirty="0" smtClean="0">
                <a:latin typeface="Arial" panose="020B0604020202020204" pitchFamily="34" charset="0"/>
                <a:cs typeface="Arial" panose="020B0604020202020204" pitchFamily="34" charset="0"/>
              </a:rPr>
              <a:t>                   в </a:t>
            </a:r>
            <a:r>
              <a:rPr lang="ru-RU" sz="1600" dirty="0">
                <a:latin typeface="Arial" panose="020B0604020202020204" pitchFamily="34" charset="0"/>
                <a:cs typeface="Arial" panose="020B0604020202020204" pitchFamily="34" charset="0"/>
              </a:rPr>
              <a:t>порядке, установленном трудовым </a:t>
            </a:r>
            <a:r>
              <a:rPr lang="ru-RU" sz="1600" dirty="0" smtClean="0">
                <a:latin typeface="Arial" panose="020B0604020202020204" pitchFamily="34" charset="0"/>
                <a:cs typeface="Arial" panose="020B0604020202020204" pitchFamily="34" charset="0"/>
              </a:rPr>
              <a:t>законодательством</a:t>
            </a:r>
            <a:r>
              <a:rPr lang="ru-RU" sz="1600"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13" name="Прямоугольник 12"/>
          <p:cNvSpPr/>
          <p:nvPr/>
        </p:nvSpPr>
        <p:spPr>
          <a:xfrm>
            <a:off x="395536" y="2549451"/>
            <a:ext cx="842493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Arial" panose="020B0604020202020204" pitchFamily="34" charset="0"/>
                <a:cs typeface="Arial" panose="020B0604020202020204" pitchFamily="34" charset="0"/>
              </a:rPr>
              <a:t>Выплаты </a:t>
            </a:r>
            <a:r>
              <a:rPr lang="ru-RU" sz="1600" dirty="0">
                <a:latin typeface="Arial" panose="020B0604020202020204" pitchFamily="34" charset="0"/>
                <a:cs typeface="Arial" panose="020B0604020202020204" pitchFamily="34" charset="0"/>
              </a:rPr>
              <a:t>в полном объеме по обязательному социальному страхованию в случаях, предусмотренных федеральными </a:t>
            </a:r>
            <a:r>
              <a:rPr lang="ru-RU" sz="1600" dirty="0" smtClean="0">
                <a:latin typeface="Arial" panose="020B0604020202020204" pitchFamily="34" charset="0"/>
                <a:cs typeface="Arial" panose="020B0604020202020204" pitchFamily="34" charset="0"/>
              </a:rPr>
              <a:t>законами.</a:t>
            </a:r>
            <a:endParaRPr lang="ru-RU" sz="1600" dirty="0">
              <a:latin typeface="Arial" panose="020B0604020202020204" pitchFamily="34" charset="0"/>
              <a:cs typeface="Arial" panose="020B0604020202020204" pitchFamily="34" charset="0"/>
            </a:endParaRPr>
          </a:p>
        </p:txBody>
      </p:sp>
      <p:sp>
        <p:nvSpPr>
          <p:cNvPr id="38" name="Прямоугольник 37"/>
          <p:cNvSpPr/>
          <p:nvPr/>
        </p:nvSpPr>
        <p:spPr>
          <a:xfrm>
            <a:off x="395536" y="3286626"/>
            <a:ext cx="6026942"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Arial" panose="020B0604020202020204" pitchFamily="34" charset="0"/>
                <a:cs typeface="Arial" panose="020B0604020202020204" pitchFamily="34" charset="0"/>
              </a:rPr>
              <a:t>Уменьшается </a:t>
            </a:r>
            <a:r>
              <a:rPr lang="ru-RU" sz="1600" dirty="0">
                <a:latin typeface="Arial" panose="020B0604020202020204" pitchFamily="34" charset="0"/>
                <a:cs typeface="Arial" panose="020B0604020202020204" pitchFamily="34" charset="0"/>
              </a:rPr>
              <a:t>размер положенных гарантий и </a:t>
            </a:r>
            <a:r>
              <a:rPr lang="ru-RU" sz="1600" dirty="0" smtClean="0">
                <a:latin typeface="Arial" panose="020B0604020202020204" pitchFamily="34" charset="0"/>
                <a:cs typeface="Arial" panose="020B0604020202020204" pitchFamily="34" charset="0"/>
              </a:rPr>
              <a:t>компенсаций. </a:t>
            </a:r>
            <a:endParaRPr lang="ru-RU" sz="1600" dirty="0">
              <a:latin typeface="Arial" panose="020B0604020202020204" pitchFamily="34" charset="0"/>
              <a:cs typeface="Arial" panose="020B0604020202020204" pitchFamily="34" charset="0"/>
            </a:endParaRPr>
          </a:p>
        </p:txBody>
      </p:sp>
      <p:sp>
        <p:nvSpPr>
          <p:cNvPr id="15" name="Прямоугольник 14"/>
          <p:cNvSpPr/>
          <p:nvPr/>
        </p:nvSpPr>
        <p:spPr>
          <a:xfrm>
            <a:off x="378955" y="3786072"/>
            <a:ext cx="563649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1" dirty="0" smtClean="0">
                <a:solidFill>
                  <a:schemeClr val="tx1"/>
                </a:solidFill>
                <a:latin typeface="Arial" panose="020B0604020202020204" pitchFamily="34" charset="0"/>
                <a:cs typeface="Arial" panose="020B0604020202020204" pitchFamily="34" charset="0"/>
              </a:rPr>
              <a:t>Выплат</a:t>
            </a:r>
            <a:r>
              <a:rPr lang="ru-RU" sz="1600" b="1" dirty="0">
                <a:solidFill>
                  <a:schemeClr val="tx1"/>
                </a:solidFill>
                <a:latin typeface="Arial" panose="020B0604020202020204" pitchFamily="34" charset="0"/>
                <a:cs typeface="Arial" panose="020B0604020202020204" pitchFamily="34" charset="0"/>
              </a:rPr>
              <a:t>, которые производятся исходя из среднего месячного </a:t>
            </a:r>
            <a:r>
              <a:rPr lang="ru-RU" sz="1600" b="1" dirty="0" smtClean="0">
                <a:solidFill>
                  <a:schemeClr val="tx1"/>
                </a:solidFill>
                <a:latin typeface="Arial" panose="020B0604020202020204" pitchFamily="34" charset="0"/>
                <a:cs typeface="Arial" panose="020B0604020202020204" pitchFamily="34" charset="0"/>
              </a:rPr>
              <a:t>заработка: </a:t>
            </a: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При </a:t>
            </a:r>
            <a:r>
              <a:rPr lang="ru-RU" sz="1600" dirty="0">
                <a:latin typeface="Arial" panose="020B0604020202020204" pitchFamily="34" charset="0"/>
                <a:cs typeface="Arial" panose="020B0604020202020204" pitchFamily="34" charset="0"/>
              </a:rPr>
              <a:t>направлении в служебные </a:t>
            </a:r>
            <a:r>
              <a:rPr lang="ru-RU" sz="1600" dirty="0" smtClean="0">
                <a:latin typeface="Arial" panose="020B0604020202020204" pitchFamily="34" charset="0"/>
                <a:cs typeface="Arial" panose="020B0604020202020204" pitchFamily="34" charset="0"/>
              </a:rPr>
              <a:t>командировки или переезде </a:t>
            </a:r>
            <a:r>
              <a:rPr lang="ru-RU" sz="1600" dirty="0">
                <a:latin typeface="Arial" panose="020B0604020202020204" pitchFamily="34" charset="0"/>
                <a:cs typeface="Arial" panose="020B0604020202020204" pitchFamily="34" charset="0"/>
              </a:rPr>
              <a:t>на работу в другую местность; </a:t>
            </a: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При совмещении </a:t>
            </a:r>
            <a:r>
              <a:rPr lang="ru-RU" sz="1600" dirty="0">
                <a:latin typeface="Arial" panose="020B0604020202020204" pitchFamily="34" charset="0"/>
                <a:cs typeface="Arial" panose="020B0604020202020204" pitchFamily="34" charset="0"/>
              </a:rPr>
              <a:t>работы с </a:t>
            </a:r>
            <a:r>
              <a:rPr lang="ru-RU" sz="1600" dirty="0" smtClean="0">
                <a:latin typeface="Arial" panose="020B0604020202020204" pitchFamily="34" charset="0"/>
                <a:cs typeface="Arial" panose="020B0604020202020204" pitchFamily="34" charset="0"/>
              </a:rPr>
              <a:t>обучением или вынужденном </a:t>
            </a:r>
            <a:r>
              <a:rPr lang="ru-RU" sz="1600" dirty="0">
                <a:latin typeface="Arial" panose="020B0604020202020204" pitchFamily="34" charset="0"/>
                <a:cs typeface="Arial" panose="020B0604020202020204" pitchFamily="34" charset="0"/>
              </a:rPr>
              <a:t>прекращении работы не по вине работника; </a:t>
            </a:r>
            <a:endParaRPr lang="ru-RU"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П</a:t>
            </a:r>
            <a:r>
              <a:rPr lang="ru-RU" sz="1600" dirty="0" smtClean="0">
                <a:latin typeface="Arial" panose="020B0604020202020204" pitchFamily="34" charset="0"/>
                <a:cs typeface="Arial" panose="020B0604020202020204" pitchFamily="34" charset="0"/>
              </a:rPr>
              <a:t>ри </a:t>
            </a:r>
            <a:r>
              <a:rPr lang="ru-RU" sz="1600" dirty="0">
                <a:latin typeface="Arial" panose="020B0604020202020204" pitchFamily="34" charset="0"/>
                <a:cs typeface="Arial" panose="020B0604020202020204" pitchFamily="34" charset="0"/>
              </a:rPr>
              <a:t>расторжении трудового договора в связи с ликвидацией </a:t>
            </a:r>
            <a:r>
              <a:rPr lang="ru-RU" sz="1600" dirty="0" smtClean="0">
                <a:latin typeface="Arial" panose="020B0604020202020204" pitchFamily="34" charset="0"/>
                <a:cs typeface="Arial" panose="020B0604020202020204" pitchFamily="34" charset="0"/>
              </a:rPr>
              <a:t>организации, сокращении </a:t>
            </a:r>
            <a:r>
              <a:rPr lang="ru-RU" sz="1600" dirty="0">
                <a:latin typeface="Arial" panose="020B0604020202020204" pitchFamily="34" charset="0"/>
                <a:cs typeface="Arial" panose="020B0604020202020204" pitchFamily="34" charset="0"/>
              </a:rPr>
              <a:t>численности или штата работников </a:t>
            </a:r>
            <a:r>
              <a:rPr lang="ru-RU" sz="1600" dirty="0" smtClean="0">
                <a:latin typeface="Arial" panose="020B0604020202020204" pitchFamily="34" charset="0"/>
                <a:cs typeface="Arial" panose="020B0604020202020204" pitchFamily="34" charset="0"/>
              </a:rPr>
              <a:t>организации и </a:t>
            </a:r>
            <a:r>
              <a:rPr lang="ru-RU" sz="1600" dirty="0">
                <a:latin typeface="Arial" panose="020B0604020202020204" pitchFamily="34" charset="0"/>
                <a:cs typeface="Arial" panose="020B0604020202020204" pitchFamily="34" charset="0"/>
              </a:rPr>
              <a:t>др</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4629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1" cy="6858000"/>
          </a:xfrm>
          <a:prstGeom prst="rect">
            <a:avLst/>
          </a:prstGeom>
          <a:gradFill rotWithShape="0">
            <a:gsLst>
              <a:gs pos="0">
                <a:srgbClr val="D9D9D9"/>
              </a:gs>
              <a:gs pos="100000">
                <a:srgbClr val="D9D9D9">
                  <a:gamma/>
                  <a:tint val="20000"/>
                  <a:invGamma/>
                </a:srgbClr>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b="1" dirty="0">
                <a:solidFill>
                  <a:srgbClr val="C00000"/>
                </a:solidFill>
                <a:latin typeface="Arial" panose="020B0604020202020204" pitchFamily="34" charset="0"/>
                <a:cs typeface="Arial" panose="020B0604020202020204" pitchFamily="34" charset="0"/>
              </a:rPr>
              <a:t>Негативные последствия выплаты </a:t>
            </a:r>
            <a:endParaRPr lang="ru-RU" sz="2000" b="1" dirty="0" smtClean="0">
              <a:solidFill>
                <a:srgbClr val="C00000"/>
              </a:solidFill>
              <a:latin typeface="Arial" panose="020B0604020202020204" pitchFamily="34" charset="0"/>
              <a:cs typeface="Arial" panose="020B0604020202020204" pitchFamily="34" charset="0"/>
            </a:endParaRPr>
          </a:p>
          <a:p>
            <a:pPr algn="ctr"/>
            <a:r>
              <a:rPr lang="ru-RU" sz="2000" b="1" dirty="0" smtClean="0">
                <a:solidFill>
                  <a:srgbClr val="C00000"/>
                </a:solidFill>
                <a:latin typeface="Arial" panose="020B0604020202020204" pitchFamily="34" charset="0"/>
                <a:cs typeface="Arial" panose="020B0604020202020204" pitchFamily="34" charset="0"/>
              </a:rPr>
              <a:t>«конвертной» заработной платы </a:t>
            </a:r>
            <a:endParaRPr lang="ru-RU" sz="2000" b="1" dirty="0">
              <a:solidFill>
                <a:srgbClr val="C00000"/>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4</a:t>
            </a:r>
          </a:p>
        </p:txBody>
      </p:sp>
      <p:sp>
        <p:nvSpPr>
          <p:cNvPr id="3" name="Прямоугольник 2"/>
          <p:cNvSpPr/>
          <p:nvPr/>
        </p:nvSpPr>
        <p:spPr>
          <a:xfrm>
            <a:off x="0" y="0"/>
            <a:ext cx="125760" cy="72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4" name="Прямоугольник 3"/>
          <p:cNvSpPr/>
          <p:nvPr/>
        </p:nvSpPr>
        <p:spPr>
          <a:xfrm>
            <a:off x="1475656" y="1110329"/>
            <a:ext cx="5976664" cy="40011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000" b="1" dirty="0" smtClean="0">
                <a:solidFill>
                  <a:schemeClr val="bg1"/>
                </a:solidFill>
                <a:latin typeface="Arial" panose="020B0604020202020204" pitchFamily="34" charset="0"/>
                <a:cs typeface="Arial" panose="020B0604020202020204" pitchFamily="34" charset="0"/>
              </a:rPr>
              <a:t>Ответственность физического лица</a:t>
            </a:r>
            <a:endParaRPr lang="ru-RU" sz="2000" b="1" dirty="0">
              <a:solidFill>
                <a:schemeClr val="bg1"/>
              </a:solidFill>
              <a:latin typeface="Arial" panose="020B0604020202020204" pitchFamily="34" charset="0"/>
              <a:cs typeface="Arial" panose="020B0604020202020204" pitchFamily="34" charset="0"/>
            </a:endParaRPr>
          </a:p>
        </p:txBody>
      </p:sp>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696" b="14650"/>
          <a:stretch/>
        </p:blipFill>
        <p:spPr bwMode="auto">
          <a:xfrm>
            <a:off x="50412" y="5040713"/>
            <a:ext cx="2597363" cy="181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Прямоугольник 5"/>
          <p:cNvSpPr/>
          <p:nvPr/>
        </p:nvSpPr>
        <p:spPr>
          <a:xfrm>
            <a:off x="2090261" y="4711496"/>
            <a:ext cx="6753267"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600" b="1" dirty="0" smtClean="0">
                <a:latin typeface="Arial" panose="020B0604020202020204" pitchFamily="34" charset="0"/>
                <a:cs typeface="Arial" panose="020B0604020202020204" pitchFamily="34" charset="0"/>
              </a:rPr>
              <a:t>штраф в </a:t>
            </a:r>
            <a:r>
              <a:rPr lang="ru-RU" sz="1600" b="1" dirty="0">
                <a:latin typeface="Arial" panose="020B0604020202020204" pitchFamily="34" charset="0"/>
                <a:cs typeface="Arial" panose="020B0604020202020204" pitchFamily="34" charset="0"/>
              </a:rPr>
              <a:t>размере от ста тысяч до трехсот тысяч рублей,</a:t>
            </a:r>
            <a:r>
              <a:rPr lang="ru-RU" sz="1600" dirty="0">
                <a:latin typeface="Arial" panose="020B0604020202020204" pitchFamily="34" charset="0"/>
                <a:cs typeface="Arial" panose="020B0604020202020204" pitchFamily="34" charset="0"/>
              </a:rPr>
              <a:t> или </a:t>
            </a:r>
            <a:r>
              <a:rPr lang="ru-RU" sz="1600" dirty="0" smtClean="0">
                <a:latin typeface="Arial" panose="020B0604020202020204" pitchFamily="34" charset="0"/>
                <a:cs typeface="Arial" panose="020B0604020202020204" pitchFamily="34" charset="0"/>
              </a:rPr>
              <a:t>                   в </a:t>
            </a:r>
            <a:r>
              <a:rPr lang="ru-RU" sz="1600" dirty="0">
                <a:latin typeface="Arial" panose="020B0604020202020204" pitchFamily="34" charset="0"/>
                <a:cs typeface="Arial" panose="020B0604020202020204" pitchFamily="34" charset="0"/>
              </a:rPr>
              <a:t>размере заработной платы, или иного дохода осужденного за период от одного года до двух лет, либо принудительными работами на срок до одного года, либо арестом на срок до шести месяцев, либо лишением свободы на срок до одного года.</a:t>
            </a:r>
          </a:p>
        </p:txBody>
      </p:sp>
      <p:sp>
        <p:nvSpPr>
          <p:cNvPr id="9" name="Прямоугольник 8"/>
          <p:cNvSpPr/>
          <p:nvPr/>
        </p:nvSpPr>
        <p:spPr>
          <a:xfrm>
            <a:off x="5014721" y="1877690"/>
            <a:ext cx="3794175"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smtClean="0">
                <a:latin typeface="Arial" panose="020B0604020202020204" pitchFamily="34" charset="0"/>
                <a:cs typeface="Arial" panose="020B0604020202020204" pitchFamily="34" charset="0"/>
              </a:rPr>
              <a:t>штраф </a:t>
            </a:r>
            <a:r>
              <a:rPr lang="ru-RU" sz="1600" b="1" dirty="0">
                <a:latin typeface="Arial" panose="020B0604020202020204" pitchFamily="34" charset="0"/>
                <a:cs typeface="Arial" panose="020B0604020202020204" pitchFamily="34" charset="0"/>
              </a:rPr>
              <a:t>за неуплату налогов </a:t>
            </a:r>
            <a:endParaRPr lang="ru-RU" sz="1600" b="1" dirty="0" smtClean="0">
              <a:latin typeface="Arial" panose="020B0604020202020204" pitchFamily="34" charset="0"/>
              <a:cs typeface="Arial" panose="020B0604020202020204" pitchFamily="34" charset="0"/>
            </a:endParaRPr>
          </a:p>
          <a:p>
            <a:pPr algn="ctr"/>
            <a:r>
              <a:rPr lang="ru-RU" sz="1600" dirty="0" smtClean="0">
                <a:latin typeface="Arial" panose="020B0604020202020204" pitchFamily="34" charset="0"/>
                <a:cs typeface="Arial" panose="020B0604020202020204" pitchFamily="34" charset="0"/>
              </a:rPr>
              <a:t>может </a:t>
            </a:r>
            <a:r>
              <a:rPr lang="ru-RU" sz="1600" dirty="0">
                <a:latin typeface="Arial" panose="020B0604020202020204" pitchFamily="34" charset="0"/>
                <a:cs typeface="Arial" panose="020B0604020202020204" pitchFamily="34" charset="0"/>
              </a:rPr>
              <a:t>составлять от 20 до 40 </a:t>
            </a:r>
            <a:r>
              <a:rPr lang="ru-RU" sz="1600" dirty="0" smtClean="0">
                <a:latin typeface="Arial" panose="020B0604020202020204" pitchFamily="34" charset="0"/>
                <a:cs typeface="Arial" panose="020B0604020202020204" pitchFamily="34" charset="0"/>
              </a:rPr>
              <a:t>%</a:t>
            </a:r>
          </a:p>
          <a:p>
            <a:pPr algn="ctr"/>
            <a:r>
              <a:rPr lang="ru-RU" sz="1600" dirty="0" smtClean="0">
                <a:latin typeface="Arial" panose="020B0604020202020204" pitchFamily="34" charset="0"/>
                <a:cs typeface="Arial" panose="020B0604020202020204" pitchFamily="34" charset="0"/>
              </a:rPr>
              <a:t>от </a:t>
            </a:r>
            <a:r>
              <a:rPr lang="ru-RU" sz="1600" dirty="0">
                <a:latin typeface="Arial" panose="020B0604020202020204" pitchFamily="34" charset="0"/>
                <a:cs typeface="Arial" panose="020B0604020202020204" pitchFamily="34" charset="0"/>
              </a:rPr>
              <a:t>неуплаченной </a:t>
            </a:r>
            <a:r>
              <a:rPr lang="ru-RU" sz="1600" dirty="0" smtClean="0">
                <a:latin typeface="Arial" panose="020B0604020202020204" pitchFamily="34" charset="0"/>
                <a:cs typeface="Arial" panose="020B0604020202020204" pitchFamily="34" charset="0"/>
              </a:rPr>
              <a:t>суммы</a:t>
            </a:r>
            <a:endParaRPr lang="ru-RU" sz="1600" dirty="0">
              <a:latin typeface="Arial" panose="020B0604020202020204" pitchFamily="34" charset="0"/>
              <a:cs typeface="Arial" panose="020B0604020202020204" pitchFamily="34" charset="0"/>
            </a:endParaRPr>
          </a:p>
        </p:txBody>
      </p:sp>
      <p:sp>
        <p:nvSpPr>
          <p:cNvPr id="10" name="Прямоугольник 9"/>
          <p:cNvSpPr/>
          <p:nvPr/>
        </p:nvSpPr>
        <p:spPr>
          <a:xfrm>
            <a:off x="384947" y="2108523"/>
            <a:ext cx="3994201"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800"/>
              </a:spcAft>
            </a:pPr>
            <a:r>
              <a:rPr lang="ru-RU" b="1" dirty="0">
                <a:solidFill>
                  <a:schemeClr val="accent6">
                    <a:lumMod val="75000"/>
                  </a:schemeClr>
                </a:solidFill>
                <a:latin typeface="Arial" panose="020B0604020202020204" pitchFamily="34" charset="0"/>
                <a:cs typeface="Arial" panose="020B0604020202020204" pitchFamily="34" charset="0"/>
              </a:rPr>
              <a:t>ст. 122 Налогового кодекса </a:t>
            </a:r>
            <a:r>
              <a:rPr lang="ru-RU" b="1" dirty="0" smtClean="0">
                <a:solidFill>
                  <a:schemeClr val="accent6">
                    <a:lumMod val="75000"/>
                  </a:schemeClr>
                </a:solidFill>
                <a:latin typeface="Arial" panose="020B0604020202020204" pitchFamily="34" charset="0"/>
                <a:cs typeface="Arial" panose="020B0604020202020204" pitchFamily="34" charset="0"/>
              </a:rPr>
              <a:t>РФ</a:t>
            </a:r>
            <a:endParaRPr lang="ru-RU" b="1" dirty="0">
              <a:solidFill>
                <a:schemeClr val="accent6">
                  <a:lumMod val="75000"/>
                </a:schemeClr>
              </a:solidFill>
              <a:latin typeface="Arial" panose="020B0604020202020204" pitchFamily="34" charset="0"/>
              <a:cs typeface="Arial" panose="020B0604020202020204" pitchFamily="34" charset="0"/>
            </a:endParaRPr>
          </a:p>
        </p:txBody>
      </p:sp>
      <p:sp>
        <p:nvSpPr>
          <p:cNvPr id="11" name="Прямоугольник 10"/>
          <p:cNvSpPr/>
          <p:nvPr/>
        </p:nvSpPr>
        <p:spPr>
          <a:xfrm>
            <a:off x="384947" y="2980656"/>
            <a:ext cx="4017257"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b="1" dirty="0">
                <a:solidFill>
                  <a:schemeClr val="accent6">
                    <a:lumMod val="75000"/>
                  </a:schemeClr>
                </a:solidFill>
                <a:latin typeface="Arial" panose="020B0604020202020204" pitchFamily="34" charset="0"/>
                <a:cs typeface="Arial" panose="020B0604020202020204" pitchFamily="34" charset="0"/>
              </a:rPr>
              <a:t>ст. 198 Уголовного кодекса </a:t>
            </a:r>
            <a:r>
              <a:rPr lang="ru-RU" b="1" dirty="0" smtClean="0">
                <a:solidFill>
                  <a:schemeClr val="accent6">
                    <a:lumMod val="75000"/>
                  </a:schemeClr>
                </a:solidFill>
                <a:latin typeface="Arial" panose="020B0604020202020204" pitchFamily="34" charset="0"/>
                <a:cs typeface="Arial" panose="020B0604020202020204" pitchFamily="34" charset="0"/>
              </a:rPr>
              <a:t>РФ</a:t>
            </a:r>
            <a:endParaRPr lang="ru-RU" dirty="0">
              <a:solidFill>
                <a:schemeClr val="accent6">
                  <a:lumMod val="75000"/>
                </a:schemeClr>
              </a:solidFill>
            </a:endParaRPr>
          </a:p>
        </p:txBody>
      </p:sp>
      <p:cxnSp>
        <p:nvCxnSpPr>
          <p:cNvPr id="14" name="Прямая соединительная линия 13"/>
          <p:cNvCxnSpPr>
            <a:stCxn id="10" idx="3"/>
          </p:cNvCxnSpPr>
          <p:nvPr/>
        </p:nvCxnSpPr>
        <p:spPr>
          <a:xfrm>
            <a:off x="4379148" y="2293189"/>
            <a:ext cx="612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771800" y="3339684"/>
            <a:ext cx="0" cy="1361509"/>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84947" y="3604941"/>
            <a:ext cx="8458581" cy="830997"/>
          </a:xfrm>
          <a:prstGeom prst="rect">
            <a:avLst/>
          </a:prstGeom>
          <a:solidFill>
            <a:schemeClr val="bg1"/>
          </a:solidFill>
        </p:spPr>
        <p:txBody>
          <a:bodyPr wrap="square">
            <a:spAutoFit/>
          </a:bodyPr>
          <a:lstStyle/>
          <a:p>
            <a:pPr algn="just"/>
            <a:r>
              <a:rPr lang="ru-RU" sz="1600" dirty="0">
                <a:latin typeface="Arial" panose="020B0604020202020204" pitchFamily="34" charset="0"/>
                <a:cs typeface="Arial" panose="020B0604020202020204" pitchFamily="34" charset="0"/>
              </a:rPr>
              <a:t>З</a:t>
            </a:r>
            <a:r>
              <a:rPr lang="ru-RU" sz="1600" dirty="0" smtClean="0">
                <a:latin typeface="Arial" panose="020B0604020202020204" pitchFamily="34" charset="0"/>
                <a:cs typeface="Arial" panose="020B0604020202020204" pitchFamily="34" charset="0"/>
              </a:rPr>
              <a:t>а </a:t>
            </a:r>
            <a:r>
              <a:rPr lang="ru-RU" sz="1600" dirty="0">
                <a:latin typeface="Arial" panose="020B0604020202020204" pitchFamily="34" charset="0"/>
                <a:cs typeface="Arial" panose="020B0604020202020204" pitchFamily="34" charset="0"/>
              </a:rPr>
              <a:t>уклонение от уплаты налогов путем непредставления налоговой декларации </a:t>
            </a:r>
            <a:r>
              <a:rPr lang="ru-RU" sz="1600" dirty="0" smtClean="0">
                <a:latin typeface="Arial" panose="020B0604020202020204" pitchFamily="34" charset="0"/>
                <a:cs typeface="Arial" panose="020B0604020202020204" pitchFamily="34" charset="0"/>
              </a:rPr>
              <a:t>                или </a:t>
            </a:r>
            <a:r>
              <a:rPr lang="ru-RU" sz="1600" dirty="0">
                <a:latin typeface="Arial" panose="020B0604020202020204" pitchFamily="34" charset="0"/>
                <a:cs typeface="Arial" panose="020B0604020202020204" pitchFamily="34" charset="0"/>
              </a:rPr>
              <a:t>иных документов, представление которых в </a:t>
            </a:r>
            <a:r>
              <a:rPr lang="ru-RU" sz="1600" dirty="0" smtClean="0">
                <a:latin typeface="Arial" panose="020B0604020202020204" pitchFamily="34" charset="0"/>
                <a:cs typeface="Arial" panose="020B0604020202020204" pitchFamily="34" charset="0"/>
              </a:rPr>
              <a:t>соответствии с </a:t>
            </a:r>
            <a:r>
              <a:rPr lang="ru-RU" sz="1600" dirty="0">
                <a:latin typeface="Arial" panose="020B0604020202020204" pitchFamily="34" charset="0"/>
                <a:cs typeface="Arial" panose="020B0604020202020204" pitchFamily="34" charset="0"/>
              </a:rPr>
              <a:t>законодательством </a:t>
            </a:r>
            <a:r>
              <a:rPr lang="ru-RU" sz="1600" dirty="0" smtClean="0">
                <a:latin typeface="Arial" panose="020B0604020202020204" pitchFamily="34" charset="0"/>
                <a:cs typeface="Arial" panose="020B0604020202020204" pitchFamily="34" charset="0"/>
              </a:rPr>
              <a:t>    РФ </a:t>
            </a:r>
            <a:r>
              <a:rPr lang="ru-RU" sz="1600" dirty="0">
                <a:latin typeface="Arial" panose="020B0604020202020204" pitchFamily="34" charset="0"/>
                <a:cs typeface="Arial" panose="020B0604020202020204" pitchFamily="34" charset="0"/>
              </a:rPr>
              <a:t>о налогах и сборах является обязательным </a:t>
            </a:r>
          </a:p>
        </p:txBody>
      </p:sp>
    </p:spTree>
    <p:extLst>
      <p:ext uri="{BB962C8B-B14F-4D97-AF65-F5344CB8AC3E}">
        <p14:creationId xmlns:p14="http://schemas.microsoft.com/office/powerpoint/2010/main" val="106545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1" cy="6858000"/>
          </a:xfrm>
          <a:prstGeom prst="rect">
            <a:avLst/>
          </a:prstGeom>
          <a:gradFill rotWithShape="0">
            <a:gsLst>
              <a:gs pos="0">
                <a:srgbClr val="D9D9D9"/>
              </a:gs>
              <a:gs pos="100000">
                <a:srgbClr val="D9D9D9">
                  <a:gamma/>
                  <a:tint val="20000"/>
                  <a:invGamma/>
                </a:srgbClr>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b="1" dirty="0">
                <a:solidFill>
                  <a:srgbClr val="C00000"/>
                </a:solidFill>
                <a:latin typeface="Arial" panose="020B0604020202020204" pitchFamily="34" charset="0"/>
                <a:cs typeface="Arial" panose="020B0604020202020204" pitchFamily="34" charset="0"/>
              </a:rPr>
              <a:t>Негативные последствия выплаты </a:t>
            </a:r>
            <a:endParaRPr lang="ru-RU" sz="2000" b="1" dirty="0" smtClean="0">
              <a:solidFill>
                <a:srgbClr val="C00000"/>
              </a:solidFill>
              <a:latin typeface="Arial" panose="020B0604020202020204" pitchFamily="34" charset="0"/>
              <a:cs typeface="Arial" panose="020B0604020202020204" pitchFamily="34" charset="0"/>
            </a:endParaRPr>
          </a:p>
          <a:p>
            <a:pPr algn="ctr"/>
            <a:r>
              <a:rPr lang="ru-RU" sz="2000" b="1" dirty="0" smtClean="0">
                <a:solidFill>
                  <a:srgbClr val="C00000"/>
                </a:solidFill>
                <a:latin typeface="Arial" panose="020B0604020202020204" pitchFamily="34" charset="0"/>
                <a:cs typeface="Arial" panose="020B0604020202020204" pitchFamily="34" charset="0"/>
              </a:rPr>
              <a:t>«конвертной» заработной платы </a:t>
            </a:r>
            <a:endParaRPr lang="ru-RU" sz="2000" b="1" dirty="0">
              <a:solidFill>
                <a:srgbClr val="C00000"/>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5</a:t>
            </a:r>
          </a:p>
        </p:txBody>
      </p:sp>
      <p:sp>
        <p:nvSpPr>
          <p:cNvPr id="3" name="Прямоугольник 2"/>
          <p:cNvSpPr/>
          <p:nvPr/>
        </p:nvSpPr>
        <p:spPr>
          <a:xfrm>
            <a:off x="0" y="0"/>
            <a:ext cx="125760" cy="72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5" name="Прямоугольник 4"/>
          <p:cNvSpPr/>
          <p:nvPr/>
        </p:nvSpPr>
        <p:spPr>
          <a:xfrm>
            <a:off x="323528" y="1192984"/>
            <a:ext cx="849694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a:solidFill>
                  <a:srgbClr val="0070C0"/>
                </a:solidFill>
                <a:latin typeface="Arial" panose="020B0604020202020204" pitchFamily="34" charset="0"/>
                <a:cs typeface="Arial" panose="020B0604020202020204" pitchFamily="34" charset="0"/>
              </a:rPr>
              <a:t>Что делать, если работник </a:t>
            </a:r>
            <a:endParaRPr lang="ru-RU" sz="2000" b="1" dirty="0" smtClean="0">
              <a:solidFill>
                <a:srgbClr val="0070C0"/>
              </a:solidFill>
              <a:latin typeface="Arial" panose="020B0604020202020204" pitchFamily="34" charset="0"/>
              <a:cs typeface="Arial" panose="020B0604020202020204" pitchFamily="34" charset="0"/>
            </a:endParaRPr>
          </a:p>
          <a:p>
            <a:pPr algn="ctr"/>
            <a:r>
              <a:rPr lang="ru-RU" sz="2000" b="1" dirty="0" smtClean="0">
                <a:solidFill>
                  <a:srgbClr val="0070C0"/>
                </a:solidFill>
                <a:latin typeface="Arial" panose="020B0604020202020204" pitchFamily="34" charset="0"/>
                <a:cs typeface="Arial" panose="020B0604020202020204" pitchFamily="34" charset="0"/>
              </a:rPr>
              <a:t>столкнулся с </a:t>
            </a:r>
            <a:r>
              <a:rPr lang="ru-RU" sz="2000" b="1" dirty="0">
                <a:solidFill>
                  <a:srgbClr val="0070C0"/>
                </a:solidFill>
                <a:latin typeface="Arial" panose="020B0604020202020204" pitchFamily="34" charset="0"/>
                <a:cs typeface="Arial" panose="020B0604020202020204" pitchFamily="34" charset="0"/>
              </a:rPr>
              <a:t>проблемой выплаты «серой» заработной платы? </a:t>
            </a:r>
          </a:p>
        </p:txBody>
      </p:sp>
      <p:pic>
        <p:nvPicPr>
          <p:cNvPr id="18" name="Рисунок 17" descr="http://qrcoder.ru/code/?https%3A%2F%2F%EE%ED%EB%E0%E9%ED%E8%ED%F1%EF%E5%EA%F6%E8%FF.%F0%F4%2F&amp;4&amp;0"/>
          <p:cNvPicPr/>
          <p:nvPr/>
        </p:nvPicPr>
        <p:blipFill>
          <a:blip r:embed="rId3">
            <a:extLst>
              <a:ext uri="{28A0092B-C50C-407E-A947-70E740481C1C}">
                <a14:useLocalDpi xmlns:a14="http://schemas.microsoft.com/office/drawing/2010/main" val="0"/>
              </a:ext>
            </a:extLst>
          </a:blip>
          <a:srcRect/>
          <a:stretch>
            <a:fillRect/>
          </a:stretch>
        </p:blipFill>
        <p:spPr bwMode="auto">
          <a:xfrm>
            <a:off x="7495534" y="2498680"/>
            <a:ext cx="1080000" cy="1080120"/>
          </a:xfrm>
          <a:prstGeom prst="rect">
            <a:avLst/>
          </a:prstGeom>
          <a:noFill/>
          <a:ln>
            <a:noFill/>
          </a:ln>
        </p:spPr>
      </p:pic>
      <p:sp>
        <p:nvSpPr>
          <p:cNvPr id="20" name="Прямоугольник 19"/>
          <p:cNvSpPr/>
          <p:nvPr/>
        </p:nvSpPr>
        <p:spPr>
          <a:xfrm>
            <a:off x="1043608" y="2491997"/>
            <a:ext cx="6336704" cy="769441"/>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О</a:t>
            </a:r>
            <a:r>
              <a:rPr lang="ru-RU" sz="2000" b="1" dirty="0" smtClean="0">
                <a:latin typeface="Arial" panose="020B0604020202020204" pitchFamily="34" charset="0"/>
                <a:cs typeface="Arial" panose="020B0604020202020204" pitchFamily="34" charset="0"/>
              </a:rPr>
              <a:t>братиться </a:t>
            </a:r>
            <a:r>
              <a:rPr lang="ru-RU" sz="2000" b="1" dirty="0">
                <a:latin typeface="Arial" panose="020B0604020202020204" pitchFamily="34" charset="0"/>
                <a:cs typeface="Arial" panose="020B0604020202020204" pitchFamily="34" charset="0"/>
              </a:rPr>
              <a:t>в Федеральную службу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по </a:t>
            </a:r>
            <a:r>
              <a:rPr lang="ru-RU" sz="2000" b="1" dirty="0">
                <a:latin typeface="Arial" panose="020B0604020202020204" pitchFamily="34" charset="0"/>
                <a:cs typeface="Arial" panose="020B0604020202020204" pitchFamily="34" charset="0"/>
              </a:rPr>
              <a:t>труду и занятости  </a:t>
            </a:r>
            <a:r>
              <a:rPr lang="ru-RU" sz="2000" b="1" dirty="0" smtClean="0">
                <a:latin typeface="Arial" panose="020B0604020202020204" pitchFamily="34" charset="0"/>
                <a:cs typeface="Arial" panose="020B0604020202020204" pitchFamily="34" charset="0"/>
              </a:rPr>
              <a:t> </a:t>
            </a:r>
            <a:r>
              <a:rPr lang="ru-RU" sz="2400" b="1" dirty="0" err="1" smtClean="0">
                <a:solidFill>
                  <a:srgbClr val="C00000"/>
                </a:solidFill>
                <a:latin typeface="Arial" panose="020B0604020202020204" pitchFamily="34" charset="0"/>
                <a:cs typeface="Arial" panose="020B0604020202020204" pitchFamily="34" charset="0"/>
              </a:rPr>
              <a:t>онлайнинспекция.рф</a:t>
            </a:r>
            <a:endParaRPr lang="ru-RU" sz="2400" b="1" dirty="0" smtClean="0">
              <a:solidFill>
                <a:srgbClr val="C0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323528" y="2665420"/>
            <a:ext cx="360000" cy="36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23" name="Прямоугольник 22"/>
          <p:cNvSpPr/>
          <p:nvPr/>
        </p:nvSpPr>
        <p:spPr>
          <a:xfrm>
            <a:off x="1043608" y="3949048"/>
            <a:ext cx="6450959" cy="769441"/>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О</a:t>
            </a:r>
            <a:r>
              <a:rPr lang="ru-RU" sz="2000" b="1" dirty="0" smtClean="0">
                <a:latin typeface="Arial" panose="020B0604020202020204" pitchFamily="34" charset="0"/>
                <a:cs typeface="Arial" panose="020B0604020202020204" pitchFamily="34" charset="0"/>
              </a:rPr>
              <a:t>братиться </a:t>
            </a:r>
            <a:r>
              <a:rPr lang="ru-RU" sz="2000" b="1" dirty="0">
                <a:latin typeface="Arial" panose="020B0604020202020204" pitchFamily="34" charset="0"/>
                <a:cs typeface="Arial" panose="020B0604020202020204" pitchFamily="34" charset="0"/>
              </a:rPr>
              <a:t>в Федеральную </a:t>
            </a:r>
            <a:r>
              <a:rPr lang="ru-RU" sz="2000" b="1" dirty="0" smtClean="0">
                <a:latin typeface="Arial" panose="020B0604020202020204" pitchFamily="34" charset="0"/>
                <a:cs typeface="Arial" panose="020B0604020202020204" pitchFamily="34" charset="0"/>
              </a:rPr>
              <a:t>налоговую службу </a:t>
            </a:r>
          </a:p>
          <a:p>
            <a:r>
              <a:rPr lang="en-US" sz="2400" b="1" dirty="0" smtClean="0">
                <a:solidFill>
                  <a:srgbClr val="0070C0"/>
                </a:solidFill>
                <a:latin typeface="Arial" panose="020B0604020202020204" pitchFamily="34" charset="0"/>
                <a:cs typeface="Arial" panose="020B0604020202020204" pitchFamily="34" charset="0"/>
              </a:rPr>
              <a:t>www.nalog.gov.ru</a:t>
            </a:r>
            <a:endParaRPr lang="ru-RU" sz="2400" b="1" dirty="0" smtClean="0">
              <a:solidFill>
                <a:srgbClr val="0070C0"/>
              </a:solidFill>
              <a:latin typeface="Arial" panose="020B0604020202020204" pitchFamily="34" charset="0"/>
              <a:cs typeface="Arial" panose="020B0604020202020204" pitchFamily="34" charset="0"/>
            </a:endParaRPr>
          </a:p>
        </p:txBody>
      </p:sp>
      <p:sp>
        <p:nvSpPr>
          <p:cNvPr id="24" name="Прямоугольник 23"/>
          <p:cNvSpPr/>
          <p:nvPr/>
        </p:nvSpPr>
        <p:spPr>
          <a:xfrm>
            <a:off x="323528" y="4153768"/>
            <a:ext cx="360000" cy="36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pic>
        <p:nvPicPr>
          <p:cNvPr id="25" name="Рисунок 24" descr="http://qrcoder.ru/code/?https%3A%2F%2Fwww.nalog.gov.ru%2Frn53%2Fservice%2Fobr_fts%2F&amp;4&amp;0"/>
          <p:cNvPicPr/>
          <p:nvPr/>
        </p:nvPicPr>
        <p:blipFill>
          <a:blip r:embed="rId4">
            <a:extLst>
              <a:ext uri="{28A0092B-C50C-407E-A947-70E740481C1C}">
                <a14:useLocalDpi xmlns:a14="http://schemas.microsoft.com/office/drawing/2010/main" val="0"/>
              </a:ext>
            </a:extLst>
          </a:blip>
          <a:srcRect/>
          <a:stretch>
            <a:fillRect/>
          </a:stretch>
        </p:blipFill>
        <p:spPr bwMode="auto">
          <a:xfrm>
            <a:off x="7495534" y="3949048"/>
            <a:ext cx="1080000" cy="1079315"/>
          </a:xfrm>
          <a:prstGeom prst="rect">
            <a:avLst/>
          </a:prstGeom>
          <a:noFill/>
          <a:ln>
            <a:noFill/>
          </a:ln>
        </p:spPr>
      </p:pic>
      <p:sp>
        <p:nvSpPr>
          <p:cNvPr id="26" name="Прямоугольник 25"/>
          <p:cNvSpPr/>
          <p:nvPr/>
        </p:nvSpPr>
        <p:spPr>
          <a:xfrm>
            <a:off x="1044575" y="5469586"/>
            <a:ext cx="6450959" cy="400110"/>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О</a:t>
            </a:r>
            <a:r>
              <a:rPr lang="ru-RU" sz="2000" b="1" dirty="0" smtClean="0">
                <a:latin typeface="Arial" panose="020B0604020202020204" pitchFamily="34" charset="0"/>
                <a:cs typeface="Arial" panose="020B0604020202020204" pitchFamily="34" charset="0"/>
              </a:rPr>
              <a:t>братиться </a:t>
            </a:r>
            <a:r>
              <a:rPr lang="ru-RU" sz="2000" b="1" dirty="0">
                <a:latin typeface="Arial" panose="020B0604020202020204" pitchFamily="34" charset="0"/>
                <a:cs typeface="Arial" panose="020B0604020202020204" pitchFamily="34" charset="0"/>
              </a:rPr>
              <a:t>в </a:t>
            </a:r>
            <a:r>
              <a:rPr lang="ru-RU" sz="2000" b="1" dirty="0" smtClean="0">
                <a:latin typeface="Arial" panose="020B0604020202020204" pitchFamily="34" charset="0"/>
                <a:cs typeface="Arial" panose="020B0604020202020204" pitchFamily="34" charset="0"/>
              </a:rPr>
              <a:t>правоохранительные органы</a:t>
            </a:r>
          </a:p>
        </p:txBody>
      </p:sp>
      <p:sp>
        <p:nvSpPr>
          <p:cNvPr id="28" name="Прямоугольник 27"/>
          <p:cNvSpPr/>
          <p:nvPr/>
        </p:nvSpPr>
        <p:spPr>
          <a:xfrm>
            <a:off x="366637" y="5509696"/>
            <a:ext cx="360000" cy="36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3635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 y="0"/>
            <a:ext cx="9144000" cy="776556"/>
          </a:xfrm>
          <a:prstGeom prst="rect">
            <a:avLst/>
          </a:prstGeom>
          <a:gradFill rotWithShape="0">
            <a:gsLst>
              <a:gs pos="0">
                <a:srgbClr val="CCECFF"/>
              </a:gs>
              <a:gs pos="100000">
                <a:srgbClr val="CCECFF">
                  <a:gamma/>
                  <a:tint val="20000"/>
                  <a:invGamma/>
                </a:srgbClr>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Актуальные вопросы </a:t>
            </a:r>
            <a:r>
              <a:rPr lang="ru-RU" sz="2000" dirty="0" smtClean="0">
                <a:solidFill>
                  <a:schemeClr val="tx2"/>
                </a:solidFill>
                <a:latin typeface="Arial" panose="020B0604020202020204" pitchFamily="34" charset="0"/>
                <a:cs typeface="Arial" panose="020B0604020202020204" pitchFamily="34" charset="0"/>
              </a:rPr>
              <a:t>администрирования </a:t>
            </a:r>
            <a:r>
              <a:rPr lang="ru-RU" sz="2000" dirty="0">
                <a:solidFill>
                  <a:schemeClr val="tx2"/>
                </a:solidFill>
                <a:latin typeface="Arial" panose="020B0604020202020204" pitchFamily="34" charset="0"/>
                <a:cs typeface="Arial" panose="020B0604020202020204" pitchFamily="34" charset="0"/>
              </a:rPr>
              <a:t>НДФЛ </a:t>
            </a:r>
            <a:endParaRPr lang="ru-RU" sz="2000" dirty="0" smtClean="0">
              <a:solidFill>
                <a:schemeClr val="tx2"/>
              </a:solidFill>
              <a:latin typeface="Arial" panose="020B0604020202020204" pitchFamily="34" charset="0"/>
              <a:cs typeface="Arial" panose="020B0604020202020204" pitchFamily="34" charset="0"/>
            </a:endParaRPr>
          </a:p>
          <a:p>
            <a:pPr algn="ctr"/>
            <a:r>
              <a:rPr lang="ru-RU" sz="2000" dirty="0" smtClean="0">
                <a:solidFill>
                  <a:schemeClr val="tx2"/>
                </a:solidFill>
                <a:latin typeface="Arial" panose="020B0604020202020204" pitchFamily="34" charset="0"/>
                <a:cs typeface="Arial" panose="020B0604020202020204" pitchFamily="34" charset="0"/>
              </a:rPr>
              <a:t>и </a:t>
            </a:r>
            <a:r>
              <a:rPr lang="ru-RU" sz="2000" dirty="0">
                <a:solidFill>
                  <a:schemeClr val="tx2"/>
                </a:solidFill>
                <a:latin typeface="Arial" panose="020B0604020202020204" pitchFamily="34" charset="0"/>
                <a:cs typeface="Arial" panose="020B0604020202020204" pitchFamily="34" charset="0"/>
              </a:rPr>
              <a:t>страховых взносов для налоговых </a:t>
            </a:r>
            <a:r>
              <a:rPr lang="ru-RU" sz="2000" dirty="0" smtClean="0">
                <a:solidFill>
                  <a:schemeClr val="tx2"/>
                </a:solidFill>
                <a:latin typeface="Arial" panose="020B0604020202020204" pitchFamily="34" charset="0"/>
                <a:cs typeface="Arial" panose="020B0604020202020204" pitchFamily="34" charset="0"/>
              </a:rPr>
              <a:t>агентов</a:t>
            </a:r>
            <a:endParaRPr lang="ru-RU" sz="2000" dirty="0">
              <a:solidFill>
                <a:schemeClr val="tx2"/>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6</a:t>
            </a:r>
          </a:p>
        </p:txBody>
      </p:sp>
      <p:sp>
        <p:nvSpPr>
          <p:cNvPr id="9" name="Прямоугольник 8"/>
          <p:cNvSpPr/>
          <p:nvPr/>
        </p:nvSpPr>
        <p:spPr>
          <a:xfrm>
            <a:off x="2987824" y="854128"/>
            <a:ext cx="3096344" cy="461665"/>
          </a:xfrm>
          <a:prstGeom prst="rect">
            <a:avLst/>
          </a:prstGeom>
        </p:spPr>
        <p:txBody>
          <a:bodyPr wrap="square">
            <a:spAutoFit/>
          </a:bodyPr>
          <a:lstStyle/>
          <a:p>
            <a:pPr algn="ctr"/>
            <a:r>
              <a:rPr lang="ru-RU" sz="2400" b="1" dirty="0">
                <a:solidFill>
                  <a:srgbClr val="C00000"/>
                </a:solidFill>
                <a:latin typeface="Arial" panose="020B0604020202020204" pitchFamily="34" charset="0"/>
                <a:cs typeface="Arial" panose="020B0604020202020204" pitchFamily="34" charset="0"/>
              </a:rPr>
              <a:t>Расчет  6-НДФЛ:</a:t>
            </a:r>
            <a:endParaRPr lang="ru-RU" sz="2400" dirty="0">
              <a:solidFill>
                <a:srgbClr val="C00000"/>
              </a:solidFill>
              <a:latin typeface="Arial" panose="020B0604020202020204" pitchFamily="34" charset="0"/>
              <a:cs typeface="Arial" panose="020B0604020202020204" pitchFamily="34" charset="0"/>
            </a:endParaRPr>
          </a:p>
        </p:txBody>
      </p:sp>
      <p:sp>
        <p:nvSpPr>
          <p:cNvPr id="14" name="Прямоугольник 13"/>
          <p:cNvSpPr/>
          <p:nvPr/>
        </p:nvSpPr>
        <p:spPr>
          <a:xfrm>
            <a:off x="107504" y="1359130"/>
            <a:ext cx="8883968" cy="954107"/>
          </a:xfrm>
          <a:prstGeom prst="rect">
            <a:avLst/>
          </a:prstGeom>
        </p:spPr>
        <p:txBody>
          <a:bodyPr wrap="square">
            <a:spAutoFit/>
          </a:bodyPr>
          <a:lstStyle/>
          <a:p>
            <a:pPr algn="ctr"/>
            <a:r>
              <a:rPr lang="ru-RU" sz="1400" dirty="0">
                <a:latin typeface="Arial" panose="020B0604020202020204" pitchFamily="34" charset="0"/>
                <a:cs typeface="Arial" panose="020B0604020202020204" pitchFamily="34" charset="0"/>
              </a:rPr>
              <a:t>Форма нового (объединенного) отчета по НДФЛ (состоящая из расчета сумм налога, исчисленных </a:t>
            </a:r>
            <a:r>
              <a:rPr lang="ru-RU" sz="1400" dirty="0" smtClean="0">
                <a:latin typeface="Arial" panose="020B0604020202020204" pitchFamily="34" charset="0"/>
                <a:cs typeface="Arial" panose="020B0604020202020204" pitchFamily="34" charset="0"/>
              </a:rPr>
              <a:t>                      и </a:t>
            </a:r>
            <a:r>
              <a:rPr lang="ru-RU" sz="1400" dirty="0">
                <a:latin typeface="Arial" panose="020B0604020202020204" pitchFamily="34" charset="0"/>
                <a:cs typeface="Arial" panose="020B0604020202020204" pitchFamily="34" charset="0"/>
              </a:rPr>
              <a:t>удержанных налоговым агентом (форма 6-НДФЛ), и справки о полученных физическим лицом доходах и удержанных суммах НДФЛ (справка 2-НДФЛ)), </a:t>
            </a:r>
            <a:r>
              <a:rPr lang="ru-RU" sz="1400" dirty="0">
                <a:solidFill>
                  <a:srgbClr val="C00000"/>
                </a:solidFill>
                <a:latin typeface="Arial" panose="020B0604020202020204" pitchFamily="34" charset="0"/>
                <a:cs typeface="Arial" panose="020B0604020202020204" pitchFamily="34" charset="0"/>
              </a:rPr>
              <a:t>Порядок заполнения, а также Формат представления данного отчета в электронном виде утверждены Приказом ФНС России от 15.10.2020 N ЕД-7-11/753@.</a:t>
            </a:r>
            <a:endParaRPr lang="ru-RU" sz="1300" dirty="0">
              <a:solidFill>
                <a:srgbClr val="C00000"/>
              </a:solidFill>
              <a:latin typeface="Arial" panose="020B0604020202020204" pitchFamily="34" charset="0"/>
              <a:cs typeface="Arial" panose="020B0604020202020204" pitchFamily="34" charset="0"/>
            </a:endParaRPr>
          </a:p>
        </p:txBody>
      </p:sp>
      <p:sp>
        <p:nvSpPr>
          <p:cNvPr id="15" name="Rectangle 7"/>
          <p:cNvSpPr>
            <a:spLocks noChangeArrowheads="1"/>
          </p:cNvSpPr>
          <p:nvPr/>
        </p:nvSpPr>
        <p:spPr bwMode="auto">
          <a:xfrm>
            <a:off x="2976" y="2551312"/>
            <a:ext cx="1619673" cy="72000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16" name="Прямоугольник 15"/>
          <p:cNvSpPr/>
          <p:nvPr/>
        </p:nvSpPr>
        <p:spPr>
          <a:xfrm>
            <a:off x="88043" y="2609235"/>
            <a:ext cx="1331638" cy="584775"/>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ГЛАВНОЕ ИЗМЕНЕНИЕ </a:t>
            </a:r>
            <a:endParaRPr lang="ru-RU" sz="1600" b="1" dirty="0">
              <a:solidFill>
                <a:srgbClr val="002060"/>
              </a:solidFill>
              <a:latin typeface="Arial Narrow" panose="020B0606020202030204" pitchFamily="34" charset="0"/>
              <a:cs typeface="Arial" panose="020B0604020202020204" pitchFamily="34" charset="0"/>
            </a:endParaRPr>
          </a:p>
        </p:txBody>
      </p:sp>
      <p:sp>
        <p:nvSpPr>
          <p:cNvPr id="17" name="Прямоугольник 16"/>
          <p:cNvSpPr/>
          <p:nvPr/>
        </p:nvSpPr>
        <p:spPr>
          <a:xfrm>
            <a:off x="1647877" y="2476881"/>
            <a:ext cx="7368748" cy="1169551"/>
          </a:xfrm>
          <a:prstGeom prst="rect">
            <a:avLst/>
          </a:prstGeom>
        </p:spPr>
        <p:txBody>
          <a:bodyPr wrap="square">
            <a:spAutoFit/>
          </a:bodyPr>
          <a:lstStyle/>
          <a:p>
            <a:pPr algn="just"/>
            <a:r>
              <a:rPr lang="ru-RU" sz="1400" dirty="0" smtClean="0">
                <a:latin typeface="Arial Narrow" panose="020B0606020202030204" pitchFamily="34" charset="0"/>
              </a:rPr>
              <a:t>Справку </a:t>
            </a:r>
            <a:r>
              <a:rPr lang="ru-RU" sz="1400" dirty="0">
                <a:latin typeface="Arial Narrow" panose="020B0606020202030204" pitchFamily="34" charset="0"/>
              </a:rPr>
              <a:t>2-НДФЛ включили в 6-НДФЛ. Отдельная форма, утвержденная приказом ФНС от 02.10.2018 № ММВ-7-11/566</a:t>
            </a:r>
            <a:r>
              <a:rPr lang="ru-RU" sz="1400" dirty="0" smtClean="0">
                <a:latin typeface="Arial Narrow" panose="020B0606020202030204" pitchFamily="34" charset="0"/>
              </a:rPr>
              <a:t>@, </a:t>
            </a:r>
            <a:r>
              <a:rPr lang="ru-RU" sz="1400" dirty="0">
                <a:latin typeface="Arial Narrow" panose="020B0606020202030204" pitchFamily="34" charset="0"/>
              </a:rPr>
              <a:t>утратила силу. Разделы 1 и 2 формы 6-НДФЛ поменяли местами. Таким образом очередность разделов привели в соответствие с другими декларациями. С 2021 года таблица обязательств находится в разделе 1 , а обобщенные данные о доходах и расчетные суммы НДФЛ — в разделе 2.</a:t>
            </a:r>
          </a:p>
        </p:txBody>
      </p:sp>
      <p:sp>
        <p:nvSpPr>
          <p:cNvPr id="31" name="Rectangle 7"/>
          <p:cNvSpPr>
            <a:spLocks noChangeArrowheads="1"/>
          </p:cNvSpPr>
          <p:nvPr/>
        </p:nvSpPr>
        <p:spPr bwMode="auto">
          <a:xfrm>
            <a:off x="-13417" y="3862519"/>
            <a:ext cx="4297385" cy="46800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32" name="Прямоугольник 31"/>
          <p:cNvSpPr/>
          <p:nvPr/>
        </p:nvSpPr>
        <p:spPr>
          <a:xfrm>
            <a:off x="842341" y="3925499"/>
            <a:ext cx="2323035" cy="338554"/>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КТО ДОЛЖЕН СДАВАТЬ</a:t>
            </a:r>
            <a:endParaRPr lang="ru-RU" sz="1600" b="1" dirty="0">
              <a:solidFill>
                <a:srgbClr val="002060"/>
              </a:solidFill>
              <a:latin typeface="Arial Narrow" panose="020B0606020202030204" pitchFamily="34" charset="0"/>
              <a:cs typeface="Arial" panose="020B0604020202020204" pitchFamily="34" charset="0"/>
            </a:endParaRPr>
          </a:p>
        </p:txBody>
      </p:sp>
      <p:sp>
        <p:nvSpPr>
          <p:cNvPr id="33" name="Прямоугольник 32"/>
          <p:cNvSpPr/>
          <p:nvPr/>
        </p:nvSpPr>
        <p:spPr>
          <a:xfrm>
            <a:off x="2976" y="4349594"/>
            <a:ext cx="4280992" cy="1169551"/>
          </a:xfrm>
          <a:prstGeom prst="rect">
            <a:avLst/>
          </a:prstGeom>
          <a:solidFill>
            <a:schemeClr val="bg1">
              <a:lumMod val="95000"/>
            </a:schemeClr>
          </a:solidFill>
        </p:spPr>
        <p:txBody>
          <a:bodyPr wrap="square">
            <a:spAutoFit/>
          </a:bodyPr>
          <a:lstStyle/>
          <a:p>
            <a:pPr algn="ctr"/>
            <a:r>
              <a:rPr lang="ru-RU" sz="1400" b="1" dirty="0" smtClean="0">
                <a:latin typeface="Arial Narrow" panose="020B0606020202030204" pitchFamily="34" charset="0"/>
              </a:rPr>
              <a:t>Компании </a:t>
            </a:r>
            <a:r>
              <a:rPr lang="ru-RU" sz="1400" b="1" dirty="0">
                <a:latin typeface="Arial Narrow" panose="020B0606020202030204" pitchFamily="34" charset="0"/>
              </a:rPr>
              <a:t>и ИП, которые в течение года начисляли </a:t>
            </a:r>
            <a:endParaRPr lang="ru-RU" sz="1400" b="1" dirty="0" smtClean="0">
              <a:latin typeface="Arial Narrow" panose="020B0606020202030204" pitchFamily="34" charset="0"/>
            </a:endParaRPr>
          </a:p>
          <a:p>
            <a:pPr algn="ctr"/>
            <a:r>
              <a:rPr lang="ru-RU" sz="1400" b="1" dirty="0" smtClean="0">
                <a:latin typeface="Arial Narrow" panose="020B0606020202030204" pitchFamily="34" charset="0"/>
              </a:rPr>
              <a:t>или </a:t>
            </a:r>
            <a:r>
              <a:rPr lang="ru-RU" sz="1400" b="1" dirty="0">
                <a:latin typeface="Arial Narrow" panose="020B0606020202030204" pitchFamily="34" charset="0"/>
              </a:rPr>
              <a:t>выплачивали доходы физлицам (работникам, исполнителям по ГПХ, учредителям). </a:t>
            </a:r>
            <a:endParaRPr lang="ru-RU" sz="1400" b="1" dirty="0" smtClean="0">
              <a:latin typeface="Arial Narrow" panose="020B0606020202030204" pitchFamily="34" charset="0"/>
            </a:endParaRPr>
          </a:p>
          <a:p>
            <a:pPr algn="ctr"/>
            <a:r>
              <a:rPr lang="ru-RU" sz="1400" dirty="0" smtClean="0">
                <a:latin typeface="Arial Narrow" panose="020B0606020202030204" pitchFamily="34" charset="0"/>
              </a:rPr>
              <a:t>Даже </a:t>
            </a:r>
            <a:r>
              <a:rPr lang="ru-RU" sz="1400" dirty="0">
                <a:latin typeface="Arial Narrow" panose="020B0606020202030204" pitchFamily="34" charset="0"/>
              </a:rPr>
              <a:t>если была единственная выплата в январе, </a:t>
            </a:r>
            <a:endParaRPr lang="ru-RU" sz="1400" dirty="0" smtClean="0">
              <a:latin typeface="Arial Narrow" panose="020B0606020202030204" pitchFamily="34" charset="0"/>
            </a:endParaRPr>
          </a:p>
          <a:p>
            <a:pPr algn="ctr"/>
            <a:r>
              <a:rPr lang="ru-RU" sz="1400" dirty="0" smtClean="0">
                <a:latin typeface="Arial Narrow" panose="020B0606020202030204" pitchFamily="34" charset="0"/>
              </a:rPr>
              <a:t>отчеты </a:t>
            </a:r>
            <a:r>
              <a:rPr lang="ru-RU" sz="1400" dirty="0">
                <a:latin typeface="Arial Narrow" panose="020B0606020202030204" pitchFamily="34" charset="0"/>
              </a:rPr>
              <a:t>придется сдавать до конца года.</a:t>
            </a:r>
          </a:p>
        </p:txBody>
      </p:sp>
      <p:sp>
        <p:nvSpPr>
          <p:cNvPr id="36" name="Скругленный прямоугольник 35"/>
          <p:cNvSpPr/>
          <p:nvPr/>
        </p:nvSpPr>
        <p:spPr>
          <a:xfrm>
            <a:off x="4427983" y="4411149"/>
            <a:ext cx="4392490" cy="578882"/>
          </a:xfrm>
          <a:prstGeom prst="round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tabLst>
                <a:tab pos="180975" algn="l"/>
              </a:tabLst>
            </a:pPr>
            <a:r>
              <a:rPr lang="ru-RU" sz="1400" b="1" dirty="0" smtClean="0">
                <a:latin typeface="Arial Black" panose="020B0A04020102020204" pitchFamily="34" charset="0"/>
              </a:rPr>
              <a:t>за </a:t>
            </a:r>
            <a:r>
              <a:rPr lang="ru-RU" sz="1400" b="1" dirty="0">
                <a:latin typeface="Arial Black" panose="020B0A04020102020204" pitchFamily="34" charset="0"/>
              </a:rPr>
              <a:t>I квартал, полугодие и 9 </a:t>
            </a:r>
            <a:r>
              <a:rPr lang="ru-RU" sz="1400" b="1" dirty="0" smtClean="0">
                <a:latin typeface="Arial Black" panose="020B0A04020102020204" pitchFamily="34" charset="0"/>
              </a:rPr>
              <a:t>месяцев </a:t>
            </a:r>
          </a:p>
          <a:p>
            <a:pPr algn="just">
              <a:tabLst>
                <a:tab pos="180975" algn="l"/>
              </a:tabLst>
            </a:pPr>
            <a:r>
              <a:rPr lang="ru-RU" sz="1400" b="1" dirty="0">
                <a:solidFill>
                  <a:srgbClr val="C00000"/>
                </a:solidFill>
                <a:latin typeface="Arial Narrow" panose="020B0606020202030204" pitchFamily="34" charset="0"/>
              </a:rPr>
              <a:t> </a:t>
            </a:r>
            <a:r>
              <a:rPr lang="ru-RU" sz="1400" b="1" dirty="0" smtClean="0">
                <a:solidFill>
                  <a:srgbClr val="C00000"/>
                </a:solidFill>
                <a:latin typeface="Arial Narrow" panose="020B0606020202030204" pitchFamily="34" charset="0"/>
              </a:rPr>
              <a:t> в </a:t>
            </a:r>
            <a:r>
              <a:rPr lang="ru-RU" sz="1400" b="1" dirty="0">
                <a:solidFill>
                  <a:srgbClr val="C00000"/>
                </a:solidFill>
                <a:latin typeface="Arial Narrow" panose="020B0606020202030204" pitchFamily="34" charset="0"/>
              </a:rPr>
              <a:t>течение месяца, следующего за отчетным </a:t>
            </a:r>
            <a:r>
              <a:rPr lang="ru-RU" sz="1400" b="1" dirty="0" smtClean="0">
                <a:solidFill>
                  <a:srgbClr val="C00000"/>
                </a:solidFill>
                <a:latin typeface="Arial Narrow" panose="020B0606020202030204" pitchFamily="34" charset="0"/>
              </a:rPr>
              <a:t>периодом</a:t>
            </a:r>
            <a:endParaRPr lang="ru-RU" sz="1400" b="1" dirty="0">
              <a:solidFill>
                <a:srgbClr val="C00000"/>
              </a:solidFill>
              <a:latin typeface="Arial Narrow" panose="020B0606020202030204" pitchFamily="34" charset="0"/>
            </a:endParaRPr>
          </a:p>
        </p:txBody>
      </p:sp>
      <p:sp>
        <p:nvSpPr>
          <p:cNvPr id="39" name="Rectangle 7"/>
          <p:cNvSpPr>
            <a:spLocks noChangeArrowheads="1"/>
          </p:cNvSpPr>
          <p:nvPr/>
        </p:nvSpPr>
        <p:spPr bwMode="auto">
          <a:xfrm>
            <a:off x="4427984" y="3862519"/>
            <a:ext cx="4392488" cy="47285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40" name="Прямоугольник 39"/>
          <p:cNvSpPr/>
          <p:nvPr/>
        </p:nvSpPr>
        <p:spPr>
          <a:xfrm>
            <a:off x="5462710" y="3925499"/>
            <a:ext cx="2323035" cy="338554"/>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СРОКИ</a:t>
            </a:r>
            <a:endParaRPr lang="ru-RU" sz="1600" b="1" dirty="0">
              <a:solidFill>
                <a:srgbClr val="002060"/>
              </a:solidFill>
              <a:latin typeface="Arial Narrow" panose="020B0606020202030204" pitchFamily="34" charset="0"/>
              <a:cs typeface="Arial" panose="020B0604020202020204" pitchFamily="34" charset="0"/>
            </a:endParaRPr>
          </a:p>
        </p:txBody>
      </p:sp>
      <p:sp>
        <p:nvSpPr>
          <p:cNvPr id="41" name="Прямоугольник 40"/>
          <p:cNvSpPr/>
          <p:nvPr/>
        </p:nvSpPr>
        <p:spPr>
          <a:xfrm>
            <a:off x="88044" y="5842645"/>
            <a:ext cx="8588412" cy="895117"/>
          </a:xfrm>
          <a:prstGeom prst="rect">
            <a:avLst/>
          </a:prstGeom>
        </p:spPr>
        <p:txBody>
          <a:bodyPr wrap="square">
            <a:spAutoFit/>
          </a:bodyPr>
          <a:lstStyle/>
          <a:p>
            <a:pPr algn="just">
              <a:spcAft>
                <a:spcPts val="500"/>
              </a:spcAft>
            </a:pPr>
            <a:r>
              <a:rPr lang="ru-RU" sz="1600" b="1" dirty="0" smtClean="0">
                <a:latin typeface="Arial Narrow" panose="020B0606020202030204" pitchFamily="34" charset="0"/>
              </a:rPr>
              <a:t>За </a:t>
            </a:r>
            <a:r>
              <a:rPr lang="ru-RU" sz="1600" b="1" dirty="0">
                <a:latin typeface="Arial Narrow" panose="020B0606020202030204" pitchFamily="34" charset="0"/>
              </a:rPr>
              <a:t>нарушение срока сдачи 6-НДФЛ </a:t>
            </a:r>
            <a:r>
              <a:rPr lang="ru-RU" sz="1600" dirty="0">
                <a:latin typeface="Arial Narrow" panose="020B0606020202030204" pitchFamily="34" charset="0"/>
              </a:rPr>
              <a:t>— 1000 рублей за каждый месяц просрочки (п. 1.2 ст. 126 НК РФ). </a:t>
            </a:r>
            <a:endParaRPr lang="ru-RU" sz="1600" dirty="0" smtClean="0">
              <a:latin typeface="Arial Narrow" panose="020B0606020202030204" pitchFamily="34" charset="0"/>
            </a:endParaRPr>
          </a:p>
          <a:p>
            <a:pPr algn="just"/>
            <a:r>
              <a:rPr lang="ru-RU" sz="1600" b="1" dirty="0" smtClean="0">
                <a:latin typeface="Arial Narrow" panose="020B0606020202030204" pitchFamily="34" charset="0"/>
              </a:rPr>
              <a:t>Если </a:t>
            </a:r>
            <a:r>
              <a:rPr lang="ru-RU" sz="1600" b="1" dirty="0">
                <a:latin typeface="Arial Narrow" panose="020B0606020202030204" pitchFamily="34" charset="0"/>
              </a:rPr>
              <a:t>опоздали более чем на 20 дней, </a:t>
            </a:r>
            <a:r>
              <a:rPr lang="ru-RU" sz="1600" dirty="0">
                <a:latin typeface="Arial Narrow" panose="020B0606020202030204" pitchFamily="34" charset="0"/>
              </a:rPr>
              <a:t>налоговый орган вправе заблокировать счета в банке и переводы электронных денежных средств</a:t>
            </a:r>
            <a:r>
              <a:rPr lang="ru-RU" sz="1600" dirty="0" smtClean="0">
                <a:latin typeface="Arial Narrow" panose="020B0606020202030204" pitchFamily="34" charset="0"/>
              </a:rPr>
              <a:t>.</a:t>
            </a:r>
            <a:endParaRPr lang="ru-RU" sz="1600" dirty="0">
              <a:latin typeface="Arial Narrow" panose="020B0606020202030204" pitchFamily="34" charset="0"/>
            </a:endParaRPr>
          </a:p>
        </p:txBody>
      </p:sp>
      <p:sp>
        <p:nvSpPr>
          <p:cNvPr id="42" name="Скругленный прямоугольник 41"/>
          <p:cNvSpPr/>
          <p:nvPr/>
        </p:nvSpPr>
        <p:spPr>
          <a:xfrm>
            <a:off x="4413088" y="5041243"/>
            <a:ext cx="4407384" cy="578882"/>
          </a:xfrm>
          <a:prstGeom prst="round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tabLst>
                <a:tab pos="180975" algn="l"/>
              </a:tabLst>
            </a:pPr>
            <a:r>
              <a:rPr lang="ru-RU" sz="1400" b="1" dirty="0">
                <a:latin typeface="Arial Black" panose="020B0A04020102020204" pitchFamily="34" charset="0"/>
              </a:rPr>
              <a:t>за </a:t>
            </a:r>
            <a:r>
              <a:rPr lang="ru-RU" sz="1400" b="1" dirty="0" smtClean="0">
                <a:latin typeface="Arial Black" panose="020B0A04020102020204" pitchFamily="34" charset="0"/>
              </a:rPr>
              <a:t>год </a:t>
            </a:r>
          </a:p>
          <a:p>
            <a:pPr algn="ctr">
              <a:tabLst>
                <a:tab pos="180975" algn="l"/>
              </a:tabLst>
            </a:pPr>
            <a:r>
              <a:rPr lang="ru-RU" sz="1400" b="1" dirty="0" smtClean="0">
                <a:solidFill>
                  <a:srgbClr val="C00000"/>
                </a:solidFill>
                <a:latin typeface="Arial Narrow" panose="020B0606020202030204" pitchFamily="34" charset="0"/>
              </a:rPr>
              <a:t>не </a:t>
            </a:r>
            <a:r>
              <a:rPr lang="ru-RU" sz="1400" b="1" dirty="0">
                <a:solidFill>
                  <a:srgbClr val="C00000"/>
                </a:solidFill>
                <a:latin typeface="Arial Narrow" panose="020B0606020202030204" pitchFamily="34" charset="0"/>
              </a:rPr>
              <a:t>позднее 1 марта следующего </a:t>
            </a:r>
            <a:r>
              <a:rPr lang="ru-RU" sz="1400" b="1" dirty="0" smtClean="0">
                <a:solidFill>
                  <a:srgbClr val="C00000"/>
                </a:solidFill>
                <a:latin typeface="Arial Narrow" panose="020B0606020202030204" pitchFamily="34" charset="0"/>
              </a:rPr>
              <a:t>года</a:t>
            </a:r>
            <a:endParaRPr lang="ru-RU" sz="14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133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 y="0"/>
            <a:ext cx="9144000" cy="776556"/>
          </a:xfrm>
          <a:prstGeom prst="rect">
            <a:avLst/>
          </a:prstGeom>
          <a:gradFill rotWithShape="0">
            <a:gsLst>
              <a:gs pos="0">
                <a:srgbClr val="CCECFF"/>
              </a:gs>
              <a:gs pos="100000">
                <a:srgbClr val="CCECFF">
                  <a:gamma/>
                  <a:tint val="20000"/>
                  <a:invGamma/>
                </a:srgbClr>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Актуальные вопросы </a:t>
            </a:r>
            <a:r>
              <a:rPr lang="ru-RU" sz="2000" dirty="0" smtClean="0">
                <a:solidFill>
                  <a:schemeClr val="tx2"/>
                </a:solidFill>
                <a:latin typeface="Arial" panose="020B0604020202020204" pitchFamily="34" charset="0"/>
                <a:cs typeface="Arial" panose="020B0604020202020204" pitchFamily="34" charset="0"/>
              </a:rPr>
              <a:t>администрирования </a:t>
            </a:r>
            <a:r>
              <a:rPr lang="ru-RU" sz="2000" dirty="0">
                <a:solidFill>
                  <a:schemeClr val="tx2"/>
                </a:solidFill>
                <a:latin typeface="Arial" panose="020B0604020202020204" pitchFamily="34" charset="0"/>
                <a:cs typeface="Arial" panose="020B0604020202020204" pitchFamily="34" charset="0"/>
              </a:rPr>
              <a:t>НДФЛ </a:t>
            </a:r>
            <a:endParaRPr lang="ru-RU" sz="2000" dirty="0" smtClean="0">
              <a:solidFill>
                <a:schemeClr val="tx2"/>
              </a:solidFill>
              <a:latin typeface="Arial" panose="020B0604020202020204" pitchFamily="34" charset="0"/>
              <a:cs typeface="Arial" panose="020B0604020202020204" pitchFamily="34" charset="0"/>
            </a:endParaRPr>
          </a:p>
          <a:p>
            <a:pPr algn="ctr"/>
            <a:r>
              <a:rPr lang="ru-RU" sz="2000" dirty="0" smtClean="0">
                <a:solidFill>
                  <a:schemeClr val="tx2"/>
                </a:solidFill>
                <a:latin typeface="Arial" panose="020B0604020202020204" pitchFamily="34" charset="0"/>
                <a:cs typeface="Arial" panose="020B0604020202020204" pitchFamily="34" charset="0"/>
              </a:rPr>
              <a:t>и </a:t>
            </a:r>
            <a:r>
              <a:rPr lang="ru-RU" sz="2000" dirty="0">
                <a:solidFill>
                  <a:schemeClr val="tx2"/>
                </a:solidFill>
                <a:latin typeface="Arial" panose="020B0604020202020204" pitchFamily="34" charset="0"/>
                <a:cs typeface="Arial" panose="020B0604020202020204" pitchFamily="34" charset="0"/>
              </a:rPr>
              <a:t>страховых взносов для налоговых </a:t>
            </a:r>
            <a:r>
              <a:rPr lang="ru-RU" sz="2000" dirty="0" smtClean="0">
                <a:solidFill>
                  <a:schemeClr val="tx2"/>
                </a:solidFill>
                <a:latin typeface="Arial" panose="020B0604020202020204" pitchFamily="34" charset="0"/>
                <a:cs typeface="Arial" panose="020B0604020202020204" pitchFamily="34" charset="0"/>
              </a:rPr>
              <a:t>агентов</a:t>
            </a:r>
            <a:endParaRPr lang="ru-RU" sz="2000" dirty="0">
              <a:solidFill>
                <a:schemeClr val="tx2"/>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7</a:t>
            </a:r>
          </a:p>
        </p:txBody>
      </p:sp>
      <p:sp>
        <p:nvSpPr>
          <p:cNvPr id="9" name="Прямоугольник 8"/>
          <p:cNvSpPr/>
          <p:nvPr/>
        </p:nvSpPr>
        <p:spPr>
          <a:xfrm>
            <a:off x="2987824" y="854128"/>
            <a:ext cx="3096344" cy="461665"/>
          </a:xfrm>
          <a:prstGeom prst="rect">
            <a:avLst/>
          </a:prstGeom>
        </p:spPr>
        <p:txBody>
          <a:bodyPr wrap="square">
            <a:spAutoFit/>
          </a:bodyPr>
          <a:lstStyle/>
          <a:p>
            <a:pPr algn="ctr"/>
            <a:r>
              <a:rPr lang="ru-RU" sz="2400" b="1" dirty="0">
                <a:solidFill>
                  <a:srgbClr val="C00000"/>
                </a:solidFill>
                <a:latin typeface="Arial" panose="020B0604020202020204" pitchFamily="34" charset="0"/>
                <a:cs typeface="Arial" panose="020B0604020202020204" pitchFamily="34" charset="0"/>
              </a:rPr>
              <a:t>Расчет  6-НДФЛ:</a:t>
            </a:r>
            <a:endParaRPr lang="ru-RU" sz="2400" dirty="0">
              <a:solidFill>
                <a:srgbClr val="C00000"/>
              </a:solidFill>
              <a:latin typeface="Arial" panose="020B0604020202020204" pitchFamily="34" charset="0"/>
              <a:cs typeface="Arial" panose="020B0604020202020204" pitchFamily="34" charset="0"/>
            </a:endParaRPr>
          </a:p>
        </p:txBody>
      </p:sp>
      <p:sp>
        <p:nvSpPr>
          <p:cNvPr id="15" name="Rectangle 7"/>
          <p:cNvSpPr>
            <a:spLocks noChangeArrowheads="1"/>
          </p:cNvSpPr>
          <p:nvPr/>
        </p:nvSpPr>
        <p:spPr bwMode="auto">
          <a:xfrm>
            <a:off x="11307" y="1606448"/>
            <a:ext cx="1619673" cy="72000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16" name="Прямоугольник 15"/>
          <p:cNvSpPr/>
          <p:nvPr/>
        </p:nvSpPr>
        <p:spPr>
          <a:xfrm>
            <a:off x="96374" y="1664371"/>
            <a:ext cx="1331638" cy="584775"/>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КУДА </a:t>
            </a:r>
          </a:p>
          <a:p>
            <a:pPr algn="ctr"/>
            <a:r>
              <a:rPr lang="ru-RU" sz="1600" b="1" dirty="0" smtClean="0">
                <a:solidFill>
                  <a:srgbClr val="002060"/>
                </a:solidFill>
                <a:latin typeface="Arial Narrow" panose="020B0606020202030204" pitchFamily="34" charset="0"/>
                <a:cs typeface="Arial" panose="020B0604020202020204" pitchFamily="34" charset="0"/>
              </a:rPr>
              <a:t>СДАВАТЬ</a:t>
            </a:r>
            <a:endParaRPr lang="ru-RU" sz="1600" b="1" dirty="0">
              <a:solidFill>
                <a:srgbClr val="002060"/>
              </a:solidFill>
              <a:latin typeface="Arial Narrow" panose="020B0606020202030204" pitchFamily="34" charset="0"/>
              <a:cs typeface="Arial" panose="020B0604020202020204" pitchFamily="34" charset="0"/>
            </a:endParaRPr>
          </a:p>
        </p:txBody>
      </p:sp>
      <p:sp>
        <p:nvSpPr>
          <p:cNvPr id="17" name="Прямоугольник 16"/>
          <p:cNvSpPr/>
          <p:nvPr/>
        </p:nvSpPr>
        <p:spPr>
          <a:xfrm>
            <a:off x="1669856" y="1532017"/>
            <a:ext cx="7368748" cy="1323439"/>
          </a:xfrm>
          <a:prstGeom prst="rect">
            <a:avLst/>
          </a:prstGeom>
        </p:spPr>
        <p:txBody>
          <a:bodyPr wrap="square">
            <a:spAutoFit/>
          </a:bodyPr>
          <a:lstStyle/>
          <a:p>
            <a:pPr marL="285750" indent="-285750" algn="just">
              <a:buFont typeface="Wingdings" panose="05000000000000000000" pitchFamily="2" charset="2"/>
              <a:buChar char="§"/>
            </a:pPr>
            <a:r>
              <a:rPr lang="ru-RU" sz="1600" dirty="0">
                <a:latin typeface="Arial Narrow" panose="020B0606020202030204" pitchFamily="34" charset="0"/>
              </a:rPr>
              <a:t>Сдавать отчет и уплачивать НДФЛ нужно в налоговый орган по месту учета ООО или ИП. </a:t>
            </a:r>
          </a:p>
          <a:p>
            <a:pPr marL="285750" indent="-285750" algn="just">
              <a:buFont typeface="Wingdings" panose="05000000000000000000" pitchFamily="2" charset="2"/>
              <a:buChar char="§"/>
            </a:pPr>
            <a:r>
              <a:rPr lang="ru-RU" sz="1600" dirty="0">
                <a:latin typeface="Arial Narrow" panose="020B0606020202030204" pitchFamily="34" charset="0"/>
              </a:rPr>
              <a:t>Если есть обособленные подразделения, сдавать 6-НФДЛ нужно по каждому подразделению отдельно в налоговую по месту его регистрации или выбрать ответственное подразделение.</a:t>
            </a:r>
          </a:p>
        </p:txBody>
      </p:sp>
      <p:sp>
        <p:nvSpPr>
          <p:cNvPr id="21" name="Rectangle 7"/>
          <p:cNvSpPr>
            <a:spLocks noChangeArrowheads="1"/>
          </p:cNvSpPr>
          <p:nvPr/>
        </p:nvSpPr>
        <p:spPr bwMode="auto">
          <a:xfrm>
            <a:off x="0" y="3284984"/>
            <a:ext cx="1619673" cy="72000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2" name="Прямоугольник 21"/>
          <p:cNvSpPr/>
          <p:nvPr/>
        </p:nvSpPr>
        <p:spPr>
          <a:xfrm>
            <a:off x="85067" y="3342907"/>
            <a:ext cx="1331638" cy="584775"/>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СПОСОБ СДАЧИ</a:t>
            </a:r>
            <a:endParaRPr lang="ru-RU" sz="1600" b="1" dirty="0">
              <a:solidFill>
                <a:srgbClr val="002060"/>
              </a:solidFill>
              <a:latin typeface="Arial Narrow" panose="020B0606020202030204" pitchFamily="34" charset="0"/>
              <a:cs typeface="Arial" panose="020B0604020202020204" pitchFamily="34" charset="0"/>
            </a:endParaRPr>
          </a:p>
        </p:txBody>
      </p:sp>
      <p:sp>
        <p:nvSpPr>
          <p:cNvPr id="23" name="Прямоугольник 22"/>
          <p:cNvSpPr/>
          <p:nvPr/>
        </p:nvSpPr>
        <p:spPr>
          <a:xfrm>
            <a:off x="1658549" y="3310846"/>
            <a:ext cx="7368748" cy="648896"/>
          </a:xfrm>
          <a:prstGeom prst="rect">
            <a:avLst/>
          </a:prstGeom>
        </p:spPr>
        <p:txBody>
          <a:bodyPr wrap="square">
            <a:spAutoFit/>
          </a:bodyPr>
          <a:lstStyle/>
          <a:p>
            <a:pPr marL="285750" indent="-285750" algn="just">
              <a:spcAft>
                <a:spcPts val="500"/>
              </a:spcAft>
              <a:buFont typeface="Wingdings" panose="05000000000000000000" pitchFamily="2" charset="2"/>
              <a:buChar char="§"/>
            </a:pPr>
            <a:r>
              <a:rPr lang="ru-RU" sz="1600" dirty="0">
                <a:latin typeface="Arial Narrow" panose="020B0606020202030204" pitchFamily="34" charset="0"/>
              </a:rPr>
              <a:t>На бумаге, если количество физлиц в отчете (строка 120) </a:t>
            </a:r>
            <a:r>
              <a:rPr lang="ru-RU" sz="1600" b="1" dirty="0">
                <a:solidFill>
                  <a:srgbClr val="C00000"/>
                </a:solidFill>
                <a:latin typeface="Arial Narrow" panose="020B0606020202030204" pitchFamily="34" charset="0"/>
              </a:rPr>
              <a:t>не более 10 человек</a:t>
            </a:r>
            <a:r>
              <a:rPr lang="ru-RU" sz="1600" dirty="0">
                <a:latin typeface="Arial Narrow" panose="020B0606020202030204" pitchFamily="34" charset="0"/>
              </a:rPr>
              <a:t>.</a:t>
            </a:r>
          </a:p>
          <a:p>
            <a:pPr marL="285750" indent="-285750" algn="just">
              <a:spcAft>
                <a:spcPts val="500"/>
              </a:spcAft>
              <a:buFont typeface="Wingdings" panose="05000000000000000000" pitchFamily="2" charset="2"/>
              <a:buChar char="§"/>
            </a:pPr>
            <a:r>
              <a:rPr lang="ru-RU" sz="1600" dirty="0" smtClean="0">
                <a:latin typeface="Arial Narrow" panose="020B0606020202030204" pitchFamily="34" charset="0"/>
              </a:rPr>
              <a:t>В </a:t>
            </a:r>
            <a:r>
              <a:rPr lang="ru-RU" sz="1600" dirty="0">
                <a:latin typeface="Arial Narrow" panose="020B0606020202030204" pitchFamily="34" charset="0"/>
              </a:rPr>
              <a:t>электронном виде по ТКС — </a:t>
            </a:r>
            <a:r>
              <a:rPr lang="ru-RU" sz="1600" b="1" dirty="0">
                <a:solidFill>
                  <a:srgbClr val="C00000"/>
                </a:solidFill>
                <a:latin typeface="Arial Narrow" panose="020B0606020202030204" pitchFamily="34" charset="0"/>
              </a:rPr>
              <a:t>если более 10 человек.</a:t>
            </a:r>
          </a:p>
        </p:txBody>
      </p:sp>
      <p:sp>
        <p:nvSpPr>
          <p:cNvPr id="4" name="Прямоугольник 3"/>
          <p:cNvSpPr/>
          <p:nvPr/>
        </p:nvSpPr>
        <p:spPr>
          <a:xfrm>
            <a:off x="1669856" y="4026425"/>
            <a:ext cx="7474144" cy="307777"/>
          </a:xfrm>
          <a:prstGeom prst="rect">
            <a:avLst/>
          </a:prstGeom>
        </p:spPr>
        <p:txBody>
          <a:bodyPr wrap="square">
            <a:spAutoFit/>
          </a:bodyPr>
          <a:lstStyle/>
          <a:p>
            <a:pPr algn="just"/>
            <a:r>
              <a:rPr lang="ru-RU" sz="1400" dirty="0">
                <a:solidFill>
                  <a:srgbClr val="C00000"/>
                </a:solidFill>
                <a:latin typeface="Arial Black" panose="020B0A04020102020204" pitchFamily="34" charset="0"/>
              </a:rPr>
              <a:t>Штраф за отчет на бумаге вместо электронного — 200 рублей.</a:t>
            </a:r>
          </a:p>
        </p:txBody>
      </p:sp>
      <p:sp>
        <p:nvSpPr>
          <p:cNvPr id="25" name="Rectangle 7"/>
          <p:cNvSpPr>
            <a:spLocks noChangeArrowheads="1"/>
          </p:cNvSpPr>
          <p:nvPr/>
        </p:nvSpPr>
        <p:spPr bwMode="auto">
          <a:xfrm>
            <a:off x="11307" y="4730518"/>
            <a:ext cx="1923273" cy="720000"/>
          </a:xfrm>
          <a:prstGeom prst="rect">
            <a:avLst/>
          </a:prstGeom>
          <a:gradFill rotWithShape="0">
            <a:gsLst>
              <a:gs pos="0">
                <a:srgbClr val="42ECF0"/>
              </a:gs>
              <a:gs pos="100000">
                <a:srgbClr val="42ECF0">
                  <a:gamma/>
                  <a:tint val="20000"/>
                  <a:invGamma/>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6" name="Прямоугольник 25"/>
          <p:cNvSpPr/>
          <p:nvPr/>
        </p:nvSpPr>
        <p:spPr>
          <a:xfrm>
            <a:off x="11307" y="4788441"/>
            <a:ext cx="1838206" cy="584775"/>
          </a:xfrm>
          <a:prstGeom prst="rect">
            <a:avLst/>
          </a:prstGeom>
        </p:spPr>
        <p:txBody>
          <a:bodyPr wrap="square">
            <a:spAutoFit/>
          </a:bodyPr>
          <a:lstStyle/>
          <a:p>
            <a:pPr algn="ctr"/>
            <a:r>
              <a:rPr lang="ru-RU" sz="1600" b="1" dirty="0" smtClean="0">
                <a:solidFill>
                  <a:srgbClr val="002060"/>
                </a:solidFill>
                <a:latin typeface="Arial Narrow" panose="020B0606020202030204" pitchFamily="34" charset="0"/>
                <a:cs typeface="Arial" panose="020B0604020202020204" pitchFamily="34" charset="0"/>
              </a:rPr>
              <a:t>КАК НАКАЖУТ</a:t>
            </a:r>
          </a:p>
          <a:p>
            <a:pPr algn="ctr"/>
            <a:r>
              <a:rPr lang="ru-RU" sz="1600" b="1" dirty="0" smtClean="0">
                <a:solidFill>
                  <a:srgbClr val="002060"/>
                </a:solidFill>
                <a:latin typeface="Arial Narrow" panose="020B0606020202030204" pitchFamily="34" charset="0"/>
                <a:cs typeface="Arial" panose="020B0604020202020204" pitchFamily="34" charset="0"/>
              </a:rPr>
              <a:t> ЗА ОШИБКИ</a:t>
            </a:r>
            <a:endParaRPr lang="ru-RU" sz="1600" b="1" dirty="0">
              <a:solidFill>
                <a:srgbClr val="002060"/>
              </a:solidFill>
              <a:latin typeface="Arial Narrow" panose="020B0606020202030204" pitchFamily="34" charset="0"/>
              <a:cs typeface="Arial" panose="020B0604020202020204" pitchFamily="34" charset="0"/>
            </a:endParaRPr>
          </a:p>
        </p:txBody>
      </p:sp>
      <p:sp>
        <p:nvSpPr>
          <p:cNvPr id="27" name="Прямоугольник 26"/>
          <p:cNvSpPr/>
          <p:nvPr/>
        </p:nvSpPr>
        <p:spPr>
          <a:xfrm>
            <a:off x="2049612" y="4756380"/>
            <a:ext cx="6770860" cy="584775"/>
          </a:xfrm>
          <a:prstGeom prst="rect">
            <a:avLst/>
          </a:prstGeom>
        </p:spPr>
        <p:txBody>
          <a:bodyPr wrap="square">
            <a:spAutoFit/>
          </a:bodyPr>
          <a:lstStyle/>
          <a:p>
            <a:pPr algn="just">
              <a:spcAft>
                <a:spcPts val="500"/>
              </a:spcAft>
            </a:pPr>
            <a:r>
              <a:rPr lang="ru-RU" sz="1600" dirty="0">
                <a:latin typeface="Arial Narrow" panose="020B0606020202030204" pitchFamily="34" charset="0"/>
              </a:rPr>
              <a:t>За то, что организация отправит в налоговый орган недостоверные </a:t>
            </a:r>
            <a:r>
              <a:rPr lang="ru-RU" sz="1600" dirty="0" smtClean="0">
                <a:latin typeface="Arial Narrow" panose="020B0606020202030204" pitchFamily="34" charset="0"/>
              </a:rPr>
              <a:t>                            сведения </a:t>
            </a:r>
            <a:r>
              <a:rPr lang="ru-RU" sz="1600" dirty="0">
                <a:latin typeface="Arial Narrow" panose="020B0606020202030204" pitchFamily="34" charset="0"/>
              </a:rPr>
              <a:t>6-НДФЛ, ей грозит </a:t>
            </a:r>
            <a:r>
              <a:rPr lang="ru-RU" sz="1600" b="1" dirty="0">
                <a:solidFill>
                  <a:srgbClr val="C00000"/>
                </a:solidFill>
                <a:latin typeface="Arial Black" panose="020B0A04020102020204" pitchFamily="34" charset="0"/>
              </a:rPr>
              <a:t>штраф в размере 500 рублей</a:t>
            </a:r>
            <a:r>
              <a:rPr lang="ru-RU" sz="1600" b="1" dirty="0" smtClean="0">
                <a:solidFill>
                  <a:srgbClr val="C00000"/>
                </a:solidFill>
                <a:latin typeface="Arial Black" panose="020B0A04020102020204" pitchFamily="34" charset="0"/>
              </a:rPr>
              <a:t>.</a:t>
            </a:r>
            <a:endParaRPr lang="ru-RU" sz="1600"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405293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 y="0"/>
            <a:ext cx="9144000" cy="776556"/>
          </a:xfrm>
          <a:prstGeom prst="rect">
            <a:avLst/>
          </a:prstGeom>
          <a:gradFill rotWithShape="0">
            <a:gsLst>
              <a:gs pos="0">
                <a:srgbClr val="CCECFF"/>
              </a:gs>
              <a:gs pos="100000">
                <a:srgbClr val="CCECFF">
                  <a:gamma/>
                  <a:tint val="20000"/>
                  <a:invGamma/>
                </a:srgbClr>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Актуальные вопросы </a:t>
            </a:r>
            <a:r>
              <a:rPr lang="ru-RU" sz="2000" dirty="0" smtClean="0">
                <a:solidFill>
                  <a:schemeClr val="tx2"/>
                </a:solidFill>
                <a:latin typeface="Arial" panose="020B0604020202020204" pitchFamily="34" charset="0"/>
                <a:cs typeface="Arial" panose="020B0604020202020204" pitchFamily="34" charset="0"/>
              </a:rPr>
              <a:t>администрирования </a:t>
            </a:r>
            <a:r>
              <a:rPr lang="ru-RU" sz="2000" dirty="0">
                <a:solidFill>
                  <a:schemeClr val="tx2"/>
                </a:solidFill>
                <a:latin typeface="Arial" panose="020B0604020202020204" pitchFamily="34" charset="0"/>
                <a:cs typeface="Arial" panose="020B0604020202020204" pitchFamily="34" charset="0"/>
              </a:rPr>
              <a:t>НДФЛ </a:t>
            </a:r>
            <a:endParaRPr lang="ru-RU" sz="2000" dirty="0" smtClean="0">
              <a:solidFill>
                <a:schemeClr val="tx2"/>
              </a:solidFill>
              <a:latin typeface="Arial" panose="020B0604020202020204" pitchFamily="34" charset="0"/>
              <a:cs typeface="Arial" panose="020B0604020202020204" pitchFamily="34" charset="0"/>
            </a:endParaRPr>
          </a:p>
          <a:p>
            <a:pPr algn="ctr"/>
            <a:r>
              <a:rPr lang="ru-RU" sz="2000" dirty="0" smtClean="0">
                <a:solidFill>
                  <a:schemeClr val="tx2"/>
                </a:solidFill>
                <a:latin typeface="Arial" panose="020B0604020202020204" pitchFamily="34" charset="0"/>
                <a:cs typeface="Arial" panose="020B0604020202020204" pitchFamily="34" charset="0"/>
              </a:rPr>
              <a:t>и </a:t>
            </a:r>
            <a:r>
              <a:rPr lang="ru-RU" sz="2000" dirty="0">
                <a:solidFill>
                  <a:schemeClr val="tx2"/>
                </a:solidFill>
                <a:latin typeface="Arial" panose="020B0604020202020204" pitchFamily="34" charset="0"/>
                <a:cs typeface="Arial" panose="020B0604020202020204" pitchFamily="34" charset="0"/>
              </a:rPr>
              <a:t>страховых взносов для налоговых </a:t>
            </a:r>
            <a:r>
              <a:rPr lang="ru-RU" sz="2000" dirty="0" smtClean="0">
                <a:solidFill>
                  <a:schemeClr val="tx2"/>
                </a:solidFill>
                <a:latin typeface="Arial" panose="020B0604020202020204" pitchFamily="34" charset="0"/>
                <a:cs typeface="Arial" panose="020B0604020202020204" pitchFamily="34" charset="0"/>
              </a:rPr>
              <a:t>агентов</a:t>
            </a:r>
            <a:endParaRPr lang="ru-RU" sz="2000" dirty="0">
              <a:solidFill>
                <a:schemeClr val="tx2"/>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8</a:t>
            </a:r>
          </a:p>
        </p:txBody>
      </p:sp>
      <p:sp>
        <p:nvSpPr>
          <p:cNvPr id="9" name="Прямоугольник 8"/>
          <p:cNvSpPr/>
          <p:nvPr/>
        </p:nvSpPr>
        <p:spPr>
          <a:xfrm>
            <a:off x="467544" y="854128"/>
            <a:ext cx="8208912" cy="461665"/>
          </a:xfrm>
          <a:prstGeom prst="rect">
            <a:avLst/>
          </a:prstGeom>
        </p:spPr>
        <p:txBody>
          <a:bodyPr wrap="square">
            <a:spAutoFit/>
          </a:bodyPr>
          <a:lstStyle/>
          <a:p>
            <a:pPr algn="ctr"/>
            <a:r>
              <a:rPr lang="ru-RU" sz="2400" b="1" dirty="0">
                <a:solidFill>
                  <a:srgbClr val="C00000"/>
                </a:solidFill>
                <a:latin typeface="Arial" panose="020B0604020202020204" pitchFamily="34" charset="0"/>
                <a:cs typeface="Arial" panose="020B0604020202020204" pitchFamily="34" charset="0"/>
              </a:rPr>
              <a:t>Основные изменения по НДФЛ в 2022 году:</a:t>
            </a:r>
            <a:endParaRPr lang="ru-RU" sz="2400" dirty="0">
              <a:solidFill>
                <a:srgbClr val="C0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175839" y="1556792"/>
            <a:ext cx="8644631"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2000" b="1" dirty="0">
                <a:solidFill>
                  <a:schemeClr val="bg1"/>
                </a:solidFill>
                <a:latin typeface="Arial Narrow" panose="020B0606020202030204" pitchFamily="34" charset="0"/>
                <a:cs typeface="Arial" panose="020B0604020202020204" pitchFamily="34" charset="0"/>
              </a:rPr>
              <a:t>С 1 января уведомления о праве сотрудника </a:t>
            </a:r>
            <a:endParaRPr lang="ru-RU" sz="2000" b="1" dirty="0" smtClean="0">
              <a:solidFill>
                <a:schemeClr val="bg1"/>
              </a:solidFill>
              <a:latin typeface="Arial Narrow" panose="020B0606020202030204" pitchFamily="34" charset="0"/>
              <a:cs typeface="Arial" panose="020B0604020202020204" pitchFamily="34" charset="0"/>
            </a:endParaRPr>
          </a:p>
          <a:p>
            <a:r>
              <a:rPr lang="ru-RU" sz="2000" b="1" dirty="0" smtClean="0">
                <a:solidFill>
                  <a:schemeClr val="bg1"/>
                </a:solidFill>
                <a:latin typeface="Arial Narrow" panose="020B0606020202030204" pitchFamily="34" charset="0"/>
                <a:cs typeface="Arial" panose="020B0604020202020204" pitchFamily="34" charset="0"/>
              </a:rPr>
              <a:t>на вычет </a:t>
            </a:r>
            <a:r>
              <a:rPr lang="ru-RU" sz="2000" b="1" dirty="0" smtClean="0">
                <a:solidFill>
                  <a:schemeClr val="bg1"/>
                </a:solidFill>
                <a:latin typeface="Arial Narrow" panose="020B0606020202030204" pitchFamily="34" charset="0"/>
                <a:cs typeface="Arial" panose="020B0604020202020204" pitchFamily="34" charset="0"/>
              </a:rPr>
              <a:t>налоговые органы </a:t>
            </a:r>
            <a:r>
              <a:rPr lang="ru-RU" sz="2000" b="1" dirty="0" smtClean="0">
                <a:solidFill>
                  <a:schemeClr val="bg1"/>
                </a:solidFill>
                <a:latin typeface="Arial Narrow" panose="020B0606020202030204" pitchFamily="34" charset="0"/>
                <a:cs typeface="Arial" panose="020B0604020202020204" pitchFamily="34" charset="0"/>
              </a:rPr>
              <a:t>передают работодателям </a:t>
            </a:r>
          </a:p>
        </p:txBody>
      </p:sp>
      <p:sp>
        <p:nvSpPr>
          <p:cNvPr id="6" name="Прямоугольник 5"/>
          <p:cNvSpPr/>
          <p:nvPr/>
        </p:nvSpPr>
        <p:spPr>
          <a:xfrm>
            <a:off x="218086" y="2564904"/>
            <a:ext cx="8602385" cy="923330"/>
          </a:xfrm>
          <a:prstGeom prst="rect">
            <a:avLst/>
          </a:prstGeom>
        </p:spPr>
        <p:txBody>
          <a:bodyPr wrap="square">
            <a:spAutoFit/>
          </a:bodyPr>
          <a:lstStyle/>
          <a:p>
            <a:pPr algn="just"/>
            <a:r>
              <a:rPr lang="ru-RU" dirty="0">
                <a:latin typeface="Arial Narrow" panose="020B0606020202030204" pitchFamily="34" charset="0"/>
              </a:rPr>
              <a:t>В 2022 году работодатели продолжают предоставлять </a:t>
            </a:r>
            <a:r>
              <a:rPr lang="ru-RU" dirty="0">
                <a:latin typeface="Arial Narrow" panose="020B0606020202030204" pitchFamily="34" charset="0"/>
                <a:hlinkClick r:id="rId3"/>
              </a:rPr>
              <a:t>социальные</a:t>
            </a:r>
            <a:r>
              <a:rPr lang="ru-RU" dirty="0">
                <a:latin typeface="Arial Narrow" panose="020B0606020202030204" pitchFamily="34" charset="0"/>
              </a:rPr>
              <a:t> и </a:t>
            </a:r>
            <a:r>
              <a:rPr lang="ru-RU" dirty="0">
                <a:latin typeface="Arial Narrow" panose="020B0606020202030204" pitchFamily="34" charset="0"/>
                <a:hlinkClick r:id="rId4"/>
              </a:rPr>
              <a:t>имущественные</a:t>
            </a:r>
            <a:r>
              <a:rPr lang="ru-RU" dirty="0">
                <a:latin typeface="Arial Narrow" panose="020B0606020202030204" pitchFamily="34" charset="0"/>
              </a:rPr>
              <a:t> вычеты. Однако уведомление о праве на вычет им направит сама инспекция (после обращения к ней работника). Документ выдается </a:t>
            </a:r>
            <a:r>
              <a:rPr lang="ru-RU" dirty="0">
                <a:latin typeface="Arial Narrow" panose="020B0606020202030204" pitchFamily="34" charset="0"/>
                <a:hlinkClick r:id="rId5"/>
              </a:rPr>
              <a:t>в формате </a:t>
            </a:r>
            <a:r>
              <a:rPr lang="ru-RU" dirty="0" err="1">
                <a:latin typeface="Arial Narrow" panose="020B0606020202030204" pitchFamily="34" charset="0"/>
                <a:hlinkClick r:id="rId5"/>
              </a:rPr>
              <a:t>pdf</a:t>
            </a:r>
            <a:r>
              <a:rPr lang="ru-RU" dirty="0">
                <a:latin typeface="Arial Narrow" panose="020B0606020202030204" pitchFamily="34" charset="0"/>
              </a:rPr>
              <a:t>.</a:t>
            </a:r>
            <a:endParaRPr lang="ru-RU" sz="1700" dirty="0">
              <a:latin typeface="Arial Narrow" panose="020B0606020202030204" pitchFamily="34" charset="0"/>
            </a:endParaRPr>
          </a:p>
        </p:txBody>
      </p:sp>
      <p:sp>
        <p:nvSpPr>
          <p:cNvPr id="24" name="Прямоугольник 23"/>
          <p:cNvSpPr/>
          <p:nvPr/>
        </p:nvSpPr>
        <p:spPr>
          <a:xfrm>
            <a:off x="6082988" y="1772816"/>
            <a:ext cx="2593468" cy="615553"/>
          </a:xfrm>
          <a:prstGeom prst="rect">
            <a:avLst/>
          </a:prstGeom>
          <a:solidFill>
            <a:schemeClr val="accent3">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700" b="1" dirty="0" smtClean="0">
                <a:solidFill>
                  <a:schemeClr val="tx2"/>
                </a:solidFill>
                <a:latin typeface="Arial Narrow" panose="020B0606020202030204" pitchFamily="34" charset="0"/>
                <a:cs typeface="Arial" panose="020B0604020202020204" pitchFamily="34" charset="0"/>
              </a:rPr>
              <a:t>Федеральный </a:t>
            </a:r>
            <a:r>
              <a:rPr lang="ru-RU" sz="1700" b="1" dirty="0">
                <a:solidFill>
                  <a:schemeClr val="tx2"/>
                </a:solidFill>
                <a:latin typeface="Arial Narrow" panose="020B0606020202030204" pitchFamily="34" charset="0"/>
                <a:cs typeface="Arial" panose="020B0604020202020204" pitchFamily="34" charset="0"/>
              </a:rPr>
              <a:t>закон </a:t>
            </a:r>
            <a:endParaRPr lang="ru-RU" sz="1700" b="1" dirty="0" smtClean="0">
              <a:solidFill>
                <a:schemeClr val="tx2"/>
              </a:solidFill>
              <a:latin typeface="Arial Narrow" panose="020B0606020202030204" pitchFamily="34" charset="0"/>
              <a:cs typeface="Arial" panose="020B0604020202020204" pitchFamily="34" charset="0"/>
            </a:endParaRPr>
          </a:p>
          <a:p>
            <a:pPr algn="ctr"/>
            <a:r>
              <a:rPr lang="ru-RU" sz="1700" b="1" dirty="0" smtClean="0">
                <a:solidFill>
                  <a:schemeClr val="tx2"/>
                </a:solidFill>
                <a:latin typeface="Arial Narrow" panose="020B0606020202030204" pitchFamily="34" charset="0"/>
                <a:cs typeface="Arial" panose="020B0604020202020204" pitchFamily="34" charset="0"/>
              </a:rPr>
              <a:t>от </a:t>
            </a:r>
            <a:r>
              <a:rPr lang="ru-RU" sz="1700" b="1" dirty="0">
                <a:solidFill>
                  <a:schemeClr val="tx2"/>
                </a:solidFill>
                <a:latin typeface="Arial Narrow" panose="020B0606020202030204" pitchFamily="34" charset="0"/>
                <a:cs typeface="Arial" panose="020B0604020202020204" pitchFamily="34" charset="0"/>
              </a:rPr>
              <a:t>20.04.2021 N </a:t>
            </a:r>
            <a:r>
              <a:rPr lang="ru-RU" sz="1700" b="1" dirty="0" smtClean="0">
                <a:solidFill>
                  <a:schemeClr val="tx2"/>
                </a:solidFill>
                <a:latin typeface="Arial Narrow" panose="020B0606020202030204" pitchFamily="34" charset="0"/>
                <a:cs typeface="Arial" panose="020B0604020202020204" pitchFamily="34" charset="0"/>
              </a:rPr>
              <a:t>100-ФЗ</a:t>
            </a:r>
            <a:endParaRPr lang="ru-RU" sz="1700" b="1" dirty="0">
              <a:solidFill>
                <a:schemeClr val="tx2"/>
              </a:solidFill>
              <a:latin typeface="Arial Narrow" panose="020B0606020202030204" pitchFamily="34" charset="0"/>
              <a:cs typeface="Arial" panose="020B0604020202020204" pitchFamily="34" charset="0"/>
            </a:endParaRPr>
          </a:p>
        </p:txBody>
      </p:sp>
      <p:sp>
        <p:nvSpPr>
          <p:cNvPr id="28" name="Прямоугольник 27"/>
          <p:cNvSpPr/>
          <p:nvPr/>
        </p:nvSpPr>
        <p:spPr>
          <a:xfrm>
            <a:off x="237970" y="3746816"/>
            <a:ext cx="8582502"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2000" b="1" dirty="0">
                <a:solidFill>
                  <a:schemeClr val="bg1"/>
                </a:solidFill>
                <a:latin typeface="Arial Narrow" panose="020B0606020202030204" pitchFamily="34" charset="0"/>
                <a:cs typeface="Arial" panose="020B0604020202020204" pitchFamily="34" charset="0"/>
              </a:rPr>
              <a:t>С 1 января изменили правила расчета налога </a:t>
            </a:r>
            <a:endParaRPr lang="ru-RU" sz="2000" b="1" dirty="0" smtClean="0">
              <a:solidFill>
                <a:schemeClr val="bg1"/>
              </a:solidFill>
              <a:latin typeface="Arial Narrow" panose="020B0606020202030204" pitchFamily="34" charset="0"/>
              <a:cs typeface="Arial" panose="020B0604020202020204" pitchFamily="34" charset="0"/>
            </a:endParaRPr>
          </a:p>
          <a:p>
            <a:r>
              <a:rPr lang="ru-RU" sz="2000" b="1" dirty="0" smtClean="0">
                <a:solidFill>
                  <a:schemeClr val="bg1"/>
                </a:solidFill>
                <a:latin typeface="Arial Narrow" panose="020B0606020202030204" pitchFamily="34" charset="0"/>
                <a:cs typeface="Arial" panose="020B0604020202020204" pitchFamily="34" charset="0"/>
              </a:rPr>
              <a:t>при </a:t>
            </a:r>
            <a:r>
              <a:rPr lang="ru-RU" sz="2000" b="1" dirty="0">
                <a:solidFill>
                  <a:schemeClr val="bg1"/>
                </a:solidFill>
                <a:latin typeface="Arial Narrow" panose="020B0606020202030204" pitchFamily="34" charset="0"/>
                <a:cs typeface="Arial" panose="020B0604020202020204" pitchFamily="34" charset="0"/>
              </a:rPr>
              <a:t>оплате работодателем путевок</a:t>
            </a:r>
            <a:endParaRPr lang="ru-RU" sz="2000" b="1" dirty="0" smtClean="0">
              <a:solidFill>
                <a:schemeClr val="bg1"/>
              </a:solidFill>
              <a:latin typeface="Arial Narrow" panose="020B0606020202030204" pitchFamily="34" charset="0"/>
              <a:cs typeface="Arial" panose="020B0604020202020204" pitchFamily="34" charset="0"/>
            </a:endParaRPr>
          </a:p>
        </p:txBody>
      </p:sp>
      <p:sp>
        <p:nvSpPr>
          <p:cNvPr id="29" name="Прямоугольник 28"/>
          <p:cNvSpPr/>
          <p:nvPr/>
        </p:nvSpPr>
        <p:spPr>
          <a:xfrm>
            <a:off x="202099" y="4797152"/>
            <a:ext cx="8474357" cy="1554272"/>
          </a:xfrm>
          <a:prstGeom prst="rect">
            <a:avLst/>
          </a:prstGeom>
        </p:spPr>
        <p:txBody>
          <a:bodyPr wrap="square">
            <a:spAutoFit/>
          </a:bodyPr>
          <a:lstStyle/>
          <a:p>
            <a:pPr marL="285750" indent="-285750" algn="just">
              <a:spcAft>
                <a:spcPts val="600"/>
              </a:spcAft>
              <a:buFont typeface="Arial" panose="020B0604020202020204" pitchFamily="34" charset="0"/>
              <a:buChar char="•"/>
            </a:pPr>
            <a:r>
              <a:rPr lang="ru-RU" dirty="0">
                <a:latin typeface="Arial Narrow" panose="020B0606020202030204" pitchFamily="34" charset="0"/>
              </a:rPr>
              <a:t>Компенсация стоимости путевки не облагается НДФЛ, даже если расходы на нее учли при расчете налога на прибыль. Если за год работнику выдали несколько путевок, освобождение действует только для первой.</a:t>
            </a:r>
          </a:p>
          <a:p>
            <a:pPr marL="285750" indent="-285750" algn="just">
              <a:buFont typeface="Arial" panose="020B0604020202020204" pitchFamily="34" charset="0"/>
              <a:buChar char="•"/>
            </a:pPr>
            <a:r>
              <a:rPr lang="ru-RU" dirty="0">
                <a:latin typeface="Arial Narrow" panose="020B0606020202030204" pitchFamily="34" charset="0"/>
              </a:rPr>
              <a:t>Кроме того, не облагается НДФЛ компенсация путевок для детей сотрудников в возрасте до 18 лет (до 24 лет - для обучающихся очно). В 2021 году возрастной лимит - 16 лет.</a:t>
            </a:r>
          </a:p>
        </p:txBody>
      </p:sp>
      <p:sp>
        <p:nvSpPr>
          <p:cNvPr id="30" name="Прямоугольник 29"/>
          <p:cNvSpPr/>
          <p:nvPr/>
        </p:nvSpPr>
        <p:spPr>
          <a:xfrm>
            <a:off x="6082988" y="3923787"/>
            <a:ext cx="2593468" cy="615553"/>
          </a:xfrm>
          <a:prstGeom prst="rect">
            <a:avLst/>
          </a:prstGeom>
          <a:solidFill>
            <a:schemeClr val="accent3">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700" b="1" dirty="0">
                <a:solidFill>
                  <a:schemeClr val="tx2"/>
                </a:solidFill>
                <a:latin typeface="Arial Narrow" panose="020B0606020202030204" pitchFamily="34" charset="0"/>
                <a:cs typeface="Arial" panose="020B0604020202020204" pitchFamily="34" charset="0"/>
              </a:rPr>
              <a:t>Федеральный закон </a:t>
            </a:r>
            <a:endParaRPr lang="ru-RU" sz="1700" b="1" dirty="0" smtClean="0">
              <a:solidFill>
                <a:schemeClr val="tx2"/>
              </a:solidFill>
              <a:latin typeface="Arial Narrow" panose="020B0606020202030204" pitchFamily="34" charset="0"/>
              <a:cs typeface="Arial" panose="020B0604020202020204" pitchFamily="34" charset="0"/>
            </a:endParaRPr>
          </a:p>
          <a:p>
            <a:pPr algn="ctr"/>
            <a:r>
              <a:rPr lang="ru-RU" sz="1700" b="1" dirty="0" smtClean="0">
                <a:solidFill>
                  <a:schemeClr val="tx2"/>
                </a:solidFill>
                <a:latin typeface="Arial Narrow" panose="020B0606020202030204" pitchFamily="34" charset="0"/>
                <a:cs typeface="Arial" panose="020B0604020202020204" pitchFamily="34" charset="0"/>
              </a:rPr>
              <a:t>от </a:t>
            </a:r>
            <a:r>
              <a:rPr lang="ru-RU" sz="1700" b="1" dirty="0">
                <a:solidFill>
                  <a:schemeClr val="tx2"/>
                </a:solidFill>
                <a:latin typeface="Arial Narrow" panose="020B0606020202030204" pitchFamily="34" charset="0"/>
                <a:cs typeface="Arial" panose="020B0604020202020204" pitchFamily="34" charset="0"/>
              </a:rPr>
              <a:t>17.02.2021 N 8-ФЗ</a:t>
            </a:r>
          </a:p>
        </p:txBody>
      </p:sp>
    </p:spTree>
    <p:extLst>
      <p:ext uri="{BB962C8B-B14F-4D97-AF65-F5344CB8AC3E}">
        <p14:creationId xmlns:p14="http://schemas.microsoft.com/office/powerpoint/2010/main" val="14553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 y="0"/>
            <a:ext cx="9144000" cy="776556"/>
          </a:xfrm>
          <a:prstGeom prst="rect">
            <a:avLst/>
          </a:prstGeom>
          <a:gradFill rotWithShape="0">
            <a:gsLst>
              <a:gs pos="0">
                <a:srgbClr val="CCECFF"/>
              </a:gs>
              <a:gs pos="100000">
                <a:srgbClr val="CCECFF">
                  <a:gamma/>
                  <a:tint val="20000"/>
                  <a:invGamma/>
                </a:srgbClr>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7" name="Прямоугольник 6"/>
          <p:cNvSpPr/>
          <p:nvPr/>
        </p:nvSpPr>
        <p:spPr>
          <a:xfrm>
            <a:off x="197026" y="68670"/>
            <a:ext cx="8794446" cy="707886"/>
          </a:xfrm>
          <a:prstGeom prst="rect">
            <a:avLst/>
          </a:prstGeom>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Актуальные вопросы </a:t>
            </a:r>
            <a:r>
              <a:rPr lang="ru-RU" sz="2000" dirty="0" smtClean="0">
                <a:solidFill>
                  <a:schemeClr val="tx2"/>
                </a:solidFill>
                <a:latin typeface="Arial" panose="020B0604020202020204" pitchFamily="34" charset="0"/>
                <a:cs typeface="Arial" panose="020B0604020202020204" pitchFamily="34" charset="0"/>
              </a:rPr>
              <a:t>администрирования </a:t>
            </a:r>
            <a:r>
              <a:rPr lang="ru-RU" sz="2000" dirty="0">
                <a:solidFill>
                  <a:schemeClr val="tx2"/>
                </a:solidFill>
                <a:latin typeface="Arial" panose="020B0604020202020204" pitchFamily="34" charset="0"/>
                <a:cs typeface="Arial" panose="020B0604020202020204" pitchFamily="34" charset="0"/>
              </a:rPr>
              <a:t>НДФЛ </a:t>
            </a:r>
            <a:endParaRPr lang="ru-RU" sz="2000" dirty="0" smtClean="0">
              <a:solidFill>
                <a:schemeClr val="tx2"/>
              </a:solidFill>
              <a:latin typeface="Arial" panose="020B0604020202020204" pitchFamily="34" charset="0"/>
              <a:cs typeface="Arial" panose="020B0604020202020204" pitchFamily="34" charset="0"/>
            </a:endParaRPr>
          </a:p>
          <a:p>
            <a:pPr algn="ctr"/>
            <a:r>
              <a:rPr lang="ru-RU" sz="2000" dirty="0" smtClean="0">
                <a:solidFill>
                  <a:schemeClr val="tx2"/>
                </a:solidFill>
                <a:latin typeface="Arial" panose="020B0604020202020204" pitchFamily="34" charset="0"/>
                <a:cs typeface="Arial" panose="020B0604020202020204" pitchFamily="34" charset="0"/>
              </a:rPr>
              <a:t>и </a:t>
            </a:r>
            <a:r>
              <a:rPr lang="ru-RU" sz="2000" dirty="0">
                <a:solidFill>
                  <a:schemeClr val="tx2"/>
                </a:solidFill>
                <a:latin typeface="Arial" panose="020B0604020202020204" pitchFamily="34" charset="0"/>
                <a:cs typeface="Arial" panose="020B0604020202020204" pitchFamily="34" charset="0"/>
              </a:rPr>
              <a:t>страховых взносов для налоговых </a:t>
            </a:r>
            <a:r>
              <a:rPr lang="ru-RU" sz="2000" dirty="0" smtClean="0">
                <a:solidFill>
                  <a:schemeClr val="tx2"/>
                </a:solidFill>
                <a:latin typeface="Arial" panose="020B0604020202020204" pitchFamily="34" charset="0"/>
                <a:cs typeface="Arial" panose="020B0604020202020204" pitchFamily="34" charset="0"/>
              </a:rPr>
              <a:t>агентов</a:t>
            </a:r>
            <a:endParaRPr lang="ru-RU" sz="2000" dirty="0">
              <a:solidFill>
                <a:schemeClr val="tx2"/>
              </a:solidFill>
              <a:latin typeface="Arial" panose="020B0604020202020204" pitchFamily="34" charset="0"/>
              <a:cs typeface="Arial" panose="020B0604020202020204"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72" y="5373216"/>
            <a:ext cx="323529"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Прямоугольник 51"/>
          <p:cNvSpPr/>
          <p:nvPr/>
        </p:nvSpPr>
        <p:spPr>
          <a:xfrm>
            <a:off x="8820472" y="6475648"/>
            <a:ext cx="323528" cy="369332"/>
          </a:xfrm>
          <a:prstGeom prst="rect">
            <a:avLst/>
          </a:prstGeom>
        </p:spPr>
        <p:txBody>
          <a:bodyPr wrap="square">
            <a:spAutoFit/>
          </a:bodyPr>
          <a:lstStyle/>
          <a:p>
            <a:pPr algn="ctr"/>
            <a:r>
              <a:rPr lang="ru-RU" dirty="0">
                <a:solidFill>
                  <a:schemeClr val="bg1"/>
                </a:solidFill>
                <a:latin typeface="Franklin Gothic Demi Cond" panose="020B0706030402020204" pitchFamily="34" charset="0"/>
              </a:rPr>
              <a:t>9</a:t>
            </a:r>
          </a:p>
        </p:txBody>
      </p:sp>
      <p:sp>
        <p:nvSpPr>
          <p:cNvPr id="9" name="Прямоугольник 8"/>
          <p:cNvSpPr/>
          <p:nvPr/>
        </p:nvSpPr>
        <p:spPr>
          <a:xfrm>
            <a:off x="467544" y="854128"/>
            <a:ext cx="8208912" cy="461665"/>
          </a:xfrm>
          <a:prstGeom prst="rect">
            <a:avLst/>
          </a:prstGeom>
        </p:spPr>
        <p:txBody>
          <a:bodyPr wrap="square">
            <a:spAutoFit/>
          </a:bodyPr>
          <a:lstStyle/>
          <a:p>
            <a:pPr algn="ctr"/>
            <a:r>
              <a:rPr lang="ru-RU" sz="2400" b="1" dirty="0">
                <a:solidFill>
                  <a:schemeClr val="accent3">
                    <a:lumMod val="75000"/>
                  </a:schemeClr>
                </a:solidFill>
                <a:latin typeface="Arial" panose="020B0604020202020204" pitchFamily="34" charset="0"/>
                <a:cs typeface="Arial" panose="020B0604020202020204" pitchFamily="34" charset="0"/>
              </a:rPr>
              <a:t>Расчет  по страховым взносам:</a:t>
            </a:r>
            <a:endParaRPr lang="ru-RU" sz="2400" dirty="0">
              <a:solidFill>
                <a:schemeClr val="accent3">
                  <a:lumMod val="75000"/>
                </a:schemeClr>
              </a:solidFill>
              <a:latin typeface="Arial" panose="020B0604020202020204" pitchFamily="34" charset="0"/>
              <a:cs typeface="Arial" panose="020B0604020202020204" pitchFamily="34" charset="0"/>
            </a:endParaRPr>
          </a:p>
        </p:txBody>
      </p:sp>
      <p:sp>
        <p:nvSpPr>
          <p:cNvPr id="2" name="Прямоугольник 1"/>
          <p:cNvSpPr/>
          <p:nvPr/>
        </p:nvSpPr>
        <p:spPr>
          <a:xfrm>
            <a:off x="183405" y="1481962"/>
            <a:ext cx="6260804" cy="338554"/>
          </a:xfrm>
          <a:prstGeom prst="rect">
            <a:avLst/>
          </a:prstGeom>
          <a:solidFill>
            <a:schemeClr val="accent3">
              <a:lumMod val="50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just" defTabSz="355600"/>
            <a:r>
              <a:rPr lang="ru-RU" sz="1600" dirty="0" smtClean="0">
                <a:solidFill>
                  <a:schemeClr val="bg1"/>
                </a:solidFill>
                <a:latin typeface="Arial Narrow" panose="020B0606020202030204" pitchFamily="34" charset="0"/>
              </a:rPr>
              <a:t>1. Расчет </a:t>
            </a:r>
            <a:r>
              <a:rPr lang="ru-RU" sz="1600" dirty="0">
                <a:solidFill>
                  <a:schemeClr val="bg1"/>
                </a:solidFill>
                <a:latin typeface="Arial Narrow" panose="020B0606020202030204" pitchFamily="34" charset="0"/>
              </a:rPr>
              <a:t>по страховым взносам представляется   ВСЕМИ  </a:t>
            </a:r>
            <a:r>
              <a:rPr lang="ru-RU" sz="1600" dirty="0" smtClean="0">
                <a:solidFill>
                  <a:schemeClr val="bg1"/>
                </a:solidFill>
                <a:latin typeface="Arial Narrow" panose="020B0606020202030204" pitchFamily="34" charset="0"/>
              </a:rPr>
              <a:t>организациями</a:t>
            </a:r>
          </a:p>
        </p:txBody>
      </p:sp>
      <p:sp>
        <p:nvSpPr>
          <p:cNvPr id="3" name="Прямоугольник 2"/>
          <p:cNvSpPr/>
          <p:nvPr/>
        </p:nvSpPr>
        <p:spPr>
          <a:xfrm>
            <a:off x="840975" y="1906348"/>
            <a:ext cx="7848872" cy="461665"/>
          </a:xfrm>
          <a:prstGeom prst="rect">
            <a:avLst/>
          </a:prstGeom>
        </p:spPr>
        <p:txBody>
          <a:bodyPr wrap="square">
            <a:spAutoFit/>
          </a:bodyPr>
          <a:lstStyle/>
          <a:p>
            <a:pPr algn="just"/>
            <a:r>
              <a:rPr lang="ru-RU" sz="1200" dirty="0" smtClean="0">
                <a:latin typeface="Arial Narrow" panose="020B0606020202030204" pitchFamily="34" charset="0"/>
              </a:rPr>
              <a:t>Представляют РСВ в </a:t>
            </a:r>
            <a:r>
              <a:rPr lang="ru-RU" sz="1200" dirty="0">
                <a:latin typeface="Arial Narrow" panose="020B0606020202030204" pitchFamily="34" charset="0"/>
              </a:rPr>
              <a:t>случае наличия у них </a:t>
            </a:r>
            <a:r>
              <a:rPr lang="ru-RU" sz="1200" dirty="0" smtClean="0">
                <a:latin typeface="Arial Narrow" panose="020B0606020202030204" pitchFamily="34" charset="0"/>
              </a:rPr>
              <a:t>работников. Если работник </a:t>
            </a:r>
            <a:r>
              <a:rPr lang="ru-RU" sz="1200" dirty="0">
                <a:latin typeface="Arial Narrow" panose="020B0606020202030204" pitchFamily="34" charset="0"/>
              </a:rPr>
              <a:t>работал не целый </a:t>
            </a:r>
            <a:r>
              <a:rPr lang="ru-RU" sz="1200" dirty="0" smtClean="0">
                <a:latin typeface="Arial Narrow" panose="020B0606020202030204" pitchFamily="34" charset="0"/>
              </a:rPr>
              <a:t>год, то </a:t>
            </a:r>
            <a:r>
              <a:rPr lang="ru-RU" sz="1200" dirty="0">
                <a:latin typeface="Arial Narrow" panose="020B0606020202030204" pitchFamily="34" charset="0"/>
              </a:rPr>
              <a:t>расчет всё равно представляется  до конца   расчетного периода  (календарного  года) с нарастающим итогом. </a:t>
            </a:r>
          </a:p>
        </p:txBody>
      </p:sp>
      <p:sp>
        <p:nvSpPr>
          <p:cNvPr id="4" name="Прямоугольник 3"/>
          <p:cNvSpPr/>
          <p:nvPr/>
        </p:nvSpPr>
        <p:spPr>
          <a:xfrm>
            <a:off x="840975" y="2382900"/>
            <a:ext cx="7848872" cy="646331"/>
          </a:xfrm>
          <a:prstGeom prst="rect">
            <a:avLst/>
          </a:prstGeom>
        </p:spPr>
        <p:txBody>
          <a:bodyPr wrap="square">
            <a:spAutoFit/>
          </a:bodyPr>
          <a:lstStyle/>
          <a:p>
            <a:pPr algn="just"/>
            <a:r>
              <a:rPr lang="ru-RU" sz="1200" dirty="0">
                <a:latin typeface="Arial Narrow" panose="020B0606020202030204" pitchFamily="34" charset="0"/>
              </a:rPr>
              <a:t>О</a:t>
            </a:r>
            <a:r>
              <a:rPr lang="ru-RU" sz="1200" dirty="0" smtClean="0">
                <a:latin typeface="Arial Narrow" panose="020B0606020202030204" pitchFamily="34" charset="0"/>
              </a:rPr>
              <a:t>бязаны </a:t>
            </a:r>
            <a:r>
              <a:rPr lang="ru-RU" sz="1200" dirty="0">
                <a:latin typeface="Arial Narrow" panose="020B0606020202030204" pitchFamily="34" charset="0"/>
              </a:rPr>
              <a:t>по  итогам расчётного периода  </a:t>
            </a:r>
            <a:r>
              <a:rPr lang="ru-RU" sz="1200" dirty="0" smtClean="0">
                <a:latin typeface="Arial Narrow" panose="020B0606020202030204" pitchFamily="34" charset="0"/>
              </a:rPr>
              <a:t>представить расчёт </a:t>
            </a:r>
            <a:r>
              <a:rPr lang="ru-RU" sz="1200" dirty="0">
                <a:latin typeface="Arial Narrow" panose="020B0606020202030204" pitchFamily="34" charset="0"/>
              </a:rPr>
              <a:t>по страховым вносам   даже   при отсутствии работников. В данном расчёте они  указывают суммы  </a:t>
            </a:r>
            <a:r>
              <a:rPr lang="ru-RU" sz="1200" dirty="0" smtClean="0">
                <a:latin typeface="Arial Narrow" panose="020B0606020202030204" pitchFamily="34" charset="0"/>
              </a:rPr>
              <a:t>начисленных фиксированных </a:t>
            </a:r>
            <a:r>
              <a:rPr lang="ru-RU" sz="1200" dirty="0">
                <a:latin typeface="Arial Narrow" panose="020B0606020202030204" pitchFamily="34" charset="0"/>
              </a:rPr>
              <a:t>платежей в отношении себя и членов  крестьянско-фермерского хозяйства.</a:t>
            </a:r>
          </a:p>
        </p:txBody>
      </p:sp>
      <p:sp>
        <p:nvSpPr>
          <p:cNvPr id="17" name="Прямоугольник 16"/>
          <p:cNvSpPr/>
          <p:nvPr/>
        </p:nvSpPr>
        <p:spPr>
          <a:xfrm>
            <a:off x="183404" y="1974588"/>
            <a:ext cx="657571" cy="338554"/>
          </a:xfrm>
          <a:prstGeom prst="rect">
            <a:avLst/>
          </a:prstGeom>
          <a:solidFill>
            <a:schemeClr val="accent3">
              <a:lumMod val="50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defTabSz="355600"/>
            <a:r>
              <a:rPr lang="ru-RU" sz="1600" dirty="0" smtClean="0">
                <a:solidFill>
                  <a:schemeClr val="bg1"/>
                </a:solidFill>
                <a:latin typeface="Arial Narrow" panose="020B0606020202030204" pitchFamily="34" charset="0"/>
              </a:rPr>
              <a:t>ИП</a:t>
            </a:r>
          </a:p>
        </p:txBody>
      </p:sp>
      <p:sp>
        <p:nvSpPr>
          <p:cNvPr id="18" name="Прямоугольник 17"/>
          <p:cNvSpPr/>
          <p:nvPr/>
        </p:nvSpPr>
        <p:spPr>
          <a:xfrm>
            <a:off x="183404" y="2478679"/>
            <a:ext cx="657571" cy="338554"/>
          </a:xfrm>
          <a:prstGeom prst="rect">
            <a:avLst/>
          </a:prstGeom>
          <a:solidFill>
            <a:schemeClr val="accent3">
              <a:lumMod val="50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defTabSz="355600"/>
            <a:r>
              <a:rPr lang="ru-RU" sz="1600" dirty="0" smtClean="0">
                <a:solidFill>
                  <a:schemeClr val="bg1"/>
                </a:solidFill>
                <a:latin typeface="Arial Narrow" panose="020B0606020202030204" pitchFamily="34" charset="0"/>
              </a:rPr>
              <a:t>КФХ</a:t>
            </a:r>
          </a:p>
        </p:txBody>
      </p:sp>
      <p:sp>
        <p:nvSpPr>
          <p:cNvPr id="19" name="Прямоугольник 18"/>
          <p:cNvSpPr/>
          <p:nvPr/>
        </p:nvSpPr>
        <p:spPr>
          <a:xfrm>
            <a:off x="151648" y="3054766"/>
            <a:ext cx="8236776" cy="323165"/>
          </a:xfrm>
          <a:prstGeom prst="rect">
            <a:avLst/>
          </a:prstGeom>
          <a:solidFill>
            <a:srgbClr val="7030A0"/>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defTabSz="355600">
              <a:buAutoNum type="arabicPeriod" startAt="2"/>
            </a:pPr>
            <a:r>
              <a:rPr lang="ru-RU" sz="1500" dirty="0" smtClean="0">
                <a:solidFill>
                  <a:schemeClr val="bg1"/>
                </a:solidFill>
                <a:latin typeface="Arial Narrow" panose="020B0606020202030204" pitchFamily="34" charset="0"/>
              </a:rPr>
              <a:t> В расчете на </a:t>
            </a:r>
            <a:r>
              <a:rPr lang="ru-RU" sz="1500" dirty="0">
                <a:solidFill>
                  <a:schemeClr val="bg1"/>
                </a:solidFill>
                <a:latin typeface="Arial Narrow" panose="020B0606020202030204" pitchFamily="34" charset="0"/>
              </a:rPr>
              <a:t>титульном листе  предусмотрен </a:t>
            </a:r>
            <a:r>
              <a:rPr lang="ru-RU" sz="1500" dirty="0" smtClean="0">
                <a:solidFill>
                  <a:schemeClr val="bg1"/>
                </a:solidFill>
                <a:latin typeface="Arial Narrow" panose="020B0606020202030204" pitchFamily="34" charset="0"/>
              </a:rPr>
              <a:t>показатель Среднесписочная численность работников. </a:t>
            </a:r>
          </a:p>
        </p:txBody>
      </p:sp>
      <p:sp>
        <p:nvSpPr>
          <p:cNvPr id="5" name="Прямоугольник 4"/>
          <p:cNvSpPr/>
          <p:nvPr/>
        </p:nvSpPr>
        <p:spPr>
          <a:xfrm>
            <a:off x="136560" y="3409759"/>
            <a:ext cx="8785210" cy="1646605"/>
          </a:xfrm>
          <a:prstGeom prst="rect">
            <a:avLst/>
          </a:prstGeom>
        </p:spPr>
        <p:txBody>
          <a:bodyPr wrap="square">
            <a:spAutoFit/>
          </a:bodyPr>
          <a:lstStyle/>
          <a:p>
            <a:pPr algn="just">
              <a:spcAft>
                <a:spcPts val="600"/>
              </a:spcAft>
            </a:pPr>
            <a:r>
              <a:rPr lang="ru-RU" sz="1200" dirty="0" smtClean="0">
                <a:latin typeface="Arial Narrow" panose="020B0606020202030204" pitchFamily="34" charset="0"/>
              </a:rPr>
              <a:t>Расчет производится по методике</a:t>
            </a:r>
            <a:r>
              <a:rPr lang="ru-RU" sz="1200" dirty="0">
                <a:latin typeface="Arial Narrow" panose="020B0606020202030204" pitchFamily="34" charset="0"/>
              </a:rPr>
              <a:t>, </a:t>
            </a:r>
            <a:r>
              <a:rPr lang="ru-RU" sz="1200" dirty="0" smtClean="0">
                <a:latin typeface="Arial Narrow" panose="020B0606020202030204" pitchFamily="34" charset="0"/>
              </a:rPr>
              <a:t>утверждённой Приказом </a:t>
            </a:r>
            <a:r>
              <a:rPr lang="ru-RU" sz="1200" dirty="0">
                <a:latin typeface="Arial Narrow" panose="020B0606020202030204" pitchFamily="34" charset="0"/>
              </a:rPr>
              <a:t>Росстата от 24.11.2021 N </a:t>
            </a:r>
            <a:r>
              <a:rPr lang="ru-RU" sz="1200" dirty="0" smtClean="0">
                <a:latin typeface="Arial Narrow" panose="020B0606020202030204" pitchFamily="34" charset="0"/>
              </a:rPr>
              <a:t>832. Данный </a:t>
            </a:r>
            <a:r>
              <a:rPr lang="ru-RU" sz="1200" dirty="0">
                <a:latin typeface="Arial Narrow" panose="020B0606020202030204" pitchFamily="34" charset="0"/>
              </a:rPr>
              <a:t>показатель </a:t>
            </a:r>
            <a:r>
              <a:rPr lang="ru-RU" sz="1200" dirty="0" smtClean="0">
                <a:latin typeface="Arial Narrow" panose="020B0606020202030204" pitchFamily="34" charset="0"/>
              </a:rPr>
              <a:t>определяется </a:t>
            </a:r>
            <a:r>
              <a:rPr lang="ru-RU" sz="1200" dirty="0">
                <a:latin typeface="Arial Narrow" panose="020B0606020202030204" pitchFamily="34" charset="0"/>
              </a:rPr>
              <a:t>путем суммирования </a:t>
            </a:r>
            <a:r>
              <a:rPr lang="ru-RU" sz="1200" dirty="0" smtClean="0">
                <a:latin typeface="Arial Narrow" panose="020B0606020202030204" pitchFamily="34" charset="0"/>
              </a:rPr>
              <a:t>ССЧ </a:t>
            </a:r>
            <a:r>
              <a:rPr lang="ru-RU" sz="1200" dirty="0">
                <a:latin typeface="Arial Narrow" panose="020B0606020202030204" pitchFamily="34" charset="0"/>
              </a:rPr>
              <a:t>работников за все месяцы отчетного года и деления полученной суммы на количество  месяцев в периоде.  Если организация работала неполный год (сезонный характер работы или создана после января), то </a:t>
            </a:r>
            <a:r>
              <a:rPr lang="ru-RU" sz="1200" dirty="0" smtClean="0">
                <a:latin typeface="Arial Narrow" panose="020B0606020202030204" pitchFamily="34" charset="0"/>
              </a:rPr>
              <a:t>ССЧ работников </a:t>
            </a:r>
            <a:r>
              <a:rPr lang="ru-RU" sz="1200" dirty="0">
                <a:latin typeface="Arial Narrow" panose="020B0606020202030204" pitchFamily="34" charset="0"/>
              </a:rPr>
              <a:t>за год определяется путем суммирования </a:t>
            </a:r>
            <a:r>
              <a:rPr lang="ru-RU" sz="1200" dirty="0" smtClean="0">
                <a:latin typeface="Arial Narrow" panose="020B0606020202030204" pitchFamily="34" charset="0"/>
              </a:rPr>
              <a:t>ССЧ </a:t>
            </a:r>
            <a:r>
              <a:rPr lang="ru-RU" sz="1200" dirty="0">
                <a:latin typeface="Arial Narrow" panose="020B0606020202030204" pitchFamily="34" charset="0"/>
              </a:rPr>
              <a:t>работников за все месяцы работы организации и деления полученной суммы на 12</a:t>
            </a:r>
            <a:r>
              <a:rPr lang="ru-RU" sz="1200" dirty="0" smtClean="0">
                <a:latin typeface="Arial Narrow" panose="020B0606020202030204" pitchFamily="34" charset="0"/>
              </a:rPr>
              <a:t>.</a:t>
            </a:r>
          </a:p>
          <a:p>
            <a:pPr algn="just"/>
            <a:r>
              <a:rPr lang="ru-RU" sz="1200" dirty="0">
                <a:latin typeface="Arial Narrow" panose="020B0606020202030204" pitchFamily="34" charset="0"/>
              </a:rPr>
              <a:t>Сотрудников обособленного подразделения </a:t>
            </a:r>
            <a:r>
              <a:rPr lang="ru-RU" sz="1200" dirty="0" smtClean="0">
                <a:latin typeface="Arial Narrow" panose="020B0606020202030204" pitchFamily="34" charset="0"/>
              </a:rPr>
              <a:t>необходимо учитывать в </a:t>
            </a:r>
            <a:r>
              <a:rPr lang="ru-RU" sz="1200" dirty="0">
                <a:latin typeface="Arial Narrow" panose="020B0606020202030204" pitchFamily="34" charset="0"/>
              </a:rPr>
              <a:t>расчете, который представляется по месту нахождения головной организации. В поле "Среднесписочная численность (чел.)" титульного листа такого расчета нужно привести показатель, рассчитанный исходя из численности работников головного и обособленных подразделений организации.</a:t>
            </a:r>
          </a:p>
          <a:p>
            <a:pPr algn="just"/>
            <a:r>
              <a:rPr lang="ru-RU" sz="1200" b="1" dirty="0">
                <a:latin typeface="Arial Narrow" panose="020B0606020202030204" pitchFamily="34" charset="0"/>
              </a:rPr>
              <a:t>Если  организация  подает  расчет по обособленному подразделению, это поле не заполняется</a:t>
            </a:r>
            <a:r>
              <a:rPr lang="ru-RU" sz="1200" b="1" dirty="0" smtClean="0">
                <a:latin typeface="Arial Narrow" panose="020B0606020202030204" pitchFamily="34" charset="0"/>
              </a:rPr>
              <a:t>.</a:t>
            </a:r>
            <a:endParaRPr lang="ru-RU" sz="1200" b="1" dirty="0">
              <a:latin typeface="Arial Narrow" panose="020B0606020202030204" pitchFamily="34" charset="0"/>
            </a:endParaRPr>
          </a:p>
        </p:txBody>
      </p:sp>
      <p:sp>
        <p:nvSpPr>
          <p:cNvPr id="20" name="Прямоугольник 19"/>
          <p:cNvSpPr/>
          <p:nvPr/>
        </p:nvSpPr>
        <p:spPr>
          <a:xfrm>
            <a:off x="197026" y="5151364"/>
            <a:ext cx="8506444" cy="738664"/>
          </a:xfrm>
          <a:prstGeom prst="rect">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just" defTabSz="355600"/>
            <a:r>
              <a:rPr lang="ru-RU" sz="1400" dirty="0" smtClean="0">
                <a:solidFill>
                  <a:schemeClr val="bg1"/>
                </a:solidFill>
                <a:latin typeface="Arial Narrow" panose="020B0606020202030204" pitchFamily="34" charset="0"/>
              </a:rPr>
              <a:t>3</a:t>
            </a:r>
            <a:r>
              <a:rPr lang="ru-RU" sz="1400" dirty="0">
                <a:solidFill>
                  <a:schemeClr val="bg1"/>
                </a:solidFill>
                <a:latin typeface="Arial Narrow" panose="020B0606020202030204" pitchFamily="34" charset="0"/>
              </a:rPr>
              <a:t>. </a:t>
            </a:r>
            <a:r>
              <a:rPr lang="ru-RU" sz="1400" dirty="0" smtClean="0">
                <a:solidFill>
                  <a:schemeClr val="bg1"/>
                </a:solidFill>
                <a:latin typeface="Arial Narrow" panose="020B0606020202030204" pitchFamily="34" charset="0"/>
              </a:rPr>
              <a:t>Перед </a:t>
            </a:r>
            <a:r>
              <a:rPr lang="ru-RU" sz="1400" dirty="0">
                <a:solidFill>
                  <a:schemeClr val="bg1"/>
                </a:solidFill>
                <a:latin typeface="Arial Narrow" panose="020B0606020202030204" pitchFamily="34" charset="0"/>
              </a:rPr>
              <a:t>формированием отчетности  для правомерного  применения пониженных тарифов  в каждом квартале  </a:t>
            </a:r>
            <a:r>
              <a:rPr lang="ru-RU" sz="1400" dirty="0" smtClean="0">
                <a:solidFill>
                  <a:schemeClr val="bg1"/>
                </a:solidFill>
                <a:latin typeface="Arial Narrow" panose="020B0606020202030204" pitchFamily="34" charset="0"/>
              </a:rPr>
              <a:t>необходимо проверять свой </a:t>
            </a:r>
            <a:r>
              <a:rPr lang="ru-RU" sz="1400" dirty="0">
                <a:solidFill>
                  <a:schemeClr val="bg1"/>
                </a:solidFill>
                <a:latin typeface="Arial Narrow" panose="020B0606020202030204" pitchFamily="34" charset="0"/>
              </a:rPr>
              <a:t>статус </a:t>
            </a:r>
            <a:r>
              <a:rPr lang="ru-RU" sz="1400" dirty="0" smtClean="0">
                <a:solidFill>
                  <a:schemeClr val="bg1"/>
                </a:solidFill>
                <a:latin typeface="Arial Narrow" panose="020B0606020202030204" pitchFamily="34" charset="0"/>
              </a:rPr>
              <a:t>в Едином </a:t>
            </a:r>
            <a:r>
              <a:rPr lang="ru-RU" sz="1400" dirty="0">
                <a:solidFill>
                  <a:schemeClr val="bg1"/>
                </a:solidFill>
                <a:latin typeface="Arial Narrow" panose="020B0606020202030204" pitchFamily="34" charset="0"/>
              </a:rPr>
              <a:t>реестре субъектов малого и среднего предпринимательства.  Реестр ведётся на официальном сайте ФНС. </a:t>
            </a:r>
            <a:endParaRPr lang="ru-RU" sz="1400" dirty="0" smtClean="0">
              <a:solidFill>
                <a:schemeClr val="bg1"/>
              </a:solidFill>
              <a:latin typeface="Arial Narrow" panose="020B0606020202030204" pitchFamily="34" charset="0"/>
            </a:endParaRPr>
          </a:p>
        </p:txBody>
      </p:sp>
      <p:sp>
        <p:nvSpPr>
          <p:cNvPr id="8" name="Прямоугольник 7"/>
          <p:cNvSpPr/>
          <p:nvPr/>
        </p:nvSpPr>
        <p:spPr>
          <a:xfrm>
            <a:off x="197505" y="5913778"/>
            <a:ext cx="8467076" cy="646331"/>
          </a:xfrm>
          <a:prstGeom prst="rect">
            <a:avLst/>
          </a:prstGeom>
        </p:spPr>
        <p:txBody>
          <a:bodyPr wrap="square">
            <a:spAutoFit/>
          </a:bodyPr>
          <a:lstStyle/>
          <a:p>
            <a:pPr algn="just"/>
            <a:r>
              <a:rPr lang="ru-RU" sz="1200" dirty="0">
                <a:latin typeface="Arial Narrow" panose="020B0606020202030204" pitchFamily="34" charset="0"/>
              </a:rPr>
              <a:t>Налоговый орган проверяет отчет РСВ сразу в момент приемки. С</a:t>
            </a:r>
            <a:r>
              <a:rPr lang="ru-RU" sz="1200" dirty="0" smtClean="0">
                <a:latin typeface="Arial Narrow" panose="020B0606020202030204" pitchFamily="34" charset="0"/>
              </a:rPr>
              <a:t>равнивают </a:t>
            </a:r>
            <a:r>
              <a:rPr lang="ru-RU" sz="1200" dirty="0">
                <a:latin typeface="Arial Narrow" panose="020B0606020202030204" pitchFamily="34" charset="0"/>
              </a:rPr>
              <a:t>не только суммы и сотрудников внутри сдаваемого отчета, но и сопоставляют с отчетами за прошлые периоды. Если показатели не сойдутся — отправляют отрицательный протокол. Отчет в этом случае считается непредставленным, как будто вы его вовсе не сдавали, и грозит штрафом до 30% от суммы отчета.</a:t>
            </a:r>
          </a:p>
        </p:txBody>
      </p:sp>
    </p:spTree>
    <p:extLst>
      <p:ext uri="{BB962C8B-B14F-4D97-AF65-F5344CB8AC3E}">
        <p14:creationId xmlns:p14="http://schemas.microsoft.com/office/powerpoint/2010/main" val="26353883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1417</Words>
  <Application>Microsoft Office PowerPoint</Application>
  <PresentationFormat>Экран (4:3)</PresentationFormat>
  <Paragraphs>121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Трофименко Наталья Александровна</dc:creator>
  <cp:lastModifiedBy>Трофименко Наталья Александровна</cp:lastModifiedBy>
  <cp:revision>46</cp:revision>
  <dcterms:created xsi:type="dcterms:W3CDTF">2022-05-04T13:46:24Z</dcterms:created>
  <dcterms:modified xsi:type="dcterms:W3CDTF">2022-06-01T14:35:18Z</dcterms:modified>
</cp:coreProperties>
</file>