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40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9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04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29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13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2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52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77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5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18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77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CB639-4295-4C18-98F1-049039FA7F4E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AB493-0064-4B85-B4D4-F93829269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55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6516" r="26543" b="7235"/>
          <a:stretch/>
        </p:blipFill>
        <p:spPr bwMode="auto">
          <a:xfrm>
            <a:off x="4572000" y="523220"/>
            <a:ext cx="4559364" cy="6334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899592" y="0"/>
            <a:ext cx="360040" cy="261610"/>
          </a:xfrm>
          <a:prstGeom prst="parallelogram">
            <a:avLst>
              <a:gd name="adj" fmla="val 47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65"/>
          <a:stretch/>
        </p:blipFill>
        <p:spPr bwMode="auto">
          <a:xfrm>
            <a:off x="4662717" y="1772816"/>
            <a:ext cx="4515533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271" y="990694"/>
            <a:ext cx="822014" cy="83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18" y="2227352"/>
            <a:ext cx="4464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Частые ошибки </a:t>
            </a:r>
            <a:endParaRPr lang="ru-RU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заполнении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расчета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страховым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взносам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6-НДФЛ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5222230"/>
            <a:ext cx="475252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ачальник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отдела камерального 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 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НДФЛ и страховых взносов №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УФНС России по Новгородской области</a:t>
            </a:r>
            <a:endParaRPr lang="ru-RU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Ю. Г. Волнухина</a:t>
            </a:r>
            <a:endParaRPr lang="ru-RU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араллелограмм 14"/>
          <p:cNvSpPr/>
          <p:nvPr/>
        </p:nvSpPr>
        <p:spPr>
          <a:xfrm>
            <a:off x="539552" y="0"/>
            <a:ext cx="360040" cy="261610"/>
          </a:xfrm>
          <a:prstGeom prst="parallelogram">
            <a:avLst>
              <a:gd name="adj" fmla="val 47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араллелограмм 15"/>
          <p:cNvSpPr/>
          <p:nvPr/>
        </p:nvSpPr>
        <p:spPr>
          <a:xfrm>
            <a:off x="190424" y="0"/>
            <a:ext cx="360040" cy="261610"/>
          </a:xfrm>
          <a:prstGeom prst="parallelogram">
            <a:avLst>
              <a:gd name="adj" fmla="val 47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1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527" r="57418" b="7235"/>
          <a:stretch/>
        </p:blipFill>
        <p:spPr bwMode="auto">
          <a:xfrm rot="5400000">
            <a:off x="3901616" y="1615618"/>
            <a:ext cx="1340767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по страховым взносам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араллелограмм 7"/>
          <p:cNvSpPr/>
          <p:nvPr/>
        </p:nvSpPr>
        <p:spPr>
          <a:xfrm>
            <a:off x="899592" y="0"/>
            <a:ext cx="360040" cy="261610"/>
          </a:xfrm>
          <a:prstGeom prst="parallelogram">
            <a:avLst>
              <a:gd name="adj" fmla="val 47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>
            <a:off x="539552" y="0"/>
            <a:ext cx="360040" cy="261610"/>
          </a:xfrm>
          <a:prstGeom prst="parallelogram">
            <a:avLst>
              <a:gd name="adj" fmla="val 47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араллелограмм 9"/>
          <p:cNvSpPr/>
          <p:nvPr/>
        </p:nvSpPr>
        <p:spPr>
          <a:xfrm>
            <a:off x="190424" y="0"/>
            <a:ext cx="360040" cy="261610"/>
          </a:xfrm>
          <a:prstGeom prst="parallelogram">
            <a:avLst>
              <a:gd name="adj" fmla="val 47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32756" y="548680"/>
            <a:ext cx="8759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C00000"/>
                </a:solidFill>
                <a:ea typeface="Calibri"/>
                <a:cs typeface="Times New Roman"/>
              </a:rPr>
              <a:t>Форма расчета по страховым взносам, порядок ее заполнения, а также формат представления расчета </a:t>
            </a:r>
            <a:endParaRPr lang="ru-RU" sz="1400" b="1" dirty="0" smtClean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по </a:t>
            </a:r>
            <a:r>
              <a:rPr lang="ru-RU" sz="1400" b="1" dirty="0">
                <a:solidFill>
                  <a:srgbClr val="C00000"/>
                </a:solidFill>
                <a:ea typeface="Calibri"/>
                <a:cs typeface="Times New Roman"/>
              </a:rPr>
              <a:t>страховым взносам в электронном виде утверждён приказом ФНС </a:t>
            </a: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России от </a:t>
            </a:r>
            <a:r>
              <a:rPr lang="ru-RU" sz="1400" b="1" dirty="0">
                <a:solidFill>
                  <a:srgbClr val="C00000"/>
                </a:solidFill>
                <a:ea typeface="Calibri"/>
                <a:cs typeface="Times New Roman"/>
              </a:rPr>
              <a:t>06.10.2021 N ЕД-7-11/875@.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3862" y="1238275"/>
            <a:ext cx="4166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Кто должен сдавать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4764" y="1608922"/>
            <a:ext cx="465526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юридические лица</a:t>
            </a:r>
            <a:endParaRPr lang="en-US" sz="1300" b="1" dirty="0" smtClean="0">
              <a:solidFill>
                <a:schemeClr val="bg2">
                  <a:lumMod val="25000"/>
                </a:schemeClr>
              </a:solidFill>
              <a:ea typeface="Calibri"/>
              <a:cs typeface="Times New Roman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индивидуальные предприниматели </a:t>
            </a:r>
            <a:r>
              <a:rPr lang="ru-RU" sz="1300" dirty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в</a:t>
            </a:r>
            <a:r>
              <a:rPr lang="ru-RU" sz="13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 случае наличия                  у них работников</a:t>
            </a:r>
            <a:endParaRPr lang="en-US" sz="1300" dirty="0" smtClean="0">
              <a:solidFill>
                <a:schemeClr val="bg2">
                  <a:lumMod val="25000"/>
                </a:schemeClr>
              </a:solidFill>
              <a:ea typeface="Calibri"/>
              <a:cs typeface="Times New Roman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главы крестьянских-фермерских хозяйств </a:t>
            </a:r>
            <a:r>
              <a:rPr lang="ru-RU" sz="13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представляют расчет по страховым взносам даже при отсутствии работников с указанием в нем сумм начисленных фиксированных страховых взносов в отношении себя                   и членов крестьянско-фермерского хозяйства.</a:t>
            </a:r>
            <a:endParaRPr lang="ru-RU" sz="13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45900" y="1238274"/>
            <a:ext cx="3744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32040" y="1665435"/>
            <a:ext cx="39169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Не позднее </a:t>
            </a:r>
            <a:r>
              <a:rPr lang="ru-RU" sz="1300" b="1" dirty="0" smtClean="0">
                <a:solidFill>
                  <a:srgbClr val="C00000"/>
                </a:solidFill>
                <a:ea typeface="Calibri"/>
                <a:cs typeface="Times New Roman"/>
              </a:rPr>
              <a:t>30-го числа месяца</a:t>
            </a: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, следующего                        за расчетным (отчетным) периодом.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Главы крестьянских (фермерских) хозяйств представляют в налоговый орган по месту учета расчет по страховым взносам </a:t>
            </a:r>
            <a:r>
              <a:rPr lang="ru-RU" sz="1300" b="1" dirty="0" smtClean="0">
                <a:solidFill>
                  <a:srgbClr val="C00000"/>
                </a:solidFill>
                <a:ea typeface="Calibri"/>
                <a:cs typeface="Times New Roman"/>
              </a:rPr>
              <a:t>до 30 января календарного года</a:t>
            </a: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, следующего за истекшим расчетным периодом.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8018" y="1215415"/>
            <a:ext cx="4517998" cy="2160000"/>
          </a:xfrm>
          <a:prstGeom prst="roundRect">
            <a:avLst>
              <a:gd name="adj" fmla="val 1118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932040" y="1204005"/>
            <a:ext cx="3916918" cy="2176239"/>
          </a:xfrm>
          <a:prstGeom prst="roundRect">
            <a:avLst>
              <a:gd name="adj" fmla="val 12099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61225" y="3497716"/>
            <a:ext cx="8527606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 ЗА НАРУШЕНИЕ СРОКА СДАЧИ РСВ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21854" y="3861048"/>
            <a:ext cx="8670625" cy="1821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1300" dirty="0" smtClean="0">
                <a:ea typeface="Calibri"/>
                <a:cs typeface="Times New Roman"/>
              </a:rPr>
              <a:t>штраф в размере </a:t>
            </a:r>
            <a:r>
              <a:rPr lang="ru-RU" sz="1300" b="1" dirty="0" smtClean="0">
                <a:solidFill>
                  <a:srgbClr val="C00000"/>
                </a:solidFill>
                <a:ea typeface="Calibri"/>
                <a:cs typeface="Times New Roman"/>
              </a:rPr>
              <a:t>5 процентов </a:t>
            </a:r>
            <a:r>
              <a:rPr lang="ru-RU" sz="1300" dirty="0" smtClean="0">
                <a:ea typeface="Calibri"/>
                <a:cs typeface="Times New Roman"/>
              </a:rPr>
              <a:t>не уплаченной в установленный законодательством о налогах и сборах срок суммы налога (страховых взносов), подлежащей уплате (доплате) на основании этой декларации (расчета по страховым взносам), за каждый полный или неполный месяц со дня, установленного для ее представления, </a:t>
            </a:r>
            <a:r>
              <a:rPr lang="ru-RU" sz="1300" b="1" dirty="0" smtClean="0">
                <a:solidFill>
                  <a:srgbClr val="C00000"/>
                </a:solidFill>
                <a:ea typeface="Calibri"/>
                <a:cs typeface="Times New Roman"/>
              </a:rPr>
              <a:t>но не более           30 процентов указанной суммы и не менее 1 000 рублей </a:t>
            </a:r>
            <a:r>
              <a:rPr lang="ru-RU" sz="1300" dirty="0" smtClean="0">
                <a:ea typeface="Calibri"/>
                <a:cs typeface="Times New Roman"/>
              </a:rPr>
              <a:t>(ст. 119 НК РФ);</a:t>
            </a:r>
          </a:p>
          <a:p>
            <a:pPr marL="171450" indent="-17145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1300" dirty="0" smtClean="0">
                <a:ea typeface="Calibri"/>
                <a:cs typeface="Times New Roman"/>
              </a:rPr>
              <a:t>предупреждение или наложение административного штрафа на должностных лиц в размере </a:t>
            </a:r>
            <a:r>
              <a:rPr lang="ru-RU" sz="1300" b="1" dirty="0" smtClean="0">
                <a:solidFill>
                  <a:srgbClr val="C00000"/>
                </a:solidFill>
                <a:ea typeface="Calibri"/>
                <a:cs typeface="Times New Roman"/>
              </a:rPr>
              <a:t>от трехсот                      до пятисот рублей</a:t>
            </a:r>
            <a:r>
              <a:rPr lang="ru-RU" sz="1300" dirty="0" smtClean="0">
                <a:ea typeface="Calibri"/>
                <a:cs typeface="Times New Roman"/>
              </a:rPr>
              <a:t> (ст. 15.5 КоАП);</a:t>
            </a:r>
          </a:p>
          <a:p>
            <a:pPr marL="171450" indent="-17145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ea typeface="Calibri"/>
                <a:cs typeface="Times New Roman"/>
              </a:rPr>
              <a:t>е</a:t>
            </a:r>
            <a:r>
              <a:rPr lang="ru-RU" sz="1300" dirty="0" smtClean="0">
                <a:ea typeface="Calibri"/>
                <a:cs typeface="Times New Roman"/>
              </a:rPr>
              <a:t>сли опоздали более чем на 20 дней, налоговый орган </a:t>
            </a:r>
            <a:r>
              <a:rPr lang="ru-RU" sz="1300" b="1" dirty="0" smtClean="0">
                <a:solidFill>
                  <a:srgbClr val="C00000"/>
                </a:solidFill>
                <a:ea typeface="Calibri"/>
                <a:cs typeface="Times New Roman"/>
              </a:rPr>
              <a:t>вправе заблокировать счета в банке и переводы </a:t>
            </a:r>
            <a:r>
              <a:rPr lang="ru-RU" sz="1300" dirty="0" smtClean="0">
                <a:ea typeface="Calibri"/>
                <a:cs typeface="Times New Roman"/>
              </a:rPr>
              <a:t>электронных денежных средств.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31840" y="5661248"/>
            <a:ext cx="2808312" cy="408623"/>
          </a:xfrm>
          <a:prstGeom prst="round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 сдачи РСВ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95179" y="6038993"/>
            <a:ext cx="279364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300" b="1" dirty="0" smtClean="0">
                <a:solidFill>
                  <a:srgbClr val="C00000"/>
                </a:solidFill>
                <a:ea typeface="Calibri"/>
                <a:cs typeface="Calibri"/>
              </a:rPr>
              <a:t>На бумаге, </a:t>
            </a:r>
          </a:p>
          <a:p>
            <a:pPr algn="ctr">
              <a:spcAft>
                <a:spcPts val="0"/>
              </a:spcAft>
            </a:pPr>
            <a:r>
              <a:rPr lang="ru-RU" sz="1300" dirty="0" smtClean="0">
                <a:ea typeface="Calibri"/>
                <a:cs typeface="Calibri"/>
              </a:rPr>
              <a:t>если количество физлиц в отчете</a:t>
            </a:r>
          </a:p>
          <a:p>
            <a:pPr algn="ctr">
              <a:spcAft>
                <a:spcPts val="0"/>
              </a:spcAft>
            </a:pPr>
            <a:r>
              <a:rPr lang="ru-RU" sz="1300" b="1" dirty="0" smtClean="0">
                <a:ea typeface="Calibri"/>
                <a:cs typeface="Calibri"/>
              </a:rPr>
              <a:t>не более 10 человек</a:t>
            </a:r>
            <a:r>
              <a:rPr lang="ru-RU" sz="1300" dirty="0" smtClean="0">
                <a:ea typeface="Calibri"/>
                <a:cs typeface="Calibri"/>
              </a:rPr>
              <a:t>.</a:t>
            </a:r>
            <a:endParaRPr lang="ru-RU" sz="1300" dirty="0">
              <a:ea typeface="Calibri"/>
              <a:cs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055309" y="6139019"/>
            <a:ext cx="279364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300" b="1" dirty="0" smtClean="0">
                <a:solidFill>
                  <a:srgbClr val="C00000"/>
                </a:solidFill>
                <a:ea typeface="Calibri"/>
                <a:cs typeface="Calibri"/>
              </a:rPr>
              <a:t>В электронном виде по ТКС</a:t>
            </a:r>
          </a:p>
          <a:p>
            <a:pPr algn="ctr">
              <a:spcAft>
                <a:spcPts val="0"/>
              </a:spcAft>
            </a:pPr>
            <a:r>
              <a:rPr lang="ru-RU" sz="1300" b="1" dirty="0" smtClean="0">
                <a:ea typeface="Calibri"/>
                <a:cs typeface="Calibri"/>
              </a:rPr>
              <a:t>если более 10 человек.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146503" y="6221622"/>
            <a:ext cx="2793649" cy="492443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300" b="1" dirty="0" smtClean="0">
                <a:solidFill>
                  <a:schemeClr val="bg1"/>
                </a:solidFill>
                <a:ea typeface="Calibri"/>
                <a:cs typeface="Calibri"/>
              </a:rPr>
              <a:t>Штраф за отчет на бумаге вместо электронного — 200 рублей.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2123728" y="5865559"/>
            <a:ext cx="1022776" cy="2043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940152" y="5865559"/>
            <a:ext cx="1080120" cy="2734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8831216" y="6487759"/>
            <a:ext cx="312906" cy="369332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20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907704" y="261610"/>
            <a:ext cx="5184576" cy="183917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араллелограмм 7"/>
          <p:cNvSpPr/>
          <p:nvPr/>
        </p:nvSpPr>
        <p:spPr>
          <a:xfrm>
            <a:off x="899592" y="0"/>
            <a:ext cx="360040" cy="261610"/>
          </a:xfrm>
          <a:prstGeom prst="parallelogram">
            <a:avLst>
              <a:gd name="adj" fmla="val 4755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>
            <a:off x="539552" y="0"/>
            <a:ext cx="360040" cy="261610"/>
          </a:xfrm>
          <a:prstGeom prst="parallelogram">
            <a:avLst>
              <a:gd name="adj" fmla="val 4755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араллелограмм 9"/>
          <p:cNvSpPr/>
          <p:nvPr/>
        </p:nvSpPr>
        <p:spPr>
          <a:xfrm>
            <a:off x="190424" y="0"/>
            <a:ext cx="360040" cy="261610"/>
          </a:xfrm>
          <a:prstGeom prst="parallelogram">
            <a:avLst>
              <a:gd name="adj" fmla="val 4755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67832" y="2461832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Не сходятся нарастающие итоги между отчетами. </a:t>
            </a:r>
          </a:p>
          <a:p>
            <a:pPr algn="just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Сравниваются не только суммы и сотрудники внутри сдаваемого расчета, </a:t>
            </a:r>
          </a:p>
          <a:p>
            <a:pPr algn="just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но и сопоставляются с отчетами за прошлые периоды.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89182" y="2295455"/>
            <a:ext cx="8055514" cy="1296144"/>
          </a:xfrm>
          <a:prstGeom prst="roundRect">
            <a:avLst>
              <a:gd name="adj" fmla="val 1118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8831216" y="6487759"/>
            <a:ext cx="312906" cy="369332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94404" y="2561136"/>
            <a:ext cx="648000" cy="64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32994" y="2669147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4204" y="58103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ЧАСТЫЕ ОШИБКИ 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ЗАПОЛНЕНИИ РАСЧЕТА 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СТРАХОВЫМ ВЗНОСА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69116" y="4005225"/>
            <a:ext cx="7559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Отличаются персональные данные сотрудника в РСВ за разные периоды.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969115" y="5027224"/>
            <a:ext cx="75595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Неправильно применен пониженный тариф по страховым  взносам. </a:t>
            </a:r>
          </a:p>
          <a:p>
            <a:pPr algn="just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При формировании расчета в каждом квартале необходимо проверять статус в РСМП. 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82555" y="3757976"/>
            <a:ext cx="8055514" cy="929721"/>
          </a:xfrm>
          <a:prstGeom prst="roundRect">
            <a:avLst>
              <a:gd name="adj" fmla="val 1118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87777" y="3857280"/>
            <a:ext cx="648000" cy="64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26367" y="3965291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89182" y="4910104"/>
            <a:ext cx="8055514" cy="1152128"/>
          </a:xfrm>
          <a:prstGeom prst="roundRect">
            <a:avLst>
              <a:gd name="adj" fmla="val 1118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94404" y="5118592"/>
            <a:ext cx="648000" cy="64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32994" y="5226603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747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527" r="57418" b="7235"/>
          <a:stretch/>
        </p:blipFill>
        <p:spPr bwMode="auto">
          <a:xfrm rot="5400000">
            <a:off x="3829607" y="1543610"/>
            <a:ext cx="1484786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1" name="Прямоугольник 40"/>
          <p:cNvSpPr/>
          <p:nvPr/>
        </p:nvSpPr>
        <p:spPr>
          <a:xfrm>
            <a:off x="8831216" y="6487759"/>
            <a:ext cx="312906" cy="369332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по форме 6-НДФЛ</a:t>
            </a:r>
          </a:p>
        </p:txBody>
      </p:sp>
      <p:sp>
        <p:nvSpPr>
          <p:cNvPr id="21" name="Параллелограмм 20"/>
          <p:cNvSpPr/>
          <p:nvPr/>
        </p:nvSpPr>
        <p:spPr>
          <a:xfrm>
            <a:off x="899592" y="0"/>
            <a:ext cx="360040" cy="261610"/>
          </a:xfrm>
          <a:prstGeom prst="parallelogram">
            <a:avLst>
              <a:gd name="adj" fmla="val 47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539552" y="0"/>
            <a:ext cx="360040" cy="261610"/>
          </a:xfrm>
          <a:prstGeom prst="parallelogram">
            <a:avLst>
              <a:gd name="adj" fmla="val 47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>
            <a:off x="190424" y="0"/>
            <a:ext cx="360040" cy="261610"/>
          </a:xfrm>
          <a:prstGeom prst="parallelogram">
            <a:avLst>
              <a:gd name="adj" fmla="val 47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90424" y="548680"/>
            <a:ext cx="8759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Форма 6-НДФЛ и Порядок ее заполнения утверждены Приказом ФНС России</a:t>
            </a: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от 15.10.2020 N ЕД-7-11/753@ (ред. от 28.09.2021 г.) </a:t>
            </a:r>
            <a:endParaRPr lang="ru-RU" sz="1400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3862" y="1238275"/>
            <a:ext cx="4062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Кто должен сдавать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5391" y="1652052"/>
            <a:ext cx="393456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К</a:t>
            </a: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омпании и ИП, которые в течение года начисляли </a:t>
            </a:r>
          </a:p>
          <a:p>
            <a:pPr algn="ctr"/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или выплачивали доходы физлицам </a:t>
            </a:r>
          </a:p>
          <a:p>
            <a:pPr algn="ctr"/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(работникам, исполнителям по ГПХ, учредителям). </a:t>
            </a:r>
          </a:p>
          <a:p>
            <a:pPr algn="ctr"/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Даже если была единственная выплата в январе,</a:t>
            </a:r>
          </a:p>
          <a:p>
            <a:pPr algn="ctr"/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 отчеты придется сдавать до конца года.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945900" y="1196752"/>
            <a:ext cx="3370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427984" y="1556792"/>
            <a:ext cx="45596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rgbClr val="C00000"/>
                </a:solidFill>
                <a:ea typeface="Calibri"/>
                <a:cs typeface="Times New Roman"/>
              </a:rPr>
              <a:t>за I квартал, полугодие и 9 месяцев</a:t>
            </a: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 — в течение месяца, следующего за отчетным периодом;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rgbClr val="C00000"/>
                </a:solidFill>
                <a:ea typeface="Calibri"/>
                <a:cs typeface="Times New Roman"/>
              </a:rPr>
              <a:t>за год </a:t>
            </a: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— не позднее 1 марта следующего года.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Если последний день срока </a:t>
            </a:r>
            <a:r>
              <a:rPr lang="ru-RU" sz="1300" b="1" dirty="0" smtClean="0">
                <a:solidFill>
                  <a:srgbClr val="C00000"/>
                </a:solidFill>
                <a:ea typeface="Calibri"/>
                <a:cs typeface="Times New Roman"/>
              </a:rPr>
              <a:t>выпадает на выходной, </a:t>
            </a: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то срок сдвигается на ближайший следующий за ним рабочий день.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98019" y="1215415"/>
            <a:ext cx="3941934" cy="1709529"/>
          </a:xfrm>
          <a:prstGeom prst="roundRect">
            <a:avLst>
              <a:gd name="adj" fmla="val 1118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355975" y="1204005"/>
            <a:ext cx="4631693" cy="1864955"/>
          </a:xfrm>
          <a:prstGeom prst="roundRect">
            <a:avLst>
              <a:gd name="adj" fmla="val 12099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169287" y="3175840"/>
            <a:ext cx="2422394" cy="338554"/>
          </a:xfrm>
          <a:prstGeom prst="rect">
            <a:avLst/>
          </a:prstGeom>
          <a:solidFill>
            <a:srgbClr val="DBEEF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701116" y="5490123"/>
            <a:ext cx="1860616" cy="374571"/>
          </a:xfrm>
          <a:prstGeom prst="round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 сдачи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90424" y="5913634"/>
            <a:ext cx="2947927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300" b="1" dirty="0" smtClean="0">
                <a:solidFill>
                  <a:srgbClr val="C00000"/>
                </a:solidFill>
                <a:ea typeface="Calibri"/>
                <a:cs typeface="Calibri"/>
              </a:rPr>
              <a:t>На бумаге, </a:t>
            </a:r>
          </a:p>
          <a:p>
            <a:pPr algn="ctr">
              <a:spcAft>
                <a:spcPts val="0"/>
              </a:spcAft>
            </a:pPr>
            <a:r>
              <a:rPr lang="ru-RU" sz="1300" dirty="0" smtClean="0">
                <a:ea typeface="Calibri"/>
                <a:cs typeface="Calibri"/>
              </a:rPr>
              <a:t>если количество физлиц в отчете </a:t>
            </a:r>
          </a:p>
          <a:p>
            <a:pPr algn="ctr">
              <a:spcAft>
                <a:spcPts val="0"/>
              </a:spcAft>
            </a:pPr>
            <a:r>
              <a:rPr lang="ru-RU" sz="1300" dirty="0" smtClean="0">
                <a:ea typeface="Calibri"/>
                <a:cs typeface="Calibri"/>
              </a:rPr>
              <a:t>(строка 120) - </a:t>
            </a:r>
            <a:r>
              <a:rPr lang="ru-RU" sz="1300" b="1" dirty="0" smtClean="0">
                <a:ea typeface="Calibri"/>
                <a:cs typeface="Calibri"/>
              </a:rPr>
              <a:t>не более 10 человек</a:t>
            </a:r>
            <a:r>
              <a:rPr lang="ru-RU" sz="1300" dirty="0" smtClean="0">
                <a:ea typeface="Calibri"/>
                <a:cs typeface="Calibri"/>
              </a:rPr>
              <a:t>.</a:t>
            </a:r>
            <a:endParaRPr lang="ru-RU" sz="1300" dirty="0">
              <a:ea typeface="Calibri"/>
              <a:cs typeface="Times New Roman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156499" y="6032901"/>
            <a:ext cx="251995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300" b="1" dirty="0" smtClean="0">
                <a:solidFill>
                  <a:srgbClr val="C00000"/>
                </a:solidFill>
                <a:ea typeface="Calibri"/>
                <a:cs typeface="Calibri"/>
              </a:rPr>
              <a:t>В электронном виде по ТКС</a:t>
            </a:r>
          </a:p>
          <a:p>
            <a:pPr algn="ctr">
              <a:spcAft>
                <a:spcPts val="0"/>
              </a:spcAft>
            </a:pPr>
            <a:r>
              <a:rPr lang="ru-RU" sz="1300" b="1" dirty="0" smtClean="0">
                <a:ea typeface="Calibri"/>
                <a:cs typeface="Calibri"/>
              </a:rPr>
              <a:t>если более 10 человек.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52106" y="6037412"/>
            <a:ext cx="2793649" cy="492443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300" b="1" dirty="0" smtClean="0">
                <a:solidFill>
                  <a:schemeClr val="bg1"/>
                </a:solidFill>
                <a:ea typeface="Calibri"/>
                <a:cs typeface="Calibri"/>
              </a:rPr>
              <a:t>Штраф за отчет на бумаге вместо электронного — 200 рублей.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104546" y="3556015"/>
            <a:ext cx="8894998" cy="1944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rgbClr val="C00000"/>
                </a:solidFill>
                <a:ea typeface="Calibri"/>
                <a:cs typeface="Times New Roman"/>
              </a:rPr>
              <a:t>Ст. 123 НК РФ</a:t>
            </a: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ru-RU" sz="1200" dirty="0" smtClean="0">
                <a:ea typeface="Calibri"/>
                <a:cs typeface="Times New Roman"/>
              </a:rPr>
              <a:t>Неправомерное </a:t>
            </a:r>
            <a:r>
              <a:rPr lang="ru-RU" sz="1200" dirty="0" err="1" smtClean="0">
                <a:ea typeface="Calibri"/>
                <a:cs typeface="Times New Roman"/>
              </a:rPr>
              <a:t>неудержание</a:t>
            </a:r>
            <a:r>
              <a:rPr lang="ru-RU" sz="1200" dirty="0" smtClean="0">
                <a:ea typeface="Calibri"/>
                <a:cs typeface="Times New Roman"/>
              </a:rPr>
              <a:t> и (или) </a:t>
            </a:r>
            <a:r>
              <a:rPr lang="ru-RU" sz="1200" dirty="0" err="1" smtClean="0">
                <a:ea typeface="Calibri"/>
                <a:cs typeface="Times New Roman"/>
              </a:rPr>
              <a:t>неперечисление</a:t>
            </a:r>
            <a:r>
              <a:rPr lang="ru-RU" sz="1200" dirty="0" smtClean="0">
                <a:ea typeface="Calibri"/>
                <a:cs typeface="Times New Roman"/>
              </a:rPr>
              <a:t> (неполное удержание и (или) перечисление) в установленный Налоговым  Кодексом срок сумм налога, подлежащего удержанию и перечислению налоговым агентом, влечет взыскание штрафа в размере 20 процентов от суммы, подлежащей удержанию и (или) перечислению.</a:t>
            </a:r>
          </a:p>
          <a:p>
            <a:pPr marL="171450" indent="-17145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rgbClr val="C00000"/>
                </a:solidFill>
                <a:ea typeface="Calibri"/>
                <a:cs typeface="Times New Roman"/>
              </a:rPr>
              <a:t>П. 1.2 ст. 126 НК РФ</a:t>
            </a: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ru-RU" sz="1200" dirty="0" smtClean="0">
                <a:ea typeface="Calibri"/>
                <a:cs typeface="Times New Roman"/>
              </a:rPr>
              <a:t>Непредставление налоговым агентом в установленный срок расчета сумм налога на доходы физических лиц, исчисленных и удержанных налоговым агентом, в налоговый орган по месту учета влечет взыскание штрафа с налогового агента в размере 1 000 рублей за каждый полный или неполный месяц со дня, установленного для его представления.</a:t>
            </a:r>
          </a:p>
          <a:p>
            <a:pPr marL="171450" indent="-17145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П. 1 ст. 126.1 НК РФ </a:t>
            </a:r>
            <a:r>
              <a:rPr lang="ru-RU" sz="1200" dirty="0" smtClean="0">
                <a:ea typeface="Calibri"/>
                <a:cs typeface="Times New Roman"/>
              </a:rPr>
              <a:t>Представление налоговым агентом налоговому органу документов, предусмотренных Налоговым Кодексом, содержащих недостоверные сведения, влечет взыскание штрафа в размере 500 рублей за каждый представленный документ, содержащий недостоверные сведения.</a:t>
            </a:r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2123728" y="5660382"/>
            <a:ext cx="1554776" cy="2532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5551038" y="5660382"/>
            <a:ext cx="1325218" cy="2532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7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8831216" y="6487759"/>
            <a:ext cx="312906" cy="369332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907704" y="116632"/>
            <a:ext cx="5184576" cy="1764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араллелограмм 27"/>
          <p:cNvSpPr/>
          <p:nvPr/>
        </p:nvSpPr>
        <p:spPr>
          <a:xfrm>
            <a:off x="899592" y="0"/>
            <a:ext cx="360040" cy="261610"/>
          </a:xfrm>
          <a:prstGeom prst="parallelogram">
            <a:avLst>
              <a:gd name="adj" fmla="val 4755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539552" y="0"/>
            <a:ext cx="360040" cy="261610"/>
          </a:xfrm>
          <a:prstGeom prst="parallelogram">
            <a:avLst>
              <a:gd name="adj" fmla="val 4755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араллелограмм 32"/>
          <p:cNvSpPr/>
          <p:nvPr/>
        </p:nvSpPr>
        <p:spPr>
          <a:xfrm>
            <a:off x="190424" y="0"/>
            <a:ext cx="360040" cy="261610"/>
          </a:xfrm>
          <a:prstGeom prst="parallelogram">
            <a:avLst>
              <a:gd name="adj" fmla="val 4755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967832" y="2204864"/>
            <a:ext cx="777686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(строка 110 - строка 130) / 100 * строка 100  не соответствует строке 140 </a:t>
            </a:r>
          </a:p>
          <a:p>
            <a:pPr algn="just"/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(с учетом соотношения 1.2 –количества физических лиц получивших доход).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89182" y="2110495"/>
            <a:ext cx="8055514" cy="792000"/>
          </a:xfrm>
          <a:prstGeom prst="roundRect">
            <a:avLst>
              <a:gd name="adj" fmla="val 1118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94404" y="2174301"/>
            <a:ext cx="648000" cy="64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32994" y="2282312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274204" y="43605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ЧАСТЫЕ ОШИБКИ 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ЗАПОЛНЕНИИ РАСЧЕТА 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6-НДФЛ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969116" y="3209875"/>
            <a:ext cx="755955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строка 160 - строка 190 раздела 2 &gt;  020 раздела 1 (уплачено НДФЛ с начала налогового периода (налоговый период по НДФЛ - календарный год)), возможно, не перечислена сумма налога в бюджет, либо перечисленная сумма не отражена в разделе 1.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969115" y="4414764"/>
            <a:ext cx="755955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строка 112 + строка 113 не соответствует  строке 050 Приложения 1 к разделу 1 РСВ (соотношение применяется к отчетному периоду по налоговому агенту в целом,                         с учетом обособленных подразделений).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82555" y="3121766"/>
            <a:ext cx="8055514" cy="968697"/>
          </a:xfrm>
          <a:prstGeom prst="roundRect">
            <a:avLst>
              <a:gd name="adj" fmla="val 1118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87777" y="3256695"/>
            <a:ext cx="648000" cy="64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326367" y="3364706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89182" y="4297644"/>
            <a:ext cx="8055514" cy="1044000"/>
          </a:xfrm>
          <a:prstGeom prst="roundRect">
            <a:avLst>
              <a:gd name="adj" fmla="val 1118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94404" y="4470507"/>
            <a:ext cx="648000" cy="64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32994" y="4578518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956630" y="5574977"/>
            <a:ext cx="75595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По строке 170 указывают общую сумму исчисленного, но не удержанного НДФЛ. В этой строке отражаются только те суммы НДФЛ, которые вы уже не сможете удержать у физ. лиц. По этой строке не указываются суммы НДФЛ, исчисленные на отчетную дату и отраженные по строке 140, которые будут удержаны из доходов физлиц в будущем.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676697" y="5505357"/>
            <a:ext cx="8055514" cy="1116000"/>
          </a:xfrm>
          <a:prstGeom prst="roundRect">
            <a:avLst>
              <a:gd name="adj" fmla="val 1118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81919" y="5678220"/>
            <a:ext cx="648000" cy="64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20509" y="5786231"/>
            <a:ext cx="356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78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780</Words>
  <Application>Microsoft Office PowerPoint</Application>
  <PresentationFormat>Экран (4:3)</PresentationFormat>
  <Paragraphs>81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Трофименко Наталья Александровна</dc:creator>
  <cp:lastModifiedBy>Трофименко Наталья Александровна</cp:lastModifiedBy>
  <cp:revision>18</cp:revision>
  <dcterms:created xsi:type="dcterms:W3CDTF">2022-08-17T12:56:07Z</dcterms:created>
  <dcterms:modified xsi:type="dcterms:W3CDTF">2022-08-19T06:38:20Z</dcterms:modified>
</cp:coreProperties>
</file>