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8"/>
  </p:notesMasterIdLst>
  <p:sldIdLst>
    <p:sldId id="256" r:id="rId3"/>
    <p:sldId id="257" r:id="rId4"/>
    <p:sldId id="262" r:id="rId5"/>
    <p:sldId id="265" r:id="rId6"/>
    <p:sldId id="266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8" d="100"/>
          <a:sy n="88" d="100"/>
        </p:scale>
        <p:origin x="-126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FABEB-766D-461B-9957-81E33171E49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F83DB-F011-4F14-B716-C1FAE5057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86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285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11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111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045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215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203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440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60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76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510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86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61B8896-47F4-4203-B186-95E4CE87195C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7001EB3-8AD2-4186-A072-8AD4F3E3C2E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EF69CD6-B7AB-4208-88E4-BE76094490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Сведения о зарегистрированной контрольно-кассовой технике</a:t>
            </a:r>
            <a:endParaRPr lang="ru-RU" sz="3200" dirty="0"/>
          </a:p>
        </p:txBody>
      </p:sp>
      <p:pic>
        <p:nvPicPr>
          <p:cNvPr id="1026" name="Picture 2" descr="C:\Program Files (x86)\Microsoft Office\MEDIA\CAGCAT10\j029323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17032"/>
            <a:ext cx="976071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46110" y="1628800"/>
            <a:ext cx="7614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Новгородской области:</a:t>
            </a:r>
          </a:p>
          <a:p>
            <a:r>
              <a:rPr lang="ru-RU" sz="2400" dirty="0" smtClean="0"/>
              <a:t>всего   15 471 ед.  (6 905 налогоплательщиков)</a:t>
            </a:r>
          </a:p>
          <a:p>
            <a:r>
              <a:rPr lang="ru-RU" sz="2400" dirty="0" smtClean="0"/>
              <a:t>ЮЛ        8  792 ед. (2 458 ЮЛ)</a:t>
            </a:r>
          </a:p>
          <a:p>
            <a:r>
              <a:rPr lang="ru-RU" sz="2400" dirty="0" smtClean="0"/>
              <a:t>ИП         6  679 ед. (4 447 ИП)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98510" y="4725144"/>
            <a:ext cx="77499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Российской Федерации:</a:t>
            </a:r>
          </a:p>
          <a:p>
            <a:r>
              <a:rPr lang="ru-RU" sz="2400" dirty="0" smtClean="0"/>
              <a:t>всего   3 742 923 ед. ККТ                                                                (1 700 485 налогоплательщиков)</a:t>
            </a:r>
          </a:p>
        </p:txBody>
      </p:sp>
    </p:spTree>
    <p:extLst>
      <p:ext uri="{BB962C8B-B14F-4D97-AF65-F5344CB8AC3E}">
        <p14:creationId xmlns:p14="http://schemas.microsoft.com/office/powerpoint/2010/main" val="23014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9174" y="188640"/>
            <a:ext cx="77724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Сведения о применении ККТ                                   </a:t>
            </a:r>
            <a:r>
              <a:rPr lang="ru-RU" sz="2400" dirty="0" smtClean="0"/>
              <a:t>за 8 месяцев 2022 года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623727" y="4269157"/>
            <a:ext cx="3744416" cy="2123658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0000"/>
                </a:solidFill>
              </a:rPr>
              <a:t>Общее количество чеков в системе налоговых органов</a:t>
            </a:r>
          </a:p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6,4 </a:t>
            </a:r>
            <a:r>
              <a:rPr lang="ru-RU" sz="2400" b="1" dirty="0" err="1" smtClean="0">
                <a:solidFill>
                  <a:srgbClr val="000000"/>
                </a:solidFill>
              </a:rPr>
              <a:t>млрд.чеков</a:t>
            </a:r>
            <a:endParaRPr lang="ru-RU" sz="2400" b="1" dirty="0" smtClean="0">
              <a:solidFill>
                <a:srgbClr val="000000"/>
              </a:solidFill>
            </a:endParaRPr>
          </a:p>
          <a:p>
            <a:pPr algn="ctr"/>
            <a:endParaRPr lang="ru-RU" sz="2400" b="1" dirty="0">
              <a:solidFill>
                <a:srgbClr val="000000"/>
              </a:solidFill>
            </a:endParaRP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в среднем в день поступает </a:t>
            </a:r>
          </a:p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26,7 </a:t>
            </a:r>
            <a:r>
              <a:rPr lang="ru-RU" sz="2400" b="1" dirty="0">
                <a:solidFill>
                  <a:srgbClr val="000000"/>
                </a:solidFill>
              </a:rPr>
              <a:t>млн</a:t>
            </a:r>
            <a:r>
              <a:rPr lang="ru-RU" sz="2400" b="1" dirty="0" smtClean="0">
                <a:solidFill>
                  <a:srgbClr val="000000"/>
                </a:solidFill>
              </a:rPr>
              <a:t>. чеков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1497288"/>
            <a:ext cx="3744416" cy="236988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0000"/>
                </a:solidFill>
              </a:rPr>
              <a:t>Выручка по Новгородской области </a:t>
            </a:r>
            <a:r>
              <a:rPr lang="ru-RU" sz="2000" dirty="0">
                <a:solidFill>
                  <a:srgbClr val="000000"/>
                </a:solidFill>
              </a:rPr>
              <a:t>в системе налоговых </a:t>
            </a:r>
            <a:r>
              <a:rPr lang="ru-RU" sz="2000" dirty="0" smtClean="0">
                <a:solidFill>
                  <a:srgbClr val="000000"/>
                </a:solidFill>
              </a:rPr>
              <a:t>органов                                </a:t>
            </a:r>
            <a:endParaRPr lang="ru-RU" sz="2000" dirty="0">
              <a:solidFill>
                <a:srgbClr val="0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110,2 </a:t>
            </a:r>
            <a:r>
              <a:rPr lang="ru-RU" sz="2400" b="1" dirty="0" err="1">
                <a:solidFill>
                  <a:srgbClr val="000000"/>
                </a:solidFill>
              </a:rPr>
              <a:t>млрд.руб</a:t>
            </a:r>
            <a:r>
              <a:rPr lang="ru-RU" sz="2400" b="1" dirty="0">
                <a:solidFill>
                  <a:srgbClr val="000000"/>
                </a:solidFill>
              </a:rPr>
              <a:t>.</a:t>
            </a:r>
          </a:p>
          <a:p>
            <a:pPr algn="ctr"/>
            <a:endParaRPr lang="ru-RU" sz="2000" dirty="0" smtClean="0">
              <a:solidFill>
                <a:srgbClr val="000000"/>
              </a:solidFill>
            </a:endParaRP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В</a:t>
            </a:r>
            <a:r>
              <a:rPr lang="ru-RU" sz="2000" dirty="0" smtClean="0">
                <a:solidFill>
                  <a:srgbClr val="000000"/>
                </a:solidFill>
              </a:rPr>
              <a:t>ыручка по РФ</a:t>
            </a:r>
            <a:endParaRPr lang="ru-RU" sz="2000" dirty="0">
              <a:solidFill>
                <a:srgbClr val="000000"/>
              </a:solidFill>
            </a:endParaRPr>
          </a:p>
          <a:p>
            <a:pPr algn="ctr"/>
            <a:r>
              <a:rPr lang="ru-RU" sz="2400" b="1" dirty="0">
                <a:solidFill>
                  <a:srgbClr val="000000"/>
                </a:solidFill>
              </a:rPr>
              <a:t>5,2 </a:t>
            </a:r>
            <a:r>
              <a:rPr lang="ru-RU" sz="2400" b="1" dirty="0" err="1">
                <a:solidFill>
                  <a:srgbClr val="000000"/>
                </a:solidFill>
              </a:rPr>
              <a:t>трлн.руб</a:t>
            </a:r>
            <a:r>
              <a:rPr lang="ru-RU" sz="2400" b="1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2051" name="Picture 3" descr="C:\Program Files (x86)\Microsoft Office\MEDIA\CAGCAT10\j029323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547" y="2742070"/>
            <a:ext cx="776101" cy="57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97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D2533C"/>
                </a:solidFill>
              </a:rPr>
              <a:t>Обязанность по выдаче (направлению) кассового чека (БСО)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21" y="1600200"/>
            <a:ext cx="7370558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8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Исправление ошибок и освобождение от ответственности*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656996"/>
            <a:ext cx="2232248" cy="97165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</a:rPr>
              <a:t>Пользователь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07904" y="1665260"/>
            <a:ext cx="2088232" cy="100719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</a:rPr>
              <a:t>Налоговые органы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16216" y="1665261"/>
            <a:ext cx="2088232" cy="97165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</a:rPr>
              <a:t>Результат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987824" y="2168859"/>
            <a:ext cx="576064" cy="324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940152" y="2168859"/>
            <a:ext cx="504056" cy="324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60578" y="2461118"/>
            <a:ext cx="2088232" cy="3168352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292934"/>
                </a:solidFill>
              </a:rPr>
              <a:t>Добровольное заявление об ошибке в налоговый орган в письменной форме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292934"/>
                </a:solidFill>
              </a:rPr>
              <a:t>Добровольное исполнение обязанности и указание на это в заявлении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b="1" dirty="0" smtClean="0">
                <a:solidFill>
                  <a:srgbClr val="292934"/>
                </a:solidFill>
              </a:rPr>
              <a:t>ИЛИ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292934"/>
                </a:solidFill>
              </a:rPr>
              <a:t>Формирование и направление кассового чека коррекции в налоговый орган</a:t>
            </a:r>
            <a:endParaRPr lang="ru-RU" sz="1100" dirty="0">
              <a:solidFill>
                <a:srgbClr val="292934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81636" y="2520483"/>
            <a:ext cx="2102532" cy="313657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292934"/>
                </a:solidFill>
              </a:rPr>
              <a:t>Налоговый орган не располагал сведениями и документами о совершенном административном правонарушении до обращения налогоплательщика</a:t>
            </a:r>
            <a:endParaRPr lang="ru-RU" sz="1200" dirty="0">
              <a:solidFill>
                <a:srgbClr val="292934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516216" y="2471869"/>
            <a:ext cx="2088232" cy="3168352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292934"/>
                </a:solidFill>
              </a:rPr>
              <a:t>Налогоплательщик освобождается от административной ответственности</a:t>
            </a:r>
            <a:endParaRPr lang="ru-RU" sz="1200" dirty="0">
              <a:solidFill>
                <a:srgbClr val="292934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63888" y="6021288"/>
            <a:ext cx="3888432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292934"/>
                </a:solidFill>
              </a:rPr>
              <a:t>* Примечание к статье 14.5 КоАП РФ</a:t>
            </a:r>
            <a:endParaRPr lang="ru-RU" sz="12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</a:rPr>
              <a:t>Кассовый чек коррекции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dirty="0" smtClean="0"/>
              <a:t>Кассовый чек коррекции (бланк строгой отчетности коррекции) формируется пользователем в целях использования обязанности по применению контрольно-кассовой техники либо в случае применения контрольно-кассовой техники с нарушением требований законодательства Российской Федерации о применении контрольно-кассовой техники.</a:t>
            </a:r>
            <a:endParaRPr lang="ru-RU" sz="1200" dirty="0"/>
          </a:p>
        </p:txBody>
      </p:sp>
      <p:sp>
        <p:nvSpPr>
          <p:cNvPr id="4" name="Овал 3"/>
          <p:cNvSpPr/>
          <p:nvPr/>
        </p:nvSpPr>
        <p:spPr>
          <a:xfrm>
            <a:off x="248335" y="1934674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FFFFF"/>
                </a:solidFill>
              </a:rPr>
              <a:t>Если не применили ККТ</a:t>
            </a:r>
            <a:endParaRPr lang="ru-RU" sz="1000" dirty="0">
              <a:solidFill>
                <a:srgbClr val="FFFFFF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23728" y="1861575"/>
            <a:ext cx="115212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FFFFF"/>
                </a:solidFill>
              </a:rPr>
              <a:t>Если случайно применили ККТ</a:t>
            </a:r>
            <a:endParaRPr lang="ru-RU" sz="1000" dirty="0">
              <a:solidFill>
                <a:srgbClr val="FFFFFF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211960" y="1861575"/>
            <a:ext cx="1152128" cy="108012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 smtClean="0">
                <a:solidFill>
                  <a:srgbClr val="292934"/>
                </a:solidFill>
              </a:rPr>
              <a:t>Если применили ККТ с ошибкой*</a:t>
            </a:r>
            <a:endParaRPr lang="ru-RU" sz="1000" dirty="0">
              <a:solidFill>
                <a:srgbClr val="292934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372200" y="1859939"/>
            <a:ext cx="1152128" cy="108012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 smtClean="0">
                <a:solidFill>
                  <a:srgbClr val="FFFFFF"/>
                </a:solidFill>
              </a:rPr>
              <a:t>Если применили ККТ с ошибкой**</a:t>
            </a:r>
            <a:endParaRPr lang="ru-RU" sz="1000" dirty="0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4399" y="2780928"/>
            <a:ext cx="1224136" cy="6480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292934"/>
                </a:solidFill>
              </a:rPr>
              <a:t>Сформируйте кассовый чек коррекции</a:t>
            </a:r>
            <a:endParaRPr lang="ru-RU" sz="1100" dirty="0">
              <a:solidFill>
                <a:srgbClr val="292934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14612" y="2742517"/>
            <a:ext cx="1224136" cy="6480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292934"/>
                </a:solidFill>
              </a:rPr>
              <a:t>Сформируйте кассовый чек </a:t>
            </a:r>
            <a:r>
              <a:rPr lang="ru-RU" sz="1000" dirty="0" smtClean="0">
                <a:solidFill>
                  <a:srgbClr val="292934"/>
                </a:solidFill>
              </a:rPr>
              <a:t>коррекции</a:t>
            </a:r>
            <a:endParaRPr lang="ru-RU" sz="1000" dirty="0">
              <a:solidFill>
                <a:srgbClr val="292934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2612831"/>
            <a:ext cx="1224136" cy="19082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292934"/>
                </a:solidFill>
              </a:rPr>
              <a:t>1. Сформируйте кассовый чек «возврат прихода» </a:t>
            </a:r>
            <a:br>
              <a:rPr lang="ru-RU" sz="1000" dirty="0" smtClean="0">
                <a:solidFill>
                  <a:srgbClr val="292934"/>
                </a:solidFill>
              </a:rPr>
            </a:br>
            <a:r>
              <a:rPr lang="ru-RU" sz="1000" dirty="0" smtClean="0">
                <a:solidFill>
                  <a:srgbClr val="292934"/>
                </a:solidFill>
              </a:rPr>
              <a:t/>
            </a:r>
            <a:br>
              <a:rPr lang="ru-RU" sz="1000" dirty="0" smtClean="0">
                <a:solidFill>
                  <a:srgbClr val="292934"/>
                </a:solidFill>
              </a:rPr>
            </a:br>
            <a:r>
              <a:rPr lang="ru-RU" sz="1000" dirty="0" smtClean="0">
                <a:solidFill>
                  <a:srgbClr val="292934"/>
                </a:solidFill>
              </a:rPr>
              <a:t/>
            </a:r>
            <a:br>
              <a:rPr lang="ru-RU" sz="1000" dirty="0" smtClean="0">
                <a:solidFill>
                  <a:srgbClr val="292934"/>
                </a:solidFill>
              </a:rPr>
            </a:br>
            <a:r>
              <a:rPr lang="ru-RU" sz="1000" dirty="0" smtClean="0">
                <a:solidFill>
                  <a:srgbClr val="292934"/>
                </a:solidFill>
              </a:rPr>
              <a:t/>
            </a:r>
            <a:br>
              <a:rPr lang="ru-RU" sz="1000" dirty="0" smtClean="0">
                <a:solidFill>
                  <a:srgbClr val="292934"/>
                </a:solidFill>
              </a:rPr>
            </a:br>
            <a:r>
              <a:rPr lang="ru-RU" sz="1000" dirty="0" smtClean="0">
                <a:solidFill>
                  <a:srgbClr val="292934"/>
                </a:solidFill>
              </a:rPr>
              <a:t>2. Сформируйте правильный кассовый чек</a:t>
            </a:r>
            <a:br>
              <a:rPr lang="ru-RU" sz="1000" dirty="0" smtClean="0">
                <a:solidFill>
                  <a:srgbClr val="292934"/>
                </a:solidFill>
              </a:rPr>
            </a:br>
            <a:r>
              <a:rPr lang="ru-RU" sz="1000" dirty="0" smtClean="0">
                <a:solidFill>
                  <a:srgbClr val="292934"/>
                </a:solidFill>
              </a:rPr>
              <a:t/>
            </a:r>
            <a:br>
              <a:rPr lang="ru-RU" sz="1000" dirty="0" smtClean="0">
                <a:solidFill>
                  <a:srgbClr val="292934"/>
                </a:solidFill>
              </a:rPr>
            </a:br>
            <a:endParaRPr lang="ru-RU" sz="1000" dirty="0" smtClean="0">
              <a:solidFill>
                <a:srgbClr val="292934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304" y="2578325"/>
            <a:ext cx="1023223" cy="19082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292934"/>
                </a:solidFill>
              </a:rPr>
              <a:t>Сформируйте кассовый чек коррекции и «возврат прихода»</a:t>
            </a:r>
          </a:p>
          <a:p>
            <a:pPr algn="ctr"/>
            <a:endParaRPr lang="ru-RU" sz="1000" dirty="0">
              <a:solidFill>
                <a:srgbClr val="292934"/>
              </a:solidFill>
            </a:endParaRPr>
          </a:p>
          <a:p>
            <a:pPr algn="ctr"/>
            <a:r>
              <a:rPr lang="ru-RU" sz="1000" dirty="0" smtClean="0">
                <a:solidFill>
                  <a:srgbClr val="292934"/>
                </a:solidFill>
              </a:rPr>
              <a:t>Сформируйте кассовый чек коррекции с правильными значениями</a:t>
            </a:r>
            <a:endParaRPr lang="ru-RU" sz="1000" dirty="0">
              <a:solidFill>
                <a:srgbClr val="292934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03648" y="5733256"/>
            <a:ext cx="7344816" cy="5760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charset="0"/>
              <a:buChar char="•"/>
            </a:pPr>
            <a:r>
              <a:rPr lang="ru-RU" sz="1000" dirty="0" smtClean="0">
                <a:solidFill>
                  <a:srgbClr val="292934"/>
                </a:solidFill>
              </a:rPr>
              <a:t>*Правило действует для формата 1.05 приказа ФНС России по форматам</a:t>
            </a:r>
          </a:p>
          <a:p>
            <a:pPr marL="171450" indent="-171450" algn="ctr">
              <a:buFont typeface="Arial" charset="0"/>
              <a:buChar char="•"/>
            </a:pPr>
            <a:r>
              <a:rPr lang="ru-RU" sz="1000" dirty="0" smtClean="0">
                <a:solidFill>
                  <a:srgbClr val="292934"/>
                </a:solidFill>
              </a:rPr>
              <a:t>**Правило действует для формата 1.1 и 1.2 в версии приказа ФНС России по форматам </a:t>
            </a:r>
            <a:endParaRPr lang="ru-RU" sz="10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1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</TotalTime>
  <Words>295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Ясность</vt:lpstr>
      <vt:lpstr>1_Ясность</vt:lpstr>
      <vt:lpstr>Сведения о зарегистрированной контрольно-кассовой технике</vt:lpstr>
      <vt:lpstr>Сведения о применении ККТ                                   за 8 месяцев 2022 года </vt:lpstr>
      <vt:lpstr>Обязанность по выдаче (направлению) кассового чека (БСО)</vt:lpstr>
      <vt:lpstr>Исправление ошибок и освобождение от ответственности*</vt:lpstr>
      <vt:lpstr>Кассовый чек коррекции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Сведения о зарегистрированной контрольно-кассовой технике</dc:title>
  <dc:creator>Бубнова Наталья Михайловна</dc:creator>
  <cp:lastModifiedBy>Иван Владимирович Кравцов</cp:lastModifiedBy>
  <cp:revision>50</cp:revision>
  <cp:lastPrinted>2022-04-28T11:49:29Z</cp:lastPrinted>
  <dcterms:created xsi:type="dcterms:W3CDTF">2021-05-14T07:32:01Z</dcterms:created>
  <dcterms:modified xsi:type="dcterms:W3CDTF">2022-08-29T13:52:30Z</dcterms:modified>
</cp:coreProperties>
</file>