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8" r:id="rId1"/>
    <p:sldMasterId id="2147483738" r:id="rId2"/>
  </p:sldMasterIdLst>
  <p:notesMasterIdLst>
    <p:notesMasterId r:id="rId14"/>
  </p:notesMasterIdLst>
  <p:sldIdLst>
    <p:sldId id="314" r:id="rId3"/>
    <p:sldId id="318" r:id="rId4"/>
    <p:sldId id="320" r:id="rId5"/>
    <p:sldId id="326" r:id="rId6"/>
    <p:sldId id="332" r:id="rId7"/>
    <p:sldId id="319" r:id="rId8"/>
    <p:sldId id="328" r:id="rId9"/>
    <p:sldId id="313" r:id="rId10"/>
    <p:sldId id="304" r:id="rId11"/>
    <p:sldId id="331" r:id="rId12"/>
    <p:sldId id="296" r:id="rId13"/>
  </p:sldIdLst>
  <p:sldSz cx="12192000" cy="6858000"/>
  <p:notesSz cx="6718300" cy="9855200"/>
  <p:embeddedFontLst>
    <p:embeddedFont>
      <p:font typeface="Roboto Condensed" panose="020B060402020202020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5" userDrawn="1">
          <p15:clr>
            <a:srgbClr val="5ACBF0"/>
          </p15:clr>
        </p15:guide>
        <p15:guide id="2" pos="3840" userDrawn="1">
          <p15:clr>
            <a:srgbClr val="5ACBF0"/>
          </p15:clr>
        </p15:guide>
        <p15:guide id="3" pos="211" userDrawn="1">
          <p15:clr>
            <a:srgbClr val="5ACBF0"/>
          </p15:clr>
        </p15:guide>
        <p15:guide id="4" pos="7469" userDrawn="1">
          <p15:clr>
            <a:srgbClr val="5ACBF0"/>
          </p15:clr>
        </p15:guide>
        <p15:guide id="5" pos="5428" userDrawn="1">
          <p15:clr>
            <a:srgbClr val="5ACBF0"/>
          </p15:clr>
        </p15:guide>
        <p15:guide id="8" pos="2252" userDrawn="1">
          <p15:clr>
            <a:srgbClr val="5ACBF0"/>
          </p15:clr>
        </p15:guide>
        <p15:guide id="9" pos="7197" userDrawn="1">
          <p15:clr>
            <a:srgbClr val="5ACBF0"/>
          </p15:clr>
        </p15:guide>
        <p15:guide id="10" pos="483" userDrawn="1">
          <p15:clr>
            <a:srgbClr val="5ACBF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2E75B6"/>
    <a:srgbClr val="FEDAF2"/>
    <a:srgbClr val="EB6E19"/>
    <a:srgbClr val="F09252"/>
    <a:srgbClr val="F7C6A5"/>
    <a:srgbClr val="FFCCFF"/>
    <a:srgbClr val="FF99FF"/>
    <a:srgbClr val="E0FDE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70" autoAdjust="0"/>
    <p:restoredTop sz="92379" autoAdjust="0"/>
  </p:normalViewPr>
  <p:slideViewPr>
    <p:cSldViewPr>
      <p:cViewPr varScale="1">
        <p:scale>
          <a:sx n="69" d="100"/>
          <a:sy n="69" d="100"/>
        </p:scale>
        <p:origin x="-126" y="-126"/>
      </p:cViewPr>
      <p:guideLst>
        <p:guide orient="horz" pos="2205"/>
        <p:guide pos="3840"/>
        <p:guide pos="211"/>
        <p:guide pos="7469"/>
        <p:guide pos="5428"/>
        <p:guide pos="2252"/>
        <p:guide pos="7197"/>
        <p:guide pos="4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11995" cy="494808"/>
          </a:xfrm>
          <a:prstGeom prst="rect">
            <a:avLst/>
          </a:prstGeom>
        </p:spPr>
        <p:txBody>
          <a:bodyPr vert="horz" lIns="90535" tIns="45267" rIns="90535" bIns="45267" rtlCol="0"/>
          <a:lstStyle>
            <a:lvl1pPr algn="l">
              <a:defRPr sz="1200"/>
            </a:lvl1pPr>
          </a:lstStyle>
          <a:p>
            <a:endParaRPr lang="ru-RU"/>
          </a:p>
        </p:txBody>
      </p:sp>
      <p:sp>
        <p:nvSpPr>
          <p:cNvPr id="3" name="Дата 2"/>
          <p:cNvSpPr>
            <a:spLocks noGrp="1"/>
          </p:cNvSpPr>
          <p:nvPr>
            <p:ph type="dt" idx="1"/>
          </p:nvPr>
        </p:nvSpPr>
        <p:spPr>
          <a:xfrm>
            <a:off x="3804740" y="1"/>
            <a:ext cx="2911995" cy="494808"/>
          </a:xfrm>
          <a:prstGeom prst="rect">
            <a:avLst/>
          </a:prstGeom>
        </p:spPr>
        <p:txBody>
          <a:bodyPr vert="horz" lIns="90535" tIns="45267" rIns="90535" bIns="45267" rtlCol="0"/>
          <a:lstStyle>
            <a:lvl1pPr algn="r">
              <a:defRPr sz="1200"/>
            </a:lvl1pPr>
          </a:lstStyle>
          <a:p>
            <a:fld id="{B546B168-76D5-451B-8C01-7349BC1BDD51}" type="datetimeFigureOut">
              <a:rPr lang="ru-RU" smtClean="0"/>
              <a:t>18.11.2022</a:t>
            </a:fld>
            <a:endParaRPr lang="ru-RU"/>
          </a:p>
        </p:txBody>
      </p:sp>
      <p:sp>
        <p:nvSpPr>
          <p:cNvPr id="4" name="Образ слайда 3"/>
          <p:cNvSpPr>
            <a:spLocks noGrp="1" noRot="1" noChangeAspect="1"/>
          </p:cNvSpPr>
          <p:nvPr>
            <p:ph type="sldImg" idx="2"/>
          </p:nvPr>
        </p:nvSpPr>
        <p:spPr>
          <a:xfrm>
            <a:off x="404813" y="1231900"/>
            <a:ext cx="5908675" cy="3324225"/>
          </a:xfrm>
          <a:prstGeom prst="rect">
            <a:avLst/>
          </a:prstGeom>
          <a:noFill/>
          <a:ln w="12700">
            <a:solidFill>
              <a:prstClr val="black"/>
            </a:solidFill>
          </a:ln>
        </p:spPr>
        <p:txBody>
          <a:bodyPr vert="horz" lIns="90535" tIns="45267" rIns="90535" bIns="45267" rtlCol="0" anchor="ctr"/>
          <a:lstStyle/>
          <a:p>
            <a:endParaRPr lang="ru-RU"/>
          </a:p>
        </p:txBody>
      </p:sp>
      <p:sp>
        <p:nvSpPr>
          <p:cNvPr id="5" name="Заметки 4"/>
          <p:cNvSpPr>
            <a:spLocks noGrp="1"/>
          </p:cNvSpPr>
          <p:nvPr>
            <p:ph type="body" sz="quarter" idx="3"/>
          </p:nvPr>
        </p:nvSpPr>
        <p:spPr>
          <a:xfrm>
            <a:off x="671522" y="4743234"/>
            <a:ext cx="5375267" cy="3879677"/>
          </a:xfrm>
          <a:prstGeom prst="rect">
            <a:avLst/>
          </a:prstGeom>
        </p:spPr>
        <p:txBody>
          <a:bodyPr vert="horz" lIns="90535" tIns="45267" rIns="90535" bIns="45267"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60392"/>
            <a:ext cx="2911995" cy="494808"/>
          </a:xfrm>
          <a:prstGeom prst="rect">
            <a:avLst/>
          </a:prstGeom>
        </p:spPr>
        <p:txBody>
          <a:bodyPr vert="horz" lIns="90535" tIns="45267" rIns="90535" bIns="45267" rtlCol="0" anchor="b"/>
          <a:lstStyle>
            <a:lvl1pPr algn="l">
              <a:defRPr sz="1200"/>
            </a:lvl1pPr>
          </a:lstStyle>
          <a:p>
            <a:endParaRPr lang="ru-RU"/>
          </a:p>
        </p:txBody>
      </p:sp>
      <p:sp>
        <p:nvSpPr>
          <p:cNvPr id="7" name="Номер слайда 6"/>
          <p:cNvSpPr>
            <a:spLocks noGrp="1"/>
          </p:cNvSpPr>
          <p:nvPr>
            <p:ph type="sldNum" sz="quarter" idx="5"/>
          </p:nvPr>
        </p:nvSpPr>
        <p:spPr>
          <a:xfrm>
            <a:off x="3804740" y="9360392"/>
            <a:ext cx="2911995" cy="494808"/>
          </a:xfrm>
          <a:prstGeom prst="rect">
            <a:avLst/>
          </a:prstGeom>
        </p:spPr>
        <p:txBody>
          <a:bodyPr vert="horz" lIns="90535" tIns="45267" rIns="90535" bIns="45267" rtlCol="0" anchor="b"/>
          <a:lstStyle>
            <a:lvl1pPr algn="r">
              <a:defRPr sz="1200"/>
            </a:lvl1pPr>
          </a:lstStyle>
          <a:p>
            <a:fld id="{419D7EDC-AACB-4ECE-8822-8D1C5532425B}" type="slidenum">
              <a:rPr lang="ru-RU" smtClean="0"/>
              <a:t>‹#›</a:t>
            </a:fld>
            <a:endParaRPr lang="ru-RU"/>
          </a:p>
        </p:txBody>
      </p:sp>
    </p:spTree>
    <p:extLst>
      <p:ext uri="{BB962C8B-B14F-4D97-AF65-F5344CB8AC3E}">
        <p14:creationId xmlns:p14="http://schemas.microsoft.com/office/powerpoint/2010/main" val="2959083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19D7EDC-AACB-4ECE-8822-8D1C5532425B}" type="slidenum">
              <a:rPr lang="ru-RU" smtClean="0">
                <a:solidFill>
                  <a:prstClr val="black"/>
                </a:solidFill>
              </a:rPr>
              <a:pPr/>
              <a:t>1</a:t>
            </a:fld>
            <a:endParaRPr lang="ru-RU">
              <a:solidFill>
                <a:prstClr val="black"/>
              </a:solidFill>
            </a:endParaRPr>
          </a:p>
        </p:txBody>
      </p:sp>
    </p:spTree>
    <p:extLst>
      <p:ext uri="{BB962C8B-B14F-4D97-AF65-F5344CB8AC3E}">
        <p14:creationId xmlns:p14="http://schemas.microsoft.com/office/powerpoint/2010/main" val="2422426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9D7EDC-AACB-4ECE-8822-8D1C5532425B}" type="slidenum">
              <a:rPr lang="ru-RU" smtClean="0"/>
              <a:t>10</a:t>
            </a:fld>
            <a:endParaRPr lang="ru-RU"/>
          </a:p>
        </p:txBody>
      </p:sp>
    </p:spTree>
    <p:extLst>
      <p:ext uri="{BB962C8B-B14F-4D97-AF65-F5344CB8AC3E}">
        <p14:creationId xmlns:p14="http://schemas.microsoft.com/office/powerpoint/2010/main" val="3101578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9D7EDC-AACB-4ECE-8822-8D1C5532425B}" type="slidenum">
              <a:rPr lang="ru-RU" smtClean="0"/>
              <a:t>11</a:t>
            </a:fld>
            <a:endParaRPr lang="ru-RU"/>
          </a:p>
        </p:txBody>
      </p:sp>
    </p:spTree>
    <p:extLst>
      <p:ext uri="{BB962C8B-B14F-4D97-AF65-F5344CB8AC3E}">
        <p14:creationId xmlns:p14="http://schemas.microsoft.com/office/powerpoint/2010/main" val="377573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9D7EDC-AACB-4ECE-8822-8D1C5532425B}"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val="2864258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9D7EDC-AACB-4ECE-8822-8D1C5532425B}" type="slidenum">
              <a:rPr lang="ru-RU" smtClean="0">
                <a:solidFill>
                  <a:prstClr val="black"/>
                </a:solidFill>
              </a:rPr>
              <a:pPr/>
              <a:t>3</a:t>
            </a:fld>
            <a:endParaRPr lang="ru-RU">
              <a:solidFill>
                <a:prstClr val="black"/>
              </a:solidFill>
            </a:endParaRPr>
          </a:p>
        </p:txBody>
      </p:sp>
    </p:spTree>
    <p:extLst>
      <p:ext uri="{BB962C8B-B14F-4D97-AF65-F5344CB8AC3E}">
        <p14:creationId xmlns:p14="http://schemas.microsoft.com/office/powerpoint/2010/main" val="865253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9D7EDC-AACB-4ECE-8822-8D1C5532425B}" type="slidenum">
              <a:rPr lang="ru-RU" smtClean="0">
                <a:solidFill>
                  <a:prstClr val="black"/>
                </a:solidFill>
              </a:rPr>
              <a:pPr/>
              <a:t>4</a:t>
            </a:fld>
            <a:endParaRPr lang="ru-RU">
              <a:solidFill>
                <a:prstClr val="black"/>
              </a:solidFill>
            </a:endParaRPr>
          </a:p>
        </p:txBody>
      </p:sp>
    </p:spTree>
    <p:extLst>
      <p:ext uri="{BB962C8B-B14F-4D97-AF65-F5344CB8AC3E}">
        <p14:creationId xmlns:p14="http://schemas.microsoft.com/office/powerpoint/2010/main" val="1696270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9D7EDC-AACB-4ECE-8822-8D1C5532425B}" type="slidenum">
              <a:rPr lang="ru-RU" smtClean="0"/>
              <a:t>5</a:t>
            </a:fld>
            <a:endParaRPr lang="ru-RU"/>
          </a:p>
        </p:txBody>
      </p:sp>
    </p:spTree>
    <p:extLst>
      <p:ext uri="{BB962C8B-B14F-4D97-AF65-F5344CB8AC3E}">
        <p14:creationId xmlns:p14="http://schemas.microsoft.com/office/powerpoint/2010/main" val="1251384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9D7EDC-AACB-4ECE-8822-8D1C5532425B}" type="slidenum">
              <a:rPr lang="ru-RU" smtClean="0">
                <a:solidFill>
                  <a:prstClr val="black"/>
                </a:solidFill>
              </a:rPr>
              <a:pPr/>
              <a:t>6</a:t>
            </a:fld>
            <a:endParaRPr lang="ru-RU">
              <a:solidFill>
                <a:prstClr val="black"/>
              </a:solidFill>
            </a:endParaRPr>
          </a:p>
        </p:txBody>
      </p:sp>
    </p:spTree>
    <p:extLst>
      <p:ext uri="{BB962C8B-B14F-4D97-AF65-F5344CB8AC3E}">
        <p14:creationId xmlns:p14="http://schemas.microsoft.com/office/powerpoint/2010/main" val="2392662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9D7EDC-AACB-4ECE-8822-8D1C5532425B}"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val="3425737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19D7EDC-AACB-4ECE-8822-8D1C5532425B}" type="slidenum">
              <a:rPr lang="ru-RU" smtClean="0">
                <a:solidFill>
                  <a:prstClr val="black"/>
                </a:solidFill>
              </a:rPr>
              <a:pPr/>
              <a:t>8</a:t>
            </a:fld>
            <a:endParaRPr lang="ru-RU">
              <a:solidFill>
                <a:prstClr val="black"/>
              </a:solidFill>
            </a:endParaRPr>
          </a:p>
        </p:txBody>
      </p:sp>
    </p:spTree>
    <p:extLst>
      <p:ext uri="{BB962C8B-B14F-4D97-AF65-F5344CB8AC3E}">
        <p14:creationId xmlns:p14="http://schemas.microsoft.com/office/powerpoint/2010/main" val="3737736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19D7EDC-AACB-4ECE-8822-8D1C5532425B}" type="slidenum">
              <a:rPr lang="ru-RU" smtClean="0"/>
              <a:t>9</a:t>
            </a:fld>
            <a:endParaRPr lang="ru-RU"/>
          </a:p>
        </p:txBody>
      </p:sp>
    </p:spTree>
    <p:extLst>
      <p:ext uri="{BB962C8B-B14F-4D97-AF65-F5344CB8AC3E}">
        <p14:creationId xmlns:p14="http://schemas.microsoft.com/office/powerpoint/2010/main" val="145169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A75C3CA-06FD-4DEE-8CB7-ABE5491A5C2D}" type="datetime1">
              <a:rPr lang="ru-RU" smtClean="0"/>
              <a:t>18.11.2022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C2772E-14CB-4873-B3BE-45BF32F01EEB}" type="slidenum">
              <a:rPr lang="ru-RU" smtClean="0"/>
              <a:t>‹#›</a:t>
            </a:fld>
            <a:endParaRPr lang="ru-RU"/>
          </a:p>
        </p:txBody>
      </p:sp>
    </p:spTree>
    <p:extLst>
      <p:ext uri="{BB962C8B-B14F-4D97-AF65-F5344CB8AC3E}">
        <p14:creationId xmlns:p14="http://schemas.microsoft.com/office/powerpoint/2010/main" val="4207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56F9398-6D4F-4C34-8268-C1536A4B518E}" type="datetime1">
              <a:rPr lang="ru-RU" smtClean="0"/>
              <a:t>18.11.2022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C2772E-14CB-4873-B3BE-45BF32F01EEB}" type="slidenum">
              <a:rPr lang="ru-RU" smtClean="0"/>
              <a:t>‹#›</a:t>
            </a:fld>
            <a:endParaRPr lang="ru-RU"/>
          </a:p>
        </p:txBody>
      </p:sp>
    </p:spTree>
    <p:extLst>
      <p:ext uri="{BB962C8B-B14F-4D97-AF65-F5344CB8AC3E}">
        <p14:creationId xmlns:p14="http://schemas.microsoft.com/office/powerpoint/2010/main" val="3717214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D7182D3-DB04-4718-A3D5-C0D2A74C5F9E}" type="datetime1">
              <a:rPr lang="ru-RU" smtClean="0"/>
              <a:t>18.11.2022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C2772E-14CB-4873-B3BE-45BF32F01EEB}" type="slidenum">
              <a:rPr lang="ru-RU" smtClean="0"/>
              <a:t>‹#›</a:t>
            </a:fld>
            <a:endParaRPr lang="ru-RU"/>
          </a:p>
        </p:txBody>
      </p:sp>
    </p:spTree>
    <p:extLst>
      <p:ext uri="{BB962C8B-B14F-4D97-AF65-F5344CB8AC3E}">
        <p14:creationId xmlns:p14="http://schemas.microsoft.com/office/powerpoint/2010/main" val="3881148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3ED14D7A-C427-44B9-9FCB-9E22FEF73C86}" type="datetimeFigureOut">
              <a:rPr lang="ru-RU" smtClean="0">
                <a:solidFill>
                  <a:prstClr val="black">
                    <a:tint val="75000"/>
                  </a:prstClr>
                </a:solidFill>
              </a:rPr>
              <a:pPr/>
              <a:t>18.11.2022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8C2772E-14CB-4873-B3BE-45BF32F01E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72535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ED14D7A-C427-44B9-9FCB-9E22FEF73C86}" type="datetimeFigureOut">
              <a:rPr lang="ru-RU" smtClean="0">
                <a:solidFill>
                  <a:prstClr val="black">
                    <a:tint val="75000"/>
                  </a:prstClr>
                </a:solidFill>
              </a:rPr>
              <a:pPr/>
              <a:t>18.11.2022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8C2772E-14CB-4873-B3BE-45BF32F01E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00234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ED14D7A-C427-44B9-9FCB-9E22FEF73C86}" type="datetimeFigureOut">
              <a:rPr lang="ru-RU" smtClean="0">
                <a:solidFill>
                  <a:prstClr val="black">
                    <a:tint val="75000"/>
                  </a:prstClr>
                </a:solidFill>
              </a:rPr>
              <a:pPr/>
              <a:t>18.11.2022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8C2772E-14CB-4873-B3BE-45BF32F01E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0300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ED14D7A-C427-44B9-9FCB-9E22FEF73C86}" type="datetimeFigureOut">
              <a:rPr lang="ru-RU" smtClean="0">
                <a:solidFill>
                  <a:prstClr val="black">
                    <a:tint val="75000"/>
                  </a:prstClr>
                </a:solidFill>
              </a:rPr>
              <a:pPr/>
              <a:t>18.11.2022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8C2772E-14CB-4873-B3BE-45BF32F01E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85156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ED14D7A-C427-44B9-9FCB-9E22FEF73C86}" type="datetimeFigureOut">
              <a:rPr lang="ru-RU" smtClean="0">
                <a:solidFill>
                  <a:prstClr val="black">
                    <a:tint val="75000"/>
                  </a:prstClr>
                </a:solidFill>
              </a:rPr>
              <a:pPr/>
              <a:t>18.11.2022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8C2772E-14CB-4873-B3BE-45BF32F01E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27016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ED14D7A-C427-44B9-9FCB-9E22FEF73C86}" type="datetimeFigureOut">
              <a:rPr lang="ru-RU" smtClean="0">
                <a:solidFill>
                  <a:prstClr val="black">
                    <a:tint val="75000"/>
                  </a:prstClr>
                </a:solidFill>
              </a:rPr>
              <a:pPr/>
              <a:t>18.11.2022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8C2772E-14CB-4873-B3BE-45BF32F01E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26645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ED14D7A-C427-44B9-9FCB-9E22FEF73C86}" type="datetimeFigureOut">
              <a:rPr lang="ru-RU" smtClean="0">
                <a:solidFill>
                  <a:prstClr val="black">
                    <a:tint val="75000"/>
                  </a:prstClr>
                </a:solidFill>
              </a:rPr>
              <a:pPr/>
              <a:t>18.11.2022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8C2772E-14CB-4873-B3BE-45BF32F01E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924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ED14D7A-C427-44B9-9FCB-9E22FEF73C86}" type="datetimeFigureOut">
              <a:rPr lang="ru-RU" smtClean="0">
                <a:solidFill>
                  <a:prstClr val="black">
                    <a:tint val="75000"/>
                  </a:prstClr>
                </a:solidFill>
              </a:rPr>
              <a:pPr/>
              <a:t>18.11.2022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8C2772E-14CB-4873-B3BE-45BF32F01E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99299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0476DCF-CFF1-4EC7-8527-BA295439503D}" type="datetime1">
              <a:rPr lang="ru-RU" smtClean="0"/>
              <a:t>18.11.2022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C2772E-14CB-4873-B3BE-45BF32F01EEB}" type="slidenum">
              <a:rPr lang="ru-RU" smtClean="0"/>
              <a:t>‹#›</a:t>
            </a:fld>
            <a:endParaRPr lang="ru-RU"/>
          </a:p>
        </p:txBody>
      </p:sp>
    </p:spTree>
    <p:extLst>
      <p:ext uri="{BB962C8B-B14F-4D97-AF65-F5344CB8AC3E}">
        <p14:creationId xmlns:p14="http://schemas.microsoft.com/office/powerpoint/2010/main" val="1968479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ED14D7A-C427-44B9-9FCB-9E22FEF73C86}" type="datetimeFigureOut">
              <a:rPr lang="ru-RU" smtClean="0">
                <a:solidFill>
                  <a:prstClr val="black">
                    <a:tint val="75000"/>
                  </a:prstClr>
                </a:solidFill>
              </a:rPr>
              <a:pPr/>
              <a:t>18.11.2022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8C2772E-14CB-4873-B3BE-45BF32F01E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34609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ED14D7A-C427-44B9-9FCB-9E22FEF73C86}" type="datetimeFigureOut">
              <a:rPr lang="ru-RU" smtClean="0">
                <a:solidFill>
                  <a:prstClr val="black">
                    <a:tint val="75000"/>
                  </a:prstClr>
                </a:solidFill>
              </a:rPr>
              <a:pPr/>
              <a:t>18.11.2022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8C2772E-14CB-4873-B3BE-45BF32F01E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19684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ED14D7A-C427-44B9-9FCB-9E22FEF73C86}" type="datetimeFigureOut">
              <a:rPr lang="ru-RU" smtClean="0">
                <a:solidFill>
                  <a:prstClr val="black">
                    <a:tint val="75000"/>
                  </a:prstClr>
                </a:solidFill>
              </a:rPr>
              <a:pPr/>
              <a:t>18.11.2022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8C2772E-14CB-4873-B3BE-45BF32F01E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97935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8C19AA4-5E41-40A9-ADE7-C66D8EF00F1B}" type="datetime1">
              <a:rPr lang="ru-RU" smtClean="0"/>
              <a:t>18.11.2022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C2772E-14CB-4873-B3BE-45BF32F01EEB}" type="slidenum">
              <a:rPr lang="ru-RU" smtClean="0"/>
              <a:t>‹#›</a:t>
            </a:fld>
            <a:endParaRPr lang="ru-RU"/>
          </a:p>
        </p:txBody>
      </p:sp>
    </p:spTree>
    <p:extLst>
      <p:ext uri="{BB962C8B-B14F-4D97-AF65-F5344CB8AC3E}">
        <p14:creationId xmlns:p14="http://schemas.microsoft.com/office/powerpoint/2010/main" val="2955620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83410BB-CE38-46F2-B1EE-8F8D729E001A}" type="datetime1">
              <a:rPr lang="ru-RU" smtClean="0"/>
              <a:t>18.11.2022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C2772E-14CB-4873-B3BE-45BF32F01EEB}" type="slidenum">
              <a:rPr lang="ru-RU" smtClean="0"/>
              <a:t>‹#›</a:t>
            </a:fld>
            <a:endParaRPr lang="ru-RU"/>
          </a:p>
        </p:txBody>
      </p:sp>
    </p:spTree>
    <p:extLst>
      <p:ext uri="{BB962C8B-B14F-4D97-AF65-F5344CB8AC3E}">
        <p14:creationId xmlns:p14="http://schemas.microsoft.com/office/powerpoint/2010/main" val="2192194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7CD9C3A-40C0-441A-AFCD-7CF353BDF7C6}" type="datetime1">
              <a:rPr lang="ru-RU" smtClean="0"/>
              <a:t>18.11.2022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8C2772E-14CB-4873-B3BE-45BF32F01EEB}" type="slidenum">
              <a:rPr lang="ru-RU" smtClean="0"/>
              <a:t>‹#›</a:t>
            </a:fld>
            <a:endParaRPr lang="ru-RU"/>
          </a:p>
        </p:txBody>
      </p:sp>
    </p:spTree>
    <p:extLst>
      <p:ext uri="{BB962C8B-B14F-4D97-AF65-F5344CB8AC3E}">
        <p14:creationId xmlns:p14="http://schemas.microsoft.com/office/powerpoint/2010/main" val="96690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955119B-A536-4608-AB0B-A7922ACB0959}" type="datetime1">
              <a:rPr lang="ru-RU" smtClean="0"/>
              <a:t>18.11.2022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8C2772E-14CB-4873-B3BE-45BF32F01EEB}" type="slidenum">
              <a:rPr lang="ru-RU" smtClean="0"/>
              <a:t>‹#›</a:t>
            </a:fld>
            <a:endParaRPr lang="ru-RU"/>
          </a:p>
        </p:txBody>
      </p:sp>
    </p:spTree>
    <p:extLst>
      <p:ext uri="{BB962C8B-B14F-4D97-AF65-F5344CB8AC3E}">
        <p14:creationId xmlns:p14="http://schemas.microsoft.com/office/powerpoint/2010/main" val="72977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0F044FD-CF9A-42CF-80E4-0D36FB31E7E3}" type="datetime1">
              <a:rPr lang="ru-RU" smtClean="0"/>
              <a:t>18.11.2022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8C2772E-14CB-4873-B3BE-45BF32F01EEB}" type="slidenum">
              <a:rPr lang="ru-RU" smtClean="0"/>
              <a:t>‹#›</a:t>
            </a:fld>
            <a:endParaRPr lang="ru-RU"/>
          </a:p>
        </p:txBody>
      </p:sp>
    </p:spTree>
    <p:extLst>
      <p:ext uri="{BB962C8B-B14F-4D97-AF65-F5344CB8AC3E}">
        <p14:creationId xmlns:p14="http://schemas.microsoft.com/office/powerpoint/2010/main" val="3620230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26BDB4C-D885-4F49-A82E-CA43FB126DB3}" type="datetime1">
              <a:rPr lang="ru-RU" smtClean="0"/>
              <a:t>18.11.2022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C2772E-14CB-4873-B3BE-45BF32F01EEB}" type="slidenum">
              <a:rPr lang="ru-RU" smtClean="0"/>
              <a:t>‹#›</a:t>
            </a:fld>
            <a:endParaRPr lang="ru-RU"/>
          </a:p>
        </p:txBody>
      </p:sp>
    </p:spTree>
    <p:extLst>
      <p:ext uri="{BB962C8B-B14F-4D97-AF65-F5344CB8AC3E}">
        <p14:creationId xmlns:p14="http://schemas.microsoft.com/office/powerpoint/2010/main" val="2376909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EC8E34D-A630-472C-8A63-5838AB4C12D3}" type="datetime1">
              <a:rPr lang="ru-RU" smtClean="0"/>
              <a:t>18.11.2022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C2772E-14CB-4873-B3BE-45BF32F01EEB}" type="slidenum">
              <a:rPr lang="ru-RU" smtClean="0"/>
              <a:t>‹#›</a:t>
            </a:fld>
            <a:endParaRPr lang="ru-RU"/>
          </a:p>
        </p:txBody>
      </p:sp>
    </p:spTree>
    <p:extLst>
      <p:ext uri="{BB962C8B-B14F-4D97-AF65-F5344CB8AC3E}">
        <p14:creationId xmlns:p14="http://schemas.microsoft.com/office/powerpoint/2010/main" val="362851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82932-D501-4A9A-AC92-772364825619}" type="datetime1">
              <a:rPr lang="ru-RU" smtClean="0"/>
              <a:t>18.11.2022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2772E-14CB-4873-B3BE-45BF32F01EEB}" type="slidenum">
              <a:rPr lang="ru-RU" smtClean="0"/>
              <a:t>‹#›</a:t>
            </a:fld>
            <a:endParaRPr lang="ru-RU"/>
          </a:p>
        </p:txBody>
      </p:sp>
    </p:spTree>
    <p:extLst>
      <p:ext uri="{BB962C8B-B14F-4D97-AF65-F5344CB8AC3E}">
        <p14:creationId xmlns:p14="http://schemas.microsoft.com/office/powerpoint/2010/main" val="32262105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14D7A-C427-44B9-9FCB-9E22FEF73C86}" type="datetimeFigureOut">
              <a:rPr lang="ru-RU" smtClean="0">
                <a:solidFill>
                  <a:prstClr val="black">
                    <a:tint val="75000"/>
                  </a:prstClr>
                </a:solidFill>
              </a:rPr>
              <a:pPr/>
              <a:t>18.11.2022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2772E-14CB-4873-B3BE-45BF32F01EE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2916893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68127" y="0"/>
            <a:ext cx="3285448" cy="15197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 name="Прямоугольник 3"/>
          <p:cNvSpPr/>
          <p:nvPr/>
        </p:nvSpPr>
        <p:spPr>
          <a:xfrm>
            <a:off x="5253575" y="-1444"/>
            <a:ext cx="3419030" cy="15346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00"/>
              </a:solidFill>
            </a:endParaRPr>
          </a:p>
        </p:txBody>
      </p:sp>
      <p:sp>
        <p:nvSpPr>
          <p:cNvPr id="80" name="Прямоугольник 79"/>
          <p:cNvSpPr/>
          <p:nvPr/>
        </p:nvSpPr>
        <p:spPr>
          <a:xfrm>
            <a:off x="8672604" y="-683"/>
            <a:ext cx="3519395" cy="153465"/>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7030A0"/>
              </a:solidFill>
            </a:endParaRPr>
          </a:p>
        </p:txBody>
      </p:sp>
      <p:sp>
        <p:nvSpPr>
          <p:cNvPr id="7" name="Прямоугольник 6"/>
          <p:cNvSpPr/>
          <p:nvPr/>
        </p:nvSpPr>
        <p:spPr>
          <a:xfrm>
            <a:off x="329628" y="1628800"/>
            <a:ext cx="11522075" cy="1452705"/>
          </a:xfrm>
          <a:prstGeom prst="rect">
            <a:avLst/>
          </a:prstGeom>
          <a:effectLst/>
        </p:spPr>
        <p:txBody>
          <a:bodyPr wrap="square">
            <a:spAutoFit/>
          </a:bodyPr>
          <a:lstStyle/>
          <a:p>
            <a:pPr algn="ctr">
              <a:lnSpc>
                <a:spcPct val="130000"/>
              </a:lnSpc>
            </a:pPr>
            <a:r>
              <a:rPr lang="ru-RU" sz="3400" b="1" dirty="0" smtClean="0">
                <a:solidFill>
                  <a:srgbClr val="5B9BD5">
                    <a:lumMod val="75000"/>
                  </a:srgbClr>
                </a:solidFill>
                <a:effectLst>
                  <a:innerShdw blurRad="63500" dist="50800" dir="13500000">
                    <a:prstClr val="black">
                      <a:alpha val="50000"/>
                    </a:prstClr>
                  </a:innerShdw>
                </a:effectLst>
                <a:latin typeface="Roboto Condensed" panose="020B0604020202020204" charset="0"/>
                <a:ea typeface="Roboto Condensed" panose="020B0604020202020204" charset="0"/>
                <a:cs typeface="Roboto Condensed" panose="020B0604020202020204" charset="0"/>
              </a:rPr>
              <a:t>ПРИМЕНЕНИЕ ПАТЕНТНОЙ СИСТЕМЫ НАЛОГООБЛОЖЕНИЯ</a:t>
            </a:r>
          </a:p>
          <a:p>
            <a:pPr algn="ctr">
              <a:lnSpc>
                <a:spcPct val="130000"/>
              </a:lnSpc>
            </a:pPr>
            <a:r>
              <a:rPr lang="ru-RU" sz="3400" b="1" dirty="0" smtClean="0">
                <a:solidFill>
                  <a:srgbClr val="5B9BD5">
                    <a:lumMod val="75000"/>
                  </a:srgbClr>
                </a:solidFill>
                <a:effectLst>
                  <a:innerShdw blurRad="63500" dist="50800" dir="13500000">
                    <a:prstClr val="black">
                      <a:alpha val="50000"/>
                    </a:prstClr>
                  </a:innerShdw>
                </a:effectLst>
                <a:latin typeface="Roboto Condensed" panose="020B0604020202020204" charset="0"/>
                <a:ea typeface="Roboto Condensed" panose="020B0604020202020204" charset="0"/>
                <a:cs typeface="Roboto Condensed" panose="020B0604020202020204" charset="0"/>
              </a:rPr>
              <a:t>В 2022 ГОДУ</a:t>
            </a:r>
            <a:endParaRPr lang="ru-RU" sz="3400" dirty="0">
              <a:solidFill>
                <a:srgbClr val="5B9BD5">
                  <a:lumMod val="75000"/>
                </a:srgbClr>
              </a:solidFill>
              <a:effectLst>
                <a:innerShdw blurRad="63500" dist="50800" dir="13500000">
                  <a:prstClr val="black">
                    <a:alpha val="50000"/>
                  </a:prstClr>
                </a:innerShdw>
              </a:effectLst>
              <a:latin typeface="Roboto Condensed" panose="020B0604020202020204" charset="0"/>
              <a:ea typeface="Roboto Condensed" panose="020B0604020202020204" charset="0"/>
              <a:cs typeface="Roboto Condensed" panose="020B0604020202020204" charset="0"/>
            </a:endParaRPr>
          </a:p>
        </p:txBody>
      </p:sp>
      <p:sp>
        <p:nvSpPr>
          <p:cNvPr id="8" name="Номер слайда 7"/>
          <p:cNvSpPr>
            <a:spLocks noGrp="1"/>
          </p:cNvSpPr>
          <p:nvPr>
            <p:ph type="sldNum" sz="quarter" idx="12"/>
          </p:nvPr>
        </p:nvSpPr>
        <p:spPr/>
        <p:txBody>
          <a:bodyPr/>
          <a:lstStyle/>
          <a:p>
            <a:fld id="{38C2772E-14CB-4873-B3BE-45BF32F01EEB}" type="slidenum">
              <a:rPr lang="ru-RU" smtClean="0"/>
              <a:t>1</a:t>
            </a:fld>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894" y="260648"/>
            <a:ext cx="1590211" cy="1111374"/>
          </a:xfrm>
          <a:prstGeom prst="rect">
            <a:avLst/>
          </a:prstGeom>
        </p:spPr>
      </p:pic>
      <p:sp>
        <p:nvSpPr>
          <p:cNvPr id="5" name="Прямоугольник 4"/>
          <p:cNvSpPr/>
          <p:nvPr/>
        </p:nvSpPr>
        <p:spPr>
          <a:xfrm>
            <a:off x="329628" y="4509120"/>
            <a:ext cx="4758259" cy="1754326"/>
          </a:xfrm>
          <a:prstGeom prst="rect">
            <a:avLst/>
          </a:prstGeom>
        </p:spPr>
        <p:txBody>
          <a:bodyPr wrap="square">
            <a:spAutoFit/>
          </a:bodyPr>
          <a:lstStyle/>
          <a:p>
            <a:r>
              <a:rPr lang="ru-RU" dirty="0">
                <a:solidFill>
                  <a:srgbClr val="2E75B6"/>
                </a:solidFill>
                <a:latin typeface="Roboto Condensed" panose="020B0604020202020204" charset="0"/>
                <a:ea typeface="Roboto Condensed" panose="020B0604020202020204" charset="0"/>
                <a:cs typeface="Roboto Condensed" panose="020B0604020202020204" charset="0"/>
              </a:rPr>
              <a:t>Доклад: </a:t>
            </a:r>
            <a:r>
              <a:rPr lang="ru-RU" dirty="0" smtClean="0">
                <a:solidFill>
                  <a:srgbClr val="2E75B6"/>
                </a:solidFill>
                <a:latin typeface="Roboto Condensed" panose="020B0604020202020204" charset="0"/>
                <a:ea typeface="Roboto Condensed" panose="020B0604020202020204" charset="0"/>
                <a:cs typeface="Roboto Condensed" panose="020B0604020202020204" charset="0"/>
              </a:rPr>
              <a:t>Главного государственного налогового инспектора отдела камерального контроля специальных налоговых режимов Управления ФНС России по Новгородской области Антоновой Татьяны Сергеевны</a:t>
            </a:r>
            <a:endParaRPr lang="ru-RU" dirty="0">
              <a:solidFill>
                <a:srgbClr val="2E75B6"/>
              </a:solidFill>
              <a:latin typeface="Roboto Condensed" panose="020B0604020202020204" charset="0"/>
              <a:ea typeface="Roboto Condensed" panose="020B0604020202020204" charset="0"/>
              <a:cs typeface="Roboto Condensed" panose="020B0604020202020204" charset="0"/>
            </a:endParaRPr>
          </a:p>
          <a:p>
            <a:r>
              <a:rPr lang="ru-RU" dirty="0"/>
              <a:t> </a:t>
            </a:r>
          </a:p>
        </p:txBody>
      </p:sp>
    </p:spTree>
    <p:extLst>
      <p:ext uri="{BB962C8B-B14F-4D97-AF65-F5344CB8AC3E}">
        <p14:creationId xmlns:p14="http://schemas.microsoft.com/office/powerpoint/2010/main" val="988423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68127" y="0"/>
            <a:ext cx="3285448" cy="15197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253575" y="-1444"/>
            <a:ext cx="3419030" cy="15346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00"/>
              </a:solidFill>
            </a:endParaRPr>
          </a:p>
        </p:txBody>
      </p:sp>
      <p:sp>
        <p:nvSpPr>
          <p:cNvPr id="80" name="Прямоугольник 79"/>
          <p:cNvSpPr/>
          <p:nvPr/>
        </p:nvSpPr>
        <p:spPr>
          <a:xfrm>
            <a:off x="8672604" y="-683"/>
            <a:ext cx="3519395" cy="153465"/>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7030A0"/>
              </a:solidFill>
            </a:endParaRPr>
          </a:p>
        </p:txBody>
      </p:sp>
      <p:sp>
        <p:nvSpPr>
          <p:cNvPr id="5" name="Номер слайда 4"/>
          <p:cNvSpPr>
            <a:spLocks noGrp="1"/>
          </p:cNvSpPr>
          <p:nvPr>
            <p:ph type="sldNum" sz="quarter" idx="12"/>
          </p:nvPr>
        </p:nvSpPr>
        <p:spPr/>
        <p:txBody>
          <a:bodyPr/>
          <a:lstStyle/>
          <a:p>
            <a:fld id="{38C2772E-14CB-4873-B3BE-45BF32F01EEB}" type="slidenum">
              <a:rPr lang="ru-RU" smtClean="0"/>
              <a:t>10</a:t>
            </a:fld>
            <a:endParaRPr lang="ru-RU"/>
          </a:p>
        </p:txBody>
      </p:sp>
      <p:sp>
        <p:nvSpPr>
          <p:cNvPr id="7" name="Заголовок 1"/>
          <p:cNvSpPr txBox="1">
            <a:spLocks/>
          </p:cNvSpPr>
          <p:nvPr/>
        </p:nvSpPr>
        <p:spPr>
          <a:xfrm>
            <a:off x="293377" y="620688"/>
            <a:ext cx="11449272" cy="954107"/>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2400"/>
              </a:spcBef>
            </a:pPr>
            <a:r>
              <a:rPr lang="ru-RU" sz="2800" b="1" dirty="0">
                <a:latin typeface="Roboto Condensed" panose="020B0604020202020204" charset="0"/>
                <a:ea typeface="Roboto Condensed" panose="020B0604020202020204" charset="0"/>
                <a:cs typeface="Roboto Condensed" panose="020B0604020202020204" charset="0"/>
              </a:rPr>
              <a:t>Чтобы перейти на ПСН с 01.01.2023, подать заявление на получение патента необходимо не позднее 16.12.2022</a:t>
            </a:r>
            <a:endParaRPr lang="ru-RU" sz="2800" b="1" dirty="0">
              <a:latin typeface="Roboto Condensed" panose="020B0604020202020204" charset="0"/>
              <a:ea typeface="Roboto Condensed" panose="020B0604020202020204" charset="0"/>
              <a:cs typeface="Roboto Condensed" panose="020B0604020202020204" charset="0"/>
            </a:endParaRPr>
          </a:p>
        </p:txBody>
      </p:sp>
      <p:pic>
        <p:nvPicPr>
          <p:cNvPr id="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735151" y="1700808"/>
            <a:ext cx="4565724" cy="4403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830876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68127" y="0"/>
            <a:ext cx="3285448" cy="15197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253575" y="-1444"/>
            <a:ext cx="3419030" cy="15346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00"/>
              </a:solidFill>
            </a:endParaRPr>
          </a:p>
        </p:txBody>
      </p:sp>
      <p:sp>
        <p:nvSpPr>
          <p:cNvPr id="80" name="Прямоугольник 79"/>
          <p:cNvSpPr/>
          <p:nvPr/>
        </p:nvSpPr>
        <p:spPr>
          <a:xfrm>
            <a:off x="8672604" y="-683"/>
            <a:ext cx="3519395" cy="153465"/>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7030A0"/>
              </a:solidFill>
            </a:endParaRPr>
          </a:p>
        </p:txBody>
      </p:sp>
      <p:sp>
        <p:nvSpPr>
          <p:cNvPr id="10" name="TextBox 9">
            <a:extLst>
              <a:ext uri="{FF2B5EF4-FFF2-40B4-BE49-F238E27FC236}">
                <a16:creationId xmlns="" xmlns:a16="http://schemas.microsoft.com/office/drawing/2014/main" id="{AE7C7CF6-C454-4863-8A45-C30E6DCD1902}"/>
              </a:ext>
            </a:extLst>
          </p:cNvPr>
          <p:cNvSpPr txBox="1"/>
          <p:nvPr/>
        </p:nvSpPr>
        <p:spPr>
          <a:xfrm>
            <a:off x="4727848" y="3126046"/>
            <a:ext cx="2894003" cy="400110"/>
          </a:xfrm>
          <a:prstGeom prst="rect">
            <a:avLst/>
          </a:prstGeom>
          <a:noFill/>
        </p:spPr>
        <p:txBody>
          <a:bodyPr wrap="square" numCol="1" spcCol="180000">
            <a:spAutoFit/>
          </a:bodyPr>
          <a:lstStyle/>
          <a:p>
            <a:pPr>
              <a:spcAft>
                <a:spcPts val="600"/>
              </a:spcAft>
              <a:buClr>
                <a:schemeClr val="accent2">
                  <a:lumMod val="75000"/>
                </a:schemeClr>
              </a:buClr>
            </a:pPr>
            <a:r>
              <a:rPr lang="ru-RU" sz="2000" b="1" dirty="0">
                <a:ln/>
                <a:solidFill>
                  <a:schemeClr val="bg2">
                    <a:lumMod val="25000"/>
                  </a:schemeClr>
                </a:solidFill>
                <a:latin typeface="Roboto Condensed" panose="02000000000000000000" pitchFamily="2" charset="0"/>
                <a:ea typeface="Roboto Condensed" panose="02000000000000000000" pitchFamily="2" charset="0"/>
                <a:cs typeface="Arial" panose="020B0604020202020204" pitchFamily="34" charset="0"/>
              </a:rPr>
              <a:t>СПАСИБО ЗА ВНИМАНИЕ</a:t>
            </a:r>
          </a:p>
        </p:txBody>
      </p:sp>
      <p:sp>
        <p:nvSpPr>
          <p:cNvPr id="5" name="Номер слайда 4"/>
          <p:cNvSpPr>
            <a:spLocks noGrp="1"/>
          </p:cNvSpPr>
          <p:nvPr>
            <p:ph type="sldNum" sz="quarter" idx="12"/>
          </p:nvPr>
        </p:nvSpPr>
        <p:spPr/>
        <p:txBody>
          <a:bodyPr/>
          <a:lstStyle/>
          <a:p>
            <a:fld id="{38C2772E-14CB-4873-B3BE-45BF32F01EEB}" type="slidenum">
              <a:rPr lang="ru-RU" smtClean="0"/>
              <a:t>11</a:t>
            </a:fld>
            <a:endParaRPr lang="ru-RU"/>
          </a:p>
        </p:txBody>
      </p:sp>
    </p:spTree>
    <p:extLst>
      <p:ext uri="{BB962C8B-B14F-4D97-AF65-F5344CB8AC3E}">
        <p14:creationId xmlns:p14="http://schemas.microsoft.com/office/powerpoint/2010/main" val="285827054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Прямоугольник 1"/>
          <p:cNvSpPr/>
          <p:nvPr/>
        </p:nvSpPr>
        <p:spPr>
          <a:xfrm>
            <a:off x="1968127" y="0"/>
            <a:ext cx="3285448" cy="15197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 name="Прямоугольник 3"/>
          <p:cNvSpPr/>
          <p:nvPr/>
        </p:nvSpPr>
        <p:spPr>
          <a:xfrm>
            <a:off x="5248451" y="28418"/>
            <a:ext cx="3419030" cy="15346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00"/>
              </a:solidFill>
            </a:endParaRPr>
          </a:p>
        </p:txBody>
      </p:sp>
      <p:sp>
        <p:nvSpPr>
          <p:cNvPr id="80" name="Прямоугольник 79"/>
          <p:cNvSpPr/>
          <p:nvPr/>
        </p:nvSpPr>
        <p:spPr>
          <a:xfrm>
            <a:off x="8672604" y="-683"/>
            <a:ext cx="3519395" cy="153465"/>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7030A0"/>
              </a:solidFill>
            </a:endParaRPr>
          </a:p>
        </p:txBody>
      </p:sp>
      <p:sp>
        <p:nvSpPr>
          <p:cNvPr id="6" name="Номер слайда 5"/>
          <p:cNvSpPr>
            <a:spLocks noGrp="1"/>
          </p:cNvSpPr>
          <p:nvPr>
            <p:ph type="sldNum" sz="quarter" idx="12"/>
          </p:nvPr>
        </p:nvSpPr>
        <p:spPr>
          <a:xfrm>
            <a:off x="8610600" y="5924302"/>
            <a:ext cx="2743200" cy="365125"/>
          </a:xfrm>
        </p:spPr>
        <p:txBody>
          <a:bodyPr/>
          <a:lstStyle/>
          <a:p>
            <a:fld id="{38C2772E-14CB-4873-B3BE-45BF32F01EEB}" type="slidenum">
              <a:rPr lang="ru-RU" smtClean="0"/>
              <a:t>2</a:t>
            </a:fld>
            <a:endParaRPr lang="ru-RU"/>
          </a:p>
        </p:txBody>
      </p:sp>
      <p:sp>
        <p:nvSpPr>
          <p:cNvPr id="15" name="Прямоугольник 14"/>
          <p:cNvSpPr/>
          <p:nvPr/>
        </p:nvSpPr>
        <p:spPr>
          <a:xfrm>
            <a:off x="1199456" y="2650249"/>
            <a:ext cx="9721081" cy="707886"/>
          </a:xfrm>
          <a:prstGeom prst="rect">
            <a:avLst/>
          </a:prstGeom>
        </p:spPr>
        <p:txBody>
          <a:bodyPr wrap="square">
            <a:spAutoFit/>
          </a:bodyPr>
          <a:lstStyle/>
          <a:p>
            <a:r>
              <a:rPr lang="ru-RU" sz="2000" dirty="0">
                <a:latin typeface="Roboto Condensed" panose="020B0604020202020204" charset="0"/>
                <a:ea typeface="Roboto Condensed" panose="020B0604020202020204" charset="0"/>
                <a:cs typeface="Roboto Condensed" panose="020B0604020202020204" charset="0"/>
              </a:rPr>
              <a:t>Средняя численность работников – не больше 15 человек, а доходы от всей патентной деятельности – не больше 60 млн. рублей в год.</a:t>
            </a:r>
          </a:p>
        </p:txBody>
      </p:sp>
      <p:sp>
        <p:nvSpPr>
          <p:cNvPr id="19" name="Прямоугольник 18"/>
          <p:cNvSpPr/>
          <p:nvPr/>
        </p:nvSpPr>
        <p:spPr>
          <a:xfrm>
            <a:off x="1199456" y="161186"/>
            <a:ext cx="10801200" cy="438582"/>
          </a:xfrm>
          <a:prstGeom prst="rect">
            <a:avLst/>
          </a:prstGeom>
          <a:solidFill>
            <a:srgbClr val="FFFFFF"/>
          </a:solidFill>
          <a:effectLst/>
        </p:spPr>
        <p:txBody>
          <a:bodyPr wrap="square">
            <a:spAutoFit/>
          </a:bodyPr>
          <a:lstStyle/>
          <a:p>
            <a:r>
              <a:rPr lang="ru-RU" sz="2250" b="1" dirty="0" smtClean="0">
                <a:effectLst>
                  <a:innerShdw blurRad="63500" dist="50800" dir="13500000">
                    <a:prstClr val="black">
                      <a:alpha val="50000"/>
                    </a:prstClr>
                  </a:innerShdw>
                </a:effectLst>
                <a:latin typeface="Roboto Condensed" panose="020B0604020202020204" charset="0"/>
                <a:ea typeface="Roboto Condensed" panose="020B0604020202020204" charset="0"/>
                <a:cs typeface="Roboto Condensed" panose="020B0604020202020204" charset="0"/>
              </a:rPr>
              <a:t>Кто имеет право применять патентную систему </a:t>
            </a:r>
            <a:r>
              <a:rPr lang="ru-RU" sz="2250" b="1" dirty="0" smtClean="0">
                <a:effectLst>
                  <a:innerShdw blurRad="63500" dist="50800" dir="13500000">
                    <a:prstClr val="black">
                      <a:alpha val="50000"/>
                    </a:prstClr>
                  </a:innerShdw>
                </a:effectLst>
                <a:latin typeface="Roboto Condensed" panose="020B0604020202020204" charset="0"/>
                <a:ea typeface="Roboto Condensed" panose="020B0604020202020204" charset="0"/>
                <a:cs typeface="Roboto Condensed" panose="020B0604020202020204" charset="0"/>
              </a:rPr>
              <a:t>налогообложения?</a:t>
            </a:r>
            <a:endParaRPr lang="ru-RU" sz="2250" b="1" dirty="0">
              <a:effectLst>
                <a:innerShdw blurRad="63500" dist="50800" dir="13500000">
                  <a:prstClr val="black">
                    <a:alpha val="50000"/>
                  </a:prstClr>
                </a:innerShdw>
              </a:effectLst>
              <a:latin typeface="Roboto Condensed" panose="020B0604020202020204" charset="0"/>
              <a:ea typeface="Roboto Condensed" panose="020B0604020202020204" charset="0"/>
              <a:cs typeface="Roboto Condensed" panose="020B0604020202020204" charset="0"/>
            </a:endParaRPr>
          </a:p>
        </p:txBody>
      </p:sp>
      <p:sp>
        <p:nvSpPr>
          <p:cNvPr id="18" name="Прямоугольник 17"/>
          <p:cNvSpPr/>
          <p:nvPr/>
        </p:nvSpPr>
        <p:spPr>
          <a:xfrm>
            <a:off x="1199456" y="1124744"/>
            <a:ext cx="10225136" cy="1015663"/>
          </a:xfrm>
          <a:prstGeom prst="rect">
            <a:avLst/>
          </a:prstGeom>
        </p:spPr>
        <p:txBody>
          <a:bodyPr wrap="square">
            <a:spAutoFit/>
          </a:bodyPr>
          <a:lstStyle/>
          <a:p>
            <a:r>
              <a:rPr lang="ru-RU" sz="2000" b="1" dirty="0">
                <a:latin typeface="Roboto Condensed" panose="020B0604020202020204" charset="0"/>
                <a:ea typeface="Roboto Condensed" panose="020B0604020202020204" charset="0"/>
                <a:cs typeface="Roboto Condensed" panose="020B0604020202020204" charset="0"/>
              </a:rPr>
              <a:t>Патентную систему налогообложения (ПСН)</a:t>
            </a:r>
            <a:r>
              <a:rPr lang="ru-RU" sz="2000" dirty="0">
                <a:latin typeface="Roboto Condensed" panose="020B0604020202020204" charset="0"/>
                <a:ea typeface="Roboto Condensed" panose="020B0604020202020204" charset="0"/>
                <a:cs typeface="Roboto Condensed" panose="020B0604020202020204" charset="0"/>
              </a:rPr>
              <a:t> может применять только индивидуальный предприниматель и только по определенным </a:t>
            </a:r>
            <a:r>
              <a:rPr lang="ru-RU" sz="2000" dirty="0" smtClean="0">
                <a:latin typeface="Roboto Condensed" panose="020B0604020202020204" charset="0"/>
                <a:ea typeface="Roboto Condensed" panose="020B0604020202020204" charset="0"/>
                <a:cs typeface="Roboto Condensed" panose="020B0604020202020204" charset="0"/>
              </a:rPr>
              <a:t>видам деятельности. Среди </a:t>
            </a:r>
            <a:r>
              <a:rPr lang="ru-RU" sz="2000" dirty="0">
                <a:latin typeface="Roboto Condensed" panose="020B0604020202020204" charset="0"/>
                <a:ea typeface="Roboto Condensed" panose="020B0604020202020204" charset="0"/>
                <a:cs typeface="Roboto Condensed" panose="020B0604020202020204" charset="0"/>
              </a:rPr>
              <a:t>них – розница, общепит, перевозки</a:t>
            </a:r>
            <a:r>
              <a:rPr lang="ru-RU" sz="2000" dirty="0" smtClean="0">
                <a:latin typeface="Roboto Condensed" panose="020B0604020202020204" charset="0"/>
                <a:ea typeface="Roboto Condensed" panose="020B0604020202020204" charset="0"/>
                <a:cs typeface="Roboto Condensed" panose="020B0604020202020204" charset="0"/>
              </a:rPr>
              <a:t>. </a:t>
            </a:r>
            <a:r>
              <a:rPr lang="ru-RU" sz="2000" dirty="0">
                <a:latin typeface="Roboto Condensed" panose="020B0604020202020204" charset="0"/>
                <a:ea typeface="Roboto Condensed" panose="020B0604020202020204" charset="0"/>
                <a:cs typeface="Roboto Condensed" panose="020B0604020202020204" charset="0"/>
              </a:rPr>
              <a:t>ПСН можно совмещать с любой системой налогообложения.</a:t>
            </a:r>
            <a:endParaRPr lang="ru-RU" sz="2000" dirty="0">
              <a:latin typeface="Roboto Condensed" panose="020B0604020202020204" charset="0"/>
              <a:ea typeface="Roboto Condensed" panose="020B0604020202020204" charset="0"/>
              <a:cs typeface="Roboto Condensed" panose="020B0604020202020204" charset="0"/>
            </a:endParaRPr>
          </a:p>
        </p:txBody>
      </p:sp>
      <p:sp>
        <p:nvSpPr>
          <p:cNvPr id="22" name="Прямоугольник 21"/>
          <p:cNvSpPr/>
          <p:nvPr/>
        </p:nvSpPr>
        <p:spPr>
          <a:xfrm>
            <a:off x="1199456" y="3717032"/>
            <a:ext cx="9505056" cy="707886"/>
          </a:xfrm>
          <a:prstGeom prst="rect">
            <a:avLst/>
          </a:prstGeom>
        </p:spPr>
        <p:txBody>
          <a:bodyPr wrap="square">
            <a:spAutoFit/>
          </a:bodyPr>
          <a:lstStyle/>
          <a:p>
            <a:r>
              <a:rPr lang="ru-RU" sz="2000" dirty="0">
                <a:latin typeface="Roboto Condensed" panose="020B0604020202020204" charset="0"/>
                <a:ea typeface="Roboto Condensed" panose="020B0604020202020204" charset="0"/>
                <a:cs typeface="Roboto Condensed" panose="020B0604020202020204" charset="0"/>
              </a:rPr>
              <a:t>Декларация по ПСН не представляется. ПСН применяется независимо от того, кому будут оказываться услуги -  физическим  или юридическим лицам.</a:t>
            </a:r>
          </a:p>
        </p:txBody>
      </p:sp>
    </p:spTree>
    <p:extLst>
      <p:ext uri="{BB962C8B-B14F-4D97-AF65-F5344CB8AC3E}">
        <p14:creationId xmlns:p14="http://schemas.microsoft.com/office/powerpoint/2010/main" val="290215839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Прямоугольник 1"/>
          <p:cNvSpPr/>
          <p:nvPr/>
        </p:nvSpPr>
        <p:spPr>
          <a:xfrm>
            <a:off x="1968127" y="0"/>
            <a:ext cx="3285448" cy="15197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 name="Прямоугольник 3"/>
          <p:cNvSpPr/>
          <p:nvPr/>
        </p:nvSpPr>
        <p:spPr>
          <a:xfrm>
            <a:off x="5253575" y="-1444"/>
            <a:ext cx="3419030" cy="15346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00"/>
              </a:solidFill>
            </a:endParaRPr>
          </a:p>
        </p:txBody>
      </p:sp>
      <p:sp>
        <p:nvSpPr>
          <p:cNvPr id="80" name="Прямоугольник 79"/>
          <p:cNvSpPr/>
          <p:nvPr/>
        </p:nvSpPr>
        <p:spPr>
          <a:xfrm>
            <a:off x="8672604" y="-683"/>
            <a:ext cx="3519395" cy="153465"/>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7030A0"/>
              </a:solidFill>
            </a:endParaRPr>
          </a:p>
        </p:txBody>
      </p:sp>
      <p:sp>
        <p:nvSpPr>
          <p:cNvPr id="3" name="Прямоугольник 2"/>
          <p:cNvSpPr/>
          <p:nvPr/>
        </p:nvSpPr>
        <p:spPr>
          <a:xfrm>
            <a:off x="217105" y="151970"/>
            <a:ext cx="11763066" cy="830997"/>
          </a:xfrm>
          <a:prstGeom prst="rect">
            <a:avLst/>
          </a:prstGeom>
        </p:spPr>
        <p:txBody>
          <a:bodyPr wrap="square">
            <a:spAutoFit/>
          </a:bodyPr>
          <a:lstStyle/>
          <a:p>
            <a:r>
              <a:rPr lang="ru-RU" sz="2400" b="1" dirty="0" smtClean="0">
                <a:latin typeface="Roboto Condensed" panose="020B0604020202020204" charset="0"/>
                <a:ea typeface="Roboto Condensed" panose="020B0604020202020204" charset="0"/>
                <a:cs typeface="Roboto Condensed" panose="020B0604020202020204" charset="0"/>
              </a:rPr>
              <a:t>В отношении каких видов деятельности возможно применение патентной системы налогообложения? </a:t>
            </a:r>
            <a:endParaRPr lang="ru-RU" sz="2400" b="1" dirty="0">
              <a:latin typeface="Roboto Condensed" panose="020B0604020202020204" charset="0"/>
              <a:ea typeface="Roboto Condensed" panose="020B0604020202020204" charset="0"/>
              <a:cs typeface="Roboto Condensed" panose="020B0604020202020204" charset="0"/>
            </a:endParaRPr>
          </a:p>
        </p:txBody>
      </p:sp>
      <p:sp>
        <p:nvSpPr>
          <p:cNvPr id="5" name="Прямоугольник 4"/>
          <p:cNvSpPr/>
          <p:nvPr/>
        </p:nvSpPr>
        <p:spPr>
          <a:xfrm>
            <a:off x="479377" y="1440340"/>
            <a:ext cx="11500794" cy="1631216"/>
          </a:xfrm>
          <a:prstGeom prst="rect">
            <a:avLst/>
          </a:prstGeom>
        </p:spPr>
        <p:txBody>
          <a:bodyPr wrap="square">
            <a:spAutoFit/>
          </a:bodyPr>
          <a:lstStyle/>
          <a:p>
            <a:r>
              <a:rPr lang="ru-RU" sz="2800" b="1" dirty="0">
                <a:solidFill>
                  <a:srgbClr val="EB6E19"/>
                </a:solidFill>
              </a:rPr>
              <a:t>          </a:t>
            </a:r>
            <a:r>
              <a:rPr lang="ru-RU" sz="2400" dirty="0">
                <a:latin typeface="Roboto Condensed" panose="020B0604020202020204" charset="0"/>
                <a:ea typeface="Roboto Condensed" panose="020B0604020202020204" charset="0"/>
                <a:cs typeface="Roboto Condensed" panose="020B0604020202020204" charset="0"/>
              </a:rPr>
              <a:t>Полный перечень видов деятельности, в отношении которых применяется патентная система налогообложения, перечислен в пункте 2 статьи 346.43 НК РФ. При этом органы местной власти имеют право на региональном уровне дополнять его, но не уменьшать.</a:t>
            </a:r>
            <a:endParaRPr lang="ru-RU" sz="2400" dirty="0">
              <a:latin typeface="Roboto Condensed" panose="020B0604020202020204" charset="0"/>
              <a:ea typeface="Roboto Condensed" panose="020B0604020202020204" charset="0"/>
              <a:cs typeface="Roboto Condensed" panose="020B0604020202020204" charset="0"/>
            </a:endParaRPr>
          </a:p>
        </p:txBody>
      </p:sp>
      <p:sp>
        <p:nvSpPr>
          <p:cNvPr id="13" name="Прямоугольник 12"/>
          <p:cNvSpPr/>
          <p:nvPr/>
        </p:nvSpPr>
        <p:spPr>
          <a:xfrm>
            <a:off x="337600" y="3501008"/>
            <a:ext cx="11522075" cy="2369880"/>
          </a:xfrm>
          <a:prstGeom prst="rect">
            <a:avLst/>
          </a:prstGeom>
        </p:spPr>
        <p:txBody>
          <a:bodyPr wrap="square">
            <a:spAutoFit/>
          </a:bodyPr>
          <a:lstStyle/>
          <a:p>
            <a:r>
              <a:rPr lang="ru-RU" sz="2800" b="1" dirty="0">
                <a:solidFill>
                  <a:srgbClr val="EB6E19"/>
                </a:solidFill>
              </a:rPr>
              <a:t>         </a:t>
            </a:r>
            <a:r>
              <a:rPr lang="ru-RU" sz="2400" dirty="0">
                <a:latin typeface="Roboto Condensed" panose="020B0604020202020204" charset="0"/>
                <a:ea typeface="Roboto Condensed" panose="020B0604020202020204" charset="0"/>
                <a:cs typeface="Roboto Condensed" panose="020B0604020202020204" charset="0"/>
              </a:rPr>
              <a:t>На территории Новгородской области патентная система налогообложения вводится  Областным законом Новгородской области от 31.10.2012 N 149-ОЗ "О патентной системе налогообложения", а также данным законом установлены размеры потенциально возможного к получению индивидуальным предпринимателем годового дохода по видам предпринимательской деятельности, в отношении которых применяется ПСН. </a:t>
            </a:r>
          </a:p>
        </p:txBody>
      </p:sp>
      <p:sp>
        <p:nvSpPr>
          <p:cNvPr id="7" name="Номер слайда 6"/>
          <p:cNvSpPr>
            <a:spLocks noGrp="1"/>
          </p:cNvSpPr>
          <p:nvPr>
            <p:ph type="sldNum" sz="quarter" idx="12"/>
          </p:nvPr>
        </p:nvSpPr>
        <p:spPr>
          <a:xfrm>
            <a:off x="8610600" y="5855705"/>
            <a:ext cx="2743200" cy="365125"/>
          </a:xfrm>
        </p:spPr>
        <p:txBody>
          <a:bodyPr/>
          <a:lstStyle/>
          <a:p>
            <a:fld id="{38C2772E-14CB-4873-B3BE-45BF32F01EEB}" type="slidenum">
              <a:rPr lang="ru-RU" smtClean="0"/>
              <a:t>3</a:t>
            </a:fld>
            <a:endParaRPr lang="ru-RU"/>
          </a:p>
        </p:txBody>
      </p:sp>
    </p:spTree>
    <p:extLst>
      <p:ext uri="{BB962C8B-B14F-4D97-AF65-F5344CB8AC3E}">
        <p14:creationId xmlns:p14="http://schemas.microsoft.com/office/powerpoint/2010/main" val="140251445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68127" y="0"/>
            <a:ext cx="3285448" cy="15197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 name="Прямоугольник 3"/>
          <p:cNvSpPr/>
          <p:nvPr/>
        </p:nvSpPr>
        <p:spPr>
          <a:xfrm>
            <a:off x="5253575" y="-1444"/>
            <a:ext cx="3419030" cy="15346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00"/>
              </a:solidFill>
            </a:endParaRPr>
          </a:p>
        </p:txBody>
      </p:sp>
      <p:sp>
        <p:nvSpPr>
          <p:cNvPr id="80" name="Прямоугольник 79"/>
          <p:cNvSpPr/>
          <p:nvPr/>
        </p:nvSpPr>
        <p:spPr>
          <a:xfrm>
            <a:off x="8672604" y="-683"/>
            <a:ext cx="3519395" cy="153465"/>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7030A0"/>
              </a:solidFill>
            </a:endParaRPr>
          </a:p>
        </p:txBody>
      </p:sp>
      <p:sp>
        <p:nvSpPr>
          <p:cNvPr id="9" name="TextBox 8">
            <a:extLst>
              <a:ext uri="{FF2B5EF4-FFF2-40B4-BE49-F238E27FC236}">
                <a16:creationId xmlns="" xmlns:a16="http://schemas.microsoft.com/office/drawing/2014/main" id="{AE7C7CF6-C454-4863-8A45-C30E6DCD1902}"/>
              </a:ext>
            </a:extLst>
          </p:cNvPr>
          <p:cNvSpPr txBox="1"/>
          <p:nvPr/>
        </p:nvSpPr>
        <p:spPr>
          <a:xfrm>
            <a:off x="288109" y="685790"/>
            <a:ext cx="11236410" cy="461665"/>
          </a:xfrm>
          <a:prstGeom prst="rect">
            <a:avLst/>
          </a:prstGeom>
          <a:noFill/>
        </p:spPr>
        <p:txBody>
          <a:bodyPr wrap="square" numCol="1" spcCol="180000">
            <a:spAutoFit/>
          </a:bodyPr>
          <a:lstStyle/>
          <a:p>
            <a:r>
              <a:rPr lang="ru-RU" sz="2400" b="1" dirty="0">
                <a:latin typeface="Roboto Condensed" panose="020B0604020202020204" charset="0"/>
                <a:ea typeface="Roboto Condensed" panose="020B0604020202020204" charset="0"/>
                <a:cs typeface="Roboto Condensed" panose="020B0604020202020204" charset="0"/>
              </a:rPr>
              <a:t>Однако </a:t>
            </a:r>
            <a:r>
              <a:rPr lang="ru-RU" sz="2400" b="1" dirty="0" smtClean="0">
                <a:latin typeface="Roboto Condensed" panose="020B0604020202020204" charset="0"/>
                <a:ea typeface="Roboto Condensed" panose="020B0604020202020204" charset="0"/>
                <a:cs typeface="Roboto Condensed" panose="020B0604020202020204" charset="0"/>
              </a:rPr>
              <a:t>существует ряд ограничений, </a:t>
            </a:r>
            <a:r>
              <a:rPr lang="ru-RU" sz="2400" b="1" dirty="0">
                <a:latin typeface="Roboto Condensed" panose="020B0604020202020204" charset="0"/>
                <a:ea typeface="Roboto Condensed" panose="020B0604020202020204" charset="0"/>
                <a:cs typeface="Roboto Condensed" panose="020B0604020202020204" charset="0"/>
              </a:rPr>
              <a:t>при которых ПСН применяться не может:</a:t>
            </a:r>
          </a:p>
        </p:txBody>
      </p:sp>
      <p:sp>
        <p:nvSpPr>
          <p:cNvPr id="10" name="TextBox 9">
            <a:extLst>
              <a:ext uri="{FF2B5EF4-FFF2-40B4-BE49-F238E27FC236}">
                <a16:creationId xmlns="" xmlns:a16="http://schemas.microsoft.com/office/drawing/2014/main" id="{F84C16C1-5E7F-47B5-BDD8-85ECEC085D2F}"/>
              </a:ext>
            </a:extLst>
          </p:cNvPr>
          <p:cNvSpPr txBox="1"/>
          <p:nvPr/>
        </p:nvSpPr>
        <p:spPr>
          <a:xfrm>
            <a:off x="496563" y="1234758"/>
            <a:ext cx="4884144" cy="1610976"/>
          </a:xfrm>
          <a:prstGeom prst="roundRect">
            <a:avLst/>
          </a:prstGeom>
          <a:gradFill>
            <a:gsLst>
              <a:gs pos="43000">
                <a:schemeClr val="accent1">
                  <a:lumMod val="5000"/>
                  <a:lumOff val="95000"/>
                </a:schemeClr>
              </a:gs>
              <a:gs pos="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chemeClr val="bg2">
                <a:lumMod val="75000"/>
              </a:schemeClr>
            </a:solidFill>
          </a:ln>
          <a:effectLst>
            <a:outerShdw blurRad="482600" sx="102000" sy="102000" algn="ctr" rotWithShape="0">
              <a:prstClr val="black">
                <a:alpha val="12000"/>
              </a:prstClr>
            </a:outerShdw>
          </a:effectLst>
        </p:spPr>
        <p:txBody>
          <a:bodyPr wrap="square" lIns="576000" tIns="144000" rIns="144000" bIns="121920" rtlCol="0" anchor="ctr">
            <a:noAutofit/>
          </a:bodyPr>
          <a:lstStyle/>
          <a:p>
            <a:pPr defTabSz="1219170">
              <a:defRPr/>
            </a:pPr>
            <a:endParaRPr lang="ru-RU" sz="1400" b="1" kern="0" dirty="0">
              <a:solidFill>
                <a:srgbClr val="57565A">
                  <a:lumMod val="75000"/>
                </a:srgbClr>
              </a:solidFill>
              <a:latin typeface="Roboto Condensed" panose="02000000000000000000" pitchFamily="2" charset="0"/>
              <a:ea typeface="Roboto Condensed" panose="02000000000000000000" pitchFamily="2" charset="0"/>
            </a:endParaRPr>
          </a:p>
        </p:txBody>
      </p:sp>
      <p:sp>
        <p:nvSpPr>
          <p:cNvPr id="11" name="Rectangle 33">
            <a:extLst>
              <a:ext uri="{FF2B5EF4-FFF2-40B4-BE49-F238E27FC236}">
                <a16:creationId xmlns="" xmlns:a16="http://schemas.microsoft.com/office/drawing/2014/main" id="{B45E0702-6A63-49B0-A7DB-A3E33D92824B}"/>
              </a:ext>
            </a:extLst>
          </p:cNvPr>
          <p:cNvSpPr/>
          <p:nvPr/>
        </p:nvSpPr>
        <p:spPr>
          <a:xfrm>
            <a:off x="839416" y="1386992"/>
            <a:ext cx="3719129" cy="1200329"/>
          </a:xfrm>
          <a:prstGeom prst="rect">
            <a:avLst/>
          </a:prstGeom>
        </p:spPr>
        <p:txBody>
          <a:bodyPr wrap="square" anchor="ctr">
            <a:spAutoFit/>
          </a:bodyPr>
          <a:lstStyle/>
          <a:p>
            <a:pPr defTabSz="1219170"/>
            <a:r>
              <a:rPr lang="ru-RU" dirty="0">
                <a:latin typeface="Roboto Condensed" panose="020B0604020202020204" charset="0"/>
                <a:ea typeface="Roboto Condensed" panose="020B0604020202020204" charset="0"/>
                <a:cs typeface="Roboto Condensed" panose="020B0604020202020204" charset="0"/>
              </a:rPr>
              <a:t>Деятельность в рамках договора простого товарищества  или договора доверительного управления имуществом.</a:t>
            </a:r>
            <a:endParaRPr lang="ru-RU" dirty="0">
              <a:solidFill>
                <a:srgbClr val="57565A">
                  <a:lumMod val="75000"/>
                </a:srgbClr>
              </a:solidFill>
              <a:latin typeface="Roboto Condensed" panose="020B0604020202020204" charset="0"/>
              <a:ea typeface="Roboto Condensed" panose="020B0604020202020204" charset="0"/>
              <a:cs typeface="Roboto Condensed" panose="020B0604020202020204" charset="0"/>
            </a:endParaRPr>
          </a:p>
        </p:txBody>
      </p:sp>
      <p:sp>
        <p:nvSpPr>
          <p:cNvPr id="13" name="TextBox 12">
            <a:extLst>
              <a:ext uri="{FF2B5EF4-FFF2-40B4-BE49-F238E27FC236}">
                <a16:creationId xmlns="" xmlns:a16="http://schemas.microsoft.com/office/drawing/2014/main" id="{F84C16C1-5E7F-47B5-BDD8-85ECEC085D2F}"/>
              </a:ext>
            </a:extLst>
          </p:cNvPr>
          <p:cNvSpPr txBox="1"/>
          <p:nvPr/>
        </p:nvSpPr>
        <p:spPr>
          <a:xfrm>
            <a:off x="475572" y="2979495"/>
            <a:ext cx="4884144" cy="1610976"/>
          </a:xfrm>
          <a:prstGeom prst="roundRect">
            <a:avLst/>
          </a:prstGeom>
          <a:gradFill>
            <a:gsLst>
              <a:gs pos="43000">
                <a:schemeClr val="accent1">
                  <a:lumMod val="5000"/>
                  <a:lumOff val="95000"/>
                </a:schemeClr>
              </a:gs>
              <a:gs pos="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chemeClr val="bg2">
                <a:lumMod val="75000"/>
              </a:schemeClr>
            </a:solidFill>
          </a:ln>
          <a:effectLst>
            <a:outerShdw blurRad="482600" sx="102000" sy="102000" algn="ctr" rotWithShape="0">
              <a:prstClr val="black">
                <a:alpha val="12000"/>
              </a:prstClr>
            </a:outerShdw>
          </a:effectLst>
        </p:spPr>
        <p:txBody>
          <a:bodyPr wrap="square" lIns="576000" tIns="144000" rIns="144000" bIns="121920" rtlCol="0" anchor="ctr">
            <a:noAutofit/>
          </a:bodyPr>
          <a:lstStyle/>
          <a:p>
            <a:pPr defTabSz="1219170">
              <a:defRPr/>
            </a:pPr>
            <a:endParaRPr lang="ru-RU" sz="1400" b="1" kern="0" dirty="0">
              <a:solidFill>
                <a:srgbClr val="57565A">
                  <a:lumMod val="75000"/>
                </a:srgbClr>
              </a:solidFill>
              <a:latin typeface="Roboto Condensed" panose="02000000000000000000" pitchFamily="2" charset="0"/>
              <a:ea typeface="Roboto Condensed" panose="02000000000000000000" pitchFamily="2" charset="0"/>
            </a:endParaRPr>
          </a:p>
        </p:txBody>
      </p:sp>
      <p:sp>
        <p:nvSpPr>
          <p:cNvPr id="14" name="Rectangle 33">
            <a:extLst>
              <a:ext uri="{FF2B5EF4-FFF2-40B4-BE49-F238E27FC236}">
                <a16:creationId xmlns="" xmlns:a16="http://schemas.microsoft.com/office/drawing/2014/main" id="{B45E0702-6A63-49B0-A7DB-A3E33D92824B}"/>
              </a:ext>
            </a:extLst>
          </p:cNvPr>
          <p:cNvSpPr/>
          <p:nvPr/>
        </p:nvSpPr>
        <p:spPr>
          <a:xfrm>
            <a:off x="861024" y="3323318"/>
            <a:ext cx="4007098" cy="923330"/>
          </a:xfrm>
          <a:prstGeom prst="rect">
            <a:avLst/>
          </a:prstGeom>
        </p:spPr>
        <p:txBody>
          <a:bodyPr wrap="square" anchor="ctr">
            <a:spAutoFit/>
          </a:bodyPr>
          <a:lstStyle/>
          <a:p>
            <a:pPr defTabSz="1219170"/>
            <a:r>
              <a:rPr lang="ru-RU" dirty="0">
                <a:latin typeface="Roboto Condensed" panose="020B0604020202020204" charset="0"/>
                <a:ea typeface="Roboto Condensed" panose="020B0604020202020204" charset="0"/>
                <a:cs typeface="Roboto Condensed" panose="020B0604020202020204" charset="0"/>
              </a:rPr>
              <a:t>Производство подакцизных товаров, а также добыча и реализация полезных ископаемых.</a:t>
            </a:r>
            <a:endParaRPr lang="ru-RU" dirty="0">
              <a:solidFill>
                <a:srgbClr val="57565A">
                  <a:lumMod val="75000"/>
                </a:srgbClr>
              </a:solidFill>
              <a:latin typeface="Roboto Condensed" panose="020B0604020202020204" charset="0"/>
              <a:ea typeface="Roboto Condensed" panose="020B0604020202020204" charset="0"/>
              <a:cs typeface="Roboto Condensed" panose="020B0604020202020204" charset="0"/>
            </a:endParaRPr>
          </a:p>
        </p:txBody>
      </p:sp>
      <p:sp>
        <p:nvSpPr>
          <p:cNvPr id="16" name="TextBox 15">
            <a:extLst>
              <a:ext uri="{FF2B5EF4-FFF2-40B4-BE49-F238E27FC236}">
                <a16:creationId xmlns="" xmlns:a16="http://schemas.microsoft.com/office/drawing/2014/main" id="{F84C16C1-5E7F-47B5-BDD8-85ECEC085D2F}"/>
              </a:ext>
            </a:extLst>
          </p:cNvPr>
          <p:cNvSpPr txBox="1"/>
          <p:nvPr/>
        </p:nvSpPr>
        <p:spPr>
          <a:xfrm>
            <a:off x="476738" y="4771185"/>
            <a:ext cx="4903969" cy="1729483"/>
          </a:xfrm>
          <a:prstGeom prst="roundRect">
            <a:avLst/>
          </a:prstGeom>
          <a:gradFill>
            <a:gsLst>
              <a:gs pos="43000">
                <a:schemeClr val="accent1">
                  <a:lumMod val="5000"/>
                  <a:lumOff val="95000"/>
                </a:schemeClr>
              </a:gs>
              <a:gs pos="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chemeClr val="bg2">
                <a:lumMod val="75000"/>
              </a:schemeClr>
            </a:solidFill>
          </a:ln>
          <a:effectLst>
            <a:outerShdw blurRad="482600" sx="102000" sy="102000" algn="ctr" rotWithShape="0">
              <a:prstClr val="black">
                <a:alpha val="12000"/>
              </a:prstClr>
            </a:outerShdw>
          </a:effectLst>
        </p:spPr>
        <p:txBody>
          <a:bodyPr wrap="square" lIns="576000" tIns="144000" rIns="144000" bIns="121920" rtlCol="0" anchor="ctr">
            <a:noAutofit/>
          </a:bodyPr>
          <a:lstStyle/>
          <a:p>
            <a:pPr defTabSz="1219170">
              <a:defRPr/>
            </a:pPr>
            <a:endParaRPr lang="ru-RU" sz="1400" b="1" kern="0" dirty="0">
              <a:solidFill>
                <a:srgbClr val="57565A">
                  <a:lumMod val="75000"/>
                </a:srgbClr>
              </a:solidFill>
              <a:latin typeface="Roboto Condensed" panose="02000000000000000000" pitchFamily="2" charset="0"/>
              <a:ea typeface="Roboto Condensed" panose="02000000000000000000" pitchFamily="2" charset="0"/>
            </a:endParaRPr>
          </a:p>
        </p:txBody>
      </p:sp>
      <p:sp>
        <p:nvSpPr>
          <p:cNvPr id="17" name="Rectangle 33">
            <a:extLst>
              <a:ext uri="{FF2B5EF4-FFF2-40B4-BE49-F238E27FC236}">
                <a16:creationId xmlns="" xmlns:a16="http://schemas.microsoft.com/office/drawing/2014/main" id="{B45E0702-6A63-49B0-A7DB-A3E33D92824B}"/>
              </a:ext>
            </a:extLst>
          </p:cNvPr>
          <p:cNvSpPr/>
          <p:nvPr/>
        </p:nvSpPr>
        <p:spPr>
          <a:xfrm>
            <a:off x="858207" y="4949084"/>
            <a:ext cx="4009915" cy="1477328"/>
          </a:xfrm>
          <a:prstGeom prst="rect">
            <a:avLst/>
          </a:prstGeom>
        </p:spPr>
        <p:txBody>
          <a:bodyPr wrap="square" anchor="ctr">
            <a:spAutoFit/>
          </a:bodyPr>
          <a:lstStyle/>
          <a:p>
            <a:pPr lvl="0"/>
            <a:r>
              <a:rPr lang="ru-RU" dirty="0">
                <a:latin typeface="Roboto Condensed" panose="020B0604020202020204" charset="0"/>
                <a:ea typeface="Roboto Condensed" panose="020B0604020202020204" charset="0"/>
                <a:cs typeface="Roboto Condensed" panose="020B0604020202020204" charset="0"/>
              </a:rPr>
              <a:t>Реализация товаров с обязательной маркировкой: лекарственные препараты, обувные товары, предметы одежды и прочие изделия из натурального меха.</a:t>
            </a:r>
          </a:p>
        </p:txBody>
      </p:sp>
      <p:sp>
        <p:nvSpPr>
          <p:cNvPr id="18" name="TextBox 17">
            <a:extLst>
              <a:ext uri="{FF2B5EF4-FFF2-40B4-BE49-F238E27FC236}">
                <a16:creationId xmlns="" xmlns:a16="http://schemas.microsoft.com/office/drawing/2014/main" id="{F84C16C1-5E7F-47B5-BDD8-85ECEC085D2F}"/>
              </a:ext>
            </a:extLst>
          </p:cNvPr>
          <p:cNvSpPr txBox="1"/>
          <p:nvPr/>
        </p:nvSpPr>
        <p:spPr>
          <a:xfrm>
            <a:off x="6348718" y="1260930"/>
            <a:ext cx="4932034" cy="679611"/>
          </a:xfrm>
          <a:prstGeom prst="roundRect">
            <a:avLst/>
          </a:prstGeom>
          <a:gradFill>
            <a:gsLst>
              <a:gs pos="43000">
                <a:schemeClr val="accent1">
                  <a:lumMod val="5000"/>
                  <a:lumOff val="95000"/>
                </a:schemeClr>
              </a:gs>
              <a:gs pos="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chemeClr val="bg2">
                <a:lumMod val="75000"/>
              </a:schemeClr>
            </a:solidFill>
          </a:ln>
          <a:effectLst>
            <a:outerShdw blurRad="482600" sx="102000" sy="102000" algn="ctr" rotWithShape="0">
              <a:prstClr val="black">
                <a:alpha val="12000"/>
              </a:prstClr>
            </a:outerShdw>
          </a:effectLst>
        </p:spPr>
        <p:txBody>
          <a:bodyPr wrap="square" lIns="576000" tIns="144000" rIns="144000" bIns="121920" rtlCol="0" anchor="ctr">
            <a:noAutofit/>
          </a:bodyPr>
          <a:lstStyle/>
          <a:p>
            <a:pPr defTabSz="1219170">
              <a:defRPr/>
            </a:pPr>
            <a:endParaRPr lang="ru-RU" sz="1400" b="1" kern="0" dirty="0">
              <a:solidFill>
                <a:srgbClr val="57565A">
                  <a:lumMod val="75000"/>
                </a:srgbClr>
              </a:solidFill>
              <a:latin typeface="Roboto Condensed" panose="02000000000000000000" pitchFamily="2" charset="0"/>
              <a:ea typeface="Roboto Condensed" panose="02000000000000000000" pitchFamily="2" charset="0"/>
            </a:endParaRPr>
          </a:p>
        </p:txBody>
      </p:sp>
      <p:sp>
        <p:nvSpPr>
          <p:cNvPr id="19" name="Rectangle 33">
            <a:extLst>
              <a:ext uri="{FF2B5EF4-FFF2-40B4-BE49-F238E27FC236}">
                <a16:creationId xmlns="" xmlns:a16="http://schemas.microsoft.com/office/drawing/2014/main" id="{B45E0702-6A63-49B0-A7DB-A3E33D92824B}"/>
              </a:ext>
            </a:extLst>
          </p:cNvPr>
          <p:cNvSpPr/>
          <p:nvPr/>
        </p:nvSpPr>
        <p:spPr>
          <a:xfrm>
            <a:off x="6342810" y="1244737"/>
            <a:ext cx="4828249" cy="646331"/>
          </a:xfrm>
          <a:prstGeom prst="rect">
            <a:avLst/>
          </a:prstGeom>
        </p:spPr>
        <p:txBody>
          <a:bodyPr wrap="square" anchor="ctr">
            <a:spAutoFit/>
          </a:bodyPr>
          <a:lstStyle/>
          <a:p>
            <a:pPr defTabSz="1219170"/>
            <a:r>
              <a:rPr lang="ru-RU" dirty="0">
                <a:latin typeface="Roboto Condensed" panose="020B0604020202020204" charset="0"/>
                <a:ea typeface="Roboto Condensed" panose="020B0604020202020204" charset="0"/>
                <a:cs typeface="Roboto Condensed" panose="020B0604020202020204" charset="0"/>
              </a:rPr>
              <a:t>Оптовая торговля, а также торговля по договорам поставки.</a:t>
            </a:r>
            <a:endParaRPr lang="ru-RU" dirty="0">
              <a:solidFill>
                <a:srgbClr val="57565A">
                  <a:lumMod val="75000"/>
                </a:srgbClr>
              </a:solidFill>
              <a:latin typeface="Roboto Condensed" panose="020B0604020202020204" charset="0"/>
              <a:ea typeface="Roboto Condensed" panose="020B0604020202020204" charset="0"/>
              <a:cs typeface="Roboto Condensed" panose="020B0604020202020204" charset="0"/>
            </a:endParaRPr>
          </a:p>
        </p:txBody>
      </p:sp>
      <p:sp>
        <p:nvSpPr>
          <p:cNvPr id="20" name="TextBox 19">
            <a:extLst>
              <a:ext uri="{FF2B5EF4-FFF2-40B4-BE49-F238E27FC236}">
                <a16:creationId xmlns="" xmlns:a16="http://schemas.microsoft.com/office/drawing/2014/main" id="{F84C16C1-5E7F-47B5-BDD8-85ECEC085D2F}"/>
              </a:ext>
            </a:extLst>
          </p:cNvPr>
          <p:cNvSpPr txBox="1"/>
          <p:nvPr/>
        </p:nvSpPr>
        <p:spPr>
          <a:xfrm>
            <a:off x="6333891" y="3577869"/>
            <a:ext cx="4946861" cy="1371215"/>
          </a:xfrm>
          <a:prstGeom prst="roundRect">
            <a:avLst/>
          </a:prstGeom>
          <a:gradFill>
            <a:gsLst>
              <a:gs pos="43000">
                <a:schemeClr val="accent1">
                  <a:lumMod val="5000"/>
                  <a:lumOff val="95000"/>
                </a:schemeClr>
              </a:gs>
              <a:gs pos="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chemeClr val="bg2">
                <a:lumMod val="75000"/>
              </a:schemeClr>
            </a:solidFill>
          </a:ln>
          <a:effectLst>
            <a:outerShdw blurRad="482600" sx="102000" sy="102000" algn="ctr" rotWithShape="0">
              <a:prstClr val="black">
                <a:alpha val="12000"/>
              </a:prstClr>
            </a:outerShdw>
          </a:effectLst>
        </p:spPr>
        <p:txBody>
          <a:bodyPr wrap="square" lIns="576000" tIns="144000" rIns="144000" bIns="121920" rtlCol="0" anchor="ctr">
            <a:noAutofit/>
          </a:bodyPr>
          <a:lstStyle/>
          <a:p>
            <a:pPr defTabSz="1219170">
              <a:defRPr/>
            </a:pPr>
            <a:endParaRPr lang="ru-RU" sz="1400" b="1" kern="0" dirty="0">
              <a:solidFill>
                <a:srgbClr val="57565A">
                  <a:lumMod val="75000"/>
                </a:srgbClr>
              </a:solidFill>
              <a:latin typeface="Roboto Condensed" panose="02000000000000000000" pitchFamily="2" charset="0"/>
              <a:ea typeface="Roboto Condensed" panose="02000000000000000000" pitchFamily="2" charset="0"/>
            </a:endParaRPr>
          </a:p>
        </p:txBody>
      </p:sp>
      <p:sp>
        <p:nvSpPr>
          <p:cNvPr id="3" name="TextBox 2"/>
          <p:cNvSpPr txBox="1"/>
          <p:nvPr/>
        </p:nvSpPr>
        <p:spPr>
          <a:xfrm>
            <a:off x="6512040" y="5133750"/>
            <a:ext cx="4634820" cy="1292662"/>
          </a:xfrm>
          <a:prstGeom prst="rect">
            <a:avLst/>
          </a:prstGeom>
          <a:noFill/>
        </p:spPr>
        <p:txBody>
          <a:bodyPr wrap="square" rtlCol="0">
            <a:spAutoFit/>
          </a:bodyPr>
          <a:lstStyle/>
          <a:p>
            <a:pPr lvl="0"/>
            <a:r>
              <a:rPr lang="ru-RU" dirty="0">
                <a:latin typeface="Roboto Condensed" panose="020B0604020202020204" charset="0"/>
                <a:ea typeface="Roboto Condensed" panose="020B0604020202020204" charset="0"/>
                <a:cs typeface="Roboto Condensed" panose="020B0604020202020204" charset="0"/>
              </a:rPr>
              <a:t>Грузовые и пассажирские перевозки, если в собственности или аренде больше 20 автотранспортных средств.</a:t>
            </a:r>
          </a:p>
          <a:p>
            <a:endParaRPr lang="ru-RU" sz="2400" dirty="0">
              <a:solidFill>
                <a:srgbClr val="57565A">
                  <a:lumMod val="75000"/>
                </a:srgbClr>
              </a:solidFill>
              <a:latin typeface="Roboto Condensed" panose="02000000000000000000" pitchFamily="2" charset="0"/>
              <a:ea typeface="Roboto Condensed" panose="02000000000000000000" pitchFamily="2" charset="0"/>
            </a:endParaRPr>
          </a:p>
        </p:txBody>
      </p:sp>
      <p:sp>
        <p:nvSpPr>
          <p:cNvPr id="21" name="TextBox 20">
            <a:extLst>
              <a:ext uri="{FF2B5EF4-FFF2-40B4-BE49-F238E27FC236}">
                <a16:creationId xmlns="" xmlns:a16="http://schemas.microsoft.com/office/drawing/2014/main" id="{F84C16C1-5E7F-47B5-BDD8-85ECEC085D2F}"/>
              </a:ext>
            </a:extLst>
          </p:cNvPr>
          <p:cNvSpPr txBox="1"/>
          <p:nvPr/>
        </p:nvSpPr>
        <p:spPr>
          <a:xfrm>
            <a:off x="6348718" y="2189972"/>
            <a:ext cx="4932034" cy="1311523"/>
          </a:xfrm>
          <a:prstGeom prst="roundRect">
            <a:avLst/>
          </a:prstGeom>
          <a:gradFill>
            <a:gsLst>
              <a:gs pos="43000">
                <a:schemeClr val="accent1">
                  <a:lumMod val="5000"/>
                  <a:lumOff val="95000"/>
                </a:schemeClr>
              </a:gs>
              <a:gs pos="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chemeClr val="bg2">
                <a:lumMod val="75000"/>
              </a:schemeClr>
            </a:solidFill>
          </a:ln>
          <a:effectLst>
            <a:outerShdw blurRad="482600" sx="102000" sy="102000" algn="ctr" rotWithShape="0">
              <a:prstClr val="black">
                <a:alpha val="12000"/>
              </a:prstClr>
            </a:outerShdw>
          </a:effectLst>
        </p:spPr>
        <p:txBody>
          <a:bodyPr wrap="square" lIns="576000" tIns="144000" rIns="144000" bIns="121920" rtlCol="0" anchor="ctr">
            <a:noAutofit/>
          </a:bodyPr>
          <a:lstStyle/>
          <a:p>
            <a:pPr defTabSz="1219170">
              <a:defRPr/>
            </a:pPr>
            <a:endParaRPr lang="ru-RU" sz="1400" b="1" kern="0" dirty="0">
              <a:solidFill>
                <a:srgbClr val="57565A">
                  <a:lumMod val="75000"/>
                </a:srgbClr>
              </a:solidFill>
              <a:latin typeface="Roboto Condensed" panose="02000000000000000000" pitchFamily="2" charset="0"/>
              <a:ea typeface="Roboto Condensed" panose="02000000000000000000" pitchFamily="2" charset="0"/>
            </a:endParaRPr>
          </a:p>
        </p:txBody>
      </p:sp>
      <p:sp>
        <p:nvSpPr>
          <p:cNvPr id="5" name="Прямоугольник 4"/>
          <p:cNvSpPr/>
          <p:nvPr/>
        </p:nvSpPr>
        <p:spPr>
          <a:xfrm>
            <a:off x="6581008" y="2384068"/>
            <a:ext cx="4322001" cy="923330"/>
          </a:xfrm>
          <a:prstGeom prst="rect">
            <a:avLst/>
          </a:prstGeom>
        </p:spPr>
        <p:txBody>
          <a:bodyPr wrap="square">
            <a:spAutoFit/>
          </a:bodyPr>
          <a:lstStyle/>
          <a:p>
            <a:r>
              <a:rPr lang="ru-RU" dirty="0">
                <a:latin typeface="Roboto Condensed" panose="020B0604020202020204" charset="0"/>
                <a:ea typeface="Roboto Condensed" panose="020B0604020202020204" charset="0"/>
                <a:cs typeface="Roboto Condensed" panose="020B0604020202020204" charset="0"/>
              </a:rPr>
              <a:t>Если площадь торгового зала при розничной торговле или услугах общественного питания больше 150 </a:t>
            </a:r>
            <a:r>
              <a:rPr lang="ru-RU" dirty="0" err="1">
                <a:latin typeface="Roboto Condensed" panose="020B0604020202020204" charset="0"/>
                <a:ea typeface="Roboto Condensed" panose="020B0604020202020204" charset="0"/>
                <a:cs typeface="Roboto Condensed" panose="020B0604020202020204" charset="0"/>
              </a:rPr>
              <a:t>кв.м</a:t>
            </a:r>
            <a:r>
              <a:rPr lang="ru-RU" dirty="0">
                <a:latin typeface="Roboto Condensed" panose="020B0604020202020204" charset="0"/>
                <a:ea typeface="Roboto Condensed" panose="020B0604020202020204" charset="0"/>
                <a:cs typeface="Roboto Condensed" panose="020B0604020202020204" charset="0"/>
              </a:rPr>
              <a:t>.</a:t>
            </a:r>
            <a:endParaRPr lang="ru-RU" dirty="0">
              <a:solidFill>
                <a:srgbClr val="57565A">
                  <a:lumMod val="75000"/>
                </a:srgbClr>
              </a:solidFill>
              <a:latin typeface="Roboto Condensed" panose="020B0604020202020204" charset="0"/>
              <a:ea typeface="Roboto Condensed" panose="020B0604020202020204" charset="0"/>
              <a:cs typeface="Roboto Condensed" panose="020B0604020202020204" charset="0"/>
            </a:endParaRPr>
          </a:p>
        </p:txBody>
      </p:sp>
      <p:sp>
        <p:nvSpPr>
          <p:cNvPr id="22" name="TextBox 21">
            <a:extLst>
              <a:ext uri="{FF2B5EF4-FFF2-40B4-BE49-F238E27FC236}">
                <a16:creationId xmlns="" xmlns:a16="http://schemas.microsoft.com/office/drawing/2014/main" id="{F84C16C1-5E7F-47B5-BDD8-85ECEC085D2F}"/>
              </a:ext>
            </a:extLst>
          </p:cNvPr>
          <p:cNvSpPr txBox="1"/>
          <p:nvPr/>
        </p:nvSpPr>
        <p:spPr>
          <a:xfrm>
            <a:off x="6348718" y="5101484"/>
            <a:ext cx="4946861" cy="1371215"/>
          </a:xfrm>
          <a:prstGeom prst="roundRect">
            <a:avLst/>
          </a:prstGeom>
          <a:gradFill>
            <a:gsLst>
              <a:gs pos="43000">
                <a:schemeClr val="accent1">
                  <a:lumMod val="5000"/>
                  <a:lumOff val="95000"/>
                </a:schemeClr>
              </a:gs>
              <a:gs pos="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chemeClr val="bg2">
                <a:lumMod val="75000"/>
              </a:schemeClr>
            </a:solidFill>
          </a:ln>
          <a:effectLst>
            <a:outerShdw blurRad="482600" sx="102000" sy="102000" algn="ctr" rotWithShape="0">
              <a:prstClr val="black">
                <a:alpha val="12000"/>
              </a:prstClr>
            </a:outerShdw>
          </a:effectLst>
        </p:spPr>
        <p:txBody>
          <a:bodyPr wrap="square" lIns="576000" tIns="144000" rIns="144000" bIns="121920" rtlCol="0" anchor="ctr">
            <a:noAutofit/>
          </a:bodyPr>
          <a:lstStyle/>
          <a:p>
            <a:pPr defTabSz="1219170">
              <a:defRPr/>
            </a:pPr>
            <a:endParaRPr lang="ru-RU" sz="1400" b="1" kern="0" dirty="0">
              <a:solidFill>
                <a:srgbClr val="57565A">
                  <a:lumMod val="75000"/>
                </a:srgbClr>
              </a:solidFill>
              <a:latin typeface="Roboto Condensed" panose="02000000000000000000" pitchFamily="2" charset="0"/>
              <a:ea typeface="Roboto Condensed" panose="02000000000000000000" pitchFamily="2" charset="0"/>
            </a:endParaRPr>
          </a:p>
        </p:txBody>
      </p:sp>
      <p:sp>
        <p:nvSpPr>
          <p:cNvPr id="24" name="TextBox 23"/>
          <p:cNvSpPr txBox="1"/>
          <p:nvPr/>
        </p:nvSpPr>
        <p:spPr>
          <a:xfrm>
            <a:off x="6627561" y="3788379"/>
            <a:ext cx="4634820" cy="1292662"/>
          </a:xfrm>
          <a:prstGeom prst="rect">
            <a:avLst/>
          </a:prstGeom>
          <a:noFill/>
        </p:spPr>
        <p:txBody>
          <a:bodyPr wrap="square" rtlCol="0">
            <a:spAutoFit/>
          </a:bodyPr>
          <a:lstStyle/>
          <a:p>
            <a:pPr lvl="0"/>
            <a:r>
              <a:rPr lang="ru-RU" dirty="0">
                <a:latin typeface="Roboto Condensed" panose="020B0604020202020204" charset="0"/>
                <a:ea typeface="Roboto Condensed" panose="020B0604020202020204" charset="0"/>
                <a:cs typeface="Roboto Condensed" panose="020B0604020202020204" charset="0"/>
              </a:rPr>
              <a:t>Грузовые и пассажирские перевозки, если в собственности или аренде больше 20 автотранспортных средств.</a:t>
            </a:r>
          </a:p>
          <a:p>
            <a:endParaRPr lang="ru-RU" sz="2400" dirty="0">
              <a:solidFill>
                <a:srgbClr val="57565A">
                  <a:lumMod val="75000"/>
                </a:srgbClr>
              </a:solidFill>
              <a:latin typeface="Roboto Condensed" panose="02000000000000000000" pitchFamily="2" charset="0"/>
              <a:ea typeface="Roboto Condensed" panose="02000000000000000000" pitchFamily="2" charset="0"/>
            </a:endParaRPr>
          </a:p>
        </p:txBody>
      </p:sp>
      <p:sp>
        <p:nvSpPr>
          <p:cNvPr id="25" name="TextBox 24"/>
          <p:cNvSpPr txBox="1"/>
          <p:nvPr/>
        </p:nvSpPr>
        <p:spPr>
          <a:xfrm>
            <a:off x="6536239" y="5364582"/>
            <a:ext cx="4634820" cy="646331"/>
          </a:xfrm>
          <a:prstGeom prst="rect">
            <a:avLst/>
          </a:prstGeom>
          <a:noFill/>
        </p:spPr>
        <p:txBody>
          <a:bodyPr wrap="square" rtlCol="0">
            <a:spAutoFit/>
          </a:bodyPr>
          <a:lstStyle/>
          <a:p>
            <a:pPr lvl="0"/>
            <a:r>
              <a:rPr lang="ru-RU" dirty="0">
                <a:latin typeface="Roboto Condensed" panose="020B0604020202020204" charset="0"/>
                <a:ea typeface="Roboto Condensed" panose="020B0604020202020204" charset="0"/>
                <a:cs typeface="Roboto Condensed" panose="020B0604020202020204" charset="0"/>
              </a:rPr>
              <a:t>Сделки с ценными бумагами,  оказание кредитных и  иных финансовых услуг.</a:t>
            </a:r>
            <a:endParaRPr lang="ru-RU" sz="2400" dirty="0">
              <a:solidFill>
                <a:srgbClr val="57565A">
                  <a:lumMod val="75000"/>
                </a:srgbClr>
              </a:solidFill>
              <a:latin typeface="Roboto Condensed" panose="020B0604020202020204" charset="0"/>
              <a:ea typeface="Roboto Condensed" panose="020B0604020202020204" charset="0"/>
              <a:cs typeface="Roboto Condensed" panose="020B0604020202020204" charset="0"/>
            </a:endParaRPr>
          </a:p>
        </p:txBody>
      </p:sp>
    </p:spTree>
    <p:extLst>
      <p:ext uri="{BB962C8B-B14F-4D97-AF65-F5344CB8AC3E}">
        <p14:creationId xmlns:p14="http://schemas.microsoft.com/office/powerpoint/2010/main" val="3122183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68127" y="0"/>
            <a:ext cx="3285448" cy="15197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253575" y="-1444"/>
            <a:ext cx="3419030" cy="15346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00"/>
              </a:solidFill>
            </a:endParaRPr>
          </a:p>
        </p:txBody>
      </p:sp>
      <p:sp>
        <p:nvSpPr>
          <p:cNvPr id="80" name="Прямоугольник 79"/>
          <p:cNvSpPr/>
          <p:nvPr/>
        </p:nvSpPr>
        <p:spPr>
          <a:xfrm>
            <a:off x="8672604" y="-683"/>
            <a:ext cx="3519395" cy="153465"/>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7030A0"/>
              </a:solidFill>
            </a:endParaRPr>
          </a:p>
        </p:txBody>
      </p:sp>
      <p:sp>
        <p:nvSpPr>
          <p:cNvPr id="5" name="Номер слайда 4"/>
          <p:cNvSpPr>
            <a:spLocks noGrp="1"/>
          </p:cNvSpPr>
          <p:nvPr>
            <p:ph type="sldNum" sz="quarter" idx="12"/>
          </p:nvPr>
        </p:nvSpPr>
        <p:spPr/>
        <p:txBody>
          <a:bodyPr/>
          <a:lstStyle/>
          <a:p>
            <a:fld id="{38C2772E-14CB-4873-B3BE-45BF32F01EEB}" type="slidenum">
              <a:rPr lang="ru-RU" smtClean="0"/>
              <a:t>5</a:t>
            </a:fld>
            <a:endParaRPr lang="ru-RU"/>
          </a:p>
        </p:txBody>
      </p:sp>
      <p:sp>
        <p:nvSpPr>
          <p:cNvPr id="8" name="Заголовок 1"/>
          <p:cNvSpPr txBox="1">
            <a:spLocks/>
          </p:cNvSpPr>
          <p:nvPr/>
        </p:nvSpPr>
        <p:spPr>
          <a:xfrm>
            <a:off x="623392" y="1988840"/>
            <a:ext cx="11029507" cy="2246769"/>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2400"/>
              </a:spcBef>
            </a:pPr>
            <a:r>
              <a:rPr lang="ru-RU" sz="2400" b="1" dirty="0" smtClean="0">
                <a:solidFill>
                  <a:srgbClr val="FF0000"/>
                </a:solidFill>
                <a:latin typeface="Roboto Condensed" panose="020B0604020202020204" charset="0"/>
                <a:ea typeface="Roboto Condensed" panose="020B0604020202020204" charset="0"/>
                <a:cs typeface="Roboto Condensed" panose="020B0604020202020204" charset="0"/>
              </a:rPr>
              <a:t>ОБРАТИТЕ ВНИМАНИЕ!</a:t>
            </a:r>
            <a:r>
              <a:rPr lang="ru-RU" sz="2400" b="1" dirty="0" smtClean="0">
                <a:latin typeface="Roboto Condensed" panose="020B0604020202020204" charset="0"/>
                <a:ea typeface="Roboto Condensed" panose="020B0604020202020204" charset="0"/>
                <a:cs typeface="Roboto Condensed" panose="020B0604020202020204" charset="0"/>
              </a:rPr>
              <a:t> </a:t>
            </a:r>
            <a:r>
              <a:rPr lang="ru-RU" sz="2400" dirty="0" smtClean="0">
                <a:latin typeface="Roboto Condensed" panose="020B0604020202020204" charset="0"/>
                <a:ea typeface="Roboto Condensed" panose="020B0604020202020204" charset="0"/>
                <a:cs typeface="Roboto Condensed" panose="020B0604020202020204" charset="0"/>
              </a:rPr>
              <a:t>С 1 января 2023 </a:t>
            </a:r>
            <a:r>
              <a:rPr lang="ru-RU" sz="2400" dirty="0" smtClean="0">
                <a:latin typeface="Roboto Condensed" panose="020B0604020202020204" charset="0"/>
                <a:ea typeface="Roboto Condensed" panose="020B0604020202020204" charset="0"/>
                <a:cs typeface="Roboto Condensed" panose="020B0604020202020204" charset="0"/>
              </a:rPr>
              <a:t>производство </a:t>
            </a:r>
            <a:r>
              <a:rPr lang="ru-RU" sz="2400" dirty="0">
                <a:latin typeface="Roboto Condensed" panose="020B0604020202020204" charset="0"/>
                <a:ea typeface="Roboto Condensed" panose="020B0604020202020204" charset="0"/>
                <a:cs typeface="Roboto Condensed" panose="020B0604020202020204" charset="0"/>
              </a:rPr>
              <a:t>ювелирных изделий и изделий из драгоценных металлов, а также розничная торговля такими изделиями больше не будут подпадать под патент. Основание положения Закона от 09.03.2022 № 47-ФЗ.</a:t>
            </a:r>
          </a:p>
          <a:p>
            <a:pPr>
              <a:lnSpc>
                <a:spcPct val="100000"/>
              </a:lnSpc>
              <a:spcBef>
                <a:spcPts val="2400"/>
              </a:spcBef>
            </a:pPr>
            <a:endParaRPr lang="ru-RU" sz="2400" b="1" dirty="0">
              <a:latin typeface="Roboto Condensed" panose="020B0604020202020204" charset="0"/>
              <a:ea typeface="Roboto Condensed" panose="020B0604020202020204" charset="0"/>
              <a:cs typeface="Roboto Condensed" panose="020B0604020202020204" charset="0"/>
            </a:endParaRPr>
          </a:p>
        </p:txBody>
      </p:sp>
    </p:spTree>
    <p:extLst>
      <p:ext uri="{BB962C8B-B14F-4D97-AF65-F5344CB8AC3E}">
        <p14:creationId xmlns:p14="http://schemas.microsoft.com/office/powerpoint/2010/main" val="41701038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Прямоугольник 1"/>
          <p:cNvSpPr/>
          <p:nvPr/>
        </p:nvSpPr>
        <p:spPr>
          <a:xfrm>
            <a:off x="1968127" y="0"/>
            <a:ext cx="3285448" cy="15197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 name="Прямоугольник 3"/>
          <p:cNvSpPr/>
          <p:nvPr/>
        </p:nvSpPr>
        <p:spPr>
          <a:xfrm>
            <a:off x="5253575" y="-1444"/>
            <a:ext cx="3419030" cy="15346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00"/>
              </a:solidFill>
            </a:endParaRPr>
          </a:p>
        </p:txBody>
      </p:sp>
      <p:sp>
        <p:nvSpPr>
          <p:cNvPr id="80" name="Прямоугольник 79"/>
          <p:cNvSpPr/>
          <p:nvPr/>
        </p:nvSpPr>
        <p:spPr>
          <a:xfrm>
            <a:off x="8672604" y="-683"/>
            <a:ext cx="3519395" cy="153465"/>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7030A0"/>
              </a:solidFill>
            </a:endParaRPr>
          </a:p>
        </p:txBody>
      </p:sp>
      <p:sp>
        <p:nvSpPr>
          <p:cNvPr id="14" name="Прямоугольник 13"/>
          <p:cNvSpPr/>
          <p:nvPr/>
        </p:nvSpPr>
        <p:spPr>
          <a:xfrm>
            <a:off x="1436410" y="2862175"/>
            <a:ext cx="9700150" cy="1015663"/>
          </a:xfrm>
          <a:prstGeom prst="rect">
            <a:avLst/>
          </a:prstGeom>
        </p:spPr>
        <p:txBody>
          <a:bodyPr wrap="square">
            <a:spAutoFit/>
          </a:bodyPr>
          <a:lstStyle/>
          <a:p>
            <a:r>
              <a:rPr lang="ru-RU" sz="2000" dirty="0">
                <a:latin typeface="Roboto Condensed" panose="020B0604020202020204" charset="0"/>
                <a:ea typeface="Roboto Condensed" panose="020B0604020202020204" charset="0"/>
                <a:cs typeface="Roboto Condensed" panose="020B0604020202020204" charset="0"/>
              </a:rPr>
              <a:t>Налогоплательщики, представившие заявление через «Личный кабинет индивидуального предпринимателя» или по ТКС, патент получат также в электронном виде. Получать его в бумажном виде в налоговом органе в этом случае не потребуется.</a:t>
            </a:r>
            <a:endParaRPr lang="ru-RU" sz="2000" dirty="0">
              <a:latin typeface="Roboto Condensed" panose="020B0604020202020204" charset="0"/>
              <a:ea typeface="Roboto Condensed" panose="020B0604020202020204" charset="0"/>
              <a:cs typeface="Roboto Condensed" panose="020B0604020202020204" charset="0"/>
            </a:endParaRPr>
          </a:p>
        </p:txBody>
      </p:sp>
      <p:sp>
        <p:nvSpPr>
          <p:cNvPr id="3" name="Прямоугольник 2"/>
          <p:cNvSpPr/>
          <p:nvPr/>
        </p:nvSpPr>
        <p:spPr>
          <a:xfrm>
            <a:off x="1415481" y="245535"/>
            <a:ext cx="10422510" cy="954107"/>
          </a:xfrm>
          <a:prstGeom prst="rect">
            <a:avLst/>
          </a:prstGeom>
        </p:spPr>
        <p:txBody>
          <a:bodyPr wrap="square">
            <a:spAutoFit/>
          </a:bodyPr>
          <a:lstStyle/>
          <a:p>
            <a:r>
              <a:rPr lang="ru-RU" sz="2800" b="1" dirty="0" smtClean="0">
                <a:latin typeface="Roboto Condensed" panose="020B0604020202020204" charset="0"/>
                <a:ea typeface="Roboto Condensed" panose="020B0604020202020204" charset="0"/>
                <a:cs typeface="Roboto Condensed" panose="020B0604020202020204" charset="0"/>
              </a:rPr>
              <a:t>Как получить Патент? Какая существует процедура перехода на патентную систему налогообложения</a:t>
            </a:r>
            <a:endParaRPr lang="ru-RU" sz="2800" b="1" dirty="0">
              <a:solidFill>
                <a:srgbClr val="EB6E19"/>
              </a:solidFill>
              <a:latin typeface="Roboto Condensed" panose="020B0604020202020204" charset="0"/>
              <a:ea typeface="Roboto Condensed" panose="020B0604020202020204" charset="0"/>
              <a:cs typeface="Roboto Condensed" panose="020B0604020202020204" charset="0"/>
            </a:endParaRPr>
          </a:p>
        </p:txBody>
      </p:sp>
      <p:sp>
        <p:nvSpPr>
          <p:cNvPr id="9" name="Прямоугольник 8"/>
          <p:cNvSpPr/>
          <p:nvPr/>
        </p:nvSpPr>
        <p:spPr>
          <a:xfrm>
            <a:off x="1415481" y="1408215"/>
            <a:ext cx="9837049" cy="1323439"/>
          </a:xfrm>
          <a:prstGeom prst="rect">
            <a:avLst/>
          </a:prstGeom>
        </p:spPr>
        <p:txBody>
          <a:bodyPr wrap="square">
            <a:spAutoFit/>
          </a:bodyPr>
          <a:lstStyle/>
          <a:p>
            <a:pPr algn="just"/>
            <a:r>
              <a:rPr lang="ru-RU" sz="2000" dirty="0" smtClean="0">
                <a:latin typeface="Roboto Condensed" panose="020B0604020202020204" charset="0"/>
                <a:ea typeface="Roboto Condensed" panose="020B0604020202020204" charset="0"/>
                <a:cs typeface="Roboto Condensed" panose="020B0604020202020204" charset="0"/>
              </a:rPr>
              <a:t>Получить патент </a:t>
            </a:r>
            <a:r>
              <a:rPr lang="ru-RU" sz="2000" dirty="0">
                <a:latin typeface="Roboto Condensed" panose="020B0604020202020204" charset="0"/>
                <a:ea typeface="Roboto Condensed" panose="020B0604020202020204" charset="0"/>
                <a:cs typeface="Roboto Condensed" panose="020B0604020202020204" charset="0"/>
              </a:rPr>
              <a:t>можно на календарный год или на несколько месяцев в течение года, подав в налоговый орган </a:t>
            </a:r>
            <a:r>
              <a:rPr lang="ru-RU" sz="2000" b="1" dirty="0">
                <a:latin typeface="Roboto Condensed" panose="020B0604020202020204" charset="0"/>
                <a:ea typeface="Roboto Condensed" panose="020B0604020202020204" charset="0"/>
                <a:cs typeface="Roboto Condensed" panose="020B0604020202020204" charset="0"/>
              </a:rPr>
              <a:t>заявление по форме № 26.5-1</a:t>
            </a:r>
            <a:r>
              <a:rPr lang="ru-RU" sz="2000" dirty="0">
                <a:latin typeface="Roboto Condensed" panose="020B0604020202020204" charset="0"/>
                <a:ea typeface="Roboto Condensed" panose="020B0604020202020204" charset="0"/>
                <a:cs typeface="Roboto Condensed" panose="020B0604020202020204" charset="0"/>
              </a:rPr>
              <a:t>. Заявление на получение патента подается не позднее, чем за 10 дней до начала применения. Представить можно как на бумажном носителе, так и в электронной форме.</a:t>
            </a:r>
            <a:r>
              <a:rPr lang="ru-RU" sz="2000" dirty="0" smtClean="0">
                <a:latin typeface="Roboto Condensed" panose="020B0604020202020204" charset="0"/>
                <a:ea typeface="Roboto Condensed" panose="020B0604020202020204" charset="0"/>
                <a:cs typeface="Roboto Condensed" panose="020B0604020202020204" charset="0"/>
              </a:rPr>
              <a:t> </a:t>
            </a:r>
            <a:endParaRPr lang="ru-RU" sz="2000" dirty="0">
              <a:latin typeface="Roboto Condensed" panose="020B0604020202020204" charset="0"/>
              <a:ea typeface="Roboto Condensed" panose="020B0604020202020204" charset="0"/>
              <a:cs typeface="Roboto Condensed" panose="020B0604020202020204" charset="0"/>
            </a:endParaRPr>
          </a:p>
        </p:txBody>
      </p:sp>
      <p:sp>
        <p:nvSpPr>
          <p:cNvPr id="15" name="Прямоугольник 14"/>
          <p:cNvSpPr/>
          <p:nvPr/>
        </p:nvSpPr>
        <p:spPr>
          <a:xfrm>
            <a:off x="1127448" y="3939393"/>
            <a:ext cx="9472225" cy="400110"/>
          </a:xfrm>
          <a:prstGeom prst="rect">
            <a:avLst/>
          </a:prstGeom>
        </p:spPr>
        <p:txBody>
          <a:bodyPr wrap="square">
            <a:spAutoFit/>
          </a:bodyPr>
          <a:lstStyle/>
          <a:p>
            <a:endParaRPr lang="ru-RU" sz="2000" dirty="0">
              <a:latin typeface="Roboto Condensed" panose="020B0604020202020204" charset="0"/>
              <a:ea typeface="Roboto Condensed" panose="020B0604020202020204" charset="0"/>
              <a:cs typeface="Roboto Condensed" panose="020B0604020202020204" charset="0"/>
            </a:endParaRPr>
          </a:p>
        </p:txBody>
      </p:sp>
      <p:sp>
        <p:nvSpPr>
          <p:cNvPr id="16" name="Прямоугольник 15"/>
          <p:cNvSpPr/>
          <p:nvPr/>
        </p:nvSpPr>
        <p:spPr>
          <a:xfrm>
            <a:off x="1443840" y="5085183"/>
            <a:ext cx="9692720" cy="1015663"/>
          </a:xfrm>
          <a:prstGeom prst="rect">
            <a:avLst/>
          </a:prstGeom>
        </p:spPr>
        <p:txBody>
          <a:bodyPr wrap="square">
            <a:spAutoFit/>
          </a:bodyPr>
          <a:lstStyle/>
          <a:p>
            <a:r>
              <a:rPr lang="ru-RU" sz="2000" dirty="0">
                <a:latin typeface="Roboto Condensed" panose="020B0604020202020204" charset="0"/>
                <a:ea typeface="Roboto Condensed" panose="020B0604020202020204" charset="0"/>
                <a:cs typeface="Roboto Condensed" panose="020B0604020202020204" charset="0"/>
              </a:rPr>
              <a:t>В течение 5 дней со дня получения патента налоговый орган обязан выдать индивидуальному предпринимателю патент или уведомить его об отказе в выдаче патента.</a:t>
            </a:r>
          </a:p>
        </p:txBody>
      </p:sp>
      <p:sp>
        <p:nvSpPr>
          <p:cNvPr id="7" name="Прямоугольник 6"/>
          <p:cNvSpPr/>
          <p:nvPr/>
        </p:nvSpPr>
        <p:spPr>
          <a:xfrm>
            <a:off x="1443840" y="3963386"/>
            <a:ext cx="9620711" cy="1015663"/>
          </a:xfrm>
          <a:prstGeom prst="rect">
            <a:avLst/>
          </a:prstGeom>
        </p:spPr>
        <p:txBody>
          <a:bodyPr wrap="square">
            <a:spAutoFit/>
          </a:bodyPr>
          <a:lstStyle/>
          <a:p>
            <a:r>
              <a:rPr lang="ru-RU" sz="2000" dirty="0">
                <a:latin typeface="Roboto Condensed" panose="020B0604020202020204" charset="0"/>
                <a:ea typeface="Roboto Condensed" panose="020B0604020202020204" charset="0"/>
                <a:cs typeface="Roboto Condensed" panose="020B0604020202020204" charset="0"/>
              </a:rPr>
              <a:t>П</a:t>
            </a:r>
            <a:r>
              <a:rPr lang="ru-RU" sz="2000" dirty="0" smtClean="0">
                <a:latin typeface="Roboto Condensed" panose="020B0604020202020204" charset="0"/>
                <a:ea typeface="Roboto Condensed" panose="020B0604020202020204" charset="0"/>
                <a:cs typeface="Roboto Condensed" panose="020B0604020202020204" charset="0"/>
              </a:rPr>
              <a:t>атент </a:t>
            </a:r>
            <a:r>
              <a:rPr lang="ru-RU" sz="2000" dirty="0">
                <a:latin typeface="Roboto Condensed" panose="020B0604020202020204" charset="0"/>
                <a:ea typeface="Roboto Condensed" panose="020B0604020202020204" charset="0"/>
                <a:cs typeface="Roboto Condensed" panose="020B0604020202020204" charset="0"/>
              </a:rPr>
              <a:t>выдается с любого числа месяца, указанного ИП в заявлении на получение патента, на любое количество дней, но не менее месяца и в пределах календарного </a:t>
            </a:r>
            <a:r>
              <a:rPr lang="ru-RU" sz="2000" dirty="0" smtClean="0">
                <a:latin typeface="Roboto Condensed" panose="020B0604020202020204" charset="0"/>
                <a:ea typeface="Roboto Condensed" panose="020B0604020202020204" charset="0"/>
                <a:cs typeface="Roboto Condensed" panose="020B0604020202020204" charset="0"/>
              </a:rPr>
              <a:t>года.</a:t>
            </a:r>
            <a:endParaRPr lang="ru-RU" sz="2000" dirty="0">
              <a:latin typeface="Roboto Condensed" panose="020B0604020202020204" charset="0"/>
              <a:ea typeface="Roboto Condensed" panose="020B0604020202020204" charset="0"/>
              <a:cs typeface="Roboto Condensed" panose="020B0604020202020204" charset="0"/>
            </a:endParaRPr>
          </a:p>
        </p:txBody>
      </p:sp>
    </p:spTree>
    <p:extLst>
      <p:ext uri="{BB962C8B-B14F-4D97-AF65-F5344CB8AC3E}">
        <p14:creationId xmlns:p14="http://schemas.microsoft.com/office/powerpoint/2010/main" val="45545394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Прямоугольник 1"/>
          <p:cNvSpPr/>
          <p:nvPr/>
        </p:nvSpPr>
        <p:spPr>
          <a:xfrm>
            <a:off x="1968127" y="0"/>
            <a:ext cx="3285448" cy="15197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 name="Прямоугольник 3"/>
          <p:cNvSpPr/>
          <p:nvPr/>
        </p:nvSpPr>
        <p:spPr>
          <a:xfrm>
            <a:off x="5253575" y="-1444"/>
            <a:ext cx="3419030" cy="15346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00"/>
              </a:solidFill>
            </a:endParaRPr>
          </a:p>
        </p:txBody>
      </p:sp>
      <p:sp>
        <p:nvSpPr>
          <p:cNvPr id="80" name="Прямоугольник 79"/>
          <p:cNvSpPr/>
          <p:nvPr/>
        </p:nvSpPr>
        <p:spPr>
          <a:xfrm>
            <a:off x="8672604" y="-683"/>
            <a:ext cx="3519395" cy="153465"/>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7030A0"/>
              </a:solidFill>
            </a:endParaRPr>
          </a:p>
        </p:txBody>
      </p:sp>
      <p:sp>
        <p:nvSpPr>
          <p:cNvPr id="14" name="Номер слайда 7"/>
          <p:cNvSpPr txBox="1">
            <a:spLocks/>
          </p:cNvSpPr>
          <p:nvPr/>
        </p:nvSpPr>
        <p:spPr>
          <a:xfrm>
            <a:off x="8610600" y="63563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C2772E-14CB-4873-B3BE-45BF32F01EEB}" type="slidenum">
              <a:rPr lang="ru-RU" smtClean="0"/>
              <a:pPr/>
              <a:t>7</a:t>
            </a:fld>
            <a:endParaRPr lang="ru-RU" dirty="0"/>
          </a:p>
        </p:txBody>
      </p:sp>
      <p:sp>
        <p:nvSpPr>
          <p:cNvPr id="10" name="TextBox 9">
            <a:extLst>
              <a:ext uri="{FF2B5EF4-FFF2-40B4-BE49-F238E27FC236}">
                <a16:creationId xmlns="" xmlns:a16="http://schemas.microsoft.com/office/drawing/2014/main" id="{F84C16C1-5E7F-47B5-BDD8-85ECEC085D2F}"/>
              </a:ext>
            </a:extLst>
          </p:cNvPr>
          <p:cNvSpPr txBox="1"/>
          <p:nvPr/>
        </p:nvSpPr>
        <p:spPr>
          <a:xfrm>
            <a:off x="1811146" y="3237732"/>
            <a:ext cx="8848591" cy="2209816"/>
          </a:xfrm>
          <a:prstGeom prst="roundRect">
            <a:avLst/>
          </a:prstGeom>
          <a:gradFill>
            <a:gsLst>
              <a:gs pos="0">
                <a:srgbClr val="E0FDE0"/>
              </a:gs>
              <a:gs pos="50000">
                <a:schemeClr val="lt1">
                  <a:tint val="98000"/>
                  <a:satMod val="130000"/>
                  <a:shade val="90000"/>
                  <a:lumMod val="103000"/>
                </a:schemeClr>
              </a:gs>
              <a:gs pos="100000">
                <a:srgbClr val="E0FDE0"/>
              </a:gs>
            </a:gsLst>
          </a:gradFill>
          <a:ln w="19050">
            <a:solidFill>
              <a:schemeClr val="bg2">
                <a:lumMod val="75000"/>
              </a:schemeClr>
            </a:solidFill>
          </a:ln>
          <a:effectLst>
            <a:outerShdw blurRad="482600" sx="102000" sy="102000" algn="ctr" rotWithShape="0">
              <a:prstClr val="black">
                <a:alpha val="12000"/>
              </a:prstClr>
            </a:outerShdw>
          </a:effectLst>
        </p:spPr>
        <p:style>
          <a:lnRef idx="0">
            <a:scrgbClr r="0" g="0" b="0"/>
          </a:lnRef>
          <a:fillRef idx="1003">
            <a:schemeClr val="lt1"/>
          </a:fillRef>
          <a:effectRef idx="0">
            <a:scrgbClr r="0" g="0" b="0"/>
          </a:effectRef>
          <a:fontRef idx="major"/>
        </p:style>
        <p:txBody>
          <a:bodyPr wrap="square" lIns="576000" tIns="144000" rIns="144000" bIns="121920" rtlCol="0" anchor="ctr">
            <a:noAutofit/>
          </a:bodyPr>
          <a:lstStyle/>
          <a:p>
            <a:pPr defTabSz="1219170">
              <a:defRPr/>
            </a:pPr>
            <a:r>
              <a:rPr lang="ru-RU" sz="1600" b="1" kern="0" dirty="0">
                <a:solidFill>
                  <a:srgbClr val="57565A">
                    <a:lumMod val="75000"/>
                  </a:srgbClr>
                </a:solidFill>
                <a:latin typeface="Roboto Condensed" panose="02000000000000000000" pitchFamily="2" charset="0"/>
                <a:ea typeface="Roboto Condensed" panose="02000000000000000000" pitchFamily="2" charset="0"/>
              </a:rPr>
              <a:t>                                                    </a:t>
            </a:r>
          </a:p>
        </p:txBody>
      </p:sp>
      <p:sp>
        <p:nvSpPr>
          <p:cNvPr id="11" name="TextBox 10">
            <a:extLst>
              <a:ext uri="{FF2B5EF4-FFF2-40B4-BE49-F238E27FC236}">
                <a16:creationId xmlns="" xmlns:a16="http://schemas.microsoft.com/office/drawing/2014/main" id="{F84C16C1-5E7F-47B5-BDD8-85ECEC085D2F}"/>
              </a:ext>
            </a:extLst>
          </p:cNvPr>
          <p:cNvSpPr txBox="1"/>
          <p:nvPr/>
        </p:nvSpPr>
        <p:spPr>
          <a:xfrm>
            <a:off x="1811146" y="1858317"/>
            <a:ext cx="8800797" cy="1379415"/>
          </a:xfrm>
          <a:prstGeom prst="roundRect">
            <a:avLst/>
          </a:prstGeom>
          <a:gradFill>
            <a:gsLst>
              <a:gs pos="0">
                <a:srgbClr val="E0FDE0"/>
              </a:gs>
              <a:gs pos="50000">
                <a:schemeClr val="lt1">
                  <a:tint val="98000"/>
                  <a:satMod val="130000"/>
                  <a:shade val="90000"/>
                  <a:lumMod val="103000"/>
                </a:schemeClr>
              </a:gs>
              <a:gs pos="100000">
                <a:srgbClr val="E0FDE0"/>
              </a:gs>
            </a:gsLst>
          </a:gradFill>
          <a:ln w="19050">
            <a:solidFill>
              <a:schemeClr val="bg2">
                <a:lumMod val="75000"/>
              </a:schemeClr>
            </a:solidFill>
          </a:ln>
          <a:effectLst>
            <a:outerShdw blurRad="482600" sx="102000" sy="102000" algn="ctr" rotWithShape="0">
              <a:prstClr val="black">
                <a:alpha val="12000"/>
              </a:prstClr>
            </a:outerShdw>
          </a:effectLst>
        </p:spPr>
        <p:style>
          <a:lnRef idx="0">
            <a:scrgbClr r="0" g="0" b="0"/>
          </a:lnRef>
          <a:fillRef idx="1003">
            <a:schemeClr val="lt1"/>
          </a:fillRef>
          <a:effectRef idx="0">
            <a:scrgbClr r="0" g="0" b="0"/>
          </a:effectRef>
          <a:fontRef idx="major"/>
        </p:style>
        <p:txBody>
          <a:bodyPr wrap="square" lIns="576000" tIns="144000" rIns="144000" bIns="121920" rtlCol="0" anchor="ctr">
            <a:noAutofit/>
          </a:bodyPr>
          <a:lstStyle/>
          <a:p>
            <a:pPr defTabSz="1219170">
              <a:defRPr/>
            </a:pPr>
            <a:r>
              <a:rPr lang="ru-RU" sz="1600" b="1" kern="0" dirty="0">
                <a:solidFill>
                  <a:srgbClr val="57565A">
                    <a:lumMod val="75000"/>
                  </a:srgbClr>
                </a:solidFill>
                <a:latin typeface="Roboto Condensed" panose="02000000000000000000" pitchFamily="2" charset="0"/>
                <a:ea typeface="Roboto Condensed" panose="02000000000000000000" pitchFamily="2" charset="0"/>
              </a:rPr>
              <a:t>                                                    </a:t>
            </a:r>
          </a:p>
        </p:txBody>
      </p:sp>
      <p:sp>
        <p:nvSpPr>
          <p:cNvPr id="12" name="TextBox 11">
            <a:extLst>
              <a:ext uri="{FF2B5EF4-FFF2-40B4-BE49-F238E27FC236}">
                <a16:creationId xmlns="" xmlns:a16="http://schemas.microsoft.com/office/drawing/2014/main" id="{F84C16C1-5E7F-47B5-BDD8-85ECEC085D2F}"/>
              </a:ext>
            </a:extLst>
          </p:cNvPr>
          <p:cNvSpPr txBox="1"/>
          <p:nvPr/>
        </p:nvSpPr>
        <p:spPr>
          <a:xfrm>
            <a:off x="1811146" y="644102"/>
            <a:ext cx="8800797" cy="1224136"/>
          </a:xfrm>
          <a:prstGeom prst="roundRect">
            <a:avLst/>
          </a:prstGeom>
          <a:gradFill>
            <a:gsLst>
              <a:gs pos="0">
                <a:srgbClr val="E0FDE0"/>
              </a:gs>
              <a:gs pos="50000">
                <a:schemeClr val="lt1">
                  <a:tint val="98000"/>
                  <a:satMod val="130000"/>
                  <a:shade val="90000"/>
                  <a:lumMod val="103000"/>
                </a:schemeClr>
              </a:gs>
              <a:gs pos="100000">
                <a:srgbClr val="E0FDE0"/>
              </a:gs>
            </a:gsLst>
          </a:gradFill>
          <a:ln w="19050">
            <a:solidFill>
              <a:schemeClr val="bg2">
                <a:lumMod val="75000"/>
              </a:schemeClr>
            </a:solidFill>
          </a:ln>
          <a:effectLst>
            <a:outerShdw blurRad="482600" sx="102000" sy="102000" algn="ctr" rotWithShape="0">
              <a:prstClr val="black">
                <a:alpha val="12000"/>
              </a:prstClr>
            </a:outerShdw>
          </a:effectLst>
        </p:spPr>
        <p:style>
          <a:lnRef idx="0">
            <a:scrgbClr r="0" g="0" b="0"/>
          </a:lnRef>
          <a:fillRef idx="1003">
            <a:schemeClr val="lt1"/>
          </a:fillRef>
          <a:effectRef idx="0">
            <a:scrgbClr r="0" g="0" b="0"/>
          </a:effectRef>
          <a:fontRef idx="major"/>
        </p:style>
        <p:txBody>
          <a:bodyPr wrap="square" lIns="576000" tIns="144000" rIns="144000" bIns="121920" rtlCol="0" anchor="ctr">
            <a:noAutofit/>
          </a:bodyPr>
          <a:lstStyle/>
          <a:p>
            <a:pPr defTabSz="1219170">
              <a:defRPr/>
            </a:pPr>
            <a:r>
              <a:rPr lang="ru-RU" sz="1600" b="1" kern="0" dirty="0">
                <a:solidFill>
                  <a:srgbClr val="57565A">
                    <a:lumMod val="75000"/>
                  </a:srgbClr>
                </a:solidFill>
                <a:latin typeface="Roboto Condensed" panose="02000000000000000000" pitchFamily="2" charset="0"/>
                <a:ea typeface="Roboto Condensed" panose="02000000000000000000" pitchFamily="2" charset="0"/>
              </a:rPr>
              <a:t>                                </a:t>
            </a:r>
          </a:p>
        </p:txBody>
      </p:sp>
      <p:sp>
        <p:nvSpPr>
          <p:cNvPr id="15" name="Прямоугольник 14"/>
          <p:cNvSpPr/>
          <p:nvPr/>
        </p:nvSpPr>
        <p:spPr>
          <a:xfrm>
            <a:off x="2627352" y="812746"/>
            <a:ext cx="7575481" cy="1077218"/>
          </a:xfrm>
          <a:prstGeom prst="rect">
            <a:avLst/>
          </a:prstGeom>
        </p:spPr>
        <p:txBody>
          <a:bodyPr wrap="square">
            <a:spAutoFit/>
          </a:bodyPr>
          <a:lstStyle/>
          <a:p>
            <a:r>
              <a:rPr lang="ru-RU" sz="1600" dirty="0" smtClean="0"/>
              <a:t>Несоответствие в заявлении на получение патента вида предпринимательской деятельности перечню видов предпринимательской деятельности, в отношении которых на территории субъекта Российской Федерации введена патентная система налогообложения; </a:t>
            </a:r>
            <a:endParaRPr lang="ru-RU" sz="1600" dirty="0"/>
          </a:p>
        </p:txBody>
      </p:sp>
      <p:sp>
        <p:nvSpPr>
          <p:cNvPr id="16" name="Прямоугольник 15"/>
          <p:cNvSpPr/>
          <p:nvPr/>
        </p:nvSpPr>
        <p:spPr>
          <a:xfrm>
            <a:off x="2641207" y="1994260"/>
            <a:ext cx="7299560" cy="1077218"/>
          </a:xfrm>
          <a:prstGeom prst="rect">
            <a:avLst/>
          </a:prstGeom>
        </p:spPr>
        <p:txBody>
          <a:bodyPr wrap="square">
            <a:spAutoFit/>
          </a:bodyPr>
          <a:lstStyle/>
          <a:p>
            <a:r>
              <a:rPr lang="ru-RU" sz="1600" dirty="0" smtClean="0"/>
              <a:t>Указание срока действия патента, не соответствующего сроку, установленному НК РФ, а именно, патент выдается по выбору индивидуального предпринимателя на период от одного до двенадцати месяцев включительно в пределах календарного года;</a:t>
            </a:r>
            <a:endParaRPr lang="ru-RU" sz="1600" dirty="0"/>
          </a:p>
        </p:txBody>
      </p:sp>
      <p:sp>
        <p:nvSpPr>
          <p:cNvPr id="17" name="Прямоугольник 16"/>
          <p:cNvSpPr/>
          <p:nvPr/>
        </p:nvSpPr>
        <p:spPr>
          <a:xfrm>
            <a:off x="2636937" y="3356653"/>
            <a:ext cx="7556749" cy="2062103"/>
          </a:xfrm>
          <a:prstGeom prst="rect">
            <a:avLst/>
          </a:prstGeom>
        </p:spPr>
        <p:txBody>
          <a:bodyPr wrap="square">
            <a:spAutoFit/>
          </a:bodyPr>
          <a:lstStyle/>
          <a:p>
            <a:r>
              <a:rPr lang="ru-RU" sz="1600" dirty="0" smtClean="0"/>
              <a:t>Нарушение условия перехода на патентную систему налогообложения, установленного НК РФ, а именно, индивидуальный предприниматель, утративший право на применение патентной системы налогообложения или прекративший предпринимательскую деятельность, в отношении которой применялась патентная система налогообложения, до истечения срока действия патента, вправе вновь перейти на патентную систему налогообложения по этому же виду предпринимательской  деятельности не ранее чем со следующего календарного года;</a:t>
            </a:r>
            <a:endParaRPr lang="ru-RU" sz="1600" dirty="0"/>
          </a:p>
        </p:txBody>
      </p:sp>
      <p:sp>
        <p:nvSpPr>
          <p:cNvPr id="18" name="Прямоугольник 17"/>
          <p:cNvSpPr/>
          <p:nvPr/>
        </p:nvSpPr>
        <p:spPr>
          <a:xfrm>
            <a:off x="2045325" y="933004"/>
            <a:ext cx="418704" cy="646331"/>
          </a:xfrm>
          <a:prstGeom prst="rect">
            <a:avLst/>
          </a:prstGeom>
          <a:effectLst>
            <a:outerShdw blurRad="50800" dist="38100" dir="5400000" algn="t" rotWithShape="0">
              <a:prstClr val="black">
                <a:alpha val="40000"/>
              </a:prstClr>
            </a:outerShdw>
          </a:effectLst>
        </p:spPr>
        <p:txBody>
          <a:bodyPr wrap="none">
            <a:spAutoFit/>
          </a:bodyPr>
          <a:lstStyle/>
          <a:p>
            <a:r>
              <a:rPr lang="ru-RU" sz="3600" b="1" dirty="0">
                <a:solidFill>
                  <a:srgbClr val="ED7D31"/>
                </a:solidFill>
              </a:rPr>
              <a:t>1</a:t>
            </a:r>
          </a:p>
        </p:txBody>
      </p:sp>
      <p:sp>
        <p:nvSpPr>
          <p:cNvPr id="19" name="Прямоугольник 18"/>
          <p:cNvSpPr/>
          <p:nvPr/>
        </p:nvSpPr>
        <p:spPr>
          <a:xfrm>
            <a:off x="2015166" y="2224858"/>
            <a:ext cx="418704" cy="646331"/>
          </a:xfrm>
          <a:prstGeom prst="rect">
            <a:avLst/>
          </a:prstGeom>
          <a:effectLst>
            <a:outerShdw blurRad="50800" dist="38100" dir="5400000" algn="t" rotWithShape="0">
              <a:prstClr val="black">
                <a:alpha val="40000"/>
              </a:prstClr>
            </a:outerShdw>
          </a:effectLst>
        </p:spPr>
        <p:txBody>
          <a:bodyPr wrap="none">
            <a:spAutoFit/>
          </a:bodyPr>
          <a:lstStyle/>
          <a:p>
            <a:r>
              <a:rPr lang="en-US" sz="3600" b="1" dirty="0">
                <a:solidFill>
                  <a:srgbClr val="ED7D31"/>
                </a:solidFill>
              </a:rPr>
              <a:t>2</a:t>
            </a:r>
            <a:endParaRPr lang="ru-RU" sz="3600" b="1" dirty="0">
              <a:solidFill>
                <a:srgbClr val="ED7D31"/>
              </a:solidFill>
            </a:endParaRPr>
          </a:p>
        </p:txBody>
      </p:sp>
      <p:sp>
        <p:nvSpPr>
          <p:cNvPr id="20" name="Прямоугольник 19"/>
          <p:cNvSpPr/>
          <p:nvPr/>
        </p:nvSpPr>
        <p:spPr>
          <a:xfrm>
            <a:off x="2049520" y="4064540"/>
            <a:ext cx="418704" cy="646331"/>
          </a:xfrm>
          <a:prstGeom prst="rect">
            <a:avLst/>
          </a:prstGeom>
          <a:effectLst>
            <a:outerShdw blurRad="50800" dist="38100" dir="5400000" algn="t" rotWithShape="0">
              <a:prstClr val="black">
                <a:alpha val="40000"/>
              </a:prstClr>
            </a:outerShdw>
          </a:effectLst>
        </p:spPr>
        <p:txBody>
          <a:bodyPr wrap="none">
            <a:spAutoFit/>
          </a:bodyPr>
          <a:lstStyle/>
          <a:p>
            <a:r>
              <a:rPr lang="en-US" sz="3600" b="1" dirty="0">
                <a:solidFill>
                  <a:srgbClr val="ED7D31"/>
                </a:solidFill>
              </a:rPr>
              <a:t>3</a:t>
            </a:r>
            <a:endParaRPr lang="ru-RU" sz="3600" b="1" dirty="0">
              <a:solidFill>
                <a:srgbClr val="ED7D31"/>
              </a:solidFill>
            </a:endParaRPr>
          </a:p>
        </p:txBody>
      </p:sp>
      <p:sp>
        <p:nvSpPr>
          <p:cNvPr id="21" name="TextBox 20">
            <a:extLst>
              <a:ext uri="{FF2B5EF4-FFF2-40B4-BE49-F238E27FC236}">
                <a16:creationId xmlns="" xmlns:a16="http://schemas.microsoft.com/office/drawing/2014/main" id="{F84C16C1-5E7F-47B5-BDD8-85ECEC085D2F}"/>
              </a:ext>
            </a:extLst>
          </p:cNvPr>
          <p:cNvSpPr txBox="1"/>
          <p:nvPr/>
        </p:nvSpPr>
        <p:spPr>
          <a:xfrm>
            <a:off x="1811146" y="5466740"/>
            <a:ext cx="8848591" cy="745163"/>
          </a:xfrm>
          <a:prstGeom prst="roundRect">
            <a:avLst/>
          </a:prstGeom>
          <a:gradFill>
            <a:gsLst>
              <a:gs pos="0">
                <a:srgbClr val="E0FDE0"/>
              </a:gs>
              <a:gs pos="50000">
                <a:schemeClr val="lt1">
                  <a:tint val="98000"/>
                  <a:satMod val="130000"/>
                  <a:shade val="90000"/>
                  <a:lumMod val="103000"/>
                </a:schemeClr>
              </a:gs>
              <a:gs pos="100000">
                <a:srgbClr val="E0FDE0"/>
              </a:gs>
            </a:gsLst>
          </a:gradFill>
          <a:ln w="19050">
            <a:solidFill>
              <a:schemeClr val="bg2">
                <a:lumMod val="75000"/>
              </a:schemeClr>
            </a:solidFill>
          </a:ln>
          <a:effectLst>
            <a:outerShdw blurRad="482600" sx="102000" sy="102000" algn="ctr" rotWithShape="0">
              <a:prstClr val="black">
                <a:alpha val="12000"/>
              </a:prstClr>
            </a:outerShdw>
          </a:effectLst>
        </p:spPr>
        <p:style>
          <a:lnRef idx="0">
            <a:scrgbClr r="0" g="0" b="0"/>
          </a:lnRef>
          <a:fillRef idx="1003">
            <a:schemeClr val="lt1"/>
          </a:fillRef>
          <a:effectRef idx="0">
            <a:scrgbClr r="0" g="0" b="0"/>
          </a:effectRef>
          <a:fontRef idx="major"/>
        </p:style>
        <p:txBody>
          <a:bodyPr wrap="square" lIns="576000" tIns="144000" rIns="144000" bIns="121920" rtlCol="0" anchor="ctr">
            <a:noAutofit/>
          </a:bodyPr>
          <a:lstStyle/>
          <a:p>
            <a:pPr defTabSz="1219170">
              <a:defRPr/>
            </a:pPr>
            <a:r>
              <a:rPr lang="ru-RU" sz="1600" b="1" kern="0" dirty="0">
                <a:solidFill>
                  <a:srgbClr val="57565A">
                    <a:lumMod val="75000"/>
                  </a:srgbClr>
                </a:solidFill>
                <a:latin typeface="Roboto Condensed" panose="02000000000000000000" pitchFamily="2" charset="0"/>
                <a:ea typeface="Roboto Condensed" panose="02000000000000000000" pitchFamily="2" charset="0"/>
              </a:rPr>
              <a:t>                                                    </a:t>
            </a:r>
          </a:p>
        </p:txBody>
      </p:sp>
      <p:sp>
        <p:nvSpPr>
          <p:cNvPr id="22" name="Прямоугольник 21"/>
          <p:cNvSpPr/>
          <p:nvPr/>
        </p:nvSpPr>
        <p:spPr>
          <a:xfrm>
            <a:off x="2079622" y="5413171"/>
            <a:ext cx="418704" cy="646331"/>
          </a:xfrm>
          <a:prstGeom prst="rect">
            <a:avLst/>
          </a:prstGeom>
          <a:effectLst>
            <a:outerShdw blurRad="50800" dist="38100" dir="5400000" algn="t" rotWithShape="0">
              <a:prstClr val="black">
                <a:alpha val="40000"/>
              </a:prstClr>
            </a:outerShdw>
          </a:effectLst>
        </p:spPr>
        <p:txBody>
          <a:bodyPr wrap="none">
            <a:spAutoFit/>
          </a:bodyPr>
          <a:lstStyle/>
          <a:p>
            <a:r>
              <a:rPr lang="ru-RU" sz="3600" b="1" dirty="0">
                <a:solidFill>
                  <a:srgbClr val="ED7D31"/>
                </a:solidFill>
              </a:rPr>
              <a:t>4</a:t>
            </a:r>
          </a:p>
        </p:txBody>
      </p:sp>
      <p:sp>
        <p:nvSpPr>
          <p:cNvPr id="23" name="Прямоугольник 22"/>
          <p:cNvSpPr/>
          <p:nvPr/>
        </p:nvSpPr>
        <p:spPr>
          <a:xfrm>
            <a:off x="2644477" y="5546933"/>
            <a:ext cx="7558356" cy="584775"/>
          </a:xfrm>
          <a:prstGeom prst="rect">
            <a:avLst/>
          </a:prstGeom>
        </p:spPr>
        <p:txBody>
          <a:bodyPr wrap="square">
            <a:spAutoFit/>
          </a:bodyPr>
          <a:lstStyle/>
          <a:p>
            <a:r>
              <a:rPr lang="ru-RU" sz="1600" dirty="0" smtClean="0"/>
              <a:t>Наличие недоимки по </a:t>
            </a:r>
            <a:r>
              <a:rPr lang="ru-RU" sz="1600" dirty="0" smtClean="0"/>
              <a:t>налогу, </a:t>
            </a:r>
            <a:r>
              <a:rPr lang="ru-RU" sz="1600" dirty="0" smtClean="0"/>
              <a:t>подлежащему уплате в связи с применением патентной системы </a:t>
            </a:r>
            <a:r>
              <a:rPr lang="ru-RU" sz="1600" dirty="0" smtClean="0"/>
              <a:t>налогообложения</a:t>
            </a:r>
            <a:endParaRPr lang="ru-RU" sz="1600" dirty="0"/>
          </a:p>
        </p:txBody>
      </p:sp>
      <p:sp>
        <p:nvSpPr>
          <p:cNvPr id="24" name="Прямоугольник 23"/>
          <p:cNvSpPr/>
          <p:nvPr/>
        </p:nvSpPr>
        <p:spPr>
          <a:xfrm>
            <a:off x="434713" y="156331"/>
            <a:ext cx="11378794" cy="461665"/>
          </a:xfrm>
          <a:prstGeom prst="rect">
            <a:avLst/>
          </a:prstGeom>
        </p:spPr>
        <p:txBody>
          <a:bodyPr wrap="square">
            <a:spAutoFit/>
          </a:bodyPr>
          <a:lstStyle/>
          <a:p>
            <a:pPr algn="ctr"/>
            <a:r>
              <a:rPr lang="ru-RU" sz="2400" b="1" dirty="0" smtClean="0">
                <a:latin typeface="Roboto Condensed" panose="020B0604020202020204" charset="0"/>
                <a:ea typeface="Roboto Condensed" panose="020B0604020202020204" charset="0"/>
                <a:cs typeface="Roboto Condensed" panose="020B0604020202020204" charset="0"/>
              </a:rPr>
              <a:t>Какие существуют основания для отказа в выдаче патента </a:t>
            </a:r>
            <a:endParaRPr lang="ru-RU" sz="2400" b="1" dirty="0">
              <a:latin typeface="Roboto Condensed" panose="020B0604020202020204" charset="0"/>
              <a:ea typeface="Roboto Condensed" panose="020B0604020202020204" charset="0"/>
              <a:cs typeface="Roboto Condensed" panose="020B0604020202020204" charset="0"/>
            </a:endParaRPr>
          </a:p>
        </p:txBody>
      </p:sp>
      <p:sp>
        <p:nvSpPr>
          <p:cNvPr id="38" name="TextBox 37">
            <a:extLst>
              <a:ext uri="{FF2B5EF4-FFF2-40B4-BE49-F238E27FC236}">
                <a16:creationId xmlns="" xmlns:a16="http://schemas.microsoft.com/office/drawing/2014/main" id="{F84C16C1-5E7F-47B5-BDD8-85ECEC085D2F}"/>
              </a:ext>
            </a:extLst>
          </p:cNvPr>
          <p:cNvSpPr txBox="1"/>
          <p:nvPr/>
        </p:nvSpPr>
        <p:spPr>
          <a:xfrm>
            <a:off x="1811146" y="6256289"/>
            <a:ext cx="8848591" cy="465186"/>
          </a:xfrm>
          <a:prstGeom prst="roundRect">
            <a:avLst/>
          </a:prstGeom>
          <a:gradFill>
            <a:gsLst>
              <a:gs pos="0">
                <a:srgbClr val="E0FDE0"/>
              </a:gs>
              <a:gs pos="50000">
                <a:schemeClr val="lt1">
                  <a:tint val="98000"/>
                  <a:satMod val="130000"/>
                  <a:shade val="90000"/>
                  <a:lumMod val="103000"/>
                </a:schemeClr>
              </a:gs>
              <a:gs pos="100000">
                <a:srgbClr val="E0FDE0"/>
              </a:gs>
            </a:gsLst>
          </a:gradFill>
          <a:ln w="19050">
            <a:solidFill>
              <a:schemeClr val="bg2">
                <a:lumMod val="75000"/>
              </a:schemeClr>
            </a:solidFill>
          </a:ln>
          <a:effectLst>
            <a:outerShdw blurRad="482600" sx="102000" sy="102000" algn="ctr" rotWithShape="0">
              <a:prstClr val="black">
                <a:alpha val="12000"/>
              </a:prstClr>
            </a:outerShdw>
          </a:effectLst>
        </p:spPr>
        <p:style>
          <a:lnRef idx="0">
            <a:scrgbClr r="0" g="0" b="0"/>
          </a:lnRef>
          <a:fillRef idx="1003">
            <a:schemeClr val="lt1"/>
          </a:fillRef>
          <a:effectRef idx="0">
            <a:scrgbClr r="0" g="0" b="0"/>
          </a:effectRef>
          <a:fontRef idx="major"/>
        </p:style>
        <p:txBody>
          <a:bodyPr wrap="square" lIns="576000" tIns="144000" rIns="144000" bIns="121920" rtlCol="0" anchor="ctr">
            <a:noAutofit/>
          </a:bodyPr>
          <a:lstStyle/>
          <a:p>
            <a:pPr defTabSz="1219170">
              <a:defRPr/>
            </a:pPr>
            <a:r>
              <a:rPr lang="ru-RU" sz="1600" b="1" kern="0" dirty="0">
                <a:solidFill>
                  <a:srgbClr val="57565A">
                    <a:lumMod val="75000"/>
                  </a:srgbClr>
                </a:solidFill>
                <a:latin typeface="Roboto Condensed" panose="02000000000000000000" pitchFamily="2" charset="0"/>
                <a:ea typeface="Roboto Condensed" panose="02000000000000000000" pitchFamily="2" charset="0"/>
              </a:rPr>
              <a:t>                                                    </a:t>
            </a:r>
          </a:p>
        </p:txBody>
      </p:sp>
      <p:sp>
        <p:nvSpPr>
          <p:cNvPr id="39" name="Прямоугольник 38"/>
          <p:cNvSpPr/>
          <p:nvPr/>
        </p:nvSpPr>
        <p:spPr>
          <a:xfrm>
            <a:off x="2644477" y="6256289"/>
            <a:ext cx="8768259" cy="338554"/>
          </a:xfrm>
          <a:prstGeom prst="rect">
            <a:avLst/>
          </a:prstGeom>
        </p:spPr>
        <p:txBody>
          <a:bodyPr wrap="square">
            <a:spAutoFit/>
          </a:bodyPr>
          <a:lstStyle/>
          <a:p>
            <a:r>
              <a:rPr lang="ru-RU" sz="1600" dirty="0" err="1" smtClean="0"/>
              <a:t>Незаполнение</a:t>
            </a:r>
            <a:r>
              <a:rPr lang="ru-RU" sz="1600" dirty="0" smtClean="0"/>
              <a:t> обязательных полей в заявлении на получение патента.</a:t>
            </a:r>
            <a:endParaRPr lang="ru-RU" sz="1600" dirty="0"/>
          </a:p>
        </p:txBody>
      </p:sp>
      <p:sp>
        <p:nvSpPr>
          <p:cNvPr id="40" name="Прямоугольник 39"/>
          <p:cNvSpPr/>
          <p:nvPr/>
        </p:nvSpPr>
        <p:spPr>
          <a:xfrm>
            <a:off x="2115084" y="6075144"/>
            <a:ext cx="287576" cy="646331"/>
          </a:xfrm>
          <a:prstGeom prst="rect">
            <a:avLst/>
          </a:prstGeom>
          <a:effectLst>
            <a:outerShdw blurRad="50800" dist="38100" dir="5400000" algn="t" rotWithShape="0">
              <a:prstClr val="black">
                <a:alpha val="40000"/>
              </a:prstClr>
            </a:outerShdw>
          </a:effectLst>
        </p:spPr>
        <p:txBody>
          <a:bodyPr wrap="square">
            <a:spAutoFit/>
          </a:bodyPr>
          <a:lstStyle/>
          <a:p>
            <a:r>
              <a:rPr lang="ru-RU" sz="3600" b="1" dirty="0">
                <a:solidFill>
                  <a:srgbClr val="ED7D31"/>
                </a:solidFill>
              </a:rPr>
              <a:t>5</a:t>
            </a:r>
          </a:p>
        </p:txBody>
      </p:sp>
    </p:spTree>
    <p:extLst>
      <p:ext uri="{BB962C8B-B14F-4D97-AF65-F5344CB8AC3E}">
        <p14:creationId xmlns:p14="http://schemas.microsoft.com/office/powerpoint/2010/main" val="160013888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68127" y="0"/>
            <a:ext cx="3285448" cy="15197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 name="Прямоугольник 3"/>
          <p:cNvSpPr/>
          <p:nvPr/>
        </p:nvSpPr>
        <p:spPr>
          <a:xfrm>
            <a:off x="5253575" y="-1444"/>
            <a:ext cx="3419030" cy="15346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00"/>
              </a:solidFill>
            </a:endParaRPr>
          </a:p>
        </p:txBody>
      </p:sp>
      <p:sp>
        <p:nvSpPr>
          <p:cNvPr id="80" name="Прямоугольник 79"/>
          <p:cNvSpPr/>
          <p:nvPr/>
        </p:nvSpPr>
        <p:spPr>
          <a:xfrm>
            <a:off x="8672604" y="-683"/>
            <a:ext cx="3519395" cy="153465"/>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7030A0"/>
              </a:solidFill>
            </a:endParaRPr>
          </a:p>
        </p:txBody>
      </p:sp>
      <p:sp>
        <p:nvSpPr>
          <p:cNvPr id="7" name="Прямоугольник 6"/>
          <p:cNvSpPr/>
          <p:nvPr/>
        </p:nvSpPr>
        <p:spPr>
          <a:xfrm>
            <a:off x="263352" y="174954"/>
            <a:ext cx="11737303" cy="830997"/>
          </a:xfrm>
          <a:prstGeom prst="rect">
            <a:avLst/>
          </a:prstGeom>
        </p:spPr>
        <p:txBody>
          <a:bodyPr wrap="square">
            <a:spAutoFit/>
          </a:bodyPr>
          <a:lstStyle/>
          <a:p>
            <a:r>
              <a:rPr lang="ru-RU" sz="2400" b="1" dirty="0" smtClean="0">
                <a:solidFill>
                  <a:prstClr val="black"/>
                </a:solidFill>
                <a:latin typeface="Roboto Condensed" panose="020B0604020202020204" charset="0"/>
                <a:ea typeface="Roboto Condensed" panose="020B0604020202020204" charset="0"/>
                <a:cs typeface="Roboto Condensed" panose="020B0604020202020204" charset="0"/>
              </a:rPr>
              <a:t>Применение патентной системы налогообложения предусматривает ли освобождение от обязанности по уплате других налогов и сборов?</a:t>
            </a:r>
            <a:endParaRPr lang="ru-RU" sz="2400" b="1" dirty="0">
              <a:solidFill>
                <a:prstClr val="black"/>
              </a:solidFill>
              <a:latin typeface="Roboto Condensed" panose="020B0604020202020204" charset="0"/>
              <a:ea typeface="Roboto Condensed" panose="020B0604020202020204" charset="0"/>
              <a:cs typeface="Roboto Condensed" panose="020B0604020202020204" charset="0"/>
            </a:endParaRPr>
          </a:p>
        </p:txBody>
      </p:sp>
      <p:grpSp>
        <p:nvGrpSpPr>
          <p:cNvPr id="27" name="Группа 26"/>
          <p:cNvGrpSpPr/>
          <p:nvPr/>
        </p:nvGrpSpPr>
        <p:grpSpPr>
          <a:xfrm>
            <a:off x="2683179" y="1916262"/>
            <a:ext cx="2136576" cy="3168352"/>
            <a:chOff x="3503712" y="1851323"/>
            <a:chExt cx="2136576" cy="3168352"/>
          </a:xfrm>
        </p:grpSpPr>
        <p:sp>
          <p:nvSpPr>
            <p:cNvPr id="14" name="Скругленный прямоугольник 13"/>
            <p:cNvSpPr/>
            <p:nvPr/>
          </p:nvSpPr>
          <p:spPr>
            <a:xfrm>
              <a:off x="3503712" y="1851323"/>
              <a:ext cx="2136576" cy="3168352"/>
            </a:xfrm>
            <a:prstGeom prst="roundRect">
              <a:avLst/>
            </a:prstGeom>
            <a:blipFill>
              <a:blip r:embed="rId3">
                <a:alphaModFix amt="45000"/>
                <a:extLst>
                  <a:ext uri="{BEBA8EAE-BF5A-486C-A8C5-ECC9F3942E4B}">
                    <a14:imgProps xmlns:a14="http://schemas.microsoft.com/office/drawing/2010/main">
                      <a14:imgLayer r:embed="rId4">
                        <a14:imgEffect>
                          <a14:artisticLineDrawing/>
                        </a14:imgEffect>
                      </a14:imgLayer>
                    </a14:imgProps>
                  </a:ext>
                </a:extLst>
              </a:blip>
              <a:tile tx="0" ty="0" sx="100000" sy="100000" flip="none" algn="tl"/>
            </a:blip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cxnSp>
          <p:nvCxnSpPr>
            <p:cNvPr id="15" name="Прямая соединительная линия 14"/>
            <p:cNvCxnSpPr/>
            <p:nvPr/>
          </p:nvCxnSpPr>
          <p:spPr>
            <a:xfrm>
              <a:off x="3711996" y="2427387"/>
              <a:ext cx="1759533" cy="0"/>
            </a:xfrm>
            <a:prstGeom prst="line">
              <a:avLst/>
            </a:prstGeom>
            <a:ln w="3810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3711996" y="1973955"/>
              <a:ext cx="294860" cy="461665"/>
            </a:xfrm>
            <a:prstGeom prst="rect">
              <a:avLst/>
            </a:prstGeom>
          </p:spPr>
          <p:txBody>
            <a:bodyPr wrap="square">
              <a:spAutoFit/>
            </a:bodyPr>
            <a:lstStyle/>
            <a:p>
              <a:r>
                <a:rPr lang="ru-RU" sz="2400" b="1" dirty="0">
                  <a:solidFill>
                    <a:prstClr val="black"/>
                  </a:solidFill>
                </a:rPr>
                <a:t>2</a:t>
              </a:r>
            </a:p>
          </p:txBody>
        </p:sp>
        <p:sp>
          <p:nvSpPr>
            <p:cNvPr id="13" name="Прямоугольник 12"/>
            <p:cNvSpPr/>
            <p:nvPr/>
          </p:nvSpPr>
          <p:spPr>
            <a:xfrm>
              <a:off x="3610851" y="2524894"/>
              <a:ext cx="1950940" cy="2246769"/>
            </a:xfrm>
            <a:prstGeom prst="rect">
              <a:avLst/>
            </a:prstGeom>
          </p:spPr>
          <p:txBody>
            <a:bodyPr wrap="square">
              <a:spAutoFit/>
            </a:bodyPr>
            <a:lstStyle/>
            <a:p>
              <a:r>
                <a:rPr lang="ru-RU" sz="1400" dirty="0" smtClean="0">
                  <a:solidFill>
                    <a:prstClr val="black"/>
                  </a:solidFill>
                </a:rPr>
                <a:t>НДС – за исключением НДС, подлежащего уплате при осуществлении видов предпринимательской деятельности, в отношении которых не применяется патентная система налогообложения;</a:t>
              </a:r>
              <a:endParaRPr lang="ru-RU" sz="1400" dirty="0">
                <a:solidFill>
                  <a:prstClr val="black"/>
                </a:solidFill>
              </a:endParaRPr>
            </a:p>
          </p:txBody>
        </p:sp>
        <p:cxnSp>
          <p:nvCxnSpPr>
            <p:cNvPr id="20" name="Прямая соединительная линия 19"/>
            <p:cNvCxnSpPr/>
            <p:nvPr/>
          </p:nvCxnSpPr>
          <p:spPr>
            <a:xfrm>
              <a:off x="3697258" y="2499395"/>
              <a:ext cx="178900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8" name="Группа 27"/>
          <p:cNvGrpSpPr/>
          <p:nvPr/>
        </p:nvGrpSpPr>
        <p:grpSpPr>
          <a:xfrm>
            <a:off x="346260" y="1916262"/>
            <a:ext cx="2136576" cy="3168352"/>
            <a:chOff x="911424" y="1844824"/>
            <a:chExt cx="2136576" cy="3168352"/>
          </a:xfrm>
        </p:grpSpPr>
        <p:sp>
          <p:nvSpPr>
            <p:cNvPr id="5" name="Скругленный прямоугольник 4"/>
            <p:cNvSpPr/>
            <p:nvPr/>
          </p:nvSpPr>
          <p:spPr>
            <a:xfrm>
              <a:off x="911424" y="1844824"/>
              <a:ext cx="2136576" cy="3168352"/>
            </a:xfrm>
            <a:prstGeom prst="roundRect">
              <a:avLst/>
            </a:prstGeom>
            <a:blipFill dpi="0" rotWithShape="1">
              <a:blip r:embed="rId3">
                <a:alphaModFix amt="45000"/>
                <a:extLst>
                  <a:ext uri="{BEBA8EAE-BF5A-486C-A8C5-ECC9F3942E4B}">
                    <a14:imgProps xmlns:a14="http://schemas.microsoft.com/office/drawing/2010/main">
                      <a14:imgLayer r:embed="rId4">
                        <a14:imgEffect>
                          <a14:artisticLineDrawing/>
                        </a14:imgEffect>
                      </a14:imgLayer>
                    </a14:imgProps>
                  </a:ext>
                </a:extLst>
              </a:blip>
              <a:srcRect/>
              <a:tile tx="0" ty="0" sx="100000" sy="100000" flip="none" algn="tl"/>
            </a:blip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cxnSp>
          <p:nvCxnSpPr>
            <p:cNvPr id="8" name="Прямая соединительная линия 7"/>
            <p:cNvCxnSpPr/>
            <p:nvPr/>
          </p:nvCxnSpPr>
          <p:spPr>
            <a:xfrm>
              <a:off x="1119708" y="2420888"/>
              <a:ext cx="1759533" cy="0"/>
            </a:xfrm>
            <a:prstGeom prst="line">
              <a:avLst/>
            </a:prstGeom>
            <a:ln w="3810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119708" y="1967456"/>
              <a:ext cx="294860" cy="461665"/>
            </a:xfrm>
            <a:prstGeom prst="rect">
              <a:avLst/>
            </a:prstGeom>
          </p:spPr>
          <p:txBody>
            <a:bodyPr wrap="square">
              <a:spAutoFit/>
            </a:bodyPr>
            <a:lstStyle/>
            <a:p>
              <a:r>
                <a:rPr lang="ru-RU" sz="2400" b="1" dirty="0">
                  <a:solidFill>
                    <a:prstClr val="black"/>
                  </a:solidFill>
                </a:rPr>
                <a:t>1</a:t>
              </a:r>
            </a:p>
          </p:txBody>
        </p:sp>
        <p:sp>
          <p:nvSpPr>
            <p:cNvPr id="11" name="Прямоугольник 10"/>
            <p:cNvSpPr/>
            <p:nvPr/>
          </p:nvSpPr>
          <p:spPr>
            <a:xfrm>
              <a:off x="1034987" y="2524894"/>
              <a:ext cx="1889449" cy="2246769"/>
            </a:xfrm>
            <a:prstGeom prst="rect">
              <a:avLst/>
            </a:prstGeom>
          </p:spPr>
          <p:txBody>
            <a:bodyPr wrap="square">
              <a:spAutoFit/>
            </a:bodyPr>
            <a:lstStyle/>
            <a:p>
              <a:r>
                <a:rPr lang="ru-RU" sz="1400" dirty="0" smtClean="0">
                  <a:solidFill>
                    <a:prstClr val="black"/>
                  </a:solidFill>
                </a:rPr>
                <a:t>НДФЛ -  в части доходов, полученных при осуществлении видов предпринимательской деятельности, в отношении которых применяется патентная система налогообложения.</a:t>
              </a:r>
              <a:endParaRPr lang="ru-RU" sz="1400" dirty="0">
                <a:solidFill>
                  <a:prstClr val="black"/>
                </a:solidFill>
              </a:endParaRPr>
            </a:p>
          </p:txBody>
        </p:sp>
        <p:cxnSp>
          <p:nvCxnSpPr>
            <p:cNvPr id="23" name="Прямая соединительная линия 22"/>
            <p:cNvCxnSpPr/>
            <p:nvPr/>
          </p:nvCxnSpPr>
          <p:spPr>
            <a:xfrm>
              <a:off x="1104970" y="2492896"/>
              <a:ext cx="178900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Группа 29"/>
          <p:cNvGrpSpPr/>
          <p:nvPr/>
        </p:nvGrpSpPr>
        <p:grpSpPr>
          <a:xfrm>
            <a:off x="5020098" y="1916262"/>
            <a:ext cx="2136576" cy="3168352"/>
            <a:chOff x="3503712" y="1851323"/>
            <a:chExt cx="2136576" cy="3168352"/>
          </a:xfrm>
        </p:grpSpPr>
        <p:sp>
          <p:nvSpPr>
            <p:cNvPr id="31" name="Скругленный прямоугольник 30"/>
            <p:cNvSpPr/>
            <p:nvPr/>
          </p:nvSpPr>
          <p:spPr>
            <a:xfrm>
              <a:off x="3503712" y="1851323"/>
              <a:ext cx="2136576" cy="3168352"/>
            </a:xfrm>
            <a:prstGeom prst="roundRect">
              <a:avLst/>
            </a:prstGeom>
            <a:blipFill>
              <a:blip r:embed="rId3">
                <a:alphaModFix amt="45000"/>
                <a:extLst>
                  <a:ext uri="{BEBA8EAE-BF5A-486C-A8C5-ECC9F3942E4B}">
                    <a14:imgProps xmlns:a14="http://schemas.microsoft.com/office/drawing/2010/main">
                      <a14:imgLayer r:embed="rId4">
                        <a14:imgEffect>
                          <a14:artisticLineDrawing/>
                        </a14:imgEffect>
                      </a14:imgLayer>
                    </a14:imgProps>
                  </a:ext>
                </a:extLst>
              </a:blip>
              <a:tile tx="0" ty="0" sx="100000" sy="100000" flip="none" algn="tl"/>
            </a:blip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cxnSp>
          <p:nvCxnSpPr>
            <p:cNvPr id="32" name="Прямая соединительная линия 31"/>
            <p:cNvCxnSpPr/>
            <p:nvPr/>
          </p:nvCxnSpPr>
          <p:spPr>
            <a:xfrm>
              <a:off x="3711996" y="2427387"/>
              <a:ext cx="1759533" cy="0"/>
            </a:xfrm>
            <a:prstGeom prst="line">
              <a:avLst/>
            </a:prstGeom>
            <a:ln w="3810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Прямоугольник 32"/>
            <p:cNvSpPr/>
            <p:nvPr/>
          </p:nvSpPr>
          <p:spPr>
            <a:xfrm>
              <a:off x="3711996" y="1973955"/>
              <a:ext cx="294860" cy="461665"/>
            </a:xfrm>
            <a:prstGeom prst="rect">
              <a:avLst/>
            </a:prstGeom>
          </p:spPr>
          <p:txBody>
            <a:bodyPr wrap="square">
              <a:spAutoFit/>
            </a:bodyPr>
            <a:lstStyle/>
            <a:p>
              <a:r>
                <a:rPr lang="ru-RU" sz="2400" b="1" dirty="0">
                  <a:solidFill>
                    <a:prstClr val="black"/>
                  </a:solidFill>
                </a:rPr>
                <a:t>3</a:t>
              </a:r>
            </a:p>
          </p:txBody>
        </p:sp>
        <p:sp>
          <p:nvSpPr>
            <p:cNvPr id="34" name="Прямоугольник 33"/>
            <p:cNvSpPr/>
            <p:nvPr/>
          </p:nvSpPr>
          <p:spPr>
            <a:xfrm>
              <a:off x="3596530" y="2524894"/>
              <a:ext cx="1950940" cy="2246769"/>
            </a:xfrm>
            <a:prstGeom prst="rect">
              <a:avLst/>
            </a:prstGeom>
          </p:spPr>
          <p:txBody>
            <a:bodyPr wrap="square">
              <a:spAutoFit/>
            </a:bodyPr>
            <a:lstStyle/>
            <a:p>
              <a:r>
                <a:rPr lang="ru-RU" sz="1400" dirty="0" smtClean="0">
                  <a:solidFill>
                    <a:prstClr val="black"/>
                  </a:solidFill>
                </a:rPr>
                <a:t>НДС -  при ввозе товаров на территорию РФ и иные территории, находящиеся под ее юрисдикцией; при осуществлении операций, облагаемых в соответствии со ст. 161 и 174.1 НК РФ.</a:t>
              </a:r>
              <a:endParaRPr lang="ru-RU" sz="1400" dirty="0">
                <a:solidFill>
                  <a:prstClr val="black"/>
                </a:solidFill>
              </a:endParaRPr>
            </a:p>
          </p:txBody>
        </p:sp>
        <p:cxnSp>
          <p:nvCxnSpPr>
            <p:cNvPr id="35" name="Прямая соединительная линия 34"/>
            <p:cNvCxnSpPr/>
            <p:nvPr/>
          </p:nvCxnSpPr>
          <p:spPr>
            <a:xfrm>
              <a:off x="3697258" y="2499395"/>
              <a:ext cx="178900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6" name="Группа 35"/>
          <p:cNvGrpSpPr/>
          <p:nvPr/>
        </p:nvGrpSpPr>
        <p:grpSpPr>
          <a:xfrm>
            <a:off x="7357017" y="1916262"/>
            <a:ext cx="2136576" cy="3168352"/>
            <a:chOff x="3503712" y="1851323"/>
            <a:chExt cx="2136576" cy="3168352"/>
          </a:xfrm>
        </p:grpSpPr>
        <p:sp>
          <p:nvSpPr>
            <p:cNvPr id="37" name="Скругленный прямоугольник 36"/>
            <p:cNvSpPr/>
            <p:nvPr/>
          </p:nvSpPr>
          <p:spPr>
            <a:xfrm>
              <a:off x="3503712" y="1851323"/>
              <a:ext cx="2136576" cy="3168352"/>
            </a:xfrm>
            <a:prstGeom prst="roundRect">
              <a:avLst/>
            </a:prstGeom>
            <a:blipFill>
              <a:blip r:embed="rId3">
                <a:alphaModFix amt="45000"/>
                <a:extLst>
                  <a:ext uri="{BEBA8EAE-BF5A-486C-A8C5-ECC9F3942E4B}">
                    <a14:imgProps xmlns:a14="http://schemas.microsoft.com/office/drawing/2010/main">
                      <a14:imgLayer r:embed="rId4">
                        <a14:imgEffect>
                          <a14:artisticLineDrawing/>
                        </a14:imgEffect>
                      </a14:imgLayer>
                    </a14:imgProps>
                  </a:ext>
                </a:extLst>
              </a:blip>
              <a:tile tx="0" ty="0" sx="100000" sy="100000" flip="none" algn="tl"/>
            </a:blip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cxnSp>
          <p:nvCxnSpPr>
            <p:cNvPr id="38" name="Прямая соединительная линия 37"/>
            <p:cNvCxnSpPr/>
            <p:nvPr/>
          </p:nvCxnSpPr>
          <p:spPr>
            <a:xfrm>
              <a:off x="3711996" y="2427387"/>
              <a:ext cx="1759533" cy="0"/>
            </a:xfrm>
            <a:prstGeom prst="line">
              <a:avLst/>
            </a:prstGeom>
            <a:ln w="3810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9" name="Прямоугольник 38"/>
            <p:cNvSpPr/>
            <p:nvPr/>
          </p:nvSpPr>
          <p:spPr>
            <a:xfrm>
              <a:off x="3711996" y="1973955"/>
              <a:ext cx="294860" cy="461665"/>
            </a:xfrm>
            <a:prstGeom prst="rect">
              <a:avLst/>
            </a:prstGeom>
          </p:spPr>
          <p:txBody>
            <a:bodyPr wrap="square">
              <a:spAutoFit/>
            </a:bodyPr>
            <a:lstStyle/>
            <a:p>
              <a:r>
                <a:rPr lang="ru-RU" sz="2400" b="1" dirty="0">
                  <a:solidFill>
                    <a:prstClr val="black"/>
                  </a:solidFill>
                </a:rPr>
                <a:t>4</a:t>
              </a:r>
            </a:p>
          </p:txBody>
        </p:sp>
        <p:sp>
          <p:nvSpPr>
            <p:cNvPr id="40" name="Прямоугольник 39"/>
            <p:cNvSpPr/>
            <p:nvPr/>
          </p:nvSpPr>
          <p:spPr>
            <a:xfrm>
              <a:off x="3596530" y="2524894"/>
              <a:ext cx="1950940" cy="2462213"/>
            </a:xfrm>
            <a:prstGeom prst="rect">
              <a:avLst/>
            </a:prstGeom>
          </p:spPr>
          <p:txBody>
            <a:bodyPr wrap="square">
              <a:spAutoFit/>
            </a:bodyPr>
            <a:lstStyle/>
            <a:p>
              <a:r>
                <a:rPr lang="ru-RU" sz="1400" dirty="0" smtClean="0">
                  <a:solidFill>
                    <a:prstClr val="black"/>
                  </a:solidFill>
                </a:rPr>
                <a:t>Налог на имущество физических лиц -  в части имущества, используемого при осуществлении  видов предпринимательской деятельности , в отношении которых применяется патентная система налогообложения.</a:t>
              </a:r>
              <a:endParaRPr lang="ru-RU" sz="1400" dirty="0">
                <a:solidFill>
                  <a:prstClr val="black"/>
                </a:solidFill>
              </a:endParaRPr>
            </a:p>
          </p:txBody>
        </p:sp>
        <p:cxnSp>
          <p:nvCxnSpPr>
            <p:cNvPr id="41" name="Прямая соединительная линия 40"/>
            <p:cNvCxnSpPr/>
            <p:nvPr/>
          </p:nvCxnSpPr>
          <p:spPr>
            <a:xfrm>
              <a:off x="3697258" y="2499395"/>
              <a:ext cx="178900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2" name="Группа 41"/>
          <p:cNvGrpSpPr/>
          <p:nvPr/>
        </p:nvGrpSpPr>
        <p:grpSpPr>
          <a:xfrm>
            <a:off x="9693937" y="1897396"/>
            <a:ext cx="2136576" cy="3168352"/>
            <a:chOff x="3503712" y="1851323"/>
            <a:chExt cx="2136576" cy="3168352"/>
          </a:xfrm>
        </p:grpSpPr>
        <p:sp>
          <p:nvSpPr>
            <p:cNvPr id="43" name="Скругленный прямоугольник 42"/>
            <p:cNvSpPr/>
            <p:nvPr/>
          </p:nvSpPr>
          <p:spPr>
            <a:xfrm>
              <a:off x="3503712" y="1851323"/>
              <a:ext cx="2136576" cy="3168352"/>
            </a:xfrm>
            <a:prstGeom prst="roundRect">
              <a:avLst/>
            </a:prstGeom>
            <a:blipFill>
              <a:blip r:embed="rId3">
                <a:alphaModFix amt="45000"/>
                <a:extLst>
                  <a:ext uri="{BEBA8EAE-BF5A-486C-A8C5-ECC9F3942E4B}">
                    <a14:imgProps xmlns:a14="http://schemas.microsoft.com/office/drawing/2010/main">
                      <a14:imgLayer r:embed="rId4">
                        <a14:imgEffect>
                          <a14:artisticLineDrawing/>
                        </a14:imgEffect>
                      </a14:imgLayer>
                    </a14:imgProps>
                  </a:ext>
                </a:extLst>
              </a:blip>
              <a:tile tx="0" ty="0" sx="100000" sy="100000" flip="none" algn="tl"/>
            </a:blip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cxnSp>
          <p:nvCxnSpPr>
            <p:cNvPr id="44" name="Прямая соединительная линия 43"/>
            <p:cNvCxnSpPr/>
            <p:nvPr/>
          </p:nvCxnSpPr>
          <p:spPr>
            <a:xfrm>
              <a:off x="3711996" y="2427387"/>
              <a:ext cx="1759533" cy="0"/>
            </a:xfrm>
            <a:prstGeom prst="line">
              <a:avLst/>
            </a:prstGeom>
            <a:ln w="3810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5" name="Прямоугольник 44"/>
            <p:cNvSpPr/>
            <p:nvPr/>
          </p:nvSpPr>
          <p:spPr>
            <a:xfrm>
              <a:off x="3711996" y="1973955"/>
              <a:ext cx="294860" cy="461665"/>
            </a:xfrm>
            <a:prstGeom prst="rect">
              <a:avLst/>
            </a:prstGeom>
          </p:spPr>
          <p:txBody>
            <a:bodyPr wrap="square">
              <a:spAutoFit/>
            </a:bodyPr>
            <a:lstStyle/>
            <a:p>
              <a:r>
                <a:rPr lang="ru-RU" sz="2400" b="1" dirty="0">
                  <a:solidFill>
                    <a:prstClr val="black"/>
                  </a:solidFill>
                </a:rPr>
                <a:t>5</a:t>
              </a:r>
            </a:p>
          </p:txBody>
        </p:sp>
        <p:sp>
          <p:nvSpPr>
            <p:cNvPr id="46" name="Прямоугольник 45"/>
            <p:cNvSpPr/>
            <p:nvPr/>
          </p:nvSpPr>
          <p:spPr>
            <a:xfrm>
              <a:off x="3596530" y="2524894"/>
              <a:ext cx="1950940" cy="2246769"/>
            </a:xfrm>
            <a:prstGeom prst="rect">
              <a:avLst/>
            </a:prstGeom>
          </p:spPr>
          <p:txBody>
            <a:bodyPr wrap="square">
              <a:spAutoFit/>
            </a:bodyPr>
            <a:lstStyle/>
            <a:p>
              <a:r>
                <a:rPr lang="ru-RU" sz="1400" dirty="0" smtClean="0">
                  <a:solidFill>
                    <a:prstClr val="black"/>
                  </a:solidFill>
                </a:rPr>
                <a:t>Индивидуальный предприниматель, применяющий патентную систему налогообложения, платит страховые взносы за себя, а также НДФЛ и страховые за работников.</a:t>
              </a:r>
              <a:endParaRPr lang="ru-RU" sz="1400" dirty="0">
                <a:solidFill>
                  <a:prstClr val="black"/>
                </a:solidFill>
              </a:endParaRPr>
            </a:p>
          </p:txBody>
        </p:sp>
        <p:cxnSp>
          <p:nvCxnSpPr>
            <p:cNvPr id="47" name="Прямая соединительная линия 46"/>
            <p:cNvCxnSpPr/>
            <p:nvPr/>
          </p:nvCxnSpPr>
          <p:spPr>
            <a:xfrm>
              <a:off x="3697258" y="2499395"/>
              <a:ext cx="178900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2" name="Номер слайда 11"/>
          <p:cNvSpPr>
            <a:spLocks noGrp="1"/>
          </p:cNvSpPr>
          <p:nvPr>
            <p:ph type="sldNum" sz="quarter" idx="12"/>
          </p:nvPr>
        </p:nvSpPr>
        <p:spPr/>
        <p:txBody>
          <a:bodyPr/>
          <a:lstStyle/>
          <a:p>
            <a:fld id="{38C2772E-14CB-4873-B3BE-45BF32F01EEB}" type="slidenum">
              <a:rPr lang="ru-RU" smtClean="0"/>
              <a:t>8</a:t>
            </a:fld>
            <a:endParaRPr lang="ru-RU"/>
          </a:p>
        </p:txBody>
      </p:sp>
    </p:spTree>
    <p:extLst>
      <p:ext uri="{BB962C8B-B14F-4D97-AF65-F5344CB8AC3E}">
        <p14:creationId xmlns:p14="http://schemas.microsoft.com/office/powerpoint/2010/main" val="27844375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68127" y="0"/>
            <a:ext cx="3285448" cy="15197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253575" y="-1444"/>
            <a:ext cx="3419030" cy="15346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00"/>
              </a:solidFill>
            </a:endParaRPr>
          </a:p>
        </p:txBody>
      </p:sp>
      <p:sp>
        <p:nvSpPr>
          <p:cNvPr id="80" name="Прямоугольник 79"/>
          <p:cNvSpPr/>
          <p:nvPr/>
        </p:nvSpPr>
        <p:spPr>
          <a:xfrm>
            <a:off x="8672604" y="-683"/>
            <a:ext cx="3519395" cy="153465"/>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7030A0"/>
              </a:solidFill>
            </a:endParaRPr>
          </a:p>
        </p:txBody>
      </p:sp>
      <p:sp>
        <p:nvSpPr>
          <p:cNvPr id="78" name="TextBox 77">
            <a:extLst>
              <a:ext uri="{FF2B5EF4-FFF2-40B4-BE49-F238E27FC236}">
                <a16:creationId xmlns="" xmlns:a16="http://schemas.microsoft.com/office/drawing/2014/main" id="{F84C16C1-5E7F-47B5-BDD8-85ECEC085D2F}"/>
              </a:ext>
            </a:extLst>
          </p:cNvPr>
          <p:cNvSpPr txBox="1"/>
          <p:nvPr/>
        </p:nvSpPr>
        <p:spPr>
          <a:xfrm>
            <a:off x="876281" y="3273851"/>
            <a:ext cx="2583450" cy="3323500"/>
          </a:xfrm>
          <a:prstGeom prst="roundRect">
            <a:avLst/>
          </a:prstGeom>
          <a:gradFill>
            <a:gsLst>
              <a:gs pos="0">
                <a:schemeClr val="lt1">
                  <a:tint val="93000"/>
                  <a:satMod val="150000"/>
                  <a:shade val="98000"/>
                  <a:lumMod val="102000"/>
                </a:schemeClr>
              </a:gs>
              <a:gs pos="50000">
                <a:schemeClr val="lt1">
                  <a:tint val="98000"/>
                  <a:satMod val="130000"/>
                  <a:shade val="90000"/>
                  <a:lumMod val="103000"/>
                </a:schemeClr>
              </a:gs>
              <a:gs pos="100000">
                <a:schemeClr val="lt1">
                  <a:shade val="63000"/>
                  <a:satMod val="120000"/>
                </a:schemeClr>
              </a:gs>
            </a:gsLst>
            <a:lin ang="5400000" scaled="0"/>
          </a:gradFill>
          <a:effectLst>
            <a:outerShdw blurRad="50800" dist="38100" dir="13500000" algn="br" rotWithShape="0">
              <a:prstClr val="black">
                <a:alpha val="40000"/>
              </a:prstClr>
            </a:outerShdw>
          </a:effectLst>
          <a:scene3d>
            <a:camera prst="obliqueTopLeft"/>
            <a:lightRig rig="threePt" dir="t"/>
          </a:scene3d>
          <a:sp3d>
            <a:bevelT/>
          </a:sp3d>
        </p:spPr>
        <p:txBody>
          <a:bodyPr wrap="square" lIns="576000" tIns="144000" rIns="144000" bIns="121920" rtlCol="0" anchor="ctr">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ru-RU" sz="1400" b="1" i="0" u="none" strike="noStrike" kern="0" cap="none" spc="0" normalizeH="0" baseline="0" noProof="0" dirty="0">
              <a:ln>
                <a:noFill/>
              </a:ln>
              <a:solidFill>
                <a:srgbClr val="57565A">
                  <a:lumMod val="75000"/>
                </a:srgbClr>
              </a:solidFill>
              <a:effectLst/>
              <a:uLnTx/>
              <a:uFillTx/>
              <a:latin typeface="Roboto Condensed" panose="02000000000000000000" pitchFamily="2" charset="0"/>
              <a:ea typeface="Roboto Condensed" panose="02000000000000000000" pitchFamily="2" charset="0"/>
            </a:endParaRPr>
          </a:p>
        </p:txBody>
      </p:sp>
      <p:sp>
        <p:nvSpPr>
          <p:cNvPr id="79" name="Rectangle 33">
            <a:extLst>
              <a:ext uri="{FF2B5EF4-FFF2-40B4-BE49-F238E27FC236}">
                <a16:creationId xmlns="" xmlns:a16="http://schemas.microsoft.com/office/drawing/2014/main" id="{B45E0702-6A63-49B0-A7DB-A3E33D92824B}"/>
              </a:ext>
            </a:extLst>
          </p:cNvPr>
          <p:cNvSpPr/>
          <p:nvPr/>
        </p:nvSpPr>
        <p:spPr>
          <a:xfrm>
            <a:off x="976316" y="3365940"/>
            <a:ext cx="2383380" cy="3139321"/>
          </a:xfrm>
          <a:prstGeom prst="rect">
            <a:avLst/>
          </a:prstGeom>
        </p:spPr>
        <p:txBody>
          <a:bodyPr wrap="square" anchor="ctr">
            <a:spAutoFit/>
          </a:bodyPr>
          <a:lstStyle/>
          <a:p>
            <a:pPr defTabSz="1219170"/>
            <a:r>
              <a:rPr lang="ru-RU" dirty="0">
                <a:latin typeface="Roboto Condensed" panose="020B0604020202020204" charset="0"/>
                <a:ea typeface="Roboto Condensed" panose="020B0604020202020204" charset="0"/>
                <a:cs typeface="Roboto Condensed" panose="020B0604020202020204" charset="0"/>
              </a:rPr>
              <a:t>Рассчитать стоимость патента для своего региона вы можете при помощи калькулятора в интерактивном сервисе «Налоговый калькулятор – расчет стоимости патента" на официальном сайте ФНС.</a:t>
            </a:r>
            <a:endParaRPr lang="ru-RU" dirty="0">
              <a:solidFill>
                <a:schemeClr val="bg1">
                  <a:lumMod val="50000"/>
                </a:schemeClr>
              </a:solidFill>
              <a:latin typeface="Roboto Condensed" panose="020B0604020202020204" charset="0"/>
              <a:ea typeface="Roboto Condensed" panose="020B0604020202020204" charset="0"/>
              <a:cs typeface="Roboto Condensed" panose="020B0604020202020204" charset="0"/>
            </a:endParaRPr>
          </a:p>
        </p:txBody>
      </p:sp>
      <p:sp>
        <p:nvSpPr>
          <p:cNvPr id="81" name="TextBox 80">
            <a:extLst>
              <a:ext uri="{FF2B5EF4-FFF2-40B4-BE49-F238E27FC236}">
                <a16:creationId xmlns="" xmlns:a16="http://schemas.microsoft.com/office/drawing/2014/main" id="{F84C16C1-5E7F-47B5-BDD8-85ECEC085D2F}"/>
              </a:ext>
            </a:extLst>
          </p:cNvPr>
          <p:cNvSpPr txBox="1"/>
          <p:nvPr/>
        </p:nvSpPr>
        <p:spPr>
          <a:xfrm>
            <a:off x="892719" y="908721"/>
            <a:ext cx="8546289" cy="1872208"/>
          </a:xfrm>
          <a:prstGeom prst="roundRect">
            <a:avLst/>
          </a:prstGeom>
          <a:gradFill>
            <a:gsLst>
              <a:gs pos="0">
                <a:schemeClr val="lt1">
                  <a:tint val="93000"/>
                  <a:satMod val="150000"/>
                  <a:shade val="98000"/>
                  <a:lumMod val="102000"/>
                </a:schemeClr>
              </a:gs>
              <a:gs pos="50000">
                <a:schemeClr val="lt1">
                  <a:tint val="98000"/>
                  <a:satMod val="130000"/>
                  <a:shade val="90000"/>
                  <a:lumMod val="103000"/>
                </a:schemeClr>
              </a:gs>
              <a:gs pos="100000">
                <a:schemeClr val="lt1">
                  <a:shade val="63000"/>
                  <a:satMod val="120000"/>
                </a:schemeClr>
              </a:gs>
            </a:gsLst>
            <a:lin ang="5400000" scaled="0"/>
          </a:gradFill>
          <a:effectLst>
            <a:outerShdw blurRad="50800" dist="38100" dir="13500000" algn="br" rotWithShape="0">
              <a:prstClr val="black">
                <a:alpha val="40000"/>
              </a:prstClr>
            </a:outerShdw>
          </a:effectLst>
          <a:scene3d>
            <a:camera prst="obliqueTopLeft"/>
            <a:lightRig rig="threePt" dir="t"/>
          </a:scene3d>
          <a:sp3d>
            <a:bevelT/>
          </a:sp3d>
        </p:spPr>
        <p:txBody>
          <a:bodyPr wrap="square" lIns="576000" tIns="144000" rIns="144000" bIns="121920" rtlCol="0" anchor="ctr">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ru-RU" sz="1400" b="1" i="0" u="none" strike="noStrike" kern="0" cap="none" spc="0" normalizeH="0" baseline="0" noProof="0" dirty="0">
              <a:ln>
                <a:noFill/>
              </a:ln>
              <a:solidFill>
                <a:srgbClr val="57565A">
                  <a:lumMod val="75000"/>
                </a:srgbClr>
              </a:solidFill>
              <a:effectLst/>
              <a:uLnTx/>
              <a:uFillTx/>
              <a:latin typeface="Roboto Condensed" panose="02000000000000000000" pitchFamily="2" charset="0"/>
              <a:ea typeface="Roboto Condensed" panose="02000000000000000000" pitchFamily="2" charset="0"/>
            </a:endParaRPr>
          </a:p>
        </p:txBody>
      </p:sp>
      <p:sp>
        <p:nvSpPr>
          <p:cNvPr id="82" name="Rectangle 33">
            <a:extLst>
              <a:ext uri="{FF2B5EF4-FFF2-40B4-BE49-F238E27FC236}">
                <a16:creationId xmlns="" xmlns:a16="http://schemas.microsoft.com/office/drawing/2014/main" id="{B45E0702-6A63-49B0-A7DB-A3E33D92824B}"/>
              </a:ext>
            </a:extLst>
          </p:cNvPr>
          <p:cNvSpPr/>
          <p:nvPr/>
        </p:nvSpPr>
        <p:spPr>
          <a:xfrm>
            <a:off x="1036734" y="1196752"/>
            <a:ext cx="8258257" cy="1015663"/>
          </a:xfrm>
          <a:prstGeom prst="rect">
            <a:avLst/>
          </a:prstGeom>
        </p:spPr>
        <p:txBody>
          <a:bodyPr wrap="square" anchor="ctr">
            <a:spAutoFit/>
          </a:bodyPr>
          <a:lstStyle/>
          <a:p>
            <a:pPr defTabSz="1219170"/>
            <a:r>
              <a:rPr lang="ru-RU" sz="2000" b="1" dirty="0">
                <a:latin typeface="Roboto Condensed" panose="020B0604020202020204" charset="0"/>
                <a:ea typeface="Roboto Condensed" panose="020B0604020202020204" charset="0"/>
                <a:cs typeface="Roboto Condensed" panose="020B0604020202020204" charset="0"/>
              </a:rPr>
              <a:t>Налог рассчитывается следующим образом = Размер потенциально возможного годового дохода по виду деятельности/365(366) дней х количество дней срока, на который выдан патент х ставку налога.</a:t>
            </a:r>
            <a:endParaRPr lang="ru-RU" sz="2000" dirty="0">
              <a:solidFill>
                <a:schemeClr val="bg1">
                  <a:lumMod val="50000"/>
                </a:schemeClr>
              </a:solidFill>
              <a:latin typeface="Roboto Condensed" panose="020B0604020202020204" charset="0"/>
              <a:ea typeface="Roboto Condensed" panose="020B0604020202020204" charset="0"/>
              <a:cs typeface="Roboto Condensed" panose="020B0604020202020204" charset="0"/>
            </a:endParaRPr>
          </a:p>
        </p:txBody>
      </p:sp>
      <p:sp>
        <p:nvSpPr>
          <p:cNvPr id="85" name="TextBox 84">
            <a:extLst>
              <a:ext uri="{FF2B5EF4-FFF2-40B4-BE49-F238E27FC236}">
                <a16:creationId xmlns="" xmlns:a16="http://schemas.microsoft.com/office/drawing/2014/main" id="{F84C16C1-5E7F-47B5-BDD8-85ECEC085D2F}"/>
              </a:ext>
            </a:extLst>
          </p:cNvPr>
          <p:cNvSpPr txBox="1"/>
          <p:nvPr/>
        </p:nvSpPr>
        <p:spPr>
          <a:xfrm>
            <a:off x="3849363" y="4202937"/>
            <a:ext cx="2504631" cy="2302324"/>
          </a:xfrm>
          <a:prstGeom prst="roundRect">
            <a:avLst/>
          </a:prstGeom>
          <a:gradFill>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a:outerShdw blurRad="50800" dist="38100" dir="13500000" algn="br" rotWithShape="0">
              <a:prstClr val="black">
                <a:alpha val="40000"/>
              </a:prstClr>
            </a:outerShdw>
          </a:effectLst>
          <a:scene3d>
            <a:camera prst="obliqueTopLeft"/>
            <a:lightRig rig="threePt" dir="t"/>
          </a:scene3d>
          <a:sp3d>
            <a:bevelT/>
          </a:sp3d>
        </p:spPr>
        <p:txBody>
          <a:bodyPr wrap="square" lIns="576000" tIns="144000" rIns="144000" bIns="121920" rtlCol="0" anchor="ctr">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ru-RU" sz="1400" b="1" i="0" u="none" strike="noStrike" kern="0" cap="none" spc="0" normalizeH="0" baseline="0" noProof="0" dirty="0">
              <a:ln>
                <a:noFill/>
              </a:ln>
              <a:solidFill>
                <a:srgbClr val="57565A">
                  <a:lumMod val="75000"/>
                </a:srgbClr>
              </a:solidFill>
              <a:effectLst/>
              <a:uLnTx/>
              <a:uFillTx/>
              <a:latin typeface="Roboto Condensed" panose="02000000000000000000" pitchFamily="2" charset="0"/>
              <a:ea typeface="Roboto Condensed" panose="02000000000000000000" pitchFamily="2" charset="0"/>
            </a:endParaRPr>
          </a:p>
        </p:txBody>
      </p:sp>
      <p:sp>
        <p:nvSpPr>
          <p:cNvPr id="86" name="Rectangle 33">
            <a:extLst>
              <a:ext uri="{FF2B5EF4-FFF2-40B4-BE49-F238E27FC236}">
                <a16:creationId xmlns="" xmlns:a16="http://schemas.microsoft.com/office/drawing/2014/main" id="{B45E0702-6A63-49B0-A7DB-A3E33D92824B}"/>
              </a:ext>
            </a:extLst>
          </p:cNvPr>
          <p:cNvSpPr/>
          <p:nvPr/>
        </p:nvSpPr>
        <p:spPr>
          <a:xfrm>
            <a:off x="4194383" y="4323047"/>
            <a:ext cx="1814589" cy="2062103"/>
          </a:xfrm>
          <a:prstGeom prst="rect">
            <a:avLst/>
          </a:prstGeom>
        </p:spPr>
        <p:txBody>
          <a:bodyPr wrap="square" anchor="ctr">
            <a:spAutoFit/>
          </a:bodyPr>
          <a:lstStyle/>
          <a:p>
            <a:pPr defTabSz="1219170"/>
            <a:r>
              <a:rPr lang="ru-RU" sz="1600" dirty="0">
                <a:latin typeface="Roboto Condensed" panose="020B0604020202020204" charset="0"/>
                <a:ea typeface="Roboto Condensed" panose="020B0604020202020204" charset="0"/>
                <a:cs typeface="Roboto Condensed" panose="020B0604020202020204" charset="0"/>
              </a:rPr>
              <a:t>если срок действия патента меньше 6 месяцев: оплачивается в полном размере не позднее срока окончания действия патента.</a:t>
            </a:r>
            <a:endParaRPr lang="ru-RU" sz="1600" dirty="0">
              <a:solidFill>
                <a:srgbClr val="57565A">
                  <a:lumMod val="75000"/>
                </a:srgbClr>
              </a:solidFill>
              <a:latin typeface="Roboto Condensed" panose="020B0604020202020204" charset="0"/>
              <a:ea typeface="Roboto Condensed" panose="020B0604020202020204" charset="0"/>
              <a:cs typeface="Roboto Condensed" panose="020B0604020202020204" charset="0"/>
            </a:endParaRPr>
          </a:p>
        </p:txBody>
      </p:sp>
      <p:sp>
        <p:nvSpPr>
          <p:cNvPr id="94" name="TextBox 93">
            <a:extLst>
              <a:ext uri="{FF2B5EF4-FFF2-40B4-BE49-F238E27FC236}">
                <a16:creationId xmlns="" xmlns:a16="http://schemas.microsoft.com/office/drawing/2014/main" id="{F84C16C1-5E7F-47B5-BDD8-85ECEC085D2F}"/>
              </a:ext>
            </a:extLst>
          </p:cNvPr>
          <p:cNvSpPr txBox="1"/>
          <p:nvPr/>
        </p:nvSpPr>
        <p:spPr>
          <a:xfrm>
            <a:off x="3626722" y="3077558"/>
            <a:ext cx="7869877" cy="770587"/>
          </a:xfrm>
          <a:prstGeom prst="roundRect">
            <a:avLst/>
          </a:prstGeom>
          <a:solidFill>
            <a:schemeClr val="accent4">
              <a:lumMod val="20000"/>
              <a:lumOff val="80000"/>
            </a:schemeClr>
          </a:solidFill>
          <a:effectLst>
            <a:outerShdw blurRad="50800" dist="38100" dir="13500000" algn="br" rotWithShape="0">
              <a:prstClr val="black">
                <a:alpha val="40000"/>
              </a:prstClr>
            </a:outerShdw>
          </a:effectLst>
          <a:scene3d>
            <a:camera prst="obliqueTopLeft"/>
            <a:lightRig rig="threePt" dir="t"/>
          </a:scene3d>
          <a:sp3d>
            <a:bevelT/>
          </a:sp3d>
        </p:spPr>
        <p:txBody>
          <a:bodyPr wrap="square" lIns="576000" tIns="144000" rIns="144000" bIns="121920" rtlCol="0" anchor="ctr">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ru-RU" sz="1400" b="1" i="0" u="none" strike="noStrike" kern="0" cap="none" spc="0" normalizeH="0" baseline="0" noProof="0" dirty="0">
              <a:ln>
                <a:noFill/>
              </a:ln>
              <a:solidFill>
                <a:srgbClr val="57565A">
                  <a:lumMod val="75000"/>
                </a:srgbClr>
              </a:solidFill>
              <a:effectLst/>
              <a:uLnTx/>
              <a:uFillTx/>
              <a:latin typeface="Roboto Condensed" panose="02000000000000000000" pitchFamily="2" charset="0"/>
              <a:ea typeface="Roboto Condensed" panose="02000000000000000000" pitchFamily="2" charset="0"/>
            </a:endParaRPr>
          </a:p>
        </p:txBody>
      </p:sp>
      <p:sp>
        <p:nvSpPr>
          <p:cNvPr id="95" name="Rectangle 33">
            <a:extLst>
              <a:ext uri="{FF2B5EF4-FFF2-40B4-BE49-F238E27FC236}">
                <a16:creationId xmlns="" xmlns:a16="http://schemas.microsoft.com/office/drawing/2014/main" id="{B45E0702-6A63-49B0-A7DB-A3E33D92824B}"/>
              </a:ext>
            </a:extLst>
          </p:cNvPr>
          <p:cNvSpPr/>
          <p:nvPr/>
        </p:nvSpPr>
        <p:spPr>
          <a:xfrm>
            <a:off x="4019784" y="3273851"/>
            <a:ext cx="7001926" cy="369332"/>
          </a:xfrm>
          <a:prstGeom prst="rect">
            <a:avLst/>
          </a:prstGeom>
        </p:spPr>
        <p:txBody>
          <a:bodyPr wrap="square" anchor="ctr">
            <a:spAutoFit/>
          </a:bodyPr>
          <a:lstStyle/>
          <a:p>
            <a:pPr fontAlgn="base"/>
            <a:r>
              <a:rPr lang="ru-RU" dirty="0">
                <a:latin typeface="Roboto Condensed" panose="020B0604020202020204" charset="0"/>
                <a:ea typeface="Roboto Condensed" panose="020B0604020202020204" charset="0"/>
                <a:cs typeface="Roboto Condensed" panose="020B0604020202020204" charset="0"/>
              </a:rPr>
              <a:t>Налогоплательщики производят уплату налога в следующие сроки:</a:t>
            </a:r>
            <a:endParaRPr lang="ru-RU" b="1" dirty="0">
              <a:latin typeface="Roboto Condensed" panose="020B0604020202020204" charset="0"/>
              <a:ea typeface="Roboto Condensed" panose="020B0604020202020204" charset="0"/>
              <a:cs typeface="Roboto Condensed" panose="020B0604020202020204" charset="0"/>
            </a:endParaRPr>
          </a:p>
        </p:txBody>
      </p:sp>
      <p:sp>
        <p:nvSpPr>
          <p:cNvPr id="113" name="Subtitle 2">
            <a:extLst>
              <a:ext uri="{FF2B5EF4-FFF2-40B4-BE49-F238E27FC236}">
                <a16:creationId xmlns="" xmlns:a16="http://schemas.microsoft.com/office/drawing/2014/main" id="{51A55428-D23F-4777-96FE-D91E0B26310D}"/>
              </a:ext>
            </a:extLst>
          </p:cNvPr>
          <p:cNvSpPr txBox="1">
            <a:spLocks/>
          </p:cNvSpPr>
          <p:nvPr/>
        </p:nvSpPr>
        <p:spPr>
          <a:xfrm>
            <a:off x="334963" y="193028"/>
            <a:ext cx="10031453" cy="440158"/>
          </a:xfrm>
          <a:prstGeom prst="rect">
            <a:avLst/>
          </a:prstGeom>
        </p:spPr>
        <p:txBody>
          <a:bodyPr vert="horz" lIns="0" tIns="0" rIns="0" bIns="0" rtlCol="0" anchor="ctr">
            <a:normAutofit fontScale="92500"/>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buClr>
                <a:srgbClr val="CAD82A"/>
              </a:buClr>
              <a:tabLst>
                <a:tab pos="342900" algn="l"/>
              </a:tabLst>
            </a:pPr>
            <a:r>
              <a:rPr lang="ru-RU" sz="2400" dirty="0" smtClean="0"/>
              <a:t> </a:t>
            </a:r>
            <a:r>
              <a:rPr lang="ru-RU" sz="2400" b="1" dirty="0" smtClean="0">
                <a:solidFill>
                  <a:schemeClr val="tx1"/>
                </a:solidFill>
                <a:latin typeface="Roboto Condensed" panose="020B0604020202020204" charset="0"/>
                <a:ea typeface="Roboto Condensed" panose="020B0604020202020204" charset="0"/>
                <a:cs typeface="Roboto Condensed" panose="020B0604020202020204" charset="0"/>
              </a:rPr>
              <a:t>Как </a:t>
            </a:r>
            <a:r>
              <a:rPr lang="ru-RU" sz="2400" b="1" dirty="0">
                <a:solidFill>
                  <a:schemeClr val="tx1"/>
                </a:solidFill>
                <a:latin typeface="Roboto Condensed" panose="020B0604020202020204" charset="0"/>
                <a:ea typeface="Roboto Condensed" panose="020B0604020202020204" charset="0"/>
                <a:cs typeface="Roboto Condensed" panose="020B0604020202020204" charset="0"/>
              </a:rPr>
              <a:t>рассчитать стоимость патента? И в какой срок необходимо оплатить патент? </a:t>
            </a:r>
            <a:endParaRPr lang="ru-RU" sz="2400" b="1" dirty="0">
              <a:solidFill>
                <a:schemeClr val="tx1"/>
              </a:solidFill>
              <a:latin typeface="Roboto Condensed" panose="020B0604020202020204" charset="0"/>
              <a:ea typeface="Roboto Condensed" panose="020B0604020202020204" charset="0"/>
              <a:cs typeface="Roboto Condensed" panose="020B0604020202020204" charset="0"/>
            </a:endParaRPr>
          </a:p>
        </p:txBody>
      </p:sp>
      <p:sp>
        <p:nvSpPr>
          <p:cNvPr id="32" name="TextBox 31">
            <a:extLst>
              <a:ext uri="{FF2B5EF4-FFF2-40B4-BE49-F238E27FC236}">
                <a16:creationId xmlns="" xmlns:a16="http://schemas.microsoft.com/office/drawing/2014/main" id="{F84C16C1-5E7F-47B5-BDD8-85ECEC085D2F}"/>
              </a:ext>
            </a:extLst>
          </p:cNvPr>
          <p:cNvSpPr txBox="1"/>
          <p:nvPr/>
        </p:nvSpPr>
        <p:spPr>
          <a:xfrm>
            <a:off x="6672064" y="4220951"/>
            <a:ext cx="4396737" cy="1898949"/>
          </a:xfrm>
          <a:prstGeom prst="roundRect">
            <a:avLst/>
          </a:prstGeom>
          <a:gradFill>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a:outerShdw blurRad="50800" dist="38100" dir="13500000" algn="br" rotWithShape="0">
              <a:prstClr val="black">
                <a:alpha val="40000"/>
              </a:prstClr>
            </a:outerShdw>
          </a:effectLst>
          <a:scene3d>
            <a:camera prst="obliqueTopLeft"/>
            <a:lightRig rig="threePt" dir="t"/>
          </a:scene3d>
          <a:sp3d>
            <a:bevelT/>
          </a:sp3d>
        </p:spPr>
        <p:txBody>
          <a:bodyPr wrap="square" lIns="576000" tIns="144000" rIns="144000" bIns="121920" rtlCol="0" anchor="ctr">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ru-RU" sz="1400" b="1" i="0" u="none" strike="noStrike" kern="0" cap="none" spc="0" normalizeH="0" baseline="0" noProof="0" dirty="0">
              <a:ln>
                <a:noFill/>
              </a:ln>
              <a:solidFill>
                <a:srgbClr val="57565A">
                  <a:lumMod val="75000"/>
                </a:srgbClr>
              </a:solidFill>
              <a:effectLst/>
              <a:uLnTx/>
              <a:uFillTx/>
              <a:latin typeface="Roboto Condensed" panose="02000000000000000000" pitchFamily="2" charset="0"/>
              <a:ea typeface="Roboto Condensed" panose="02000000000000000000" pitchFamily="2" charset="0"/>
            </a:endParaRPr>
          </a:p>
        </p:txBody>
      </p:sp>
      <p:sp>
        <p:nvSpPr>
          <p:cNvPr id="3" name="Прямоугольник 2"/>
          <p:cNvSpPr/>
          <p:nvPr/>
        </p:nvSpPr>
        <p:spPr>
          <a:xfrm>
            <a:off x="6841122" y="4367582"/>
            <a:ext cx="4058620" cy="1569660"/>
          </a:xfrm>
          <a:prstGeom prst="rect">
            <a:avLst/>
          </a:prstGeom>
        </p:spPr>
        <p:txBody>
          <a:bodyPr wrap="square">
            <a:spAutoFit/>
          </a:bodyPr>
          <a:lstStyle/>
          <a:p>
            <a:pPr lvl="0" fontAlgn="base"/>
            <a:r>
              <a:rPr lang="ru-RU" sz="1600" dirty="0">
                <a:latin typeface="Roboto Condensed" panose="020B0604020202020204" charset="0"/>
                <a:ea typeface="Roboto Condensed" panose="020B0604020202020204" charset="0"/>
                <a:cs typeface="Roboto Condensed" panose="020B0604020202020204" charset="0"/>
              </a:rPr>
              <a:t>если срок действия патента от 6 до 12 месяцев: в размере 1/3 суммы налога в срок не позднее девяноста календарных дней после начала действия патента; - в размере 2/3 суммы налога в срок не позднее срока окончания действия патента.</a:t>
            </a:r>
          </a:p>
        </p:txBody>
      </p:sp>
      <p:sp>
        <p:nvSpPr>
          <p:cNvPr id="9" name="Номер слайда 8"/>
          <p:cNvSpPr>
            <a:spLocks noGrp="1"/>
          </p:cNvSpPr>
          <p:nvPr>
            <p:ph type="sldNum" sz="quarter" idx="12"/>
          </p:nvPr>
        </p:nvSpPr>
        <p:spPr/>
        <p:txBody>
          <a:bodyPr/>
          <a:lstStyle/>
          <a:p>
            <a:fld id="{38C2772E-14CB-4873-B3BE-45BF32F01EEB}" type="slidenum">
              <a:rPr lang="ru-RU" smtClean="0"/>
              <a:t>9</a:t>
            </a:fld>
            <a:endParaRPr lang="ru-RU" dirty="0"/>
          </a:p>
        </p:txBody>
      </p:sp>
    </p:spTree>
    <p:extLst>
      <p:ext uri="{BB962C8B-B14F-4D97-AF65-F5344CB8AC3E}">
        <p14:creationId xmlns:p14="http://schemas.microsoft.com/office/powerpoint/2010/main" val="6526290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5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28422</TotalTime>
  <Words>908</Words>
  <Application>Microsoft Office PowerPoint</Application>
  <PresentationFormat>Произвольный</PresentationFormat>
  <Paragraphs>81</Paragraphs>
  <Slides>11</Slides>
  <Notes>11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11</vt:i4>
      </vt:variant>
    </vt:vector>
  </HeadingPairs>
  <TitlesOfParts>
    <vt:vector size="17" baseType="lpstr">
      <vt:lpstr>Arial</vt:lpstr>
      <vt:lpstr>Roboto Condensed</vt:lpstr>
      <vt:lpstr>Calibri</vt:lpstr>
      <vt:lpstr>Calibri Light</vt:lpstr>
      <vt:lpstr>Тема Office</vt:lpstr>
      <vt:lpstr>5_Тема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Акимов Евгений Владимирович</dc:creator>
  <cp:lastModifiedBy>Антонова Татьяна Сергеевна</cp:lastModifiedBy>
  <cp:revision>1049</cp:revision>
  <cp:lastPrinted>2022-10-20T14:01:38Z</cp:lastPrinted>
  <dcterms:created xsi:type="dcterms:W3CDTF">2021-07-15T15:22:31Z</dcterms:created>
  <dcterms:modified xsi:type="dcterms:W3CDTF">2022-11-18T13:50:53Z</dcterms:modified>
</cp:coreProperties>
</file>