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76" r:id="rId2"/>
  </p:sldMasterIdLst>
  <p:notesMasterIdLst>
    <p:notesMasterId r:id="rId8"/>
  </p:notesMasterIdLst>
  <p:sldIdLst>
    <p:sldId id="646" r:id="rId3"/>
    <p:sldId id="663" r:id="rId4"/>
    <p:sldId id="662" r:id="rId5"/>
    <p:sldId id="624" r:id="rId6"/>
    <p:sldId id="652" r:id="rId7"/>
  </p:sldIdLst>
  <p:sldSz cx="10693400" cy="7561263"/>
  <p:notesSz cx="6797675" cy="9926638"/>
  <p:defaultTextStyle>
    <a:defPPr>
      <a:defRPr lang="ru-RU"/>
    </a:defPPr>
    <a:lvl1pPr marL="0" algn="l" defTabSz="102900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14514" algn="l" defTabSz="102900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29005" algn="l" defTabSz="102900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43512" algn="l" defTabSz="102900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58022" algn="l" defTabSz="102900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572525" algn="l" defTabSz="102900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087043" algn="l" defTabSz="102900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01554" algn="l" defTabSz="102900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16047" algn="l" defTabSz="102900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2" userDrawn="1">
          <p15:clr>
            <a:srgbClr val="A4A3A4"/>
          </p15:clr>
        </p15:guide>
        <p15:guide id="2" orient="horz" pos="1116" userDrawn="1">
          <p15:clr>
            <a:srgbClr val="A4A3A4"/>
          </p15:clr>
        </p15:guide>
        <p15:guide id="3" orient="horz" pos="348" userDrawn="1">
          <p15:clr>
            <a:srgbClr val="A4A3A4"/>
          </p15:clr>
        </p15:guide>
        <p15:guide id="4" orient="horz" pos="4470" userDrawn="1">
          <p15:clr>
            <a:srgbClr val="A4A3A4"/>
          </p15:clr>
        </p15:guide>
        <p15:guide id="5" pos="4234" userDrawn="1">
          <p15:clr>
            <a:srgbClr val="A4A3A4"/>
          </p15:clr>
        </p15:guide>
        <p15:guide id="6" pos="1041" userDrawn="1">
          <p15:clr>
            <a:srgbClr val="A4A3A4"/>
          </p15:clr>
        </p15:guide>
        <p15:guide id="7" pos="2293" userDrawn="1">
          <p15:clr>
            <a:srgbClr val="A4A3A4"/>
          </p15:clr>
        </p15:guide>
        <p15:guide id="8" pos="7557" userDrawn="1">
          <p15:clr>
            <a:srgbClr val="A4A3A4"/>
          </p15:clr>
        </p15:guide>
        <p15:guide id="9" pos="8117" userDrawn="1">
          <p15:clr>
            <a:srgbClr val="A4A3A4"/>
          </p15:clr>
        </p15:guide>
        <p15:guide id="10" pos="762" userDrawn="1">
          <p15:clr>
            <a:srgbClr val="A4A3A4"/>
          </p15:clr>
        </p15:guide>
        <p15:guide id="11" orient="horz" pos="2381" userDrawn="1">
          <p15:clr>
            <a:srgbClr val="A4A3A4"/>
          </p15:clr>
        </p15:guide>
        <p15:guide id="12" orient="horz" pos="657" userDrawn="1">
          <p15:clr>
            <a:srgbClr val="A4A3A4"/>
          </p15:clr>
        </p15:guide>
        <p15:guide id="13" orient="horz" pos="4422" userDrawn="1">
          <p15:clr>
            <a:srgbClr val="A4A3A4"/>
          </p15:clr>
        </p15:guide>
        <p15:guide id="14" pos="2296" userDrawn="1">
          <p15:clr>
            <a:srgbClr val="A4A3A4"/>
          </p15:clr>
        </p15:guide>
        <p15:guide id="15" pos="7541" userDrawn="1">
          <p15:clr>
            <a:srgbClr val="A4A3A4"/>
          </p15:clr>
        </p15:guide>
        <p15:guide id="16" pos="8111" userDrawn="1">
          <p15:clr>
            <a:srgbClr val="A4A3A4"/>
          </p15:clr>
        </p15:guide>
        <p15:guide id="17" pos="756" userDrawn="1">
          <p15:clr>
            <a:srgbClr val="A4A3A4"/>
          </p15:clr>
        </p15:guide>
        <p15:guide id="18" orient="horz" pos="975" userDrawn="1">
          <p15:clr>
            <a:srgbClr val="A4A3A4"/>
          </p15:clr>
        </p15:guide>
        <p15:guide id="19" orient="horz" pos="340" userDrawn="1">
          <p15:clr>
            <a:srgbClr val="A4A3A4"/>
          </p15:clr>
        </p15:guide>
        <p15:guide id="20" orient="horz" pos="4468" userDrawn="1">
          <p15:clr>
            <a:srgbClr val="A4A3A4"/>
          </p15:clr>
        </p15:guide>
        <p15:guide id="21" pos="4634" userDrawn="1">
          <p15:clr>
            <a:srgbClr val="A4A3A4"/>
          </p15:clr>
        </p15:guide>
        <p15:guide id="22" pos="7656" userDrawn="1">
          <p15:clr>
            <a:srgbClr val="A4A3A4"/>
          </p15:clr>
        </p15:guide>
        <p15:guide id="23" pos="7540">
          <p15:clr>
            <a:srgbClr val="A4A3A4"/>
          </p15:clr>
        </p15:guide>
        <p15:guide id="24" pos="3368">
          <p15:clr>
            <a:srgbClr val="A4A3A4"/>
          </p15:clr>
        </p15:guide>
        <p15:guide id="25" pos="828">
          <p15:clr>
            <a:srgbClr val="A4A3A4"/>
          </p15:clr>
        </p15:guide>
        <p15:guide id="26" pos="1824">
          <p15:clr>
            <a:srgbClr val="A4A3A4"/>
          </p15:clr>
        </p15:guide>
        <p15:guide id="27" pos="6011">
          <p15:clr>
            <a:srgbClr val="A4A3A4"/>
          </p15:clr>
        </p15:guide>
        <p15:guide id="28" pos="6457">
          <p15:clr>
            <a:srgbClr val="A4A3A4"/>
          </p15:clr>
        </p15:guide>
        <p15:guide id="29" pos="606">
          <p15:clr>
            <a:srgbClr val="A4A3A4"/>
          </p15:clr>
        </p15:guide>
        <p15:guide id="30" pos="1826">
          <p15:clr>
            <a:srgbClr val="A4A3A4"/>
          </p15:clr>
        </p15:guide>
        <p15:guide id="31" pos="5998">
          <p15:clr>
            <a:srgbClr val="A4A3A4"/>
          </p15:clr>
        </p15:guide>
        <p15:guide id="32" pos="6452">
          <p15:clr>
            <a:srgbClr val="A4A3A4"/>
          </p15:clr>
        </p15:guide>
        <p15:guide id="33" pos="601">
          <p15:clr>
            <a:srgbClr val="A4A3A4"/>
          </p15:clr>
        </p15:guide>
        <p15:guide id="34" pos="3686">
          <p15:clr>
            <a:srgbClr val="A4A3A4"/>
          </p15:clr>
        </p15:guide>
        <p15:guide id="35" pos="60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  <a:srgbClr val="38BAAB"/>
    <a:srgbClr val="FF99CC"/>
    <a:srgbClr val="5283BE"/>
    <a:srgbClr val="5887C0"/>
    <a:srgbClr val="EF9653"/>
    <a:srgbClr val="FFFF99"/>
    <a:srgbClr val="FFFFCC"/>
    <a:srgbClr val="DBE5F1"/>
    <a:srgbClr val="539F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0454" autoAdjust="0"/>
    <p:restoredTop sz="98741" autoAdjust="0"/>
  </p:normalViewPr>
  <p:slideViewPr>
    <p:cSldViewPr showGuides="1">
      <p:cViewPr>
        <p:scale>
          <a:sx n="70" d="100"/>
          <a:sy n="70" d="100"/>
        </p:scale>
        <p:origin x="-1386" y="-396"/>
      </p:cViewPr>
      <p:guideLst>
        <p:guide orient="horz" pos="2382"/>
        <p:guide orient="horz" pos="1116"/>
        <p:guide orient="horz" pos="348"/>
        <p:guide orient="horz" pos="4470"/>
        <p:guide orient="horz" pos="657"/>
        <p:guide orient="horz" pos="4422"/>
        <p:guide orient="horz" pos="975"/>
        <p:guide orient="horz" pos="340"/>
        <p:guide orient="horz" pos="4468"/>
        <p:guide pos="4235"/>
        <p:guide pos="1041"/>
        <p:guide pos="2293"/>
        <p:guide pos="7557"/>
        <p:guide pos="8117"/>
        <p:guide pos="762"/>
        <p:guide pos="2296"/>
        <p:guide pos="7541"/>
        <p:guide pos="8111"/>
        <p:guide pos="755"/>
        <p:guide pos="4635"/>
        <p:guide pos="7656"/>
        <p:guide pos="3368"/>
        <p:guide pos="828"/>
        <p:guide pos="1824"/>
        <p:guide pos="6011"/>
        <p:guide pos="6457"/>
        <p:guide pos="606"/>
        <p:guide pos="1826"/>
        <p:guide pos="5998"/>
        <p:guide pos="6452"/>
        <p:guide pos="601"/>
        <p:guide pos="3686"/>
        <p:guide pos="60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84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4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5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6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7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 sz="2000">
                <a:solidFill>
                  <a:schemeClr val="tx2">
                    <a:lumMod val="75000"/>
                  </a:schemeClr>
                </a:solidFill>
              </a:defRPr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Имущественные</a:t>
            </a:r>
            <a:r>
              <a:rPr lang="ru-RU" sz="2000" baseline="0" dirty="0" smtClean="0">
                <a:solidFill>
                  <a:schemeClr val="tx2">
                    <a:lumMod val="75000"/>
                  </a:schemeClr>
                </a:solidFill>
              </a:rPr>
              <a:t> налоги  ЮЛ всего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.20247993332336628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2067144054700993E-2"/>
          <c:y val="0.24887130596600376"/>
          <c:w val="0.94413293143924359"/>
          <c:h val="0.539447700255527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имущество организаций</c:v>
                </c:pt>
              </c:strCache>
            </c:strRef>
          </c:tx>
          <c:spPr>
            <a:gradFill>
              <a:gsLst>
                <a:gs pos="0">
                  <a:srgbClr val="92D050"/>
                </a:gs>
                <a:gs pos="100000">
                  <a:schemeClr val="accent3">
                    <a:lumMod val="40000"/>
                    <a:lumOff val="60000"/>
                  </a:schemeClr>
                </a:gs>
              </a:gsLst>
              <a:lin ang="2700000" scaled="0"/>
            </a:gra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5.5115415803499218E-3"/>
                  <c:y val="-4.4092323075213867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r>
                      <a:rPr lang="ru-RU" dirty="0" smtClean="0"/>
                      <a:t>542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290395531224726E-2"/>
                  <c:y val="8.818464615042773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3681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m/d/yyyy</c:formatCode>
                <c:ptCount val="2"/>
                <c:pt idx="0">
                  <c:v>44501</c:v>
                </c:pt>
                <c:pt idx="1">
                  <c:v>44866</c:v>
                </c:pt>
              </c:numCache>
            </c:numRef>
          </c:cat>
          <c:val>
            <c:numRef>
              <c:f>Лист1!$B$2:$B$3</c:f>
              <c:numCache>
                <c:formatCode>#,##0</c:formatCode>
                <c:ptCount val="2"/>
                <c:pt idx="0">
                  <c:v>3006</c:v>
                </c:pt>
                <c:pt idx="1">
                  <c:v>3167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axId val="79977472"/>
        <c:axId val="79995648"/>
      </c:barChart>
      <c:catAx>
        <c:axId val="79977472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79995648"/>
        <c:crosses val="autoZero"/>
        <c:auto val="0"/>
        <c:lblAlgn val="ctr"/>
        <c:lblOffset val="0"/>
        <c:noMultiLvlLbl val="0"/>
      </c:catAx>
      <c:valAx>
        <c:axId val="79995648"/>
        <c:scaling>
          <c:orientation val="minMax"/>
          <c:max val="4000"/>
          <c:min val="0"/>
        </c:scaling>
        <c:delete val="0"/>
        <c:axPos val="l"/>
        <c:majorGridlines/>
        <c:numFmt formatCode="#,##0" sourceLinked="1"/>
        <c:majorTickMark val="none"/>
        <c:minorTickMark val="none"/>
        <c:tickLblPos val="none"/>
        <c:spPr>
          <a:ln w="19050" cmpd="sng">
            <a:solidFill>
              <a:schemeClr val="tx1"/>
            </a:solidFill>
            <a:tailEnd type="stealth"/>
          </a:ln>
        </c:spPr>
        <c:crossAx val="79977472"/>
        <c:crosses val="autoZero"/>
        <c:crossBetween val="between"/>
        <c:majorUnit val="500"/>
      </c:valAx>
    </c:plotArea>
    <c:plotVisOnly val="1"/>
    <c:dispBlanksAs val="gap"/>
    <c:showDLblsOverMax val="0"/>
  </c:chart>
  <c:txPr>
    <a:bodyPr/>
    <a:lstStyle/>
    <a:p>
      <a:pPr>
        <a:defRPr sz="1800">
          <a:latin typeface="+mn-lt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 lang="ru-RU" sz="2000" b="1" i="0" u="none" strike="noStrike" kern="1200" baseline="0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r>
              <a:rPr lang="ru-RU" sz="2000" b="1" i="0" u="none" strike="noStrike" kern="1200" baseline="0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rPr>
              <a:t>Транспортный налог с организаций</a:t>
            </a:r>
            <a:endParaRPr lang="ru-RU" sz="2000" b="0" i="0" u="none" strike="noStrike" kern="1200" baseline="0" dirty="0" smtClean="0">
              <a:solidFill>
                <a:schemeClr val="tx2">
                  <a:lumMod val="75000"/>
                </a:schemeClr>
              </a:solidFill>
              <a:latin typeface="+mn-lt"/>
              <a:ea typeface="+mn-ea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4911538048589052"/>
          <c:y val="2.1448640209567357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5835388112638926E-2"/>
          <c:y val="0.20952221882336602"/>
          <c:w val="0.91771627014979518"/>
          <c:h val="0.59309686052032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Транспортный налог</c:v>
                </c:pt>
              </c:strCache>
            </c:strRef>
          </c:tx>
          <c:spPr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  <a:lin ang="2700000" scaled="0"/>
            </a:gradFill>
            <a:ln>
              <a:solidFill>
                <a:schemeClr val="bg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gradFill>
                <a:gsLst>
                  <a:gs pos="0">
                    <a:schemeClr val="accent6">
                      <a:lumMod val="75000"/>
                    </a:schemeClr>
                  </a:gs>
                  <a:gs pos="100000">
                    <a:schemeClr val="accent6">
                      <a:lumMod val="40000"/>
                      <a:lumOff val="60000"/>
                    </a:schemeClr>
                  </a:gs>
                </a:gsLst>
                <a:lin ang="2700000" scaled="0"/>
              </a:gra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invertIfNegative val="0"/>
            <c:bubble3D val="0"/>
            <c:spPr>
              <a:gradFill>
                <a:gsLst>
                  <a:gs pos="0">
                    <a:schemeClr val="accent6">
                      <a:lumMod val="75000"/>
                    </a:schemeClr>
                  </a:gs>
                  <a:gs pos="100000">
                    <a:schemeClr val="accent6">
                      <a:lumMod val="40000"/>
                      <a:lumOff val="60000"/>
                    </a:schemeClr>
                  </a:gs>
                </a:gsLst>
                <a:lin ang="2700000" scaled="0"/>
              </a:gra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m/d/yyyy</c:formatCode>
                <c:ptCount val="2"/>
                <c:pt idx="0">
                  <c:v>44501</c:v>
                </c:pt>
                <c:pt idx="1">
                  <c:v>44866</c:v>
                </c:pt>
              </c:numCache>
            </c:numRef>
          </c:cat>
          <c:val>
            <c:numRef>
              <c:f>Лист1!$B$2:$B$3</c:f>
              <c:numCache>
                <c:formatCode>#,##0</c:formatCode>
                <c:ptCount val="2"/>
                <c:pt idx="0">
                  <c:v>155</c:v>
                </c:pt>
                <c:pt idx="1">
                  <c:v>149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axId val="80714752"/>
        <c:axId val="102621952"/>
      </c:barChart>
      <c:catAx>
        <c:axId val="80714752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txPr>
          <a:bodyPr/>
          <a:lstStyle/>
          <a:p>
            <a:pPr>
              <a:defRPr sz="1800" b="0"/>
            </a:pPr>
            <a:endParaRPr lang="ru-RU"/>
          </a:p>
        </c:txPr>
        <c:crossAx val="102621952"/>
        <c:crosses val="autoZero"/>
        <c:auto val="0"/>
        <c:lblAlgn val="ctr"/>
        <c:lblOffset val="0"/>
        <c:noMultiLvlLbl val="0"/>
      </c:catAx>
      <c:valAx>
        <c:axId val="102621952"/>
        <c:scaling>
          <c:orientation val="minMax"/>
          <c:max val="200"/>
          <c:min val="0"/>
        </c:scaling>
        <c:delete val="0"/>
        <c:axPos val="l"/>
        <c:majorGridlines/>
        <c:numFmt formatCode="#,##0" sourceLinked="1"/>
        <c:majorTickMark val="none"/>
        <c:minorTickMark val="none"/>
        <c:tickLblPos val="none"/>
        <c:spPr>
          <a:ln w="19050" cmpd="sng">
            <a:solidFill>
              <a:schemeClr val="tx1"/>
            </a:solidFill>
            <a:tailEnd type="stealth"/>
          </a:ln>
        </c:spPr>
        <c:crossAx val="80714752"/>
        <c:crosses val="autoZero"/>
        <c:crossBetween val="between"/>
        <c:majorUnit val="1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sz="2000">
                <a:solidFill>
                  <a:schemeClr val="tx2">
                    <a:lumMod val="75000"/>
                  </a:schemeClr>
                </a:solidFill>
              </a:defRPr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Земельный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налог с организаций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.25616086700579782"/>
          <c:y val="1.995256985417959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5835388112638926E-2"/>
          <c:y val="0.20952221882336602"/>
          <c:w val="0.91771627014979518"/>
          <c:h val="0.59309686052032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имущество физических лиц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0">
                    <a:srgbClr val="FF0000"/>
                  </a:gs>
                  <a:gs pos="100000">
                    <a:schemeClr val="accent6">
                      <a:lumMod val="40000"/>
                      <a:lumOff val="60000"/>
                    </a:schemeClr>
                  </a:gs>
                </a:gsLst>
                <a:lin ang="2700000" scaled="1"/>
                <a:tileRect/>
              </a:gradFill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gradFill flip="none" rotWithShape="1">
                <a:gsLst>
                  <a:gs pos="0">
                    <a:srgbClr val="FF0000"/>
                  </a:gs>
                  <a:gs pos="100000">
                    <a:schemeClr val="accent6">
                      <a:lumMod val="40000"/>
                      <a:lumOff val="60000"/>
                    </a:schemeClr>
                  </a:gs>
                </a:gsLst>
                <a:lin ang="270000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2.6937814655883428E-17"/>
                  <c:y val="-3.691451496168221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382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448341737565807E-2"/>
                  <c:y val="-4.511774050872270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364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m/d/yyyy</c:formatCode>
                <c:ptCount val="2"/>
                <c:pt idx="0">
                  <c:v>44501</c:v>
                </c:pt>
                <c:pt idx="1">
                  <c:v>44866</c:v>
                </c:pt>
              </c:numCache>
            </c:numRef>
          </c:cat>
          <c:val>
            <c:numRef>
              <c:f>Лист1!$B$2:$B$3</c:f>
              <c:numCache>
                <c:formatCode>#,##0</c:formatCode>
                <c:ptCount val="2"/>
                <c:pt idx="0">
                  <c:v>382</c:v>
                </c:pt>
                <c:pt idx="1">
                  <c:v>364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axId val="103707392"/>
        <c:axId val="103708928"/>
      </c:barChart>
      <c:catAx>
        <c:axId val="103707392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103708928"/>
        <c:crosses val="autoZero"/>
        <c:auto val="0"/>
        <c:lblAlgn val="ctr"/>
        <c:lblOffset val="0"/>
        <c:noMultiLvlLbl val="0"/>
      </c:catAx>
      <c:valAx>
        <c:axId val="103708928"/>
        <c:scaling>
          <c:orientation val="minMax"/>
          <c:max val="500"/>
          <c:min val="0"/>
        </c:scaling>
        <c:delete val="0"/>
        <c:axPos val="l"/>
        <c:majorGridlines/>
        <c:numFmt formatCode="#,##0" sourceLinked="1"/>
        <c:majorTickMark val="none"/>
        <c:minorTickMark val="none"/>
        <c:tickLblPos val="none"/>
        <c:crossAx val="103707392"/>
        <c:crosses val="autoZero"/>
        <c:crossBetween val="between"/>
        <c:majorUnit val="1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 sz="2000">
                <a:solidFill>
                  <a:schemeClr val="tx2">
                    <a:lumMod val="75000"/>
                  </a:schemeClr>
                </a:solidFill>
              </a:defRPr>
            </a:pPr>
            <a:r>
              <a:rPr lang="ru-RU" sz="2000">
                <a:solidFill>
                  <a:schemeClr val="tx2">
                    <a:lumMod val="75000"/>
                  </a:schemeClr>
                </a:solidFill>
              </a:rPr>
              <a:t>Налог на имущество организаций</a:t>
            </a:r>
          </a:p>
        </c:rich>
      </c:tx>
      <c:layout>
        <c:manualLayout>
          <c:xMode val="edge"/>
          <c:yMode val="edge"/>
          <c:x val="0.20247993332336628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2067144054700993E-2"/>
          <c:y val="0.24887130596600376"/>
          <c:w val="0.94413293143924359"/>
          <c:h val="0.539447700255527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имущество организаций</c:v>
                </c:pt>
              </c:strCache>
            </c:strRef>
          </c:tx>
          <c:spPr>
            <a:gradFill>
              <a:gsLst>
                <a:gs pos="0">
                  <a:srgbClr val="92D050"/>
                </a:gs>
                <a:gs pos="100000">
                  <a:schemeClr val="accent3">
                    <a:lumMod val="40000"/>
                    <a:lumOff val="60000"/>
                  </a:schemeClr>
                </a:gs>
              </a:gsLst>
              <a:lin ang="2700000" scaled="0"/>
            </a:gra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5.5115415803499218E-3"/>
                  <c:y val="-4.4092323075213867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3006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5115415803499218E-3"/>
                  <c:y val="-8.818464615042773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</a:t>
                    </a:r>
                    <a:r>
                      <a:rPr lang="en-US" dirty="0" smtClean="0"/>
                      <a:t>167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m/d/yyyy</c:formatCode>
                <c:ptCount val="2"/>
                <c:pt idx="0">
                  <c:v>44501</c:v>
                </c:pt>
                <c:pt idx="1">
                  <c:v>44866</c:v>
                </c:pt>
              </c:numCache>
            </c:numRef>
          </c:cat>
          <c:val>
            <c:numRef>
              <c:f>Лист1!$B$2:$B$3</c:f>
              <c:numCache>
                <c:formatCode>#,##0</c:formatCode>
                <c:ptCount val="2"/>
                <c:pt idx="0">
                  <c:v>3006</c:v>
                </c:pt>
                <c:pt idx="1">
                  <c:v>3167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axId val="103936384"/>
        <c:axId val="103937920"/>
      </c:barChart>
      <c:catAx>
        <c:axId val="103936384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103937920"/>
        <c:crosses val="autoZero"/>
        <c:auto val="0"/>
        <c:lblAlgn val="ctr"/>
        <c:lblOffset val="0"/>
        <c:noMultiLvlLbl val="0"/>
      </c:catAx>
      <c:valAx>
        <c:axId val="103937920"/>
        <c:scaling>
          <c:orientation val="minMax"/>
          <c:max val="4000"/>
          <c:min val="0"/>
        </c:scaling>
        <c:delete val="0"/>
        <c:axPos val="l"/>
        <c:majorGridlines/>
        <c:numFmt formatCode="#,##0" sourceLinked="1"/>
        <c:majorTickMark val="none"/>
        <c:minorTickMark val="none"/>
        <c:tickLblPos val="none"/>
        <c:spPr>
          <a:ln w="19050" cmpd="sng">
            <a:solidFill>
              <a:schemeClr val="tx1"/>
            </a:solidFill>
            <a:tailEnd type="stealth"/>
          </a:ln>
        </c:spPr>
        <c:crossAx val="103936384"/>
        <c:crosses val="autoZero"/>
        <c:crossBetween val="between"/>
        <c:majorUnit val="500"/>
      </c:valAx>
    </c:plotArea>
    <c:plotVisOnly val="1"/>
    <c:dispBlanksAs val="gap"/>
    <c:showDLblsOverMax val="0"/>
  </c:chart>
  <c:txPr>
    <a:bodyPr/>
    <a:lstStyle/>
    <a:p>
      <a:pPr>
        <a:defRPr sz="1800">
          <a:latin typeface="+mn-lt"/>
        </a:defRPr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 lang="ru-RU" sz="2000" b="1" i="0" u="none" strike="noStrike" kern="1200" baseline="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r>
              <a:rPr lang="ru-RU" sz="1800" b="1" i="0" u="none" strike="noStrike" kern="1200" baseline="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rPr>
              <a:t>Налог на имущество организаций</a:t>
            </a:r>
            <a:endParaRPr lang="ru-RU" sz="1800" b="0" i="0" u="none" strike="noStrike" kern="1200" baseline="0" dirty="0" smtClean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9.7112387172253442E-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5835388112638926E-2"/>
          <c:y val="0.20952221882336602"/>
          <c:w val="0.91771627014979518"/>
          <c:h val="0.59309686052032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имущество организаций</c:v>
                </c:pt>
              </c:strCache>
            </c:strRef>
          </c:tx>
          <c:spPr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  <a:lin ang="2700000" scaled="0"/>
            </a:gradFill>
            <a:ln>
              <a:solidFill>
                <a:schemeClr val="bg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gradFill>
                <a:gsLst>
                  <a:gs pos="0">
                    <a:schemeClr val="accent6">
                      <a:lumMod val="75000"/>
                    </a:schemeClr>
                  </a:gs>
                  <a:gs pos="100000">
                    <a:schemeClr val="accent6">
                      <a:lumMod val="40000"/>
                      <a:lumOff val="60000"/>
                    </a:schemeClr>
                  </a:gs>
                </a:gsLst>
                <a:lin ang="2700000" scaled="0"/>
              </a:gra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invertIfNegative val="0"/>
            <c:bubble3D val="0"/>
            <c:spPr>
              <a:gradFill>
                <a:gsLst>
                  <a:gs pos="0">
                    <a:schemeClr val="accent6">
                      <a:lumMod val="75000"/>
                    </a:schemeClr>
                  </a:gs>
                  <a:gs pos="100000">
                    <a:schemeClr val="accent6">
                      <a:lumMod val="40000"/>
                      <a:lumOff val="60000"/>
                    </a:schemeClr>
                  </a:gs>
                </a:gsLst>
                <a:lin ang="2700000" scaled="0"/>
              </a:gra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3426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3485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m/d/yyyy</c:formatCode>
                <c:ptCount val="2"/>
                <c:pt idx="0">
                  <c:v>44136</c:v>
                </c:pt>
                <c:pt idx="1">
                  <c:v>44501</c:v>
                </c:pt>
              </c:numCache>
            </c:numRef>
          </c:cat>
          <c:val>
            <c:numRef>
              <c:f>Лист1!$B$2:$B$3</c:f>
              <c:numCache>
                <c:formatCode>#,##0</c:formatCode>
                <c:ptCount val="2"/>
                <c:pt idx="0">
                  <c:v>342</c:v>
                </c:pt>
                <c:pt idx="1">
                  <c:v>348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axId val="106923904"/>
        <c:axId val="106925440"/>
      </c:barChart>
      <c:catAx>
        <c:axId val="106923904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txPr>
          <a:bodyPr/>
          <a:lstStyle/>
          <a:p>
            <a:pPr>
              <a:defRPr sz="1800" b="0"/>
            </a:pPr>
            <a:endParaRPr lang="ru-RU"/>
          </a:p>
        </c:txPr>
        <c:crossAx val="106925440"/>
        <c:crosses val="autoZero"/>
        <c:auto val="0"/>
        <c:lblAlgn val="ctr"/>
        <c:lblOffset val="0"/>
        <c:noMultiLvlLbl val="0"/>
      </c:catAx>
      <c:valAx>
        <c:axId val="106925440"/>
        <c:scaling>
          <c:orientation val="minMax"/>
          <c:max val="500"/>
          <c:min val="0"/>
        </c:scaling>
        <c:delete val="0"/>
        <c:axPos val="l"/>
        <c:numFmt formatCode="#,##0" sourceLinked="1"/>
        <c:majorTickMark val="none"/>
        <c:minorTickMark val="none"/>
        <c:tickLblPos val="none"/>
        <c:spPr>
          <a:ln w="19050" cmpd="sng">
            <a:solidFill>
              <a:schemeClr val="tx1"/>
            </a:solidFill>
            <a:tailEnd type="stealth"/>
          </a:ln>
        </c:spPr>
        <c:crossAx val="106923904"/>
        <c:crosses val="autoZero"/>
        <c:crossBetween val="between"/>
        <c:majorUnit val="1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>
                <a:solidFill>
                  <a:schemeClr val="tx2"/>
                </a:solidFill>
              </a:rPr>
              <a:t>Земельный </a:t>
            </a:r>
            <a:r>
              <a:rPr lang="ru-RU" sz="1800" dirty="0" smtClean="0">
                <a:solidFill>
                  <a:schemeClr val="tx2"/>
                </a:solidFill>
              </a:rPr>
              <a:t>налог с организаций</a:t>
            </a:r>
            <a:endParaRPr lang="ru-RU" sz="1800" dirty="0">
              <a:solidFill>
                <a:schemeClr val="tx2"/>
              </a:solidFill>
            </a:endParaRPr>
          </a:p>
        </c:rich>
      </c:tx>
      <c:layout>
        <c:manualLayout>
          <c:xMode val="edge"/>
          <c:yMode val="edge"/>
          <c:x val="0.13641139860077056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5835388112638926E-2"/>
          <c:y val="0.20952221882336602"/>
          <c:w val="0.91771627014979518"/>
          <c:h val="0.59309686052032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Земельный налог с организаций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0">
                    <a:srgbClr val="FF0000"/>
                  </a:gs>
                  <a:gs pos="100000">
                    <a:schemeClr val="accent6">
                      <a:lumMod val="40000"/>
                      <a:lumOff val="60000"/>
                    </a:schemeClr>
                  </a:gs>
                </a:gsLst>
                <a:lin ang="2700000" scaled="1"/>
                <a:tileRect/>
              </a:gradFill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gradFill flip="none" rotWithShape="1">
                <a:gsLst>
                  <a:gs pos="0">
                    <a:srgbClr val="FF0000"/>
                  </a:gs>
                  <a:gs pos="100000">
                    <a:schemeClr val="accent6">
                      <a:lumMod val="40000"/>
                      <a:lumOff val="60000"/>
                    </a:schemeClr>
                  </a:gs>
                </a:gsLst>
                <a:lin ang="270000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411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40</a:t>
                    </a:r>
                    <a:r>
                      <a:rPr lang="en-US" smtClean="0"/>
                      <a:t>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m/d/yyyy</c:formatCode>
                <c:ptCount val="2"/>
                <c:pt idx="0">
                  <c:v>44136</c:v>
                </c:pt>
                <c:pt idx="1">
                  <c:v>44501</c:v>
                </c:pt>
              </c:numCache>
            </c:numRef>
          </c:cat>
          <c:val>
            <c:numRef>
              <c:f>Лист1!$B$2:$B$3</c:f>
              <c:numCache>
                <c:formatCode>#,##0</c:formatCode>
                <c:ptCount val="2"/>
                <c:pt idx="0">
                  <c:v>150</c:v>
                </c:pt>
                <c:pt idx="1">
                  <c:v>122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axId val="111397120"/>
        <c:axId val="111423488"/>
      </c:barChart>
      <c:catAx>
        <c:axId val="11139712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111423488"/>
        <c:crosses val="autoZero"/>
        <c:auto val="0"/>
        <c:lblAlgn val="ctr"/>
        <c:lblOffset val="0"/>
        <c:noMultiLvlLbl val="0"/>
      </c:catAx>
      <c:valAx>
        <c:axId val="111423488"/>
        <c:scaling>
          <c:orientation val="minMax"/>
          <c:max val="200"/>
          <c:min val="0"/>
        </c:scaling>
        <c:delete val="0"/>
        <c:axPos val="l"/>
        <c:majorGridlines/>
        <c:numFmt formatCode="#,##0" sourceLinked="1"/>
        <c:majorTickMark val="none"/>
        <c:minorTickMark val="none"/>
        <c:tickLblPos val="none"/>
        <c:crossAx val="111397120"/>
        <c:crosses val="autoZero"/>
        <c:crossBetween val="between"/>
        <c:majorUnit val="1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 lang="ru-RU" sz="2000" b="1" i="0" u="none" strike="noStrike" kern="1200" baseline="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r>
              <a:rPr lang="ru-RU" sz="1800" b="1" i="0" u="none" strike="noStrike" kern="1200" baseline="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rPr>
              <a:t>Транспортный налог с организаций</a:t>
            </a:r>
            <a:endParaRPr lang="ru-RU" sz="1800" b="0" i="0" u="none" strike="noStrike" kern="1200" baseline="0" dirty="0" smtClean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4323797121087584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5835388112638926E-2"/>
          <c:y val="0.20952221882336602"/>
          <c:w val="0.91771627014979518"/>
          <c:h val="0.59309686052032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Транспортный налог</c:v>
                </c:pt>
              </c:strCache>
            </c:strRef>
          </c:tx>
          <c:spPr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  <a:lin ang="2700000" scaled="0"/>
            </a:gradFill>
            <a:ln>
              <a:solidFill>
                <a:schemeClr val="bg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gradFill>
                <a:gsLst>
                  <a:gs pos="0">
                    <a:schemeClr val="accent6">
                      <a:lumMod val="75000"/>
                    </a:schemeClr>
                  </a:gs>
                  <a:gs pos="100000">
                    <a:schemeClr val="accent6">
                      <a:lumMod val="40000"/>
                      <a:lumOff val="60000"/>
                    </a:schemeClr>
                  </a:gs>
                </a:gsLst>
                <a:lin ang="2700000" scaled="0"/>
              </a:gra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invertIfNegative val="0"/>
            <c:bubble3D val="0"/>
            <c:spPr>
              <a:gradFill>
                <a:gsLst>
                  <a:gs pos="0">
                    <a:schemeClr val="accent6">
                      <a:lumMod val="75000"/>
                    </a:schemeClr>
                  </a:gs>
                  <a:gs pos="100000">
                    <a:schemeClr val="accent6">
                      <a:lumMod val="40000"/>
                      <a:lumOff val="60000"/>
                    </a:schemeClr>
                  </a:gs>
                </a:gsLst>
                <a:lin ang="2700000" scaled="0"/>
              </a:gra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155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166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m/d/yyyy</c:formatCode>
                <c:ptCount val="2"/>
                <c:pt idx="0">
                  <c:v>44136</c:v>
                </c:pt>
                <c:pt idx="1">
                  <c:v>44501</c:v>
                </c:pt>
              </c:numCache>
            </c:numRef>
          </c:cat>
          <c:val>
            <c:numRef>
              <c:f>Лист1!$B$2:$B$3</c:f>
              <c:numCache>
                <c:formatCode>#,##0</c:formatCode>
                <c:ptCount val="2"/>
                <c:pt idx="0">
                  <c:v>250</c:v>
                </c:pt>
                <c:pt idx="1">
                  <c:v>300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axId val="111614592"/>
        <c:axId val="111673728"/>
      </c:barChart>
      <c:catAx>
        <c:axId val="111614592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txPr>
          <a:bodyPr/>
          <a:lstStyle/>
          <a:p>
            <a:pPr>
              <a:defRPr sz="1800" b="0"/>
            </a:pPr>
            <a:endParaRPr lang="ru-RU"/>
          </a:p>
        </c:txPr>
        <c:crossAx val="111673728"/>
        <c:crosses val="autoZero"/>
        <c:auto val="0"/>
        <c:lblAlgn val="ctr"/>
        <c:lblOffset val="0"/>
        <c:noMultiLvlLbl val="0"/>
      </c:catAx>
      <c:valAx>
        <c:axId val="111673728"/>
        <c:scaling>
          <c:orientation val="minMax"/>
          <c:max val="500"/>
          <c:min val="0"/>
        </c:scaling>
        <c:delete val="0"/>
        <c:axPos val="l"/>
        <c:numFmt formatCode="#,##0" sourceLinked="1"/>
        <c:majorTickMark val="none"/>
        <c:minorTickMark val="none"/>
        <c:tickLblPos val="none"/>
        <c:spPr>
          <a:ln w="19050" cmpd="sng">
            <a:solidFill>
              <a:schemeClr val="tx1"/>
            </a:solidFill>
            <a:tailEnd type="stealth"/>
          </a:ln>
        </c:spPr>
        <c:crossAx val="111614592"/>
        <c:crosses val="autoZero"/>
        <c:crossBetween val="between"/>
        <c:majorUnit val="1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0.11111</cdr:x>
      <cdr:y>0.01171</cdr:y>
    </cdr:from>
    <cdr:to>
      <cdr:x>0.19048</cdr:x>
      <cdr:y>0.10584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4056" y="35880"/>
          <a:ext cx="360040" cy="2884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200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0.07937</cdr:x>
      <cdr:y>0.11733</cdr:y>
    </cdr:from>
    <cdr:to>
      <cdr:x>0.22222</cdr:x>
      <cdr:y>0.19975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0040" y="359492"/>
          <a:ext cx="648072" cy="252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160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0.41322</cdr:x>
      <cdr:y>0.35</cdr:y>
    </cdr:from>
    <cdr:to>
      <cdr:x>0.54687</cdr:x>
      <cdr:y>0.5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1904329" y="1008113"/>
          <a:ext cx="615950" cy="432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104306" tIns="52153" rIns="104306" bIns="52153" rtlCol="0" anchor="ctr">
          <a:norm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ctr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lang="ru-RU" sz="1600" b="1" kern="1200" dirty="0" smtClean="0">
              <a:solidFill>
                <a:srgbClr val="00B050"/>
              </a:solidFill>
              <a:latin typeface="+mj-lt"/>
              <a:ea typeface="+mj-ea"/>
              <a:cs typeface="+mj-cs"/>
            </a:rPr>
            <a:t>3,8</a:t>
          </a:r>
          <a:r>
            <a: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rPr>
            <a:t>%</a:t>
          </a:r>
        </a:p>
      </cdr:txBody>
    </cdr:sp>
  </cdr:relSizeAnchor>
  <cdr:relSizeAnchor xmlns:cdr="http://schemas.openxmlformats.org/drawingml/2006/chartDrawing">
    <cdr:from>
      <cdr:x>0.42187</cdr:x>
      <cdr:y>0.45</cdr:y>
    </cdr:from>
    <cdr:to>
      <cdr:x>0.59375</cdr:x>
      <cdr:y>0.6</cdr:y>
    </cdr:to>
    <cdr:cxnSp macro="">
      <cdr:nvCxnSpPr>
        <cdr:cNvPr id="5" name="Прямая со стрелкой 4"/>
        <cdr:cNvCxnSpPr/>
      </cdr:nvCxnSpPr>
      <cdr:spPr>
        <a:xfrm xmlns:a="http://schemas.openxmlformats.org/drawingml/2006/main" flipV="1">
          <a:off x="1944215" y="1296144"/>
          <a:ext cx="792088" cy="432048"/>
        </a:xfrm>
        <a:prstGeom xmlns:a="http://schemas.openxmlformats.org/drawingml/2006/main" prst="straightConnector1">
          <a:avLst/>
        </a:prstGeom>
        <a:ln xmlns:a="http://schemas.openxmlformats.org/drawingml/2006/main" w="25400">
          <a:tailEnd type="arrow"/>
        </a:ln>
      </cdr:spPr>
      <cdr:style>
        <a:lnRef xmlns:a="http://schemas.openxmlformats.org/drawingml/2006/main" idx="1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0.11111</cdr:x>
      <cdr:y>0.01171</cdr:y>
    </cdr:from>
    <cdr:to>
      <cdr:x>0.19048</cdr:x>
      <cdr:y>0.10584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4056" y="35880"/>
          <a:ext cx="360040" cy="2884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200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0.07937</cdr:x>
      <cdr:y>0.11733</cdr:y>
    </cdr:from>
    <cdr:to>
      <cdr:x>0.22222</cdr:x>
      <cdr:y>0.19975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0040" y="359492"/>
          <a:ext cx="648072" cy="252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160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0.05072</cdr:x>
      <cdr:y>0.81801</cdr:y>
    </cdr:from>
    <cdr:to>
      <cdr:x>0.32992</cdr:x>
      <cdr:y>0.87609</cdr:y>
    </cdr:to>
    <cdr:sp macro="" textlink="">
      <cdr:nvSpPr>
        <cdr:cNvPr id="6" name="TextBox 26"/>
        <cdr:cNvSpPr txBox="1"/>
      </cdr:nvSpPr>
      <cdr:spPr>
        <a:xfrm xmlns:a="http://schemas.openxmlformats.org/drawingml/2006/main">
          <a:off x="233741" y="3327563"/>
          <a:ext cx="1286702" cy="2362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104306" tIns="52153" rIns="104306" bIns="52153" rtlCol="0" anchor="ctr">
          <a:noAutofit/>
        </a:bodyPr>
        <a:lstStyle xmlns:a="http://schemas.openxmlformats.org/drawingml/2006/main">
          <a:defPPr>
            <a:defRPr lang="ru-RU"/>
          </a:defPPr>
          <a:lvl1pPr marL="0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521344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1042688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564032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2085376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606719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3128064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649408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4170751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1050" b="1" i="0" u="none" strike="noStrike" kern="1200" cap="none" spc="0" normalizeH="0" baseline="0" noProof="0" dirty="0" smtClean="0">
            <a:ln>
              <a:noFill/>
            </a:ln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0.46681</cdr:x>
      <cdr:y>0.375</cdr:y>
    </cdr:from>
    <cdr:to>
      <cdr:x>0.66676</cdr:x>
      <cdr:y>0.5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2017381" y="1080120"/>
          <a:ext cx="86411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104306" tIns="52153" rIns="104306" bIns="52153" rtlCol="0" anchor="ctr">
          <a:norm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lang="en-US" sz="1600" b="1" kern="1200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  <a:ea typeface="+mj-ea"/>
              <a:cs typeface="+mj-cs"/>
            </a:rPr>
            <a:t>3</a:t>
          </a:r>
          <a:r>
            <a:rPr lang="ru-RU" sz="1600" b="1" kern="1200" dirty="0" smtClean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  <a:ea typeface="+mj-ea"/>
              <a:cs typeface="+mj-cs"/>
            </a:rPr>
            <a:t>,</a:t>
          </a:r>
          <a:r>
            <a:rPr lang="en-US" sz="1600" b="1" kern="1200" dirty="0" smtClean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  <a:ea typeface="+mj-ea"/>
              <a:cs typeface="+mj-cs"/>
            </a:rPr>
            <a:t>8</a:t>
          </a:r>
          <a:r>
            <a: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rPr>
            <a:t>%</a:t>
          </a:r>
        </a:p>
      </cdr:txBody>
    </cdr:sp>
  </cdr:relSizeAnchor>
  <cdr:relSizeAnchor xmlns:cdr="http://schemas.openxmlformats.org/drawingml/2006/chartDrawing">
    <cdr:from>
      <cdr:x>0.44988</cdr:x>
      <cdr:y>0.43902</cdr:y>
    </cdr:from>
    <cdr:to>
      <cdr:x>0.6165</cdr:x>
      <cdr:y>0.56098</cdr:y>
    </cdr:to>
    <cdr:cxnSp macro="">
      <cdr:nvCxnSpPr>
        <cdr:cNvPr id="5" name="Прямая со стрелкой 4"/>
        <cdr:cNvCxnSpPr/>
      </cdr:nvCxnSpPr>
      <cdr:spPr>
        <a:xfrm xmlns:a="http://schemas.openxmlformats.org/drawingml/2006/main">
          <a:off x="1944216" y="1296144"/>
          <a:ext cx="720080" cy="360040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chemeClr val="accent6">
              <a:lumMod val="75000"/>
            </a:schemeClr>
          </a:solidFill>
          <a:tailEnd type="arrow"/>
        </a:ln>
      </cdr:spPr>
      <cdr:style>
        <a:lnRef xmlns:a="http://schemas.openxmlformats.org/drawingml/2006/main" idx="1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0.11111</cdr:x>
      <cdr:y>0.01171</cdr:y>
    </cdr:from>
    <cdr:to>
      <cdr:x>0.19048</cdr:x>
      <cdr:y>0.10584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4056" y="35880"/>
          <a:ext cx="360040" cy="2884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200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0.07937</cdr:x>
      <cdr:y>0.11733</cdr:y>
    </cdr:from>
    <cdr:to>
      <cdr:x>0.22222</cdr:x>
      <cdr:y>0.19975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0040" y="359492"/>
          <a:ext cx="648072" cy="252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160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0.05072</cdr:x>
      <cdr:y>0.81801</cdr:y>
    </cdr:from>
    <cdr:to>
      <cdr:x>0.32992</cdr:x>
      <cdr:y>0.87609</cdr:y>
    </cdr:to>
    <cdr:sp macro="" textlink="">
      <cdr:nvSpPr>
        <cdr:cNvPr id="6" name="TextBox 26"/>
        <cdr:cNvSpPr txBox="1"/>
      </cdr:nvSpPr>
      <cdr:spPr>
        <a:xfrm xmlns:a="http://schemas.openxmlformats.org/drawingml/2006/main">
          <a:off x="233741" y="3327563"/>
          <a:ext cx="1286702" cy="2362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104306" tIns="52153" rIns="104306" bIns="52153" rtlCol="0" anchor="ctr">
          <a:noAutofit/>
        </a:bodyPr>
        <a:lstStyle xmlns:a="http://schemas.openxmlformats.org/drawingml/2006/main">
          <a:defPPr>
            <a:defRPr lang="ru-RU"/>
          </a:defPPr>
          <a:lvl1pPr marL="0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521344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1042688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564032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2085376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606719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3128064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649408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4170751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1050" b="1" i="0" u="none" strike="noStrike" kern="1200" cap="none" spc="0" normalizeH="0" baseline="0" noProof="0" dirty="0" smtClean="0">
            <a:ln>
              <a:noFill/>
            </a:ln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0.50497</cdr:x>
      <cdr:y>0.4186</cdr:y>
    </cdr:from>
    <cdr:to>
      <cdr:x>0.68825</cdr:x>
      <cdr:y>0.53488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2182293" y="1296144"/>
          <a:ext cx="792087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104306" tIns="52153" rIns="104306" bIns="52153" rtlCol="0" anchor="ctr">
          <a:norm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lang="en-US" sz="1600" b="1" kern="1200" noProof="0" dirty="0" smtClean="0">
              <a:solidFill>
                <a:srgbClr val="FF0000"/>
              </a:solidFill>
              <a:latin typeface="Arial Narrow" panose="020B0606020202030204" pitchFamily="34" charset="0"/>
              <a:ea typeface="+mj-ea"/>
              <a:cs typeface="+mj-cs"/>
            </a:rPr>
            <a:t>4</a:t>
          </a:r>
          <a:r>
            <a: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rPr>
            <a:t>,</a:t>
          </a:r>
          <a:r>
            <a:rPr lang="en-US" sz="1600" b="1" kern="1200" dirty="0">
              <a:solidFill>
                <a:srgbClr val="FF0000"/>
              </a:solidFill>
              <a:latin typeface="Arial Narrow" panose="020B0606020202030204" pitchFamily="34" charset="0"/>
              <a:ea typeface="+mj-ea"/>
              <a:cs typeface="+mj-cs"/>
            </a:rPr>
            <a:t>7</a:t>
          </a:r>
          <a:r>
            <a: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rPr>
            <a:t>%</a:t>
          </a:r>
        </a:p>
      </cdr:txBody>
    </cdr:sp>
  </cdr:relSizeAnchor>
  <cdr:relSizeAnchor xmlns:cdr="http://schemas.openxmlformats.org/drawingml/2006/chartDrawing">
    <cdr:from>
      <cdr:x>0.43832</cdr:x>
      <cdr:y>0.46512</cdr:y>
    </cdr:from>
    <cdr:to>
      <cdr:x>0.58828</cdr:x>
      <cdr:y>0.5814</cdr:y>
    </cdr:to>
    <cdr:cxnSp macro="">
      <cdr:nvCxnSpPr>
        <cdr:cNvPr id="5" name="Прямая со стрелкой 4"/>
        <cdr:cNvCxnSpPr/>
      </cdr:nvCxnSpPr>
      <cdr:spPr>
        <a:xfrm xmlns:a="http://schemas.openxmlformats.org/drawingml/2006/main">
          <a:off x="1894261" y="1440160"/>
          <a:ext cx="648072" cy="360040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0.11111</cdr:x>
      <cdr:y>0.01171</cdr:y>
    </cdr:from>
    <cdr:to>
      <cdr:x>0.19048</cdr:x>
      <cdr:y>0.10584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4056" y="35880"/>
          <a:ext cx="360040" cy="2884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200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0.07937</cdr:x>
      <cdr:y>0.11733</cdr:y>
    </cdr:from>
    <cdr:to>
      <cdr:x>0.22222</cdr:x>
      <cdr:y>0.19975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0040" y="359492"/>
          <a:ext cx="648072" cy="252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160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0.41322</cdr:x>
      <cdr:y>0.31707</cdr:y>
    </cdr:from>
    <cdr:to>
      <cdr:x>0.54545</cdr:x>
      <cdr:y>0.53659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1963840" y="936104"/>
          <a:ext cx="628447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104306" tIns="52153" rIns="104306" bIns="52153" rtlCol="0" anchor="ctr">
          <a:norm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ctr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lang="en-US" sz="1600" b="1" kern="1200" dirty="0">
              <a:solidFill>
                <a:srgbClr val="00B050"/>
              </a:solidFill>
              <a:latin typeface="+mj-lt"/>
              <a:ea typeface="+mj-ea"/>
              <a:cs typeface="+mj-cs"/>
            </a:rPr>
            <a:t>5</a:t>
          </a:r>
          <a:r>
            <a:rPr lang="ru-RU" sz="1600" b="1" kern="1200" dirty="0" smtClean="0">
              <a:solidFill>
                <a:srgbClr val="00B050"/>
              </a:solidFill>
              <a:latin typeface="+mj-lt"/>
              <a:ea typeface="+mj-ea"/>
              <a:cs typeface="+mj-cs"/>
            </a:rPr>
            <a:t>,1</a:t>
          </a:r>
          <a:r>
            <a: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rPr>
            <a:t>%</a:t>
          </a:r>
        </a:p>
      </cdr:txBody>
    </cdr:sp>
  </cdr:relSizeAnchor>
  <cdr:relSizeAnchor xmlns:cdr="http://schemas.openxmlformats.org/drawingml/2006/chartDrawing">
    <cdr:from>
      <cdr:x>0.42424</cdr:x>
      <cdr:y>0.43902</cdr:y>
    </cdr:from>
    <cdr:to>
      <cdr:x>0.60545</cdr:x>
      <cdr:y>0.57943</cdr:y>
    </cdr:to>
    <cdr:cxnSp macro="">
      <cdr:nvCxnSpPr>
        <cdr:cNvPr id="5" name="Прямая со стрелкой 4"/>
        <cdr:cNvCxnSpPr/>
      </cdr:nvCxnSpPr>
      <cdr:spPr>
        <a:xfrm xmlns:a="http://schemas.openxmlformats.org/drawingml/2006/main" flipV="1">
          <a:off x="2016223" y="1296144"/>
          <a:ext cx="861200" cy="414536"/>
        </a:xfrm>
        <a:prstGeom xmlns:a="http://schemas.openxmlformats.org/drawingml/2006/main" prst="straightConnector1">
          <a:avLst/>
        </a:prstGeom>
        <a:ln xmlns:a="http://schemas.openxmlformats.org/drawingml/2006/main" w="25400">
          <a:tailEnd type="arrow"/>
        </a:ln>
      </cdr:spPr>
      <cdr:style>
        <a:lnRef xmlns:a="http://schemas.openxmlformats.org/drawingml/2006/main" idx="1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0.11111</cdr:x>
      <cdr:y>0.01171</cdr:y>
    </cdr:from>
    <cdr:to>
      <cdr:x>0.19048</cdr:x>
      <cdr:y>0.10584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4056" y="35880"/>
          <a:ext cx="360040" cy="2884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200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0.07937</cdr:x>
      <cdr:y>0.11733</cdr:y>
    </cdr:from>
    <cdr:to>
      <cdr:x>0.22222</cdr:x>
      <cdr:y>0.19975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0040" y="359492"/>
          <a:ext cx="648072" cy="252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160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0.05072</cdr:x>
      <cdr:y>0.81801</cdr:y>
    </cdr:from>
    <cdr:to>
      <cdr:x>0.32992</cdr:x>
      <cdr:y>0.87609</cdr:y>
    </cdr:to>
    <cdr:sp macro="" textlink="">
      <cdr:nvSpPr>
        <cdr:cNvPr id="6" name="TextBox 26"/>
        <cdr:cNvSpPr txBox="1"/>
      </cdr:nvSpPr>
      <cdr:spPr>
        <a:xfrm xmlns:a="http://schemas.openxmlformats.org/drawingml/2006/main">
          <a:off x="233741" y="3327563"/>
          <a:ext cx="1286702" cy="2362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104306" tIns="52153" rIns="104306" bIns="52153" rtlCol="0" anchor="ctr">
          <a:noAutofit/>
        </a:bodyPr>
        <a:lstStyle xmlns:a="http://schemas.openxmlformats.org/drawingml/2006/main">
          <a:defPPr>
            <a:defRPr lang="ru-RU"/>
          </a:defPPr>
          <a:lvl1pPr marL="0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521344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1042688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564032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2085376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606719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3128064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649408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4170751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1050" b="1" i="0" u="none" strike="noStrike" kern="1200" cap="none" spc="0" normalizeH="0" baseline="0" noProof="0" dirty="0" smtClean="0">
            <a:ln>
              <a:noFill/>
            </a:ln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0.44571</cdr:x>
      <cdr:y>0.43243</cdr:y>
    </cdr:from>
    <cdr:to>
      <cdr:x>0.61233</cdr:x>
      <cdr:y>0.5946</cdr:y>
    </cdr:to>
    <cdr:cxnSp macro="">
      <cdr:nvCxnSpPr>
        <cdr:cNvPr id="8" name="Прямая со стрелкой 7"/>
        <cdr:cNvCxnSpPr/>
      </cdr:nvCxnSpPr>
      <cdr:spPr>
        <a:xfrm xmlns:a="http://schemas.openxmlformats.org/drawingml/2006/main" flipV="1">
          <a:off x="1926195" y="1152128"/>
          <a:ext cx="720080" cy="432048"/>
        </a:xfrm>
        <a:prstGeom xmlns:a="http://schemas.openxmlformats.org/drawingml/2006/main" prst="straightConnector1">
          <a:avLst/>
        </a:prstGeom>
        <a:ln xmlns:a="http://schemas.openxmlformats.org/drawingml/2006/main" w="1905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0.44571</cdr:x>
      <cdr:y>0.2973</cdr:y>
    </cdr:from>
    <cdr:to>
      <cdr:x>0.66676</cdr:x>
      <cdr:y>0.51351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1926195" y="792094"/>
          <a:ext cx="955296" cy="576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104306" tIns="52153" rIns="104306" bIns="52153" rtlCol="0" anchor="ctr">
          <a:norm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lang="ru-RU" sz="1600" b="1" kern="1200" dirty="0" smtClean="0">
              <a:solidFill>
                <a:srgbClr val="FF0000"/>
              </a:solidFill>
              <a:latin typeface="Arial Narrow" panose="020B0606020202030204" pitchFamily="34" charset="0"/>
              <a:ea typeface="+mj-ea"/>
              <a:cs typeface="+mj-cs"/>
            </a:rPr>
            <a:t>1,7</a:t>
          </a:r>
          <a:r>
            <a: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rPr>
            <a:t>%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0.11111</cdr:x>
      <cdr:y>0.01171</cdr:y>
    </cdr:from>
    <cdr:to>
      <cdr:x>0.19048</cdr:x>
      <cdr:y>0.10584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4056" y="35880"/>
          <a:ext cx="360040" cy="2884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200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0.07937</cdr:x>
      <cdr:y>0.11733</cdr:y>
    </cdr:from>
    <cdr:to>
      <cdr:x>0.22222</cdr:x>
      <cdr:y>0.19975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0040" y="359492"/>
          <a:ext cx="648072" cy="252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160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0.05072</cdr:x>
      <cdr:y>0.81801</cdr:y>
    </cdr:from>
    <cdr:to>
      <cdr:x>0.32992</cdr:x>
      <cdr:y>0.87609</cdr:y>
    </cdr:to>
    <cdr:sp macro="" textlink="">
      <cdr:nvSpPr>
        <cdr:cNvPr id="6" name="TextBox 26"/>
        <cdr:cNvSpPr txBox="1"/>
      </cdr:nvSpPr>
      <cdr:spPr>
        <a:xfrm xmlns:a="http://schemas.openxmlformats.org/drawingml/2006/main">
          <a:off x="233741" y="3327563"/>
          <a:ext cx="1286702" cy="2362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104306" tIns="52153" rIns="104306" bIns="52153" rtlCol="0" anchor="ctr">
          <a:noAutofit/>
        </a:bodyPr>
        <a:lstStyle xmlns:a="http://schemas.openxmlformats.org/drawingml/2006/main">
          <a:defPPr>
            <a:defRPr lang="ru-RU"/>
          </a:defPPr>
          <a:lvl1pPr marL="0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521344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1042688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564032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2085376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606719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3128064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649408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4170751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1050" b="1" i="0" u="none" strike="noStrike" kern="1200" cap="none" spc="0" normalizeH="0" baseline="0" noProof="0" dirty="0" smtClean="0">
            <a:ln>
              <a:noFill/>
            </a:ln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0.45498</cdr:x>
      <cdr:y>0.35452</cdr:y>
    </cdr:from>
    <cdr:to>
      <cdr:x>0.65493</cdr:x>
      <cdr:y>0.50646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1975766" y="1008112"/>
          <a:ext cx="868289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104306" tIns="52153" rIns="104306" bIns="52153" rtlCol="0" anchor="ctr">
          <a:norm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rPr>
            <a:t>-</a:t>
          </a:r>
          <a:r>
            <a:rPr lang="ru-RU" sz="1600" b="1" kern="1200" dirty="0" smtClean="0">
              <a:solidFill>
                <a:srgbClr val="FF0000"/>
              </a:solidFill>
              <a:latin typeface="Arial Narrow" panose="020B0606020202030204" pitchFamily="34" charset="0"/>
              <a:ea typeface="+mj-ea"/>
              <a:cs typeface="+mj-cs"/>
            </a:rPr>
            <a:t>2</a:t>
          </a:r>
          <a:r>
            <a: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rPr>
            <a:t>,2%</a:t>
          </a:r>
        </a:p>
      </cdr:txBody>
    </cdr:sp>
  </cdr:relSizeAnchor>
  <cdr:relSizeAnchor xmlns:cdr="http://schemas.openxmlformats.org/drawingml/2006/chartDrawing">
    <cdr:from>
      <cdr:x>0.45279</cdr:x>
      <cdr:y>0.48114</cdr:y>
    </cdr:from>
    <cdr:to>
      <cdr:x>0.58545</cdr:x>
      <cdr:y>0.58243</cdr:y>
    </cdr:to>
    <cdr:cxnSp macro="">
      <cdr:nvCxnSpPr>
        <cdr:cNvPr id="7" name="Прямая со стрелкой 6"/>
        <cdr:cNvCxnSpPr/>
      </cdr:nvCxnSpPr>
      <cdr:spPr>
        <a:xfrm xmlns:a="http://schemas.openxmlformats.org/drawingml/2006/main">
          <a:off x="1966270" y="1368152"/>
          <a:ext cx="576064" cy="28803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0.11111</cdr:x>
      <cdr:y>0.01171</cdr:y>
    </cdr:from>
    <cdr:to>
      <cdr:x>0.19048</cdr:x>
      <cdr:y>0.10584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4056" y="35880"/>
          <a:ext cx="360040" cy="2884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200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0.07937</cdr:x>
      <cdr:y>0.11733</cdr:y>
    </cdr:from>
    <cdr:to>
      <cdr:x>0.22222</cdr:x>
      <cdr:y>0.19975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0040" y="359492"/>
          <a:ext cx="648072" cy="252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160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0.05072</cdr:x>
      <cdr:y>0.81801</cdr:y>
    </cdr:from>
    <cdr:to>
      <cdr:x>0.32992</cdr:x>
      <cdr:y>0.87609</cdr:y>
    </cdr:to>
    <cdr:sp macro="" textlink="">
      <cdr:nvSpPr>
        <cdr:cNvPr id="6" name="TextBox 26"/>
        <cdr:cNvSpPr txBox="1"/>
      </cdr:nvSpPr>
      <cdr:spPr>
        <a:xfrm xmlns:a="http://schemas.openxmlformats.org/drawingml/2006/main">
          <a:off x="233741" y="3327563"/>
          <a:ext cx="1286702" cy="2362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104306" tIns="52153" rIns="104306" bIns="52153" rtlCol="0" anchor="ctr">
          <a:noAutofit/>
        </a:bodyPr>
        <a:lstStyle xmlns:a="http://schemas.openxmlformats.org/drawingml/2006/main">
          <a:defPPr>
            <a:defRPr lang="ru-RU"/>
          </a:defPPr>
          <a:lvl1pPr marL="0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521344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1042688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564032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2085376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606719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3128064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649408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4170751" algn="l" defTabSz="104268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1050" b="1" i="0" u="none" strike="noStrike" kern="1200" cap="none" spc="0" normalizeH="0" baseline="0" noProof="0" dirty="0" smtClean="0">
            <a:ln>
              <a:noFill/>
            </a:ln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0.43322</cdr:x>
      <cdr:y>0.51351</cdr:y>
    </cdr:from>
    <cdr:to>
      <cdr:x>0.61677</cdr:x>
      <cdr:y>0.70053</cdr:y>
    </cdr:to>
    <cdr:cxnSp macro="">
      <cdr:nvCxnSpPr>
        <cdr:cNvPr id="8" name="Прямая со стрелкой 7"/>
        <cdr:cNvCxnSpPr/>
      </cdr:nvCxnSpPr>
      <cdr:spPr>
        <a:xfrm xmlns:a="http://schemas.openxmlformats.org/drawingml/2006/main" flipV="1">
          <a:off x="1872208" y="1214031"/>
          <a:ext cx="793245" cy="442153"/>
        </a:xfrm>
        <a:prstGeom xmlns:a="http://schemas.openxmlformats.org/drawingml/2006/main" prst="straightConnector1">
          <a:avLst/>
        </a:prstGeom>
        <a:ln xmlns:a="http://schemas.openxmlformats.org/drawingml/2006/main" w="1905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0.46681</cdr:x>
      <cdr:y>0.36549</cdr:y>
    </cdr:from>
    <cdr:to>
      <cdr:x>0.66676</cdr:x>
      <cdr:y>0.60916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2017381" y="864096"/>
          <a:ext cx="864110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104306" tIns="52153" rIns="104306" bIns="52153" rtlCol="0" anchor="ctr">
          <a:norm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lang="ru-RU" sz="1600" b="1" kern="1200" dirty="0" smtClean="0">
              <a:solidFill>
                <a:srgbClr val="FF0000"/>
              </a:solidFill>
              <a:latin typeface="Arial Narrow" panose="020B0606020202030204" pitchFamily="34" charset="0"/>
              <a:ea typeface="+mj-ea"/>
              <a:cs typeface="+mj-cs"/>
            </a:rPr>
            <a:t>6,6</a:t>
          </a:r>
          <a:r>
            <a: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rPr>
            <a:t>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5" y="15"/>
            <a:ext cx="2945659" cy="496332"/>
          </a:xfrm>
          <a:prstGeom prst="rect">
            <a:avLst/>
          </a:prstGeom>
        </p:spPr>
        <p:txBody>
          <a:bodyPr vert="horz" lIns="90892" tIns="45445" rIns="90892" bIns="45445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62" y="15"/>
            <a:ext cx="2945659" cy="496332"/>
          </a:xfrm>
          <a:prstGeom prst="rect">
            <a:avLst/>
          </a:prstGeom>
        </p:spPr>
        <p:txBody>
          <a:bodyPr vert="horz" lIns="90892" tIns="45445" rIns="90892" bIns="45445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22.11.2022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63588" y="744538"/>
            <a:ext cx="5270500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92" tIns="45445" rIns="90892" bIns="45445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77"/>
            <a:ext cx="5438140" cy="4466987"/>
          </a:xfrm>
          <a:prstGeom prst="rect">
            <a:avLst/>
          </a:prstGeom>
        </p:spPr>
        <p:txBody>
          <a:bodyPr vert="horz" lIns="90892" tIns="45445" rIns="90892" bIns="4544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5" y="9428602"/>
            <a:ext cx="2945659" cy="496332"/>
          </a:xfrm>
          <a:prstGeom prst="rect">
            <a:avLst/>
          </a:prstGeom>
        </p:spPr>
        <p:txBody>
          <a:bodyPr vert="horz" lIns="90892" tIns="45445" rIns="90892" bIns="45445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62" y="9428602"/>
            <a:ext cx="2945659" cy="496332"/>
          </a:xfrm>
          <a:prstGeom prst="rect">
            <a:avLst/>
          </a:prstGeom>
        </p:spPr>
        <p:txBody>
          <a:bodyPr vert="horz" lIns="90892" tIns="45445" rIns="90892" bIns="45445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256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2900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4514" algn="l" defTabSz="102900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29005" algn="l" defTabSz="102900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43512" algn="l" defTabSz="102900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58022" algn="l" defTabSz="102900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72525" algn="l" defTabSz="102900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087043" algn="l" defTabSz="102900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01554" algn="l" defTabSz="102900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16047" algn="l" defTabSz="102900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66763" y="744538"/>
            <a:ext cx="526415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6489FB-A2E0-44DF-9D0A-4DCDF848EF68}" type="slidenum">
              <a:rPr lang="ru-RU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90" y="1587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769"/>
            <a:ext cx="9089390" cy="1620771"/>
          </a:xfrm>
        </p:spPr>
        <p:txBody>
          <a:bodyPr>
            <a:normAutofit/>
          </a:bodyPr>
          <a:lstStyle>
            <a:lvl1pPr>
              <a:defRPr sz="72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2" y="5365178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4100" b="0">
                <a:solidFill>
                  <a:schemeClr val="bg1"/>
                </a:solidFill>
                <a:latin typeface="+mj-lt"/>
              </a:defRPr>
            </a:lvl1pPr>
            <a:lvl2pPr marL="646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93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40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87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33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807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275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742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9"/>
            <a:ext cx="6416040" cy="62485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2"/>
            <a:ext cx="6416040" cy="4536758"/>
          </a:xfrm>
        </p:spPr>
        <p:txBody>
          <a:bodyPr/>
          <a:lstStyle>
            <a:lvl1pPr marL="0" indent="0">
              <a:buNone/>
              <a:defRPr sz="4600"/>
            </a:lvl1pPr>
            <a:lvl2pPr marL="646789" indent="0">
              <a:buNone/>
              <a:defRPr sz="4100"/>
            </a:lvl2pPr>
            <a:lvl3pPr marL="1293565" indent="0">
              <a:buNone/>
              <a:defRPr sz="3400"/>
            </a:lvl3pPr>
            <a:lvl4pPr marL="1940348" indent="0">
              <a:buNone/>
              <a:defRPr sz="2900"/>
            </a:lvl4pPr>
            <a:lvl5pPr marL="2587138" indent="0">
              <a:buNone/>
              <a:defRPr sz="2900"/>
            </a:lvl5pPr>
            <a:lvl6pPr marL="3233932" indent="0">
              <a:buNone/>
              <a:defRPr sz="2900"/>
            </a:lvl6pPr>
            <a:lvl7pPr marL="3880712" indent="0">
              <a:buNone/>
              <a:defRPr sz="2900"/>
            </a:lvl7pPr>
            <a:lvl8pPr marL="4527508" indent="0">
              <a:buNone/>
              <a:defRPr sz="2900"/>
            </a:lvl8pPr>
            <a:lvl9pPr marL="5174284" indent="0">
              <a:buNone/>
              <a:defRPr sz="29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2100"/>
            </a:lvl1pPr>
            <a:lvl2pPr marL="646789" indent="0">
              <a:buNone/>
              <a:defRPr sz="1800"/>
            </a:lvl2pPr>
            <a:lvl3pPr marL="1293565" indent="0">
              <a:buNone/>
              <a:defRPr sz="1400"/>
            </a:lvl3pPr>
            <a:lvl4pPr marL="1940348" indent="0">
              <a:buNone/>
              <a:defRPr sz="1300"/>
            </a:lvl4pPr>
            <a:lvl5pPr marL="2587138" indent="0">
              <a:buNone/>
              <a:defRPr sz="1300"/>
            </a:lvl5pPr>
            <a:lvl6pPr marL="3233932" indent="0">
              <a:buNone/>
              <a:defRPr sz="1300"/>
            </a:lvl6pPr>
            <a:lvl7pPr marL="3880712" indent="0">
              <a:buNone/>
              <a:defRPr sz="1300"/>
            </a:lvl7pPr>
            <a:lvl8pPr marL="4527508" indent="0">
              <a:buNone/>
              <a:defRPr sz="1300"/>
            </a:lvl8pPr>
            <a:lvl9pPr marL="5174284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78" y="334305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8" y="334305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894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17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5F01-6643-4559-B4F0-A470FDDAC7A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B826-7FE4-4961-A1FD-BB311F862B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7728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5F01-6643-4559-B4F0-A470FDDAC7A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B826-7FE4-4961-A1FD-BB311F862B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7813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3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7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3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7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6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05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4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5F01-6643-4559-B4F0-A470FDDAC7A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B826-7FE4-4961-A1FD-BB311F862B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39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5F01-6643-4559-B4F0-A470FDDAC7A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B826-7FE4-4961-A1FD-BB311F862B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255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6" indent="0">
              <a:buNone/>
              <a:defRPr sz="2300" b="1"/>
            </a:lvl2pPr>
            <a:lvl3pPr marL="1042872" indent="0">
              <a:buNone/>
              <a:defRPr sz="2100" b="1"/>
            </a:lvl3pPr>
            <a:lvl4pPr marL="1564308" indent="0">
              <a:buNone/>
              <a:defRPr sz="1800" b="1"/>
            </a:lvl4pPr>
            <a:lvl5pPr marL="2085744" indent="0">
              <a:buNone/>
              <a:defRPr sz="1800" b="1"/>
            </a:lvl5pPr>
            <a:lvl6pPr marL="2607179" indent="0">
              <a:buNone/>
              <a:defRPr sz="1800" b="1"/>
            </a:lvl6pPr>
            <a:lvl7pPr marL="3128616" indent="0">
              <a:buNone/>
              <a:defRPr sz="1800" b="1"/>
            </a:lvl7pPr>
            <a:lvl8pPr marL="3650052" indent="0">
              <a:buNone/>
              <a:defRPr sz="1800" b="1"/>
            </a:lvl8pPr>
            <a:lvl9pPr marL="4171487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101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6" indent="0">
              <a:buNone/>
              <a:defRPr sz="2300" b="1"/>
            </a:lvl2pPr>
            <a:lvl3pPr marL="1042872" indent="0">
              <a:buNone/>
              <a:defRPr sz="2100" b="1"/>
            </a:lvl3pPr>
            <a:lvl4pPr marL="1564308" indent="0">
              <a:buNone/>
              <a:defRPr sz="1800" b="1"/>
            </a:lvl4pPr>
            <a:lvl5pPr marL="2085744" indent="0">
              <a:buNone/>
              <a:defRPr sz="1800" b="1"/>
            </a:lvl5pPr>
            <a:lvl6pPr marL="2607179" indent="0">
              <a:buNone/>
              <a:defRPr sz="1800" b="1"/>
            </a:lvl6pPr>
            <a:lvl7pPr marL="3128616" indent="0">
              <a:buNone/>
              <a:defRPr sz="1800" b="1"/>
            </a:lvl7pPr>
            <a:lvl8pPr marL="3650052" indent="0">
              <a:buNone/>
              <a:defRPr sz="1800" b="1"/>
            </a:lvl8pPr>
            <a:lvl9pPr marL="4171487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101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5F01-6643-4559-B4F0-A470FDDAC7A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B826-7FE4-4961-A1FD-BB311F862B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4017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5F01-6643-4559-B4F0-A470FDDAC7A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B826-7FE4-4961-A1FD-BB311F862B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0017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5F01-6643-4559-B4F0-A470FDDAC7A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B826-7FE4-4961-A1FD-BB311F862B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641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887" y="2123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269" y="1771664"/>
            <a:ext cx="8561139" cy="5324476"/>
          </a:xfrm>
        </p:spPr>
        <p:txBody>
          <a:bodyPr/>
          <a:lstStyle>
            <a:lvl1pPr marL="450808" indent="0">
              <a:buFontTx/>
              <a:buNone/>
              <a:defRPr b="1">
                <a:latin typeface="+mj-lt"/>
              </a:defRPr>
            </a:lvl1pPr>
            <a:lvl2pPr marL="446917" indent="3989">
              <a:defRPr>
                <a:latin typeface="+mj-lt"/>
              </a:defRPr>
            </a:lvl2pPr>
            <a:lvl3pPr marL="779640" indent="-322874">
              <a:tabLst/>
              <a:defRPr>
                <a:latin typeface="+mj-lt"/>
              </a:defRPr>
            </a:lvl3pPr>
            <a:lvl4pPr marL="0" indent="446917">
              <a:lnSpc>
                <a:spcPts val="2260"/>
              </a:lnSpc>
              <a:spcBef>
                <a:spcPts val="503"/>
              </a:spcBef>
              <a:defRPr>
                <a:latin typeface="+mj-lt"/>
              </a:defRPr>
            </a:lvl4pPr>
            <a:lvl5pPr>
              <a:lnSpc>
                <a:spcPts val="2260"/>
              </a:lnSpc>
              <a:spcBef>
                <a:spcPts val="503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82" y="5652845"/>
            <a:ext cx="1080120" cy="415498"/>
          </a:xfrm>
          <a:prstGeom prst="rect">
            <a:avLst/>
          </a:prstGeom>
          <a:noFill/>
        </p:spPr>
        <p:txBody>
          <a:bodyPr wrap="square" lIns="113396" tIns="56695" rIns="113396" bIns="56695" rtlCol="0">
            <a:noAutofit/>
          </a:bodyPr>
          <a:lstStyle/>
          <a:p>
            <a:endParaRPr lang="ru-RU" sz="2600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7" y="552538"/>
            <a:ext cx="8580438" cy="1219199"/>
          </a:xfrm>
        </p:spPr>
        <p:txBody>
          <a:bodyPr/>
          <a:lstStyle>
            <a:lvl1pPr marL="0" marR="0" indent="0" defTabSz="129356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6800"/>
            </a:lvl1pPr>
          </a:lstStyle>
          <a:p>
            <a:pPr marL="0" marR="0" lvl="0" indent="0" defTabSz="129356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6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2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2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436" indent="0">
              <a:buNone/>
              <a:defRPr sz="1400"/>
            </a:lvl2pPr>
            <a:lvl3pPr marL="1042872" indent="0">
              <a:buNone/>
              <a:defRPr sz="1100"/>
            </a:lvl3pPr>
            <a:lvl4pPr marL="1564308" indent="0">
              <a:buNone/>
              <a:defRPr sz="1000"/>
            </a:lvl4pPr>
            <a:lvl5pPr marL="2085744" indent="0">
              <a:buNone/>
              <a:defRPr sz="1000"/>
            </a:lvl5pPr>
            <a:lvl6pPr marL="2607179" indent="0">
              <a:buNone/>
              <a:defRPr sz="1000"/>
            </a:lvl6pPr>
            <a:lvl7pPr marL="3128616" indent="0">
              <a:buNone/>
              <a:defRPr sz="1000"/>
            </a:lvl7pPr>
            <a:lvl8pPr marL="3650052" indent="0">
              <a:buNone/>
              <a:defRPr sz="1000"/>
            </a:lvl8pPr>
            <a:lvl9pPr marL="4171487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5F01-6643-4559-B4F0-A470FDDAC7A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B826-7FE4-4961-A1FD-BB311F862B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5999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436" indent="0">
              <a:buNone/>
              <a:defRPr sz="3200"/>
            </a:lvl2pPr>
            <a:lvl3pPr marL="1042872" indent="0">
              <a:buNone/>
              <a:defRPr sz="2700"/>
            </a:lvl3pPr>
            <a:lvl4pPr marL="1564308" indent="0">
              <a:buNone/>
              <a:defRPr sz="2300"/>
            </a:lvl4pPr>
            <a:lvl5pPr marL="2085744" indent="0">
              <a:buNone/>
              <a:defRPr sz="2300"/>
            </a:lvl5pPr>
            <a:lvl6pPr marL="2607179" indent="0">
              <a:buNone/>
              <a:defRPr sz="2300"/>
            </a:lvl6pPr>
            <a:lvl7pPr marL="3128616" indent="0">
              <a:buNone/>
              <a:defRPr sz="2300"/>
            </a:lvl7pPr>
            <a:lvl8pPr marL="3650052" indent="0">
              <a:buNone/>
              <a:defRPr sz="2300"/>
            </a:lvl8pPr>
            <a:lvl9pPr marL="4171487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436" indent="0">
              <a:buNone/>
              <a:defRPr sz="1400"/>
            </a:lvl2pPr>
            <a:lvl3pPr marL="1042872" indent="0">
              <a:buNone/>
              <a:defRPr sz="1100"/>
            </a:lvl3pPr>
            <a:lvl4pPr marL="1564308" indent="0">
              <a:buNone/>
              <a:defRPr sz="1000"/>
            </a:lvl4pPr>
            <a:lvl5pPr marL="2085744" indent="0">
              <a:buNone/>
              <a:defRPr sz="1000"/>
            </a:lvl5pPr>
            <a:lvl6pPr marL="2607179" indent="0">
              <a:buNone/>
              <a:defRPr sz="1000"/>
            </a:lvl6pPr>
            <a:lvl7pPr marL="3128616" indent="0">
              <a:buNone/>
              <a:defRPr sz="1000"/>
            </a:lvl7pPr>
            <a:lvl8pPr marL="3650052" indent="0">
              <a:buNone/>
              <a:defRPr sz="1000"/>
            </a:lvl8pPr>
            <a:lvl9pPr marL="4171487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5F01-6643-4559-B4F0-A470FDDAC7A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B826-7FE4-4961-A1FD-BB311F862B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6010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5F01-6643-4559-B4F0-A470FDDAC7A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B826-7FE4-4961-A1FD-BB311F862B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0100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3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3"/>
            <a:ext cx="7039822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5F01-6643-4559-B4F0-A470FDDAC7A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B826-7FE4-4961-A1FD-BB311F862B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98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99" y="523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269" y="1771664"/>
            <a:ext cx="8561139" cy="5324476"/>
          </a:xfrm>
        </p:spPr>
        <p:txBody>
          <a:bodyPr/>
          <a:lstStyle>
            <a:lvl1pPr marL="450808" indent="0">
              <a:buFontTx/>
              <a:buNone/>
              <a:defRPr b="1">
                <a:latin typeface="+mj-lt"/>
              </a:defRPr>
            </a:lvl1pPr>
            <a:lvl2pPr marL="450808" indent="0">
              <a:defRPr>
                <a:latin typeface="+mj-lt"/>
              </a:defRPr>
            </a:lvl2pPr>
            <a:lvl3pPr marL="779640" indent="-322874">
              <a:defRPr>
                <a:latin typeface="+mj-lt"/>
              </a:defRPr>
            </a:lvl3pPr>
            <a:lvl4pPr marL="0" indent="446917">
              <a:defRPr>
                <a:latin typeface="+mj-lt"/>
              </a:defRPr>
            </a:lvl4pPr>
            <a:lvl5pPr marL="177977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8" y="552538"/>
            <a:ext cx="8581268" cy="1219199"/>
          </a:xfrm>
        </p:spPr>
        <p:txBody>
          <a:bodyPr/>
          <a:lstStyle>
            <a:lvl1pPr marL="0" marR="0" indent="0" defTabSz="129356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6800"/>
            </a:lvl1pPr>
          </a:lstStyle>
          <a:p>
            <a:pPr marL="0" marR="0" lvl="0" indent="0" defTabSz="129356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6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99" y="14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269" y="1116335"/>
            <a:ext cx="8561139" cy="2232248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269" y="3781427"/>
            <a:ext cx="8561139" cy="3314700"/>
          </a:xfrm>
        </p:spPr>
        <p:txBody>
          <a:bodyPr anchor="t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4678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29356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4034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58713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23393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388071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52750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17428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887" y="2123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7" y="552453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8" y="1771650"/>
            <a:ext cx="4234282" cy="5177334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80258" y="1771650"/>
            <a:ext cx="4262505" cy="5177334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31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317" y="1771657"/>
            <a:ext cx="4297419" cy="626249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6789" indent="0">
              <a:buNone/>
              <a:defRPr sz="2900" b="1"/>
            </a:lvl2pPr>
            <a:lvl3pPr marL="1293565" indent="0">
              <a:buNone/>
              <a:defRPr sz="2600" b="1"/>
            </a:lvl3pPr>
            <a:lvl4pPr marL="1940348" indent="0">
              <a:buNone/>
              <a:defRPr sz="2200" b="1"/>
            </a:lvl4pPr>
            <a:lvl5pPr marL="2587138" indent="0">
              <a:buNone/>
              <a:defRPr sz="2200" b="1"/>
            </a:lvl5pPr>
            <a:lvl6pPr marL="3233932" indent="0">
              <a:buNone/>
              <a:defRPr sz="2200" b="1"/>
            </a:lvl6pPr>
            <a:lvl7pPr marL="3880712" indent="0">
              <a:buNone/>
              <a:defRPr sz="2200" b="1"/>
            </a:lvl7pPr>
            <a:lvl8pPr marL="4527508" indent="0">
              <a:buNone/>
              <a:defRPr sz="2200" b="1"/>
            </a:lvl8pPr>
            <a:lvl9pPr marL="5174284" indent="0">
              <a:buNone/>
              <a:defRPr sz="2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317" y="2397901"/>
            <a:ext cx="4297419" cy="469822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66" y="1771657"/>
            <a:ext cx="4195762" cy="626249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6789" indent="0">
              <a:buNone/>
              <a:defRPr sz="2900" b="1"/>
            </a:lvl2pPr>
            <a:lvl3pPr marL="1293565" indent="0">
              <a:buNone/>
              <a:defRPr sz="2600" b="1"/>
            </a:lvl3pPr>
            <a:lvl4pPr marL="1940348" indent="0">
              <a:buNone/>
              <a:defRPr sz="2200" b="1"/>
            </a:lvl4pPr>
            <a:lvl5pPr marL="2587138" indent="0">
              <a:buNone/>
              <a:defRPr sz="2200" b="1"/>
            </a:lvl5pPr>
            <a:lvl6pPr marL="3233932" indent="0">
              <a:buNone/>
              <a:defRPr sz="2200" b="1"/>
            </a:lvl6pPr>
            <a:lvl7pPr marL="3880712" indent="0">
              <a:buNone/>
              <a:defRPr sz="2200" b="1"/>
            </a:lvl7pPr>
            <a:lvl8pPr marL="4527508" indent="0">
              <a:buNone/>
              <a:defRPr sz="2200" b="1"/>
            </a:lvl8pPr>
            <a:lvl9pPr marL="5174284" indent="0">
              <a:buNone/>
              <a:defRPr sz="2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66" y="2412479"/>
            <a:ext cx="4195762" cy="46836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887" y="2123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31" y="552453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9036" y="6474804"/>
            <a:ext cx="663576" cy="720080"/>
          </a:xfrm>
          <a:prstGeom prst="rect">
            <a:avLst/>
          </a:prstGeom>
        </p:spPr>
        <p:txBody>
          <a:bodyPr vert="horz" lIns="102917" tIns="51455" rIns="102917" bIns="51455" rtlCol="0" anchor="ctr">
            <a:normAutofit/>
          </a:bodyPr>
          <a:lstStyle>
            <a:lvl1pPr algn="ctr">
              <a:defRPr sz="34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726" y="301173"/>
            <a:ext cx="3518055" cy="1281213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3" y="301059"/>
            <a:ext cx="5977906" cy="6453327"/>
          </a:xfrm>
        </p:spPr>
        <p:txBody>
          <a:bodyPr/>
          <a:lstStyle>
            <a:lvl1pPr>
              <a:defRPr sz="4600"/>
            </a:lvl1pPr>
            <a:lvl2pPr>
              <a:defRPr sz="41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726" y="1582265"/>
            <a:ext cx="3518055" cy="5172114"/>
          </a:xfrm>
        </p:spPr>
        <p:txBody>
          <a:bodyPr/>
          <a:lstStyle>
            <a:lvl1pPr marL="0" indent="0">
              <a:buNone/>
              <a:defRPr sz="2100"/>
            </a:lvl1pPr>
            <a:lvl2pPr marL="646789" indent="0">
              <a:buNone/>
              <a:defRPr sz="1800"/>
            </a:lvl2pPr>
            <a:lvl3pPr marL="1293565" indent="0">
              <a:buNone/>
              <a:defRPr sz="1400"/>
            </a:lvl3pPr>
            <a:lvl4pPr marL="1940348" indent="0">
              <a:buNone/>
              <a:defRPr sz="1300"/>
            </a:lvl4pPr>
            <a:lvl5pPr marL="2587138" indent="0">
              <a:buNone/>
              <a:defRPr sz="1300"/>
            </a:lvl5pPr>
            <a:lvl6pPr marL="3233932" indent="0">
              <a:buNone/>
              <a:defRPr sz="1300"/>
            </a:lvl6pPr>
            <a:lvl7pPr marL="3880712" indent="0">
              <a:buNone/>
              <a:defRPr sz="1300"/>
            </a:lvl7pPr>
            <a:lvl8pPr marL="4527508" indent="0">
              <a:buNone/>
              <a:defRPr sz="1300"/>
            </a:lvl8pPr>
            <a:lvl9pPr marL="5174284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506" y="540339"/>
            <a:ext cx="8588251" cy="1224137"/>
          </a:xfrm>
          <a:prstGeom prst="rect">
            <a:avLst/>
          </a:prstGeom>
        </p:spPr>
        <p:txBody>
          <a:bodyPr vert="horz" lIns="102917" tIns="51455" rIns="102917" bIns="51455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506" y="1764297"/>
            <a:ext cx="8588251" cy="5331830"/>
          </a:xfrm>
          <a:prstGeom prst="rect">
            <a:avLst/>
          </a:prstGeom>
        </p:spPr>
        <p:txBody>
          <a:bodyPr vert="horz" lIns="102917" tIns="51455" rIns="102917" bIns="51455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715" y="7008186"/>
            <a:ext cx="2495125" cy="402568"/>
          </a:xfrm>
          <a:prstGeom prst="rect">
            <a:avLst/>
          </a:prstGeom>
        </p:spPr>
        <p:txBody>
          <a:bodyPr vert="horz" lIns="102917" tIns="51455" rIns="102917" bIns="51455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7" y="7008186"/>
            <a:ext cx="3386243" cy="402568"/>
          </a:xfrm>
          <a:prstGeom prst="rect">
            <a:avLst/>
          </a:prstGeom>
        </p:spPr>
        <p:txBody>
          <a:bodyPr vert="horz" lIns="102917" tIns="51455" rIns="102917" bIns="51455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742" y="6660952"/>
            <a:ext cx="724719" cy="696626"/>
          </a:xfrm>
          <a:prstGeom prst="rect">
            <a:avLst/>
          </a:prstGeom>
        </p:spPr>
        <p:txBody>
          <a:bodyPr vert="horz" lIns="102917" tIns="51455" rIns="102917" bIns="51455" rtlCol="0" anchor="ctr">
            <a:normAutofit/>
          </a:bodyPr>
          <a:lstStyle>
            <a:lvl1pPr algn="ctr">
              <a:lnSpc>
                <a:spcPts val="3015"/>
              </a:lnSpc>
              <a:defRPr sz="34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293565" rtl="0" eaLnBrk="1" latinLnBrk="0" hangingPunct="1">
        <a:lnSpc>
          <a:spcPts val="6516"/>
        </a:lnSpc>
        <a:spcBef>
          <a:spcPct val="0"/>
        </a:spcBef>
        <a:buNone/>
        <a:defRPr sz="5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450808" indent="0" algn="l" defTabSz="1293565" rtl="0" eaLnBrk="1" latinLnBrk="0" hangingPunct="1">
        <a:spcBef>
          <a:spcPct val="20000"/>
        </a:spcBef>
        <a:buFont typeface="+mj-lt"/>
        <a:buNone/>
        <a:defRPr sz="4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450808" indent="0" algn="l" defTabSz="1293565" rtl="0" eaLnBrk="1" latinLnBrk="0" hangingPunct="1">
        <a:spcBef>
          <a:spcPct val="20000"/>
        </a:spcBef>
        <a:buFont typeface="Arial" pitchFamily="34" charset="0"/>
        <a:buNone/>
        <a:defRPr sz="29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883993" indent="-322874" algn="l" defTabSz="1293565" rtl="0" eaLnBrk="1" latinLnBrk="0" hangingPunct="1">
        <a:spcBef>
          <a:spcPct val="20000"/>
        </a:spcBef>
        <a:buFont typeface="Arial" pitchFamily="34" charset="0"/>
        <a:buChar char="•"/>
        <a:defRPr sz="29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446917" algn="just" defTabSz="1293565" rtl="0" eaLnBrk="1" latinLnBrk="0" hangingPunct="1">
        <a:lnSpc>
          <a:spcPts val="2260"/>
        </a:lnSpc>
        <a:spcBef>
          <a:spcPts val="503"/>
        </a:spcBef>
        <a:buFont typeface="Arial" pitchFamily="34" charset="0"/>
        <a:buNone/>
        <a:tabLst/>
        <a:defRPr sz="21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779779" indent="0" algn="l" defTabSz="1293565" rtl="0" eaLnBrk="1" latinLnBrk="0" hangingPunct="1">
        <a:lnSpc>
          <a:spcPts val="2260"/>
        </a:lnSpc>
        <a:spcBef>
          <a:spcPts val="503"/>
        </a:spcBef>
        <a:buFont typeface="Arial" pitchFamily="34" charset="0"/>
        <a:buNone/>
        <a:defRPr sz="18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3557327" indent="-323394" algn="l" defTabSz="1293565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04113" indent="-323394" algn="l" defTabSz="1293565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50901" indent="-323394" algn="l" defTabSz="1293565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497694" indent="-323394" algn="l" defTabSz="1293565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9356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6789" algn="l" defTabSz="129356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93565" algn="l" defTabSz="129356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40348" algn="l" defTabSz="129356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587138" algn="l" defTabSz="129356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932" algn="l" defTabSz="129356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80712" algn="l" defTabSz="129356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27508" algn="l" defTabSz="129356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74284" algn="l" defTabSz="129356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802"/>
            <a:ext cx="9624060" cy="1260211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72"/>
            <a:ext cx="2495127" cy="402567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42872"/>
            <a:fld id="{AA805F01-6643-4559-B4F0-A470FDDAC7A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42872"/>
              <a:t>22.11.2022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0" y="7008172"/>
            <a:ext cx="3386243" cy="402567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42872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72"/>
            <a:ext cx="2495127" cy="402567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42872"/>
            <a:fld id="{065EB826-7FE4-4961-A1FD-BB311F862B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42872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522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defTabSz="1042872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6" indent="-391076" algn="l" defTabSz="1042872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1042872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0" indent="-260718" algn="l" defTabSz="1042872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6" indent="-260718" algn="l" defTabSz="1042872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2" indent="-260718" algn="l" defTabSz="1042872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898" indent="-260718" algn="l" defTabSz="104287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3" indent="-260718" algn="l" defTabSz="104287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0" indent="-260718" algn="l" defTabSz="104287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06" indent="-260718" algn="l" defTabSz="104287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6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2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08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4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79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16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2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87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1026220" y="2772519"/>
            <a:ext cx="9089390" cy="1620771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Доклад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начальника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отдела камерального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налогообложения имущества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ФНС России по Новгородской области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Герих Маргариты Владимировны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1098228" y="4428703"/>
            <a:ext cx="9217024" cy="1932323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«Реформирование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налога на имущество организаций: реализованные этапы и ближайшие перспективы.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администрирования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имущественных налогов юридических лиц в </a:t>
            </a:r>
            <a:r>
              <a:rPr 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10296525" y="7089775"/>
            <a:ext cx="396875" cy="454025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33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394372" y="1506105"/>
            <a:ext cx="7776864" cy="618341"/>
          </a:xfrm>
          <a:prstGeom prst="rect">
            <a:avLst/>
          </a:prstGeom>
          <a:solidFill>
            <a:schemeClr val="bg1"/>
          </a:solidFill>
          <a:ln w="25400" cmpd="sng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B/>
          </a:sp3d>
        </p:spPr>
        <p:txBody>
          <a:bodyPr vert="horz" wrap="square" lIns="104306" tIns="52153" rIns="104306" bIns="52153" rtlCol="0" anchor="ctr">
            <a:noAutofit/>
          </a:bodyPr>
          <a:lstStyle/>
          <a:p>
            <a:pPr algn="just" defTabSz="1043056">
              <a:spcBef>
                <a:spcPct val="0"/>
              </a:spcBef>
            </a:pPr>
            <a:endParaRPr lang="ru-RU" sz="1800" b="1" dirty="0" smtClean="0"/>
          </a:p>
          <a:p>
            <a:pPr algn="just" defTabSz="1043056">
              <a:spcBef>
                <a:spcPct val="0"/>
              </a:spcBef>
            </a:pPr>
            <a:r>
              <a:rPr lang="ru-RU" sz="1800" b="1" dirty="0" smtClean="0"/>
              <a:t>- кадастровая стоимость - налоговая </a:t>
            </a:r>
            <a:r>
              <a:rPr lang="ru-RU" sz="1800" b="1" dirty="0"/>
              <a:t>база для объектов недвижимости административно-делового и торгового </a:t>
            </a:r>
            <a:r>
              <a:rPr lang="ru-RU" sz="1800" b="1" dirty="0" smtClean="0"/>
              <a:t>назначения</a:t>
            </a:r>
            <a:endParaRPr lang="ru-RU" sz="1800" b="1" dirty="0"/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94372" y="2391484"/>
            <a:ext cx="7776864" cy="533979"/>
          </a:xfrm>
          <a:prstGeom prst="rect">
            <a:avLst/>
          </a:prstGeom>
          <a:solidFill>
            <a:schemeClr val="bg1"/>
          </a:solidFill>
          <a:ln w="25400" cmpd="sng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B/>
          </a:sp3d>
        </p:spPr>
        <p:txBody>
          <a:bodyPr vert="horz" wrap="square" lIns="104306" tIns="52153" rIns="104306" bIns="52153" rtlCol="0" anchor="ctr">
            <a:noAutofit/>
          </a:bodyPr>
          <a:lstStyle/>
          <a:p>
            <a:pPr defTabSz="1043056">
              <a:spcBef>
                <a:spcPct val="0"/>
              </a:spcBef>
            </a:pPr>
            <a:endParaRPr lang="ru-RU" sz="1800" b="1" dirty="0" smtClean="0"/>
          </a:p>
          <a:p>
            <a:pPr algn="just" defTabSz="1043056">
              <a:spcBef>
                <a:spcPct val="0"/>
              </a:spcBef>
            </a:pPr>
            <a:r>
              <a:rPr lang="ru-RU" sz="1800" b="1" dirty="0" smtClean="0"/>
              <a:t>- исключение движимого имущества из объектов налогообложения</a:t>
            </a:r>
            <a:endParaRPr lang="ru-RU" sz="1800" b="1" dirty="0"/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94372" y="3204566"/>
            <a:ext cx="7776864" cy="1296145"/>
          </a:xfrm>
          <a:prstGeom prst="rect">
            <a:avLst/>
          </a:prstGeom>
          <a:solidFill>
            <a:schemeClr val="bg1"/>
          </a:solidFill>
          <a:ln w="25400" cmpd="sng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B/>
          </a:sp3d>
        </p:spPr>
        <p:txBody>
          <a:bodyPr vert="horz" wrap="square" lIns="104306" tIns="52153" rIns="104306" bIns="52153" rtlCol="0" anchor="ctr">
            <a:noAutofit/>
          </a:bodyPr>
          <a:lstStyle/>
          <a:p>
            <a:pPr defTabSz="1043056">
              <a:spcBef>
                <a:spcPct val="0"/>
              </a:spcBef>
            </a:pPr>
            <a:endParaRPr lang="ru-RU" sz="1800" b="1" dirty="0" smtClean="0"/>
          </a:p>
          <a:p>
            <a:pPr algn="just" defTabSz="1043056">
              <a:spcBef>
                <a:spcPct val="0"/>
              </a:spcBef>
            </a:pPr>
            <a:r>
              <a:rPr lang="ru-RU" sz="1800" b="1" dirty="0" smtClean="0"/>
              <a:t>- отмена обязанности </a:t>
            </a:r>
            <a:r>
              <a:rPr lang="ru-RU" sz="1800" b="1" dirty="0"/>
              <a:t>по ежеквартальному представлению расчетов по  </a:t>
            </a:r>
            <a:r>
              <a:rPr lang="ru-RU" sz="1800" b="1" dirty="0" smtClean="0"/>
              <a:t>авансовым </a:t>
            </a:r>
            <a:r>
              <a:rPr lang="ru-RU" sz="1800" b="1" dirty="0"/>
              <a:t>платежам по налогу на имущество </a:t>
            </a:r>
            <a:r>
              <a:rPr lang="ru-RU" sz="1800" b="1" dirty="0" smtClean="0"/>
              <a:t>организаций</a:t>
            </a:r>
          </a:p>
          <a:p>
            <a:pPr algn="just" defTabSz="1043056">
              <a:spcBef>
                <a:spcPct val="0"/>
              </a:spcBef>
            </a:pPr>
            <a:r>
              <a:rPr lang="ru-RU" sz="1800" b="1" dirty="0" smtClean="0"/>
              <a:t>- </a:t>
            </a:r>
            <a:r>
              <a:rPr lang="ru-RU" sz="1800" b="1" dirty="0"/>
              <a:t>кадастровая стоимость - налоговая база для </a:t>
            </a:r>
            <a:r>
              <a:rPr lang="ru-RU" sz="1800" b="1" dirty="0" smtClean="0"/>
              <a:t>всех объектов </a:t>
            </a:r>
            <a:r>
              <a:rPr lang="ru-RU" sz="1800" b="1" dirty="0"/>
              <a:t>недвижимости, </a:t>
            </a:r>
            <a:r>
              <a:rPr lang="ru-RU" sz="1800" b="1" dirty="0" smtClean="0"/>
              <a:t>относящихся </a:t>
            </a:r>
            <a:r>
              <a:rPr lang="ru-RU" sz="1800" b="1" dirty="0"/>
              <a:t>к категории </a:t>
            </a:r>
            <a:r>
              <a:rPr lang="ru-RU" sz="1800" b="1" dirty="0" smtClean="0"/>
              <a:t>Жилые</a:t>
            </a:r>
            <a:endParaRPr lang="ru-RU" sz="1800" b="1" dirty="0"/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94372" y="6012879"/>
            <a:ext cx="7344816" cy="1152128"/>
          </a:xfrm>
          <a:prstGeom prst="rect">
            <a:avLst/>
          </a:prstGeom>
          <a:solidFill>
            <a:schemeClr val="bg1"/>
          </a:solidFill>
          <a:ln w="25400" cmpd="sng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B/>
          </a:sp3d>
        </p:spPr>
        <p:txBody>
          <a:bodyPr vert="horz" wrap="square" lIns="104306" tIns="52153" rIns="104306" bIns="52153" rtlCol="0" anchor="ctr">
            <a:noAutofit/>
          </a:bodyPr>
          <a:lstStyle/>
          <a:p>
            <a:pPr defTabSz="1043056">
              <a:spcBef>
                <a:spcPct val="0"/>
              </a:spcBef>
            </a:pPr>
            <a:endParaRPr lang="ru-RU" sz="1800" b="1" dirty="0" smtClean="0"/>
          </a:p>
          <a:p>
            <a:pPr algn="just" defTabSz="1043056">
              <a:spcBef>
                <a:spcPct val="0"/>
              </a:spcBef>
            </a:pPr>
            <a:endParaRPr lang="ru-RU" sz="1800" b="1" dirty="0" smtClean="0"/>
          </a:p>
          <a:p>
            <a:r>
              <a:rPr lang="ru-RU" sz="1800" b="1" dirty="0" smtClean="0"/>
              <a:t>- </a:t>
            </a:r>
            <a:r>
              <a:rPr lang="ru-RU" sz="1800" b="1" dirty="0"/>
              <a:t>налогоплательщики - российские организации не включают в налоговую декларацию сведения об объектах налогообложения, налоговая база по которым определяется как их кадастровая стоимость</a:t>
            </a:r>
          </a:p>
          <a:p>
            <a:pPr algn="just" defTabSz="1043056">
              <a:spcBef>
                <a:spcPct val="0"/>
              </a:spcBef>
            </a:pPr>
            <a:endParaRPr lang="ru-RU" sz="1800" b="1" dirty="0"/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94372" y="4800905"/>
            <a:ext cx="7344816" cy="923941"/>
          </a:xfrm>
          <a:prstGeom prst="rect">
            <a:avLst/>
          </a:prstGeom>
          <a:solidFill>
            <a:schemeClr val="bg1"/>
          </a:solidFill>
          <a:ln w="25400" cmpd="sng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B/>
          </a:sp3d>
        </p:spPr>
        <p:txBody>
          <a:bodyPr vert="horz" wrap="square" lIns="104306" tIns="52153" rIns="104306" bIns="52153" rtlCol="0" anchor="ctr">
            <a:noAutofit/>
          </a:bodyPr>
          <a:lstStyle/>
          <a:p>
            <a:pPr defTabSz="1043056">
              <a:spcBef>
                <a:spcPct val="0"/>
              </a:spcBef>
            </a:pPr>
            <a:endParaRPr lang="ru-RU" sz="1800" b="1" dirty="0" smtClean="0"/>
          </a:p>
          <a:p>
            <a:pPr algn="just" defTabSz="1043056">
              <a:spcBef>
                <a:spcPct val="0"/>
              </a:spcBef>
            </a:pPr>
            <a:endParaRPr lang="ru-RU" sz="1800" b="1" dirty="0" smtClean="0"/>
          </a:p>
          <a:p>
            <a:pPr defTabSz="1189814">
              <a:spcBef>
                <a:spcPct val="0"/>
              </a:spcBef>
              <a:buSzPct val="98000"/>
            </a:pPr>
            <a:r>
              <a:rPr lang="ru-RU" sz="1800" b="1" dirty="0" smtClean="0"/>
              <a:t>-</a:t>
            </a:r>
            <a:r>
              <a:rPr lang="ru-RU" sz="1800" b="1" dirty="0" smtClean="0">
                <a:sym typeface="Symbol"/>
              </a:rPr>
              <a:t> </a:t>
            </a:r>
            <a:r>
              <a:rPr lang="ru-RU" sz="1800" b="1" dirty="0">
                <a:sym typeface="Symbol"/>
              </a:rPr>
              <a:t>сроки уплаты </a:t>
            </a:r>
            <a:r>
              <a:rPr lang="ru-RU" sz="1800" b="1" dirty="0" smtClean="0">
                <a:sym typeface="Symbol"/>
              </a:rPr>
              <a:t> налога  на имущество организаций (авансовых </a:t>
            </a:r>
            <a:r>
              <a:rPr lang="ru-RU" sz="1800" b="1" dirty="0">
                <a:sym typeface="Symbol"/>
              </a:rPr>
              <a:t>платежей по налогу</a:t>
            </a:r>
            <a:r>
              <a:rPr lang="ru-RU" sz="1800" b="1" dirty="0" smtClean="0">
                <a:sym typeface="Symbol"/>
              </a:rPr>
              <a:t>) синхронизированы </a:t>
            </a:r>
            <a:r>
              <a:rPr lang="ru-RU" sz="1800" b="1" dirty="0">
                <a:sym typeface="Symbol"/>
              </a:rPr>
              <a:t>со сроками </a:t>
            </a:r>
            <a:r>
              <a:rPr lang="ru-RU" sz="1800" b="1" dirty="0" smtClean="0">
                <a:sym typeface="Symbol"/>
              </a:rPr>
              <a:t>уплаты транспортного </a:t>
            </a:r>
            <a:r>
              <a:rPr lang="ru-RU" sz="1800" b="1" dirty="0">
                <a:sym typeface="Symbol"/>
              </a:rPr>
              <a:t>и земельного налогов  </a:t>
            </a:r>
          </a:p>
          <a:p>
            <a:pPr algn="just" defTabSz="1043056">
              <a:spcBef>
                <a:spcPct val="0"/>
              </a:spcBef>
            </a:pPr>
            <a:endParaRPr lang="ru-RU" sz="1800" b="1" dirty="0"/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6180" y="540271"/>
            <a:ext cx="9865096" cy="72008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algn="ctr" defTabSz="1043056">
              <a:spcBef>
                <a:spcPct val="0"/>
              </a:spcBef>
            </a:pPr>
            <a:r>
              <a:rPr lang="ru-RU" sz="2400" b="1" u="sng" dirty="0"/>
              <a:t>Основные этапы </a:t>
            </a:r>
            <a:r>
              <a:rPr lang="ru-RU" sz="2400" b="1" u="sng" dirty="0" smtClean="0"/>
              <a:t>реформирования налога </a:t>
            </a:r>
            <a:r>
              <a:rPr lang="ru-RU" sz="2400" b="1" u="sng" dirty="0"/>
              <a:t>на имущество организаций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26220" y="6042523"/>
            <a:ext cx="1080120" cy="504056"/>
          </a:xfrm>
          <a:prstGeom prst="rect">
            <a:avLst/>
          </a:prstGeom>
          <a:solidFill>
            <a:schemeClr val="bg1"/>
          </a:solidFill>
          <a:ln w="25400" cmpd="sng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B/>
          </a:sp3d>
        </p:spPr>
        <p:txBody>
          <a:bodyPr vert="horz" wrap="square" lIns="104306" tIns="52153" rIns="104306" bIns="52153" rtlCol="0" anchor="ctr">
            <a:noAutofit/>
          </a:bodyPr>
          <a:lstStyle/>
          <a:p>
            <a:pPr algn="just" defTabSz="1043056">
              <a:spcBef>
                <a:spcPct val="0"/>
              </a:spcBef>
            </a:pPr>
            <a:r>
              <a:rPr lang="ru-RU" sz="1800" b="1" dirty="0" smtClean="0"/>
              <a:t>2023 год</a:t>
            </a: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13553" y="4800906"/>
            <a:ext cx="1083205" cy="504056"/>
          </a:xfrm>
          <a:prstGeom prst="rect">
            <a:avLst/>
          </a:prstGeom>
          <a:solidFill>
            <a:schemeClr val="bg1"/>
          </a:solidFill>
          <a:ln w="25400" cmpd="sng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B/>
          </a:sp3d>
        </p:spPr>
        <p:txBody>
          <a:bodyPr vert="horz" wrap="square" lIns="104306" tIns="52153" rIns="104306" bIns="52153" rtlCol="0" anchor="ctr">
            <a:noAutofit/>
          </a:bodyPr>
          <a:lstStyle/>
          <a:p>
            <a:pPr algn="just" defTabSz="1043056">
              <a:spcBef>
                <a:spcPct val="0"/>
              </a:spcBef>
            </a:pPr>
            <a:r>
              <a:rPr lang="ru-RU" sz="1800" b="1" dirty="0" smtClean="0"/>
              <a:t>2022 год</a:t>
            </a: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26220" y="3193463"/>
            <a:ext cx="1080120" cy="504056"/>
          </a:xfrm>
          <a:prstGeom prst="rect">
            <a:avLst/>
          </a:prstGeom>
          <a:solidFill>
            <a:schemeClr val="bg1"/>
          </a:solidFill>
          <a:ln w="25400" cmpd="sng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B/>
          </a:sp3d>
        </p:spPr>
        <p:txBody>
          <a:bodyPr vert="horz" wrap="square" lIns="104306" tIns="52153" rIns="104306" bIns="52153" rtlCol="0" anchor="ctr">
            <a:noAutofit/>
          </a:bodyPr>
          <a:lstStyle/>
          <a:p>
            <a:pPr algn="just" defTabSz="1043056">
              <a:spcBef>
                <a:spcPct val="0"/>
              </a:spcBef>
            </a:pPr>
            <a:r>
              <a:rPr lang="ru-RU" sz="1800" b="1" dirty="0" smtClean="0"/>
              <a:t>2020 год </a:t>
            </a: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37211" y="2421407"/>
            <a:ext cx="1080120" cy="504056"/>
          </a:xfrm>
          <a:prstGeom prst="rect">
            <a:avLst/>
          </a:prstGeom>
          <a:solidFill>
            <a:schemeClr val="bg1"/>
          </a:solidFill>
          <a:ln w="25400" cmpd="sng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B/>
          </a:sp3d>
        </p:spPr>
        <p:txBody>
          <a:bodyPr vert="horz" wrap="square" lIns="104306" tIns="52153" rIns="104306" bIns="52153" rtlCol="0" anchor="ctr">
            <a:noAutofit/>
          </a:bodyPr>
          <a:lstStyle/>
          <a:p>
            <a:pPr algn="just" defTabSz="1043056">
              <a:spcBef>
                <a:spcPct val="0"/>
              </a:spcBef>
            </a:pPr>
            <a:r>
              <a:rPr lang="ru-RU" sz="1800" b="1" dirty="0" smtClean="0"/>
              <a:t>2019 год</a:t>
            </a: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26220" y="1506106"/>
            <a:ext cx="1080120" cy="504056"/>
          </a:xfrm>
          <a:prstGeom prst="rect">
            <a:avLst/>
          </a:prstGeom>
          <a:solidFill>
            <a:schemeClr val="bg1"/>
          </a:solidFill>
          <a:ln w="25400" cmpd="sng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B/>
          </a:sp3d>
        </p:spPr>
        <p:txBody>
          <a:bodyPr vert="horz" wrap="square" lIns="104306" tIns="52153" rIns="104306" bIns="52153" rtlCol="0" anchor="ctr">
            <a:noAutofit/>
          </a:bodyPr>
          <a:lstStyle/>
          <a:p>
            <a:pPr algn="just" defTabSz="1043056">
              <a:spcBef>
                <a:spcPct val="0"/>
              </a:spcBef>
            </a:pPr>
            <a:r>
              <a:rPr lang="ru-RU" sz="1800" b="1" dirty="0" smtClean="0"/>
              <a:t>2018 год</a:t>
            </a:r>
          </a:p>
        </p:txBody>
      </p:sp>
    </p:spTree>
    <p:extLst>
      <p:ext uri="{BB962C8B-B14F-4D97-AF65-F5344CB8AC3E}">
        <p14:creationId xmlns:p14="http://schemas.microsoft.com/office/powerpoint/2010/main" val="2758283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7" y="552538"/>
            <a:ext cx="8580438" cy="851829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НАЛОГОВЫЕ ПОСТУПЛЕНИЯ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</a:t>
            </a:fld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555991529"/>
              </p:ext>
            </p:extLst>
          </p:nvPr>
        </p:nvGraphicFramePr>
        <p:xfrm>
          <a:off x="738189" y="1332359"/>
          <a:ext cx="4608511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440148" y="468263"/>
            <a:ext cx="1875104" cy="360040"/>
          </a:xfrm>
          <a:prstGeom prst="rect">
            <a:avLst/>
          </a:prstGeom>
        </p:spPr>
        <p:txBody>
          <a:bodyPr vert="horz" wrap="square" lIns="104287" tIns="52144" rIns="104287" bIns="52144" rtlCol="0" anchor="ctr">
            <a:normAutofit fontScale="40000" lnSpcReduction="20000"/>
          </a:bodyPr>
          <a:lstStyle/>
          <a:p>
            <a:pPr algn="ctr">
              <a:defRPr lang="ru-RU" sz="2800" b="1" i="0" u="none" strike="noStrike" kern="1200" baseline="0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ea typeface="+mn-ea"/>
                <a:cs typeface="Times New Roman" panose="02020603050405020304" pitchFamily="18" charset="0"/>
              </a:defRPr>
            </a:pPr>
            <a:r>
              <a:rPr lang="ru-RU" sz="4800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(млн. руб.)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147826807"/>
              </p:ext>
            </p:extLst>
          </p:nvPr>
        </p:nvGraphicFramePr>
        <p:xfrm>
          <a:off x="5562724" y="4212679"/>
          <a:ext cx="432163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878295800"/>
              </p:ext>
            </p:extLst>
          </p:nvPr>
        </p:nvGraphicFramePr>
        <p:xfrm>
          <a:off x="716135" y="4140671"/>
          <a:ext cx="4321632" cy="3096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956097363"/>
              </p:ext>
            </p:extLst>
          </p:nvPr>
        </p:nvGraphicFramePr>
        <p:xfrm>
          <a:off x="5562725" y="1332359"/>
          <a:ext cx="4752528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359553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38189" y="552455"/>
            <a:ext cx="9577064" cy="1219199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2200" cap="all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Начисления по имущественным налогам </a:t>
            </a:r>
            <a:r>
              <a:rPr lang="ru-RU" sz="2200" cap="all" dirty="0" err="1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юл</a:t>
            </a:r>
            <a:r>
              <a:rPr lang="ru-RU" sz="2200" cap="all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 </a:t>
            </a:r>
            <a:endParaRPr lang="ru-RU" sz="2200" cap="all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/>
              <a:t>4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210796" y="6554191"/>
            <a:ext cx="3096344" cy="621406"/>
          </a:xfrm>
          <a:prstGeom prst="rect">
            <a:avLst/>
          </a:prstGeom>
        </p:spPr>
        <p:txBody>
          <a:bodyPr vert="horz" wrap="square" lIns="104287" tIns="52144" rIns="104287" bIns="52144" rtlCol="0" anchor="ctr">
            <a:normAutofit fontScale="85000" lnSpcReduction="20000"/>
          </a:bodyPr>
          <a:lstStyle/>
          <a:p>
            <a:pPr defTabSz="1042872">
              <a:spcBef>
                <a:spcPct val="0"/>
              </a:spcBef>
            </a:pPr>
            <a:endParaRPr lang="ru-RU" sz="4800" b="1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2" name="Диаграмма 71"/>
          <p:cNvGraphicFramePr/>
          <p:nvPr>
            <p:extLst>
              <p:ext uri="{D42A27DB-BD31-4B8C-83A1-F6EECF244321}">
                <p14:modId xmlns:p14="http://schemas.microsoft.com/office/powerpoint/2010/main" val="3868959584"/>
              </p:ext>
            </p:extLst>
          </p:nvPr>
        </p:nvGraphicFramePr>
        <p:xfrm>
          <a:off x="756209" y="1404367"/>
          <a:ext cx="4321632" cy="2664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95786" y="6648870"/>
            <a:ext cx="9073008" cy="526727"/>
          </a:xfrm>
          <a:prstGeom prst="rect">
            <a:avLst/>
          </a:prstGeom>
        </p:spPr>
        <p:txBody>
          <a:bodyPr vert="horz" wrap="square" lIns="104287" tIns="52144" rIns="104287" bIns="52144" rtlCol="0" anchor="ctr">
            <a:normAutofit/>
          </a:bodyPr>
          <a:lstStyle/>
          <a:p>
            <a:pPr defTabSz="1042872">
              <a:spcBef>
                <a:spcPct val="0"/>
              </a:spcBef>
            </a:pPr>
            <a:endParaRPr lang="ru-RU" sz="22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440148" y="468263"/>
            <a:ext cx="1875104" cy="360040"/>
          </a:xfrm>
          <a:prstGeom prst="rect">
            <a:avLst/>
          </a:prstGeom>
        </p:spPr>
        <p:txBody>
          <a:bodyPr vert="horz" wrap="square" lIns="104287" tIns="52144" rIns="104287" bIns="52144" rtlCol="0" anchor="ctr">
            <a:normAutofit fontScale="40000" lnSpcReduction="20000"/>
          </a:bodyPr>
          <a:lstStyle/>
          <a:p>
            <a:pPr algn="ctr">
              <a:defRPr lang="ru-RU" sz="2800" b="1" i="0" u="none" strike="noStrike" kern="1200" baseline="0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ea typeface="+mn-ea"/>
                <a:cs typeface="Times New Roman" panose="02020603050405020304" pitchFamily="18" charset="0"/>
              </a:defRPr>
            </a:pPr>
            <a:r>
              <a:rPr lang="ru-RU" sz="4800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(млн. руб.)</a:t>
            </a: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893311168"/>
              </p:ext>
            </p:extLst>
          </p:nvPr>
        </p:nvGraphicFramePr>
        <p:xfrm>
          <a:off x="716134" y="4068663"/>
          <a:ext cx="4342533" cy="2843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465291662"/>
              </p:ext>
            </p:extLst>
          </p:nvPr>
        </p:nvGraphicFramePr>
        <p:xfrm>
          <a:off x="5706740" y="4284687"/>
          <a:ext cx="4321632" cy="2364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7240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Описание: E:\fns_\pict\4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62" t="47926" r="71323" b="2791"/>
          <a:stretch>
            <a:fillRect/>
          </a:stretch>
        </p:blipFill>
        <p:spPr bwMode="auto">
          <a:xfrm>
            <a:off x="0" y="0"/>
            <a:ext cx="10693400" cy="7561263"/>
          </a:xfrm>
          <a:prstGeom prst="rect">
            <a:avLst/>
          </a:prstGeom>
          <a:solidFill>
            <a:srgbClr val="5283BE"/>
          </a:solidFill>
          <a:ln>
            <a:noFill/>
          </a:ln>
          <a:extLst/>
        </p:spPr>
      </p:pic>
      <p:sp>
        <p:nvSpPr>
          <p:cNvPr id="3" name="Прямоугольник 2"/>
          <p:cNvSpPr/>
          <p:nvPr/>
        </p:nvSpPr>
        <p:spPr>
          <a:xfrm>
            <a:off x="0" y="2798751"/>
            <a:ext cx="10693400" cy="9991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ru-RU" sz="6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4039676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spcFirstLastPara="0" vert="horz" wrap="square" lIns="129615" tIns="0" rIns="129615" bIns="134829" numCol="1" spcCol="1270" anchor="ctr" anchorCtr="0">
        <a:noAutofit/>
      </a:bodyPr>
      <a:lstStyle>
        <a:defPPr algn="ctr" defTabSz="977900">
          <a:lnSpc>
            <a:spcPct val="90000"/>
          </a:lnSpc>
          <a:spcBef>
            <a:spcPct val="0"/>
          </a:spcBef>
          <a:spcAft>
            <a:spcPct val="35000"/>
          </a:spcAft>
          <a:defRPr sz="2200" kern="1200"/>
        </a:defPPr>
      </a:lstStyle>
      <a:style>
        <a:lnRef idx="0">
          <a:schemeClr val="accent1">
            <a:tint val="60000"/>
            <a:hueOff val="0"/>
            <a:satOff val="0"/>
            <a:lumOff val="0"/>
            <a:alphaOff val="0"/>
          </a:schemeClr>
        </a:lnRef>
        <a:fillRef idx="1">
          <a:schemeClr val="accent1">
            <a:tint val="60000"/>
            <a:hueOff val="0"/>
            <a:satOff val="0"/>
            <a:lumOff val="0"/>
            <a:alphaOff val="0"/>
          </a:schemeClr>
        </a:fillRef>
        <a:effectRef idx="0">
          <a:schemeClr val="accent1">
            <a:tint val="60000"/>
            <a:hueOff val="0"/>
            <a:satOff val="0"/>
            <a:lumOff val="0"/>
            <a:alphaOff val="0"/>
          </a:schemeClr>
        </a:effectRef>
        <a:fontRef idx="minor">
          <a:schemeClr val="lt1"/>
        </a:fontRef>
      </a:style>
    </a:spDef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66105</TotalTime>
  <Words>227</Words>
  <Application>Microsoft Office PowerPoint</Application>
  <PresentationFormat>Произвольный</PresentationFormat>
  <Paragraphs>57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Present_FNS2012_A4</vt:lpstr>
      <vt:lpstr>Тема Office</vt:lpstr>
      <vt:lpstr>Доклад начальника отдела камерального  контроля в сфере налогообложения имущества  Управления ФНС России по Новгородской области  Герих Маргариты Владимировны </vt:lpstr>
      <vt:lpstr>Презентация PowerPoint</vt:lpstr>
      <vt:lpstr>НАЛОГОВЫЕ ПОСТУПЛЕНИЯ</vt:lpstr>
      <vt:lpstr>Начисления по имущественным налогам юл </vt:lpstr>
      <vt:lpstr>Презентация PowerPoint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GEG</dc:creator>
  <cp:lastModifiedBy>Герих Маргарита Владимировна</cp:lastModifiedBy>
  <cp:revision>1904</cp:revision>
  <cp:lastPrinted>2020-10-15T11:09:17Z</cp:lastPrinted>
  <dcterms:created xsi:type="dcterms:W3CDTF">2013-04-18T07:19:29Z</dcterms:created>
  <dcterms:modified xsi:type="dcterms:W3CDTF">2022-11-22T14:49:29Z</dcterms:modified>
</cp:coreProperties>
</file>