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2028" y="-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FABEB-766D-461B-9957-81E33171E490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F83DB-F011-4F14-B716-C1FAE50574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86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F83DB-F011-4F14-B716-C1FAE505744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042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828801"/>
            <a:ext cx="5886450" cy="2569633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4673600"/>
            <a:ext cx="4800600" cy="23368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B8896-47F4-4203-B186-95E4CE87195C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BDCC-6EDE-44C4-A9E5-7B7BA79DAACF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514350" y="4531360"/>
            <a:ext cx="588645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B8896-47F4-4203-B186-95E4CE87195C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BDCC-6EDE-44C4-A9E5-7B7BA79DAA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812800"/>
            <a:ext cx="1543050" cy="78232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812800"/>
            <a:ext cx="4514850" cy="7823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B8896-47F4-4203-B186-95E4CE87195C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BDCC-6EDE-44C4-A9E5-7B7BA79DAA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B8896-47F4-4203-B186-95E4CE87195C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BDCC-6EDE-44C4-A9E5-7B7BA79DAA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3149601"/>
            <a:ext cx="5829300" cy="2933700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6169153"/>
            <a:ext cx="5829300" cy="2000249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B8896-47F4-4203-B186-95E4CE87195C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BDCC-6EDE-44C4-A9E5-7B7BA79DAACF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548640" y="6132576"/>
            <a:ext cx="588645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231136"/>
            <a:ext cx="3028950" cy="62910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231136"/>
            <a:ext cx="3028950" cy="62910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B8896-47F4-4203-B186-95E4CE87195C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BDCC-6EDE-44C4-A9E5-7B7BA79DAA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35200"/>
            <a:ext cx="2948940" cy="853016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251200"/>
            <a:ext cx="294894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66160" y="2235200"/>
            <a:ext cx="2948940" cy="853016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66160" y="3251200"/>
            <a:ext cx="294894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B8896-47F4-4203-B186-95E4CE87195C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BDCC-6EDE-44C4-A9E5-7B7BA79DAACF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9858" y="5394662"/>
            <a:ext cx="6278880" cy="596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B8896-47F4-4203-B186-95E4CE87195C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BDCC-6EDE-44C4-A9E5-7B7BA79DAA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B8896-47F4-4203-B186-95E4CE87195C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BDCC-6EDE-44C4-A9E5-7B7BA79DAA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056107"/>
            <a:ext cx="1604772" cy="1682496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8850" y="1056107"/>
            <a:ext cx="4286250" cy="7437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840737"/>
            <a:ext cx="1604772" cy="565815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B8896-47F4-4203-B186-95E4CE87195C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BDCC-6EDE-44C4-A9E5-7B7BA79DAAC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636707" y="4774071"/>
            <a:ext cx="743712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056640"/>
            <a:ext cx="1607010" cy="168656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43957" y="1117602"/>
            <a:ext cx="4428293" cy="7333941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844800"/>
            <a:ext cx="1604772" cy="5657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B8896-47F4-4203-B186-95E4CE87195C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BDCC-6EDE-44C4-A9E5-7B7BA79DAA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94381"/>
            <a:ext cx="6858000" cy="3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711200"/>
            <a:ext cx="6172200" cy="132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6172200" cy="650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6858000" cy="4876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24384"/>
            <a:ext cx="2171700" cy="438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61B8896-47F4-4203-B186-95E4CE87195C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1750" y="24384"/>
            <a:ext cx="3086100" cy="438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15000" y="24384"/>
            <a:ext cx="800100" cy="438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D6FBDCC-6EDE-44C4-A9E5-7B7BA79DAAC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1882" y="971600"/>
            <a:ext cx="5829300" cy="151216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Сведения о зарегистрированной контрольно-кассовой технике</a:t>
            </a:r>
            <a:endParaRPr lang="ru-RU" sz="3200" dirty="0"/>
          </a:p>
        </p:txBody>
      </p:sp>
      <p:pic>
        <p:nvPicPr>
          <p:cNvPr id="1026" name="Picture 2" descr="C:\Program Files (x86)\Microsoft Office\MEDIA\CAGCAT10\j0293236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20" y="5796136"/>
            <a:ext cx="732053" cy="96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3092" y="2555776"/>
            <a:ext cx="57107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 Новгородской области:</a:t>
            </a:r>
          </a:p>
          <a:p>
            <a:r>
              <a:rPr lang="ru-RU" sz="2400" dirty="0" smtClean="0"/>
              <a:t>всего   15 230 ед.  (6 752 налогоплательщиков)</a:t>
            </a:r>
          </a:p>
          <a:p>
            <a:r>
              <a:rPr lang="ru-RU" sz="2400" dirty="0" smtClean="0"/>
              <a:t>ЮЛ        8  681 ед. (2 586 ЮЛ)</a:t>
            </a:r>
          </a:p>
          <a:p>
            <a:r>
              <a:rPr lang="ru-RU" sz="2400" dirty="0" smtClean="0"/>
              <a:t>ИП         6  549 ед. (4 166 ИП)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738226" y="6900357"/>
            <a:ext cx="58124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 Российской Федерации:</a:t>
            </a:r>
          </a:p>
          <a:p>
            <a:r>
              <a:rPr lang="ru-RU" sz="2400" dirty="0" smtClean="0"/>
              <a:t>всего   3 723 305 ед. ККТ                                                                (1 621 835 налогоплательщика)</a:t>
            </a:r>
          </a:p>
        </p:txBody>
      </p:sp>
    </p:spTree>
    <p:extLst>
      <p:ext uri="{BB962C8B-B14F-4D97-AF65-F5344CB8AC3E}">
        <p14:creationId xmlns:p14="http://schemas.microsoft.com/office/powerpoint/2010/main" val="230142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6094" y="683568"/>
            <a:ext cx="6172200" cy="888099"/>
          </a:xfrm>
        </p:spPr>
        <p:txBody>
          <a:bodyPr>
            <a:normAutofit/>
          </a:bodyPr>
          <a:lstStyle/>
          <a:p>
            <a:r>
              <a:rPr lang="ru-RU" dirty="0" smtClean="0"/>
              <a:t>ОБЩЕПИТ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46094" y="1887752"/>
            <a:ext cx="56166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Количество ККТ в объектах общепита области – 605,</a:t>
            </a:r>
          </a:p>
          <a:p>
            <a:r>
              <a:rPr lang="ru-RU" sz="2000" dirty="0" smtClean="0"/>
              <a:t>в том числе где общепит</a:t>
            </a:r>
          </a:p>
          <a:p>
            <a:r>
              <a:rPr lang="ru-RU" sz="2000" dirty="0" smtClean="0"/>
              <a:t>основной вид деятельности – 464 касс</a:t>
            </a:r>
          </a:p>
          <a:p>
            <a:r>
              <a:rPr lang="ru-RU" sz="2000" dirty="0" smtClean="0"/>
              <a:t>вспомогательная деятельность – 141 касс</a:t>
            </a:r>
            <a:endParaRPr lang="ru-RU" sz="20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840634"/>
              </p:ext>
            </p:extLst>
          </p:nvPr>
        </p:nvGraphicFramePr>
        <p:xfrm>
          <a:off x="346094" y="3707904"/>
          <a:ext cx="6210690" cy="4903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4566"/>
                <a:gridCol w="1116124"/>
              </a:tblGrid>
              <a:tr h="49445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Проведено</a:t>
                      </a:r>
                      <a:r>
                        <a:rPr lang="ru-RU" sz="2400" baseline="0" dirty="0" smtClean="0"/>
                        <a:t> проверок соблюдения законодательства о ККТ</a:t>
                      </a:r>
                      <a:endParaRPr lang="ru-RU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101</a:t>
                      </a:r>
                      <a:endParaRPr lang="ru-RU" sz="2400" dirty="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охват проверками</a:t>
                      </a:r>
                      <a:endParaRPr lang="ru-RU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16,7 %</a:t>
                      </a:r>
                      <a:endParaRPr lang="ru-RU" sz="1800" dirty="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установлено нарушений</a:t>
                      </a:r>
                      <a:endParaRPr lang="ru-RU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101</a:t>
                      </a:r>
                      <a:endParaRPr lang="ru-RU" sz="1800" dirty="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результативность</a:t>
                      </a:r>
                      <a:endParaRPr lang="ru-RU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100 %</a:t>
                      </a:r>
                      <a:endParaRPr lang="ru-RU" sz="1800" dirty="0"/>
                    </a:p>
                  </a:txBody>
                  <a:tcPr marL="68580" marR="68580" marT="60960" marB="60960"/>
                </a:tc>
              </a:tr>
              <a:tr h="8534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предъявлено штрафных санкций</a:t>
                      </a:r>
                      <a:endParaRPr lang="ru-RU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499 </a:t>
                      </a:r>
                      <a:r>
                        <a:rPr lang="ru-RU" sz="1800" dirty="0" err="1" smtClean="0"/>
                        <a:t>тыс.руб</a:t>
                      </a:r>
                      <a:r>
                        <a:rPr lang="ru-RU" sz="1800" dirty="0" smtClean="0"/>
                        <a:t>.</a:t>
                      </a:r>
                      <a:endParaRPr lang="ru-RU" sz="1800" dirty="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вынесено предупреждений</a:t>
                      </a:r>
                      <a:endParaRPr lang="ru-RU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62</a:t>
                      </a:r>
                      <a:endParaRPr lang="ru-RU" sz="1800" dirty="0"/>
                    </a:p>
                  </a:txBody>
                  <a:tcPr marL="68580" marR="68580" marT="60960" marB="60960"/>
                </a:tc>
              </a:tr>
              <a:tr h="8534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поступило (взыскано) штрафных санкций</a:t>
                      </a:r>
                      <a:endParaRPr lang="ru-RU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342 </a:t>
                      </a:r>
                      <a:r>
                        <a:rPr lang="ru-RU" sz="1800" dirty="0" err="1" smtClean="0"/>
                        <a:t>тыс.руб</a:t>
                      </a:r>
                      <a:r>
                        <a:rPr lang="ru-RU" sz="1800" dirty="0" smtClean="0"/>
                        <a:t>.</a:t>
                      </a:r>
                      <a:endParaRPr lang="ru-RU" sz="1800" dirty="0"/>
                    </a:p>
                  </a:txBody>
                  <a:tcPr marL="68580" marR="68580"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949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1581" y="189203"/>
            <a:ext cx="6172200" cy="1320800"/>
          </a:xfrm>
        </p:spPr>
        <p:txBody>
          <a:bodyPr>
            <a:normAutofit/>
          </a:bodyPr>
          <a:lstStyle/>
          <a:p>
            <a:r>
              <a:rPr lang="ru-RU" dirty="0" smtClean="0"/>
              <a:t>РЫНКИ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57097" y="1115616"/>
            <a:ext cx="615668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0000"/>
                </a:solidFill>
              </a:rPr>
              <a:t>Работа проводится в отношении 21 объект трёх категорий:</a:t>
            </a:r>
          </a:p>
          <a:p>
            <a:r>
              <a:rPr lang="ru-RU" sz="2000" dirty="0" smtClean="0">
                <a:solidFill>
                  <a:srgbClr val="000000"/>
                </a:solidFill>
              </a:rPr>
              <a:t>- 7 </a:t>
            </a:r>
            <a:r>
              <a:rPr lang="ru-RU" sz="2000" dirty="0">
                <a:solidFill>
                  <a:srgbClr val="000000"/>
                </a:solidFill>
              </a:rPr>
              <a:t>розничных </a:t>
            </a:r>
            <a:r>
              <a:rPr lang="ru-RU" sz="2000" dirty="0" smtClean="0">
                <a:solidFill>
                  <a:srgbClr val="000000"/>
                </a:solidFill>
              </a:rPr>
              <a:t>рынков</a:t>
            </a:r>
          </a:p>
          <a:p>
            <a:r>
              <a:rPr lang="ru-RU" sz="2000" dirty="0" smtClean="0">
                <a:solidFill>
                  <a:srgbClr val="000000"/>
                </a:solidFill>
              </a:rPr>
              <a:t>- 3 ярмарки</a:t>
            </a:r>
          </a:p>
          <a:p>
            <a:r>
              <a:rPr lang="ru-RU" sz="2000" dirty="0" smtClean="0">
                <a:solidFill>
                  <a:srgbClr val="000000"/>
                </a:solidFill>
              </a:rPr>
              <a:t>-11 </a:t>
            </a:r>
            <a:r>
              <a:rPr lang="ru-RU" sz="2000" dirty="0">
                <a:solidFill>
                  <a:srgbClr val="000000"/>
                </a:solidFill>
              </a:rPr>
              <a:t>торговых </a:t>
            </a:r>
            <a:r>
              <a:rPr lang="ru-RU" sz="2000" dirty="0" smtClean="0">
                <a:solidFill>
                  <a:srgbClr val="000000"/>
                </a:solidFill>
              </a:rPr>
              <a:t>центров</a:t>
            </a:r>
          </a:p>
          <a:p>
            <a:endParaRPr lang="ru-RU" sz="1400" dirty="0">
              <a:solidFill>
                <a:srgbClr val="000000"/>
              </a:solidFill>
            </a:endParaRPr>
          </a:p>
          <a:p>
            <a:r>
              <a:rPr lang="ru-RU" sz="2000" b="1" dirty="0" smtClean="0">
                <a:solidFill>
                  <a:srgbClr val="0070C0"/>
                </a:solidFill>
              </a:rPr>
              <a:t>ОБЩЕЕ КОЛИЧЕСТВО АРЕНДУЕМЫХ ТОРГОВЫХ МЕСТ - 859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488425"/>
              </p:ext>
            </p:extLst>
          </p:nvPr>
        </p:nvGraphicFramePr>
        <p:xfrm>
          <a:off x="383777" y="3707904"/>
          <a:ext cx="6210690" cy="5262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2568"/>
                <a:gridCol w="1098122"/>
              </a:tblGrid>
              <a:tr h="49445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Проведено</a:t>
                      </a:r>
                      <a:r>
                        <a:rPr lang="ru-RU" sz="2400" baseline="0" dirty="0" smtClean="0"/>
                        <a:t> проверок соблюдения законодательства о ККТ</a:t>
                      </a:r>
                      <a:endParaRPr lang="ru-RU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42</a:t>
                      </a:r>
                      <a:endParaRPr lang="ru-RU" sz="2400" dirty="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охват проверками (от числа обязанных применять)</a:t>
                      </a:r>
                      <a:endParaRPr lang="ru-RU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9 %</a:t>
                      </a:r>
                      <a:endParaRPr lang="ru-RU" sz="1800" dirty="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установлено нарушений</a:t>
                      </a:r>
                      <a:endParaRPr lang="ru-RU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42</a:t>
                      </a:r>
                      <a:endParaRPr lang="ru-RU" sz="1800" dirty="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результативность</a:t>
                      </a:r>
                      <a:endParaRPr lang="ru-RU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100 %</a:t>
                      </a:r>
                      <a:endParaRPr lang="ru-RU" sz="1800" dirty="0"/>
                    </a:p>
                  </a:txBody>
                  <a:tcPr marL="68580" marR="68580" marT="60960" marB="60960"/>
                </a:tc>
              </a:tr>
              <a:tr h="8534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предъявлено штрафных санкций</a:t>
                      </a:r>
                      <a:endParaRPr lang="ru-RU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155 </a:t>
                      </a:r>
                      <a:r>
                        <a:rPr lang="ru-RU" sz="1800" dirty="0" err="1" smtClean="0"/>
                        <a:t>тыс.руб</a:t>
                      </a:r>
                      <a:r>
                        <a:rPr lang="ru-RU" sz="1800" dirty="0" smtClean="0"/>
                        <a:t>.</a:t>
                      </a:r>
                      <a:endParaRPr lang="ru-RU" sz="1800" dirty="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вынесено предупреждений</a:t>
                      </a:r>
                      <a:endParaRPr lang="ru-RU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16</a:t>
                      </a:r>
                      <a:endParaRPr lang="ru-RU" sz="1800" dirty="0"/>
                    </a:p>
                  </a:txBody>
                  <a:tcPr marL="68580" marR="68580" marT="60960" marB="60960"/>
                </a:tc>
              </a:tr>
              <a:tr h="8534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поступило (взыскано) штрафных санкций</a:t>
                      </a:r>
                      <a:endParaRPr lang="ru-RU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133 </a:t>
                      </a:r>
                      <a:r>
                        <a:rPr lang="ru-RU" sz="1800" dirty="0" err="1" smtClean="0"/>
                        <a:t>тыс.руб</a:t>
                      </a:r>
                      <a:r>
                        <a:rPr lang="ru-RU" sz="1800" dirty="0" smtClean="0"/>
                        <a:t>.</a:t>
                      </a:r>
                      <a:endParaRPr lang="ru-RU" sz="1800" dirty="0"/>
                    </a:p>
                  </a:txBody>
                  <a:tcPr marL="68580" marR="68580"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59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5428281"/>
              </p:ext>
            </p:extLst>
          </p:nvPr>
        </p:nvGraphicFramePr>
        <p:xfrm>
          <a:off x="4192" y="539552"/>
          <a:ext cx="6858000" cy="8604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DF" r:id="rId3" imgW="0" imgH="360" progId="FoxitReader.Document">
                  <p:embed/>
                </p:oleObj>
              </mc:Choice>
              <mc:Fallback>
                <p:oleObj name="PDF" r:id="rId3" imgW="0" imgH="360" progId="FoxitReader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92" y="539552"/>
                        <a:ext cx="6858000" cy="86044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71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</TotalTime>
  <Words>189</Words>
  <Application>Microsoft Office PowerPoint</Application>
  <PresentationFormat>Экран (4:3)</PresentationFormat>
  <Paragraphs>50</Paragraphs>
  <Slides>4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Ясность</vt:lpstr>
      <vt:lpstr>PDF</vt:lpstr>
      <vt:lpstr>Сведения о зарегистрированной контрольно-кассовой технике</vt:lpstr>
      <vt:lpstr>ОБЩЕПИТ</vt:lpstr>
      <vt:lpstr>РЫНКИ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Сведения о зарегистрированной контрольно-кассовой технике</dc:title>
  <dc:creator>Бубнова Наталья Михайловна</dc:creator>
  <cp:lastModifiedBy>Морозов Владимир Валентинович</cp:lastModifiedBy>
  <cp:revision>35</cp:revision>
  <dcterms:created xsi:type="dcterms:W3CDTF">2021-05-14T07:32:01Z</dcterms:created>
  <dcterms:modified xsi:type="dcterms:W3CDTF">2021-09-01T12:51:00Z</dcterms:modified>
</cp:coreProperties>
</file>