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10"/>
  </p:notesMasterIdLst>
  <p:sldIdLst>
    <p:sldId id="290" r:id="rId2"/>
    <p:sldId id="323" r:id="rId3"/>
    <p:sldId id="325" r:id="rId4"/>
    <p:sldId id="312" r:id="rId5"/>
    <p:sldId id="309" r:id="rId6"/>
    <p:sldId id="319" r:id="rId7"/>
    <p:sldId id="331" r:id="rId8"/>
    <p:sldId id="330" r:id="rId9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05EFC44-12BA-4F8A-A991-A141B3950A59}">
          <p14:sldIdLst>
            <p14:sldId id="290"/>
            <p14:sldId id="323"/>
            <p14:sldId id="325"/>
            <p14:sldId id="312"/>
            <p14:sldId id="309"/>
            <p14:sldId id="319"/>
          </p14:sldIdLst>
        </p14:section>
        <p14:section name="Раздел без заголовка" id="{1E381A5F-5A4A-4F86-9305-4EBC3B135D29}">
          <p14:sldIdLst>
            <p14:sldId id="331"/>
            <p14:sldId id="33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FF3300"/>
    <a:srgbClr val="000000"/>
    <a:srgbClr val="FF6600"/>
    <a:srgbClr val="CC00CC"/>
    <a:srgbClr val="80008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28" autoAdjust="0"/>
  </p:normalViewPr>
  <p:slideViewPr>
    <p:cSldViewPr>
      <p:cViewPr>
        <p:scale>
          <a:sx n="100" d="100"/>
          <a:sy n="100" d="100"/>
        </p:scale>
        <p:origin x="-1086" y="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042049934296984E-2"/>
          <c:y val="5.4237288135593219E-2"/>
          <c:w val="0.69908015768725362"/>
          <c:h val="0.835593220338983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9 мес. 2019</c:v>
                </c:pt>
              </c:strCache>
            </c:strRef>
          </c:tx>
          <c:spPr>
            <a:solidFill>
              <a:srgbClr val="339966"/>
            </a:solidFill>
            <a:ln w="10410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Sheet1!$B$1:$B$1</c:f>
              <c:numCache>
                <c:formatCode>General</c:formatCode>
                <c:ptCount val="1"/>
                <c:pt idx="0">
                  <c:v>2021</c:v>
                </c:pt>
              </c:numCache>
            </c:numRef>
          </c:cat>
          <c:val>
            <c:numRef>
              <c:f>Sheet1!$B$2:$B$2</c:f>
              <c:numCache>
                <c:formatCode>General</c:formatCode>
                <c:ptCount val="1"/>
                <c:pt idx="0">
                  <c:v>75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9 мес. 2020</c:v>
                </c:pt>
              </c:strCache>
            </c:strRef>
          </c:tx>
          <c:spPr>
            <a:solidFill>
              <a:srgbClr val="993366"/>
            </a:solidFill>
            <a:ln w="10410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Sheet1!$B$1:$B$1</c:f>
              <c:numCache>
                <c:formatCode>General</c:formatCode>
                <c:ptCount val="1"/>
                <c:pt idx="0">
                  <c:v>2021</c:v>
                </c:pt>
              </c:numCache>
            </c:numRef>
          </c:cat>
          <c:val>
            <c:numRef>
              <c:f>Sheet1!$B$3:$B$3</c:f>
              <c:numCache>
                <c:formatCode>General</c:formatCode>
                <c:ptCount val="1"/>
                <c:pt idx="0">
                  <c:v>74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 мес. 2021</c:v>
                </c:pt>
              </c:strCache>
            </c:strRef>
          </c:tx>
          <c:spPr>
            <a:solidFill>
              <a:srgbClr val="3366FF"/>
            </a:solidFill>
            <a:ln w="10410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Sheet1!$B$1:$B$1</c:f>
              <c:numCache>
                <c:formatCode>General</c:formatCode>
                <c:ptCount val="1"/>
                <c:pt idx="0">
                  <c:v>2021</c:v>
                </c:pt>
              </c:numCache>
            </c:numRef>
          </c:cat>
          <c:val>
            <c:numRef>
              <c:f>Sheet1!$B$4:$B$4</c:f>
              <c:numCache>
                <c:formatCode>General</c:formatCode>
                <c:ptCount val="1"/>
                <c:pt idx="0">
                  <c:v>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910592"/>
        <c:axId val="82965632"/>
      </c:barChart>
      <c:catAx>
        <c:axId val="829105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2965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965632"/>
        <c:scaling>
          <c:orientation val="minMax"/>
        </c:scaling>
        <c:delete val="0"/>
        <c:axPos val="l"/>
        <c:majorGridlines>
          <c:spPr>
            <a:ln w="2603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60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14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2910592"/>
        <c:crosses val="autoZero"/>
        <c:crossBetween val="between"/>
      </c:valAx>
      <c:spPr>
        <a:noFill/>
        <a:ln w="20821">
          <a:noFill/>
        </a:ln>
      </c:spPr>
    </c:plotArea>
    <c:legend>
      <c:legendPos val="r"/>
      <c:layout>
        <c:manualLayout>
          <c:xMode val="edge"/>
          <c:yMode val="edge"/>
          <c:x val="0.80026281208935612"/>
          <c:y val="0.38305084745762713"/>
          <c:w val="0.18804315501334865"/>
          <c:h val="0.17457627118644067"/>
        </c:manualLayout>
      </c:layout>
      <c:overlay val="0"/>
      <c:spPr>
        <a:noFill/>
        <a:ln w="2603">
          <a:solidFill>
            <a:schemeClr val="tx1"/>
          </a:solidFill>
          <a:prstDash val="solid"/>
        </a:ln>
      </c:spPr>
      <c:txPr>
        <a:bodyPr/>
        <a:lstStyle/>
        <a:p>
          <a:pPr>
            <a:defRPr sz="1299" b="1" i="0" u="none" strike="noStrike" baseline="0">
              <a:solidFill>
                <a:schemeClr val="tx1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14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1403379422488404E-2"/>
          <c:y val="0"/>
          <c:w val="0.90744816232539827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1"/>
            <c:bubble3D val="0"/>
            <c:explosion val="22"/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Оставлено без удовлетворения </c:v>
                </c:pt>
                <c:pt idx="1">
                  <c:v>Удовлетворено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124</c:v>
                </c:pt>
                <c:pt idx="1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lnSpc>
                <a:spcPct val="100000"/>
              </a:lnSpc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lnSpc>
                <a:spcPct val="100000"/>
              </a:lnSpc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41675318903960168"/>
          <c:y val="0.77900594378402399"/>
          <c:w val="0.56582526183959359"/>
          <c:h val="0.21682174202866347"/>
        </c:manualLayout>
      </c:layout>
      <c:overlay val="0"/>
      <c:txPr>
        <a:bodyPr/>
        <a:lstStyle/>
        <a:p>
          <a:pPr>
            <a:lnSpc>
              <a:spcPct val="100000"/>
            </a:lnSpc>
            <a:defRPr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rgbClr val="0070C0"/>
                </a:solidFill>
                <a:latin typeface="Calibri" panose="020F0502020204030204" pitchFamily="34" charset="0"/>
              </a:defRPr>
            </a:pPr>
            <a:r>
              <a:rPr lang="ru-RU" sz="2000" b="0" i="1" baseline="0" dirty="0" smtClean="0">
                <a:solidFill>
                  <a:srgbClr val="0070C0"/>
                </a:solidFill>
                <a:latin typeface="Calibri" panose="020F0502020204030204" pitchFamily="34" charset="0"/>
              </a:rPr>
              <a:t>Обжалование в суде</a:t>
            </a:r>
            <a:endParaRPr lang="ru-RU" sz="2000" b="0" i="1" dirty="0">
              <a:solidFill>
                <a:srgbClr val="0070C0"/>
              </a:solidFill>
              <a:latin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2248437913028821"/>
          <c:y val="4.8359322082492627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93954694689096E-2"/>
          <c:y val="0"/>
          <c:w val="0.86248941688471392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6"/>
          <c:dPt>
            <c:idx val="0"/>
            <c:bubble3D val="0"/>
            <c:explosion val="0"/>
          </c:dPt>
          <c:dPt>
            <c:idx val="1"/>
            <c:bubble3D val="0"/>
            <c:explosion val="17"/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Не обжаловано</c:v>
                </c:pt>
                <c:pt idx="1">
                  <c:v>Обжаловано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112</c:v>
                </c:pt>
                <c:pt idx="1">
                  <c:v>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34521667132770684"/>
          <c:y val="0.78910385405205874"/>
          <c:w val="0.53619018384930406"/>
          <c:h val="0.1141775017829560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266732546286281E-2"/>
          <c:y val="0"/>
          <c:w val="0.92717622018606116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</c:v>
                </c:pt>
              </c:strCache>
            </c:strRef>
          </c:tx>
          <c:explosion val="25"/>
          <c:dPt>
            <c:idx val="0"/>
            <c:bubble3D val="0"/>
          </c:dPt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К рассмотрению</c:v>
                </c:pt>
                <c:pt idx="1">
                  <c:v>Урегулировано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51</c:v>
                </c:pt>
                <c:pt idx="1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43769600648660872"/>
          <c:y val="0.75137405332464047"/>
          <c:w val="0.50770382238230838"/>
          <c:h val="0.20349540213328884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96682215621266254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8"/>
          <c:dPt>
            <c:idx val="0"/>
            <c:bubble3D val="0"/>
            <c:explosion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К рассмотрению</c:v>
                </c:pt>
                <c:pt idx="1">
                  <c:v>Урегулировано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55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0639037183003055"/>
          <c:y val="0.69424972685227015"/>
          <c:w val="0.45957344895401486"/>
          <c:h val="0.17765384583788579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45,4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25,4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9,2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Рассмотрено по юридическим лицам</c:v>
                </c:pt>
                <c:pt idx="1">
                  <c:v>Рассмотрено по индивидуальным предпринимателям</c:v>
                </c:pt>
                <c:pt idx="2">
                  <c:v>Рассмотрено по физическим лицам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45.4</c:v>
                </c:pt>
                <c:pt idx="1">
                  <c:v>25.4</c:v>
                </c:pt>
                <c:pt idx="2">
                  <c:v>29.2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241977450130092E-2"/>
          <c:y val="7.1572117971122812E-2"/>
          <c:w val="0.58282030444373123"/>
          <c:h val="0.801005689646406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Лист1!$A$2:$A$6</c:f>
              <c:strCache>
                <c:ptCount val="5"/>
                <c:pt idx="0">
                  <c:v>на решения по выездным проверкам</c:v>
                </c:pt>
                <c:pt idx="1">
                  <c:v>на решения по камеральным проверкам</c:v>
                </c:pt>
                <c:pt idx="2">
                  <c:v>на решения по ст.101.4 НК РФ</c:v>
                </c:pt>
                <c:pt idx="3">
                  <c:v>на иные акты налогового органа</c:v>
                </c:pt>
                <c:pt idx="4">
                  <c:v>на действия (бездействие) налоговых органов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5.5</c:v>
                </c:pt>
                <c:pt idx="1">
                  <c:v>52.7</c:v>
                </c:pt>
                <c:pt idx="2">
                  <c:v>10.9</c:v>
                </c:pt>
                <c:pt idx="3">
                  <c:v>20</c:v>
                </c:pt>
                <c:pt idx="4">
                  <c:v>10.9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7648899481667135"/>
          <c:y val="8.0932695860310308E-2"/>
          <c:w val="0.31657258367422197"/>
          <c:h val="0.6842768093626454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266732546286284E-2"/>
          <c:y val="0"/>
          <c:w val="0.92717622018606116"/>
          <c:h val="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5836973279772029"/>
          <c:y val="0.80252200380565386"/>
          <c:w val="0.40559528473444467"/>
          <c:h val="0.1854431843164605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96682215621266254"/>
          <c:h val="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47235419261407602"/>
          <c:y val="0.69424972685227015"/>
          <c:w val="0.45647925084347352"/>
          <c:h val="0.17765384583788579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96682215621266254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8"/>
          <c:dPt>
            <c:idx val="0"/>
            <c:bubble3D val="0"/>
            <c:explosion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98</a:t>
                    </a:r>
                    <a:r>
                      <a:rPr lang="en-US" dirty="0" smtClean="0"/>
                      <a:t>.</a:t>
                    </a:r>
                    <a:r>
                      <a:rPr lang="ru-RU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Оставлено без удовлетворения</c:v>
                </c:pt>
                <c:pt idx="1">
                  <c:v>Удовлетворено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98.1</c:v>
                </c:pt>
                <c:pt idx="1">
                  <c:v>1.9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48077734161224883"/>
          <c:y val="0.72489474313347657"/>
          <c:w val="0.44272729984734205"/>
          <c:h val="0.23995895973889345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9596588033428383E-2"/>
          <c:y val="0"/>
          <c:w val="0.88973961740876528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1"/>
            <c:bubble3D val="0"/>
            <c:explosion val="9"/>
          </c:dPt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Оставлено без удовлетворения</c:v>
                </c:pt>
                <c:pt idx="1">
                  <c:v>Удовлетворено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76.400000000000006</c:v>
                </c:pt>
                <c:pt idx="1">
                  <c:v>23.6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48147736671234054"/>
          <c:y val="0.69675503427308783"/>
          <c:w val="0.45973286918737422"/>
          <c:h val="0.2471162816124486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0.50925</cdr:x>
      <cdr:y>0.50153</cdr:y>
    </cdr:from>
    <cdr:to>
      <cdr:x>0.5155</cdr:x>
      <cdr:y>0.53697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013839" y="2394884"/>
          <a:ext cx="36998" cy="1692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wrap="none" lIns="18288" tIns="22860" rIns="18288" bIns="2286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endParaRPr lang="ru-RU" sz="800" b="1" i="0" u="none" strike="noStrike" baseline="0" dirty="0">
            <a:solidFill>
              <a:srgbClr val="000000"/>
            </a:solidFill>
            <a:latin typeface="Arial Cyr"/>
            <a:cs typeface="Arial Cyr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0.29505</cdr:x>
      <cdr:y>0.03059</cdr:y>
    </cdr:from>
    <cdr:to>
      <cdr:x>0.41994</cdr:x>
      <cdr:y>0.16008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60240" y="2160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0" tIns="45710" rIns="91420" bIns="4571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895600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0" tIns="45710" rIns="91420" bIns="4571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62000"/>
            <a:ext cx="497840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2"/>
            <a:ext cx="4953000" cy="4495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0" tIns="45710" rIns="91420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2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0" tIns="45710" rIns="91420" bIns="4571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802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0" tIns="45710" rIns="91420" bIns="457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0FD9386-EE78-462F-A74C-591FDCAA57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21668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9142412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63689"/>
            <a:ext cx="7772400" cy="1470025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5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8C9DA-7BE0-4B5E-9968-A9A5A1A203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E68A6-A781-4941-9D25-AEB15586A8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9"/>
          <p:cNvSpPr txBox="1"/>
          <p:nvPr userDrawn="1"/>
        </p:nvSpPr>
        <p:spPr>
          <a:xfrm>
            <a:off x="5926138" y="5127625"/>
            <a:ext cx="923925" cy="376238"/>
          </a:xfrm>
          <a:prstGeom prst="rect">
            <a:avLst/>
          </a:prstGeom>
          <a:noFill/>
        </p:spPr>
        <p:txBody>
          <a:bodyPr lIns="80147" tIns="40074" rIns="80147" bIns="40074"/>
          <a:lstStyle/>
          <a:p>
            <a:pPr defTabSz="91423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606871"/>
            <a:ext cx="7320689" cy="4829253"/>
          </a:xfr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501069"/>
            <a:ext cx="7337192" cy="1105803"/>
          </a:xfr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lnSpc>
                <a:spcPts val="2104"/>
              </a:lnSpc>
              <a:defRPr>
                <a:solidFill>
                  <a:prstClr val="white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C25EF63-1989-4BEA-A4BD-ECF9B4C8BC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606871"/>
            <a:ext cx="7320689" cy="4829253"/>
          </a:xfr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8641" indent="0">
              <a:defRPr>
                <a:latin typeface="+mj-lt"/>
              </a:defRPr>
            </a:lvl2pPr>
            <a:lvl3pPr marL="551012" indent="-228197">
              <a:defRPr>
                <a:latin typeface="+mj-lt"/>
              </a:defRPr>
            </a:lvl3pPr>
            <a:lvl4pPr marL="0" indent="315858">
              <a:defRPr>
                <a:latin typeface="+mj-lt"/>
              </a:defRPr>
            </a:lvl4pPr>
            <a:lvl5pPr marL="1257865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6" y="501069"/>
            <a:ext cx="7337901" cy="1105803"/>
          </a:xfr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lnSpc>
                <a:spcPts val="2104"/>
              </a:lnSpc>
              <a:defRPr>
                <a:solidFill>
                  <a:prstClr val="white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62C87AF-041B-41C9-8480-F06CF88A60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606871"/>
            <a:ext cx="3620764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29" y="1606871"/>
            <a:ext cx="3644897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lnSpc>
                <a:spcPts val="2104"/>
              </a:lnSpc>
              <a:defRPr>
                <a:solidFill>
                  <a:prstClr val="white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C59CC37-0D3B-4FAE-9E1D-857D240E72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4" y="1606871"/>
            <a:ext cx="3674753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4" y="2174876"/>
            <a:ext cx="3674753" cy="42612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606871"/>
            <a:ext cx="3587825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2188098"/>
            <a:ext cx="3587825" cy="42480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2DACB-FB1D-4EC3-AABF-5F31DD9E5B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lnSpc>
                <a:spcPts val="2104"/>
              </a:lnSpc>
              <a:defRPr>
                <a:solidFill>
                  <a:prstClr val="white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57D972C-CA85-45D6-BD8F-9604DA6E5E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91500" y="5872163"/>
            <a:ext cx="566738" cy="654050"/>
          </a:xfrm>
        </p:spPr>
        <p:txBody>
          <a:bodyPr/>
          <a:lstStyle>
            <a:lvl1pPr algn="ctr">
              <a:lnSpc>
                <a:spcPts val="2104"/>
              </a:lnSpc>
              <a:defRPr sz="2400" i="0">
                <a:solidFill>
                  <a:prstClr val="white"/>
                </a:solidFill>
                <a:latin typeface="+mj-lt"/>
              </a:defRPr>
            </a:lvl1pPr>
          </a:lstStyle>
          <a:p>
            <a:pPr>
              <a:defRPr/>
            </a:pPr>
            <a:fld id="{5D9C49E8-BA03-4703-9305-80A261E90C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00B7A-10A6-41D3-A177-1AD85339C9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C41A9-8280-4D69-B19C-DDB6980604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490538"/>
            <a:ext cx="7343775" cy="110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600200"/>
            <a:ext cx="7343775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24" tIns="45712" rIns="91424" bIns="45712" numCol="1" rtlCol="0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24" tIns="45712" rIns="91424" bIns="45712" numCol="1" rtlCol="0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850" y="6042025"/>
            <a:ext cx="619125" cy="631825"/>
          </a:xfrm>
          <a:prstGeom prst="rect">
            <a:avLst/>
          </a:prstGeom>
        </p:spPr>
        <p:txBody>
          <a:bodyPr vert="horz" wrap="square" lIns="91424" tIns="45712" rIns="91424" bIns="45712" numCol="1" rtlCol="0" anchor="ctr" anchorCtr="0" compatLnSpc="1">
            <a:prstTxWarp prst="textNoShape">
              <a:avLst/>
            </a:prstTxWarp>
            <a:normAutofit/>
          </a:bodyPr>
          <a:lstStyle>
            <a:lvl1pPr algn="ctr">
              <a:lnSpc>
                <a:spcPts val="2104"/>
              </a:lnSpc>
              <a:defRPr sz="2400">
                <a:solidFill>
                  <a:prstClr val="white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166C2AA-FC9B-4090-8662-8689AADF42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15" r:id="rId5"/>
    <p:sldLayoutId id="2147483720" r:id="rId6"/>
    <p:sldLayoutId id="2147483721" r:id="rId7"/>
    <p:sldLayoutId id="2147483714" r:id="rId8"/>
    <p:sldLayoutId id="2147483713" r:id="rId9"/>
    <p:sldLayoutId id="2147483712" r:id="rId10"/>
    <p:sldLayoutId id="2147483711" r:id="rId11"/>
  </p:sldLayoutIdLst>
  <p:hf hdr="0" ftr="0" dt="0"/>
  <p:txStyles>
    <p:titleStyle>
      <a:lvl1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 kern="1200">
          <a:solidFill>
            <a:srgbClr val="005AA9"/>
          </a:solidFill>
          <a:latin typeface="Arial" charset="0"/>
          <a:ea typeface="+mj-ea"/>
          <a:cs typeface="+mj-cs"/>
        </a:defRPr>
      </a:lvl1pPr>
      <a:lvl2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Arial" charset="0"/>
        </a:defRPr>
      </a:lvl2pPr>
      <a:lvl3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Arial" charset="0"/>
        </a:defRPr>
      </a:lvl3pPr>
      <a:lvl4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Arial" charset="0"/>
        </a:defRPr>
      </a:lvl4pPr>
      <a:lvl5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Arial" charset="0"/>
        </a:defRPr>
      </a:lvl5pPr>
      <a:lvl6pPr marL="457200"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914400"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371600"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828800"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7500" indent="-317500" algn="l" defTabSz="912813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rgbClr val="005AA9"/>
          </a:solidFill>
          <a:latin typeface="Arial" charset="0"/>
          <a:ea typeface="+mn-ea"/>
          <a:cs typeface="+mn-cs"/>
        </a:defRPr>
      </a:lvl1pPr>
      <a:lvl2pPr marL="317500" indent="1397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rgbClr val="504F53"/>
          </a:solidFill>
          <a:latin typeface="Arial" charset="0"/>
          <a:ea typeface="+mn-ea"/>
          <a:cs typeface="+mn-cs"/>
        </a:defRPr>
      </a:lvl2pPr>
      <a:lvl3pPr marL="623888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 kern="1200">
          <a:solidFill>
            <a:srgbClr val="504F53"/>
          </a:solidFill>
          <a:latin typeface="Arial" charset="0"/>
          <a:ea typeface="+mn-ea"/>
          <a:cs typeface="+mn-cs"/>
        </a:defRPr>
      </a:lvl3pPr>
      <a:lvl4pPr marL="1600200" indent="-1285875" algn="just" defTabSz="912813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–"/>
        <a:defRPr sz="1400" kern="1200">
          <a:solidFill>
            <a:srgbClr val="504F53"/>
          </a:solidFill>
          <a:latin typeface="Arial" charset="0"/>
          <a:ea typeface="+mn-ea"/>
          <a:cs typeface="+mn-cs"/>
        </a:defRPr>
      </a:lvl4pPr>
      <a:lvl5pPr marL="1257300" indent="571500" algn="l" defTabSz="912813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»"/>
        <a:defRPr sz="1200" kern="1200">
          <a:solidFill>
            <a:srgbClr val="8D8C90"/>
          </a:solidFill>
          <a:latin typeface="Arial" charset="0"/>
          <a:ea typeface="+mn-ea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0" y="3644900"/>
            <a:ext cx="9144000" cy="1938338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Досудебное урегулирование налоговых споров. </a:t>
            </a:r>
            <a:br>
              <a:rPr lang="ru-RU" sz="25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Практика работы налоговых органов. </a:t>
            </a:r>
            <a:endParaRPr lang="ru-RU" sz="2500" dirty="0" smtClean="0">
              <a:latin typeface="Calibri" pitchFamily="34" charset="0"/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092825"/>
            <a:ext cx="6400800" cy="525463"/>
          </a:xfrm>
        </p:spPr>
        <p:txBody>
          <a:bodyPr/>
          <a:lstStyle/>
          <a:p>
            <a:pPr eaLnBrk="1" hangingPunct="1">
              <a:buFont typeface="+mj-lt"/>
              <a:buNone/>
            </a:pPr>
            <a:r>
              <a:rPr lang="ru-RU" dirty="0" smtClean="0">
                <a:latin typeface="Calibri" pitchFamily="34" charset="0"/>
              </a:rPr>
              <a:t>25.11.2021</a:t>
            </a:r>
            <a:endParaRPr lang="ru-RU" dirty="0" smtClean="0">
              <a:latin typeface="Calibri" pitchFamily="34" charset="0"/>
            </a:endParaRP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2847975" y="2319338"/>
            <a:ext cx="3571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8" tIns="45704" rIns="91408" bIns="45704" anchor="ctr"/>
          <a:lstStyle/>
          <a:p>
            <a:pPr algn="ctr" defTabSz="1152525"/>
            <a:r>
              <a:rPr lang="ru-RU" b="1" dirty="0">
                <a:solidFill>
                  <a:schemeClr val="bg1"/>
                </a:solidFill>
              </a:rPr>
              <a:t>УФНС России </a:t>
            </a:r>
          </a:p>
          <a:p>
            <a:pPr algn="ctr" defTabSz="1152525"/>
            <a:r>
              <a:rPr lang="ru-RU" b="1">
                <a:solidFill>
                  <a:schemeClr val="bg1"/>
                </a:solidFill>
              </a:rPr>
              <a:t>по Новгородской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200" dirty="0" smtClean="0">
                <a:latin typeface="Calibri" pitchFamily="34" charset="0"/>
              </a:rPr>
              <a:t>Слайд №1. Динамика количества</a:t>
            </a:r>
            <a:r>
              <a:rPr lang="en-US" sz="2200" dirty="0" smtClean="0">
                <a:latin typeface="Arial Rounded MT Bold" pitchFamily="34" charset="0"/>
              </a:rPr>
              <a:t> </a:t>
            </a:r>
            <a:r>
              <a:rPr lang="ru-RU" sz="2200" dirty="0" smtClean="0">
                <a:latin typeface="Calibri" pitchFamily="34" charset="0"/>
              </a:rPr>
              <a:t>поступивших жалоб в УФНС России по Новгородской области. 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3825806329"/>
              </p:ext>
            </p:extLst>
          </p:nvPr>
        </p:nvGraphicFramePr>
        <p:xfrm>
          <a:off x="1526456" y="1679600"/>
          <a:ext cx="5918200" cy="47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966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pPr algn="l"/>
            <a:r>
              <a:rPr lang="ru-RU" sz="2200" b="1" dirty="0" smtClean="0">
                <a:solidFill>
                  <a:srgbClr val="0000FF"/>
                </a:solidFill>
              </a:rPr>
              <a:t>   Слайд №2: Количество урегулированных споров (ед.).</a:t>
            </a:r>
            <a:endParaRPr lang="ru-RU" sz="2200" b="1" dirty="0">
              <a:solidFill>
                <a:srgbClr val="0000FF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395536" y="1628800"/>
            <a:ext cx="4038600" cy="4824536"/>
          </a:xfrm>
        </p:spPr>
        <p:txBody>
          <a:bodyPr/>
          <a:lstStyle/>
          <a:p>
            <a:r>
              <a:rPr lang="ru-RU" b="1" i="1" dirty="0" smtClean="0">
                <a:latin typeface="Calibri" pitchFamily="34" charset="0"/>
              </a:rPr>
              <a:t>9 месяцев 2020 года</a:t>
            </a:r>
            <a:endParaRPr lang="ru-RU" b="1" i="1" dirty="0">
              <a:latin typeface="Calibri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514929" y="1606871"/>
            <a:ext cx="3729479" cy="4695797"/>
          </a:xfrm>
          <a:effectLst>
            <a:glow rad="101600">
              <a:schemeClr val="bg1">
                <a:lumMod val="85000"/>
                <a:alpha val="40000"/>
              </a:schemeClr>
            </a:glow>
          </a:effectLst>
        </p:spPr>
        <p:txBody>
          <a:bodyPr/>
          <a:lstStyle/>
          <a:p>
            <a:r>
              <a:rPr lang="ru-RU" b="1" i="1" dirty="0" smtClean="0">
                <a:latin typeface="Calibri" panose="020F0502020204030204" pitchFamily="34" charset="0"/>
              </a:rPr>
              <a:t>8 месяцев 2021 года</a:t>
            </a:r>
            <a:endParaRPr lang="ru-RU" b="1" i="1" dirty="0">
              <a:latin typeface="Calibri" panose="020F0502020204030204" pitchFamily="34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113670305"/>
              </p:ext>
            </p:extLst>
          </p:nvPr>
        </p:nvGraphicFramePr>
        <p:xfrm>
          <a:off x="395536" y="2060848"/>
          <a:ext cx="4104456" cy="422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241962322"/>
              </p:ext>
            </p:extLst>
          </p:nvPr>
        </p:nvGraphicFramePr>
        <p:xfrm>
          <a:off x="4427984" y="1988840"/>
          <a:ext cx="4104456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164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5682733"/>
              </p:ext>
            </p:extLst>
          </p:nvPr>
        </p:nvGraphicFramePr>
        <p:xfrm>
          <a:off x="822325" y="1606550"/>
          <a:ext cx="7321550" cy="4829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dirty="0" smtClean="0">
                <a:latin typeface="+mn-lt"/>
              </a:rPr>
              <a:t>Слайд №3. Процент рассмотренных жалоб в разрезе категорий налогоплательщиков за 8 месяцев 2021 года.</a:t>
            </a:r>
            <a:endParaRPr lang="ru-RU" sz="22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25EF63-1989-4BEA-A4BD-ECF9B4C8BC18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543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260649"/>
            <a:ext cx="7337192" cy="1224135"/>
          </a:xfrm>
        </p:spPr>
        <p:txBody>
          <a:bodyPr/>
          <a:lstStyle/>
          <a:p>
            <a:r>
              <a:rPr lang="ru-RU" sz="2200" dirty="0" smtClean="0"/>
              <a:t>Слайд №4. Виды рассмотренных жалоб за 8 месяцев 2021 года (в процентах).</a:t>
            </a:r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25EF63-1989-4BEA-A4BD-ECF9B4C8BC18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4057585"/>
              </p:ext>
            </p:extLst>
          </p:nvPr>
        </p:nvGraphicFramePr>
        <p:xfrm>
          <a:off x="179512" y="1268760"/>
          <a:ext cx="7321550" cy="7061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166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pPr algn="ctr"/>
            <a:r>
              <a:rPr lang="ru-RU" sz="2200" b="1" dirty="0" smtClean="0">
                <a:solidFill>
                  <a:srgbClr val="0000FF"/>
                </a:solidFill>
              </a:rPr>
              <a:t>Слайд №5: Процент удовлетворения жалоб </a:t>
            </a:r>
            <a:br>
              <a:rPr lang="ru-RU" sz="2200" b="1" dirty="0" smtClean="0">
                <a:solidFill>
                  <a:srgbClr val="0000FF"/>
                </a:solidFill>
              </a:rPr>
            </a:br>
            <a:r>
              <a:rPr lang="ru-RU" sz="2200" b="1" dirty="0" smtClean="0">
                <a:solidFill>
                  <a:srgbClr val="0000FF"/>
                </a:solidFill>
              </a:rPr>
              <a:t>за 8 месяцев 2021 года.</a:t>
            </a:r>
            <a:endParaRPr lang="ru-RU" sz="2200" b="1" dirty="0">
              <a:solidFill>
                <a:srgbClr val="0000FF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395536" y="1628800"/>
            <a:ext cx="4038600" cy="4824536"/>
          </a:xfrm>
        </p:spPr>
        <p:txBody>
          <a:bodyPr/>
          <a:lstStyle/>
          <a:p>
            <a:pPr marL="0" indent="0" algn="ctr">
              <a:buNone/>
            </a:pPr>
            <a:endParaRPr lang="ru-RU" b="1" i="1" dirty="0" smtClean="0">
              <a:latin typeface="Calibri" pitchFamily="34" charset="0"/>
            </a:endParaRPr>
          </a:p>
          <a:p>
            <a:pPr marL="0" indent="0" algn="ctr">
              <a:buNone/>
            </a:pPr>
            <a:r>
              <a:rPr lang="ru-RU" b="1" i="1" dirty="0" smtClean="0">
                <a:latin typeface="Calibri" pitchFamily="34" charset="0"/>
              </a:rPr>
              <a:t>По количеству</a:t>
            </a:r>
            <a:endParaRPr lang="ru-RU" b="1" i="1" dirty="0">
              <a:latin typeface="Calibri" pitchFamily="34" charset="0"/>
            </a:endParaRPr>
          </a:p>
          <a:p>
            <a:pPr marL="0" indent="0">
              <a:buNone/>
            </a:pPr>
            <a:endParaRPr lang="ru-RU" b="1" i="1" dirty="0">
              <a:latin typeface="Calibri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effectLst>
            <a:glow rad="101600">
              <a:schemeClr val="bg1">
                <a:lumMod val="85000"/>
                <a:alpha val="40000"/>
              </a:schemeClr>
            </a:glow>
          </a:effectLst>
        </p:spPr>
        <p:txBody>
          <a:bodyPr/>
          <a:lstStyle/>
          <a:p>
            <a:pPr marL="0" indent="0" algn="ctr">
              <a:buNone/>
            </a:pPr>
            <a:endParaRPr lang="ru-RU" b="1" i="1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ru-RU" b="1" i="1" dirty="0" smtClean="0">
                <a:latin typeface="Calibri" panose="020F0502020204030204" pitchFamily="34" charset="0"/>
              </a:rPr>
              <a:t>По сумме</a:t>
            </a:r>
            <a:endParaRPr lang="ru-RU" b="1" i="1" dirty="0">
              <a:latin typeface="Calibri" panose="020F0502020204030204" pitchFamily="34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557939879"/>
              </p:ext>
            </p:extLst>
          </p:nvPr>
        </p:nvGraphicFramePr>
        <p:xfrm>
          <a:off x="395536" y="2060848"/>
          <a:ext cx="4104456" cy="422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609651560"/>
              </p:ext>
            </p:extLst>
          </p:nvPr>
        </p:nvGraphicFramePr>
        <p:xfrm>
          <a:off x="4427984" y="1988840"/>
          <a:ext cx="4104456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036405882"/>
              </p:ext>
            </p:extLst>
          </p:nvPr>
        </p:nvGraphicFramePr>
        <p:xfrm>
          <a:off x="4499992" y="2124001"/>
          <a:ext cx="3888432" cy="4375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39009665"/>
              </p:ext>
            </p:extLst>
          </p:nvPr>
        </p:nvGraphicFramePr>
        <p:xfrm>
          <a:off x="611560" y="2060848"/>
          <a:ext cx="388843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81100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337192" cy="110580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200" dirty="0"/>
              <a:t>Слайд №6:</a:t>
            </a:r>
            <a:r>
              <a:rPr lang="ru-RU" sz="4700" dirty="0"/>
              <a:t> </a:t>
            </a:r>
            <a:r>
              <a:rPr lang="ru-RU" sz="2200" dirty="0"/>
              <a:t>Рассмотрение споров прошедших досудебный порядок обжалования в </a:t>
            </a:r>
            <a:r>
              <a:rPr lang="ru-RU" sz="2200" dirty="0" smtClean="0"/>
              <a:t>2019-2020гг</a:t>
            </a:r>
            <a:r>
              <a:rPr lang="ru-RU" sz="2200" dirty="0"/>
              <a:t>. в судах </a:t>
            </a:r>
            <a:r>
              <a:rPr lang="ru-RU" sz="2200" dirty="0" smtClean="0"/>
              <a:t>(количество).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2635" y="1916832"/>
            <a:ext cx="3620764" cy="4385836"/>
          </a:xfrm>
        </p:spPr>
        <p:txBody>
          <a:bodyPr/>
          <a:lstStyle/>
          <a:p>
            <a:pPr marL="0" indent="0">
              <a:buNone/>
            </a:pPr>
            <a:r>
              <a:rPr lang="ru-RU" sz="20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Рассмотрено</a:t>
            </a:r>
            <a:r>
              <a:rPr lang="ru-RU" sz="2000" i="1" dirty="0" smtClean="0">
                <a:latin typeface="Calibri" panose="020F0502020204030204" pitchFamily="34" charset="0"/>
              </a:rPr>
              <a:t>  жалоб Управлением</a:t>
            </a:r>
          </a:p>
          <a:p>
            <a:pPr marL="0" indent="0">
              <a:buNone/>
            </a:pPr>
            <a:endParaRPr lang="ru-RU" sz="2000" i="1" dirty="0">
              <a:latin typeface="Calibri" panose="020F0502020204030204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38696162"/>
              </p:ext>
            </p:extLst>
          </p:nvPr>
        </p:nvGraphicFramePr>
        <p:xfrm>
          <a:off x="467544" y="1844824"/>
          <a:ext cx="39604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59CC37-0D3B-4FAE-9E1D-857D240E7284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865748113"/>
              </p:ext>
            </p:extLst>
          </p:nvPr>
        </p:nvGraphicFramePr>
        <p:xfrm>
          <a:off x="4283968" y="1772816"/>
          <a:ext cx="417646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42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827584" y="1772816"/>
            <a:ext cx="7864166" cy="2664296"/>
          </a:xfrm>
        </p:spPr>
        <p:txBody>
          <a:bodyPr/>
          <a:lstStyle/>
          <a:p>
            <a:pPr lvl="0" algn="ctr" defTabSz="914239" eaLnBrk="1" hangingPunct="1">
              <a:lnSpc>
                <a:spcPct val="100000"/>
              </a:lnSpc>
              <a:defRPr/>
            </a:pPr>
            <a:r>
              <a:rPr lang="ru-RU" sz="4900" dirty="0" smtClean="0">
                <a:latin typeface="Batang" pitchFamily="18" charset="-127"/>
                <a:ea typeface="Batang" pitchFamily="18" charset="-127"/>
                <a:cs typeface="+mn-cs"/>
              </a:rPr>
              <a:t>Доклад </a:t>
            </a:r>
            <a:r>
              <a:rPr lang="ru-RU" sz="4900" dirty="0">
                <a:latin typeface="Batang" pitchFamily="18" charset="-127"/>
                <a:ea typeface="Batang" pitchFamily="18" charset="-127"/>
                <a:cs typeface="+mn-cs"/>
              </a:rPr>
              <a:t>окончен</a:t>
            </a:r>
            <a:br>
              <a:rPr lang="ru-RU" sz="4900" dirty="0">
                <a:latin typeface="Batang" pitchFamily="18" charset="-127"/>
                <a:ea typeface="Batang" pitchFamily="18" charset="-127"/>
                <a:cs typeface="+mn-cs"/>
              </a:rPr>
            </a:br>
            <a:r>
              <a:rPr lang="ru-RU" sz="4900" dirty="0">
                <a:latin typeface="Batang" pitchFamily="18" charset="-127"/>
                <a:ea typeface="Batang" pitchFamily="18" charset="-127"/>
                <a:cs typeface="+mn-cs"/>
              </a:rPr>
              <a:t>Спасибо за внимание!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96C41A9-8280-4D69-B19C-DDB6980604FA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95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_FNS2012_A4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8130</TotalTime>
  <Words>140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Present_FNS2012_A4</vt:lpstr>
      <vt:lpstr>Досудебное урегулирование налоговых споров.  Практика работы налоговых органов. </vt:lpstr>
      <vt:lpstr>Слайд №1. Динамика количества поступивших жалоб в УФНС России по Новгородской области. </vt:lpstr>
      <vt:lpstr>   Слайд №2: Количество урегулированных споров (ед.).</vt:lpstr>
      <vt:lpstr>Слайд №3. Процент рассмотренных жалоб в разрезе категорий налогоплательщиков за 8 месяцев 2021 года.</vt:lpstr>
      <vt:lpstr>Слайд №4. Виды рассмотренных жалоб за 8 месяцев 2021 года (в процентах).</vt:lpstr>
      <vt:lpstr>Слайд №5: Процент удовлетворения жалоб  за 8 месяцев 2021 года.</vt:lpstr>
      <vt:lpstr>Слайд №6: Рассмотрение споров прошедших досудебный порядок обжалования в 2019-2020гг. в судах (количество). </vt:lpstr>
      <vt:lpstr>Доклад окончен 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mmv</dc:creator>
  <cp:lastModifiedBy>Андреев Роман Владимирович</cp:lastModifiedBy>
  <cp:revision>613</cp:revision>
  <cp:lastPrinted>2019-09-02T13:58:24Z</cp:lastPrinted>
  <dcterms:created xsi:type="dcterms:W3CDTF">2009-02-12T13:42:23Z</dcterms:created>
  <dcterms:modified xsi:type="dcterms:W3CDTF">2021-11-23T08:23:29Z</dcterms:modified>
</cp:coreProperties>
</file>