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0"/>
  </p:notesMasterIdLst>
  <p:sldIdLst>
    <p:sldId id="290" r:id="rId2"/>
    <p:sldId id="323" r:id="rId3"/>
    <p:sldId id="325" r:id="rId4"/>
    <p:sldId id="312" r:id="rId5"/>
    <p:sldId id="309" r:id="rId6"/>
    <p:sldId id="319" r:id="rId7"/>
    <p:sldId id="331" r:id="rId8"/>
    <p:sldId id="330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5EFC44-12BA-4F8A-A991-A141B3950A59}">
          <p14:sldIdLst>
            <p14:sldId id="290"/>
            <p14:sldId id="323"/>
            <p14:sldId id="325"/>
            <p14:sldId id="312"/>
            <p14:sldId id="309"/>
            <p14:sldId id="319"/>
          </p14:sldIdLst>
        </p14:section>
        <p14:section name="Раздел без заголовка" id="{1E381A5F-5A4A-4F86-9305-4EBC3B135D29}">
          <p14:sldIdLst>
            <p14:sldId id="331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3300"/>
    <a:srgbClr val="000000"/>
    <a:srgbClr val="FF6600"/>
    <a:srgbClr val="CC00CC"/>
    <a:srgbClr val="800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28" autoAdjust="0"/>
  </p:normalViewPr>
  <p:slideViewPr>
    <p:cSldViewPr>
      <p:cViewPr>
        <p:scale>
          <a:sx n="100" d="100"/>
          <a:sy n="100" d="100"/>
        </p:scale>
        <p:origin x="-108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42049934296984E-2"/>
          <c:y val="5.4237288135593219E-2"/>
          <c:w val="0.69908015768725362"/>
          <c:h val="0.835593220338983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9 мес. 2019</c:v>
                </c:pt>
              </c:strCache>
            </c:strRef>
          </c:tx>
          <c:spPr>
            <a:solidFill>
              <a:srgbClr val="339966"/>
            </a:solidFill>
            <a:ln w="1041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9 мес. 2020</c:v>
                </c:pt>
              </c:strCache>
            </c:strRef>
          </c:tx>
          <c:spPr>
            <a:solidFill>
              <a:srgbClr val="993366"/>
            </a:solidFill>
            <a:ln w="1041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 мес. 2021</c:v>
                </c:pt>
              </c:strCache>
            </c:strRef>
          </c:tx>
          <c:spPr>
            <a:solidFill>
              <a:srgbClr val="3366FF"/>
            </a:solidFill>
            <a:ln w="1041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10592"/>
        <c:axId val="82965632"/>
      </c:barChart>
      <c:catAx>
        <c:axId val="82910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965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65632"/>
        <c:scaling>
          <c:orientation val="minMax"/>
        </c:scaling>
        <c:delete val="0"/>
        <c:axPos val="l"/>
        <c:majorGridlines>
          <c:spPr>
            <a:ln w="260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6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2910592"/>
        <c:crosses val="autoZero"/>
        <c:crossBetween val="between"/>
      </c:valAx>
      <c:spPr>
        <a:noFill/>
        <a:ln w="20821">
          <a:noFill/>
        </a:ln>
      </c:spPr>
    </c:plotArea>
    <c:legend>
      <c:legendPos val="r"/>
      <c:layout>
        <c:manualLayout>
          <c:xMode val="edge"/>
          <c:yMode val="edge"/>
          <c:x val="0.80026281208935612"/>
          <c:y val="0.38305084745762713"/>
          <c:w val="0.18804315501334865"/>
          <c:h val="0.17457627118644067"/>
        </c:manualLayout>
      </c:layout>
      <c:overlay val="0"/>
      <c:spPr>
        <a:noFill/>
        <a:ln w="260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1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403379422488404E-2"/>
          <c:y val="0"/>
          <c:w val="0.9074481623253982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22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Оставлено без удовлетворения </c:v>
                </c:pt>
                <c:pt idx="1">
                  <c:v>Удовлетворено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124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lnSpc>
                <a:spcPct val="100000"/>
              </a:lnSpc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ct val="100000"/>
              </a:lnSpc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1675318903960168"/>
          <c:y val="0.77900594378402399"/>
          <c:w val="0.56582526183959359"/>
          <c:h val="0.21682174202866347"/>
        </c:manualLayout>
      </c:layout>
      <c:overlay val="0"/>
      <c:txPr>
        <a:bodyPr/>
        <a:lstStyle/>
        <a:p>
          <a:pPr>
            <a:lnSpc>
              <a:spcPct val="100000"/>
            </a:lnSpc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  <a:latin typeface="Calibri" panose="020F0502020204030204" pitchFamily="34" charset="0"/>
              </a:defRPr>
            </a:pPr>
            <a:r>
              <a:rPr lang="ru-RU" sz="2000" b="0" i="1" baseline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Обжалование в суде</a:t>
            </a:r>
            <a:endParaRPr lang="ru-RU" sz="2000" b="0" i="1" dirty="0">
              <a:solidFill>
                <a:srgbClr val="0070C0"/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2248437913028821"/>
          <c:y val="4.83593220824926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93954694689096E-2"/>
          <c:y val="0"/>
          <c:w val="0.8624894168847139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explosion val="0"/>
          </c:dPt>
          <c:dPt>
            <c:idx val="1"/>
            <c:bubble3D val="0"/>
            <c:explosion val="17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Не обжаловано</c:v>
                </c:pt>
                <c:pt idx="1">
                  <c:v>Обжаловано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34521667132770684"/>
          <c:y val="0.78910385405205874"/>
          <c:w val="0.53619018384930406"/>
          <c:h val="0.114177501782956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66732546286281E-2"/>
          <c:y val="0"/>
          <c:w val="0.9271762201860611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</c:v>
                </c:pt>
              </c:strCache>
            </c:strRef>
          </c:tx>
          <c:explosion val="25"/>
          <c:dPt>
            <c:idx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 рассмотрению</c:v>
                </c:pt>
                <c:pt idx="1">
                  <c:v>Урегулировано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3769600648660872"/>
          <c:y val="0.75137405332464047"/>
          <c:w val="0.50770382238230838"/>
          <c:h val="0.2034954021332888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68221562126625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explosion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 рассмотрению</c:v>
                </c:pt>
                <c:pt idx="1">
                  <c:v>Урегулировано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639037183003055"/>
          <c:y val="0.69424972685227015"/>
          <c:w val="0.45957344895401486"/>
          <c:h val="0.1776538458378857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45,4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25,4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Рассмотрено по юридическим лицам</c:v>
                </c:pt>
                <c:pt idx="1">
                  <c:v>Рассмотрено по индивидуальным предпринимателям</c:v>
                </c:pt>
                <c:pt idx="2">
                  <c:v>Рассмотрено по физическим лицам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45.4</c:v>
                </c:pt>
                <c:pt idx="1">
                  <c:v>25.4</c:v>
                </c:pt>
                <c:pt idx="2">
                  <c:v>29.2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41977450130092E-2"/>
          <c:y val="7.1572117971122812E-2"/>
          <c:w val="0.58282030444373123"/>
          <c:h val="0.801005689646406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на решения по выездным проверкам</c:v>
                </c:pt>
                <c:pt idx="1">
                  <c:v>на решения по камеральным проверкам</c:v>
                </c:pt>
                <c:pt idx="2">
                  <c:v>на решения по ст.101.4 НК РФ</c:v>
                </c:pt>
                <c:pt idx="3">
                  <c:v>на иные акты налогового органа</c:v>
                </c:pt>
                <c:pt idx="4">
                  <c:v>на действия (бездействие) налоговых органов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5.5</c:v>
                </c:pt>
                <c:pt idx="1">
                  <c:v>52.7</c:v>
                </c:pt>
                <c:pt idx="2">
                  <c:v>10.9</c:v>
                </c:pt>
                <c:pt idx="3">
                  <c:v>20</c:v>
                </c:pt>
                <c:pt idx="4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648899481667135"/>
          <c:y val="8.0932695860310308E-2"/>
          <c:w val="0.31657258367422197"/>
          <c:h val="0.684276809362645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66732546286284E-2"/>
          <c:y val="0"/>
          <c:w val="0.9271762201860611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836973279772029"/>
          <c:y val="0.80252200380565386"/>
          <c:w val="0.40559528473444467"/>
          <c:h val="0.1854431843164605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682215621266254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7235419261407602"/>
          <c:y val="0.69424972685227015"/>
          <c:w val="0.45647925084347352"/>
          <c:h val="0.1776538458378857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682215621266254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bubble3D val="0"/>
            <c:explosion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Оставлено без удовлетворения</c:v>
                </c:pt>
                <c:pt idx="1">
                  <c:v>Удовлетворено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98.1</c:v>
                </c:pt>
                <c:pt idx="1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8077734161224883"/>
          <c:y val="0.72489474313347657"/>
          <c:w val="0.44272729984734205"/>
          <c:h val="0.2399589597388934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596588033428383E-2"/>
          <c:y val="0"/>
          <c:w val="0.8897396174087652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9"/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Оставлено без удовлетворения</c:v>
                </c:pt>
                <c:pt idx="1">
                  <c:v>Удовлетворено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76.400000000000006</c:v>
                </c:pt>
                <c:pt idx="1">
                  <c:v>23.6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8147736671234054"/>
          <c:y val="0.69675503427308783"/>
          <c:w val="0.45973286918737422"/>
          <c:h val="0.247116281612448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0.50925</cdr:x>
      <cdr:y>0.50153</cdr:y>
    </cdr:from>
    <cdr:to>
      <cdr:x>0.5155</cdr:x>
      <cdr:y>0.53697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13839" y="2394884"/>
          <a:ext cx="36998" cy="169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0000"/>
            </a:solidFill>
            <a:latin typeface="Arial Cyr"/>
            <a:cs typeface="Arial Cyr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0.29505</cdr:x>
      <cdr:y>0.03059</cdr:y>
    </cdr:from>
    <cdr:to>
      <cdr:x>0.41994</cdr:x>
      <cdr:y>0.16008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0" y="216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2"/>
            <a:ext cx="49530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2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2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FD9386-EE78-462F-A74C-591FDCAA5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66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C9DA-7BE0-4B5E-9968-A9A5A1A2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68A6-A781-4941-9D25-AEB15586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C25EF63-1989-4BEA-A4BD-ECF9B4C8BC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62C87AF-041B-41C9-8480-F06CF88A60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C59CC37-0D3B-4FAE-9E1D-857D240E7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DACB-FB1D-4EC3-AABF-5F31DD9E5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ts val="2104"/>
              </a:lnSpc>
              <a:defRPr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57D972C-CA85-45D6-BD8F-9604DA6E5E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lnSpc>
                <a:spcPts val="2104"/>
              </a:lnSpc>
              <a:defRPr sz="2400" i="0">
                <a:solidFill>
                  <a:prstClr val="white"/>
                </a:solidFill>
                <a:latin typeface="+mj-lt"/>
              </a:defRPr>
            </a:lvl1pPr>
          </a:lstStyle>
          <a:p>
            <a:pPr>
              <a:defRPr/>
            </a:pPr>
            <a:fld id="{5D9C49E8-BA03-4703-9305-80A261E90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00B7A-10A6-41D3-A177-1AD85339C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41A9-8280-4D69-B19C-DDB698060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424" tIns="45712" rIns="91424" bIns="45712" numCol="1" rtlCol="0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prstClr val="whit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166C2AA-FC9B-4090-8662-8689AADF4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15" r:id="rId5"/>
    <p:sldLayoutId id="2147483720" r:id="rId6"/>
    <p:sldLayoutId id="2147483721" r:id="rId7"/>
    <p:sldLayoutId id="2147483714" r:id="rId8"/>
    <p:sldLayoutId id="2147483713" r:id="rId9"/>
    <p:sldLayoutId id="2147483712" r:id="rId10"/>
    <p:sldLayoutId id="2147483711" r:id="rId11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Arial" charset="0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005AA9"/>
          </a:solidFill>
          <a:latin typeface="Arial" charset="0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Arial" charset="0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 kern="1200">
          <a:solidFill>
            <a:srgbClr val="504F53"/>
          </a:solidFill>
          <a:latin typeface="Arial" charset="0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 kern="1200">
          <a:solidFill>
            <a:srgbClr val="8D8C90"/>
          </a:solidFill>
          <a:latin typeface="Arial" charset="0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0" y="3644900"/>
            <a:ext cx="9144000" cy="193833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Досудебное урегулирование налоговых споров. </a:t>
            </a:r>
            <a:br>
              <a:rPr lang="ru-RU" sz="25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Практика работы налоговых органов. </a:t>
            </a:r>
            <a:endParaRPr lang="ru-RU" sz="2500" dirty="0" smtClean="0">
              <a:latin typeface="Calibri" pitchFamily="34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2825"/>
            <a:ext cx="6400800" cy="525463"/>
          </a:xfrm>
        </p:spPr>
        <p:txBody>
          <a:bodyPr/>
          <a:lstStyle/>
          <a:p>
            <a:pPr eaLnBrk="1" hangingPunct="1">
              <a:buFont typeface="+mj-lt"/>
              <a:buNone/>
            </a:pPr>
            <a:r>
              <a:rPr lang="ru-RU" dirty="0" smtClean="0">
                <a:latin typeface="Calibri" pitchFamily="34" charset="0"/>
              </a:rPr>
              <a:t>25.11.2021</a:t>
            </a:r>
            <a:endParaRPr lang="ru-RU" dirty="0" smtClean="0">
              <a:latin typeface="Calibri" pitchFamily="34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847975" y="2319338"/>
            <a:ext cx="3571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 anchor="ctr"/>
          <a:lstStyle/>
          <a:p>
            <a:pPr algn="ctr" defTabSz="1152525"/>
            <a:r>
              <a:rPr lang="ru-RU" b="1" dirty="0">
                <a:solidFill>
                  <a:schemeClr val="bg1"/>
                </a:solidFill>
              </a:rPr>
              <a:t>УФНС России </a:t>
            </a:r>
          </a:p>
          <a:p>
            <a:pPr algn="ctr" defTabSz="1152525"/>
            <a:r>
              <a:rPr lang="ru-RU" b="1">
                <a:solidFill>
                  <a:schemeClr val="bg1"/>
                </a:solidFill>
              </a:rPr>
              <a:t>по Новгородской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200" dirty="0" smtClean="0">
                <a:latin typeface="Calibri" pitchFamily="34" charset="0"/>
              </a:rPr>
              <a:t>Слайд №1. Динамика количества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ru-RU" sz="2200" dirty="0" smtClean="0">
                <a:latin typeface="Calibri" pitchFamily="34" charset="0"/>
              </a:rPr>
              <a:t>поступивших жалоб в УФНС России по Новгородской области.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825806329"/>
              </p:ext>
            </p:extLst>
          </p:nvPr>
        </p:nvGraphicFramePr>
        <p:xfrm>
          <a:off x="1526456" y="1679600"/>
          <a:ext cx="59182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6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l"/>
            <a:r>
              <a:rPr lang="ru-RU" sz="2200" b="1" dirty="0" smtClean="0">
                <a:solidFill>
                  <a:srgbClr val="0000FF"/>
                </a:solidFill>
              </a:rPr>
              <a:t>   Слайд №2: Количество урегулированных споров (ед.).</a:t>
            </a:r>
            <a:endParaRPr lang="ru-RU" sz="2200" b="1" dirty="0">
              <a:solidFill>
                <a:srgbClr val="0000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824536"/>
          </a:xfrm>
        </p:spPr>
        <p:txBody>
          <a:bodyPr/>
          <a:lstStyle/>
          <a:p>
            <a:r>
              <a:rPr lang="ru-RU" b="1" i="1" dirty="0" smtClean="0">
                <a:latin typeface="Calibri" pitchFamily="34" charset="0"/>
              </a:rPr>
              <a:t>9 месяцев 2020 года</a:t>
            </a:r>
            <a:endParaRPr lang="ru-RU" b="1" i="1" dirty="0">
              <a:latin typeface="Calibri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729479" cy="4695797"/>
          </a:xfrm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i="1" dirty="0" smtClean="0">
                <a:latin typeface="Calibri" panose="020F0502020204030204" pitchFamily="34" charset="0"/>
              </a:rPr>
              <a:t>8 месяцев 2021 года</a:t>
            </a:r>
            <a:endParaRPr lang="ru-RU" b="1" i="1" dirty="0">
              <a:latin typeface="Calibri" panose="020F050202020403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13670305"/>
              </p:ext>
            </p:extLst>
          </p:nvPr>
        </p:nvGraphicFramePr>
        <p:xfrm>
          <a:off x="395536" y="2060848"/>
          <a:ext cx="410445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41962322"/>
              </p:ext>
            </p:extLst>
          </p:nvPr>
        </p:nvGraphicFramePr>
        <p:xfrm>
          <a:off x="4427984" y="1988840"/>
          <a:ext cx="4104456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6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682733"/>
              </p:ext>
            </p:extLst>
          </p:nvPr>
        </p:nvGraphicFramePr>
        <p:xfrm>
          <a:off x="822325" y="1606550"/>
          <a:ext cx="732155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latin typeface="+mn-lt"/>
              </a:rPr>
              <a:t>Слайд №3. Процент рассмотренных жалоб в разрезе категорий налогоплательщиков за 8 месяцев 2021 года.</a:t>
            </a:r>
            <a:endParaRPr lang="ru-RU" sz="22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5EF63-1989-4BEA-A4BD-ECF9B4C8BC1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4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9"/>
            <a:ext cx="7337192" cy="1224135"/>
          </a:xfrm>
        </p:spPr>
        <p:txBody>
          <a:bodyPr/>
          <a:lstStyle/>
          <a:p>
            <a:r>
              <a:rPr lang="ru-RU" sz="2200" dirty="0" smtClean="0"/>
              <a:t>Слайд №4. Виды рассмотренных жалоб за 8 месяцев 2021 года (в процентах).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5EF63-1989-4BEA-A4BD-ECF9B4C8BC1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057585"/>
              </p:ext>
            </p:extLst>
          </p:nvPr>
        </p:nvGraphicFramePr>
        <p:xfrm>
          <a:off x="179512" y="1268760"/>
          <a:ext cx="7321550" cy="7061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6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</a:rPr>
              <a:t>Слайд №5: Процент удовлетворения жалоб </a:t>
            </a:r>
            <a:br>
              <a:rPr lang="ru-RU" sz="2200" b="1" dirty="0" smtClean="0">
                <a:solidFill>
                  <a:srgbClr val="0000FF"/>
                </a:solidFill>
              </a:rPr>
            </a:br>
            <a:r>
              <a:rPr lang="ru-RU" sz="2200" b="1" dirty="0" smtClean="0">
                <a:solidFill>
                  <a:srgbClr val="0000FF"/>
                </a:solidFill>
              </a:rPr>
              <a:t>за 8 месяцев 2021 года.</a:t>
            </a:r>
            <a:endParaRPr lang="ru-RU" sz="2200" b="1" dirty="0">
              <a:solidFill>
                <a:srgbClr val="0000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824536"/>
          </a:xfrm>
        </p:spPr>
        <p:txBody>
          <a:bodyPr/>
          <a:lstStyle/>
          <a:p>
            <a:pPr marL="0" indent="0" algn="ctr">
              <a:buNone/>
            </a:pPr>
            <a:endParaRPr lang="ru-RU" b="1" i="1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Calibri" pitchFamily="34" charset="0"/>
              </a:rPr>
              <a:t>По количеству</a:t>
            </a:r>
            <a:endParaRPr lang="ru-RU" b="1" i="1" dirty="0">
              <a:latin typeface="Calibri" pitchFamily="34" charset="0"/>
            </a:endParaRPr>
          </a:p>
          <a:p>
            <a:pPr marL="0" indent="0">
              <a:buNone/>
            </a:pPr>
            <a:endParaRPr lang="ru-RU" b="1" i="1" dirty="0">
              <a:latin typeface="Calibri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effectLst>
            <a:glow rad="101600">
              <a:schemeClr val="bg1">
                <a:lumMod val="8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endParaRPr lang="ru-RU" b="1" i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Calibri" panose="020F0502020204030204" pitchFamily="34" charset="0"/>
              </a:rPr>
              <a:t>По сумме</a:t>
            </a:r>
            <a:endParaRPr lang="ru-RU" b="1" i="1" dirty="0">
              <a:latin typeface="Calibri" panose="020F050202020403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57939879"/>
              </p:ext>
            </p:extLst>
          </p:nvPr>
        </p:nvGraphicFramePr>
        <p:xfrm>
          <a:off x="395536" y="2060848"/>
          <a:ext cx="410445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09651560"/>
              </p:ext>
            </p:extLst>
          </p:nvPr>
        </p:nvGraphicFramePr>
        <p:xfrm>
          <a:off x="4427984" y="1988840"/>
          <a:ext cx="4104456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36405882"/>
              </p:ext>
            </p:extLst>
          </p:nvPr>
        </p:nvGraphicFramePr>
        <p:xfrm>
          <a:off x="4499992" y="2124001"/>
          <a:ext cx="3888432" cy="437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9009665"/>
              </p:ext>
            </p:extLst>
          </p:nvPr>
        </p:nvGraphicFramePr>
        <p:xfrm>
          <a:off x="611560" y="2060848"/>
          <a:ext cx="38884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110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337192" cy="1105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200" dirty="0"/>
              <a:t>Слайд №6:</a:t>
            </a:r>
            <a:r>
              <a:rPr lang="ru-RU" sz="4700" dirty="0"/>
              <a:t> </a:t>
            </a:r>
            <a:r>
              <a:rPr lang="ru-RU" sz="2200" dirty="0"/>
              <a:t>Рассмотрение споров прошедших досудебный порядок обжалования в </a:t>
            </a:r>
            <a:r>
              <a:rPr lang="ru-RU" sz="2200" dirty="0" smtClean="0"/>
              <a:t>2019-2020гг</a:t>
            </a:r>
            <a:r>
              <a:rPr lang="ru-RU" sz="2200" dirty="0"/>
              <a:t>. в судах </a:t>
            </a:r>
            <a:r>
              <a:rPr lang="ru-RU" sz="2200" dirty="0" smtClean="0"/>
              <a:t>(количество).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2635" y="1916832"/>
            <a:ext cx="3620764" cy="4385836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Рассмотрено</a:t>
            </a:r>
            <a:r>
              <a:rPr lang="ru-RU" sz="2000" i="1" dirty="0" smtClean="0">
                <a:latin typeface="Calibri" panose="020F0502020204030204" pitchFamily="34" charset="0"/>
              </a:rPr>
              <a:t>  жалоб Управлением</a:t>
            </a:r>
          </a:p>
          <a:p>
            <a:pPr marL="0" indent="0">
              <a:buNone/>
            </a:pPr>
            <a:endParaRPr lang="ru-RU" sz="2000" i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8696162"/>
              </p:ext>
            </p:extLst>
          </p:nvPr>
        </p:nvGraphicFramePr>
        <p:xfrm>
          <a:off x="467544" y="1844824"/>
          <a:ext cx="39604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9CC37-0D3B-4FAE-9E1D-857D240E728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65748113"/>
              </p:ext>
            </p:extLst>
          </p:nvPr>
        </p:nvGraphicFramePr>
        <p:xfrm>
          <a:off x="4283968" y="1772816"/>
          <a:ext cx="41764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4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864166" cy="2664296"/>
          </a:xfrm>
        </p:spPr>
        <p:txBody>
          <a:bodyPr/>
          <a:lstStyle/>
          <a:p>
            <a:pPr lvl="0" algn="ctr" defTabSz="914239" eaLnBrk="1" hangingPunct="1">
              <a:lnSpc>
                <a:spcPct val="100000"/>
              </a:lnSpc>
              <a:defRPr/>
            </a:pPr>
            <a:r>
              <a:rPr lang="ru-RU" sz="4900" dirty="0" smtClean="0">
                <a:latin typeface="Batang" pitchFamily="18" charset="-127"/>
                <a:ea typeface="Batang" pitchFamily="18" charset="-127"/>
                <a:cs typeface="+mn-cs"/>
              </a:rPr>
              <a:t>Доклад </a:t>
            </a:r>
            <a:r>
              <a:rPr lang="ru-RU" sz="4900" dirty="0">
                <a:latin typeface="Batang" pitchFamily="18" charset="-127"/>
                <a:ea typeface="Batang" pitchFamily="18" charset="-127"/>
                <a:cs typeface="+mn-cs"/>
              </a:rPr>
              <a:t>окончен</a:t>
            </a:r>
            <a:br>
              <a:rPr lang="ru-RU" sz="4900" dirty="0">
                <a:latin typeface="Batang" pitchFamily="18" charset="-127"/>
                <a:ea typeface="Batang" pitchFamily="18" charset="-127"/>
                <a:cs typeface="+mn-cs"/>
              </a:rPr>
            </a:br>
            <a:r>
              <a:rPr lang="ru-RU" sz="4900" dirty="0">
                <a:latin typeface="Batang" pitchFamily="18" charset="-127"/>
                <a:ea typeface="Batang" pitchFamily="18" charset="-127"/>
                <a:cs typeface="+mn-cs"/>
              </a:rPr>
              <a:t>Спасибо за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6C41A9-8280-4D69-B19C-DDB6980604F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_FNS2012_A4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8130</TotalTime>
  <Words>140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Досудебное урегулирование налоговых споров.  Практика работы налоговых органов. </vt:lpstr>
      <vt:lpstr>Слайд №1. Динамика количества поступивших жалоб в УФНС России по Новгородской области. </vt:lpstr>
      <vt:lpstr>   Слайд №2: Количество урегулированных споров (ед.).</vt:lpstr>
      <vt:lpstr>Слайд №3. Процент рассмотренных жалоб в разрезе категорий налогоплательщиков за 8 месяцев 2021 года.</vt:lpstr>
      <vt:lpstr>Слайд №4. Виды рассмотренных жалоб за 8 месяцев 2021 года (в процентах).</vt:lpstr>
      <vt:lpstr>Слайд №5: Процент удовлетворения жалоб  за 8 месяцев 2021 года.</vt:lpstr>
      <vt:lpstr>Слайд №6: Рассмотрение споров прошедших досудебный порядок обжалования в 2019-2020гг. в судах (количество). </vt:lpstr>
      <vt:lpstr>Доклад окончен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mmv</dc:creator>
  <cp:lastModifiedBy>Андреев Роман Владимирович</cp:lastModifiedBy>
  <cp:revision>613</cp:revision>
  <cp:lastPrinted>2019-09-02T13:58:24Z</cp:lastPrinted>
  <dcterms:created xsi:type="dcterms:W3CDTF">2009-02-12T13:42:23Z</dcterms:created>
  <dcterms:modified xsi:type="dcterms:W3CDTF">2021-11-23T08:23:29Z</dcterms:modified>
</cp:coreProperties>
</file>