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6" r:id="rId2"/>
  </p:sldMasterIdLst>
  <p:notesMasterIdLst>
    <p:notesMasterId r:id="rId10"/>
  </p:notesMasterIdLst>
  <p:sldIdLst>
    <p:sldId id="646" r:id="rId3"/>
    <p:sldId id="649" r:id="rId4"/>
    <p:sldId id="662" r:id="rId5"/>
    <p:sldId id="665" r:id="rId6"/>
    <p:sldId id="624" r:id="rId7"/>
    <p:sldId id="645" r:id="rId8"/>
    <p:sldId id="652" r:id="rId9"/>
  </p:sldIdLst>
  <p:sldSz cx="10693400" cy="7561263"/>
  <p:notesSz cx="6797675" cy="9926638"/>
  <p:defaultTextStyle>
    <a:defPPr>
      <a:defRPr lang="ru-RU"/>
    </a:defPPr>
    <a:lvl1pPr marL="0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14514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29005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43512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58022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572525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087043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01554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16047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 userDrawn="1">
          <p15:clr>
            <a:srgbClr val="A4A3A4"/>
          </p15:clr>
        </p15:guide>
        <p15:guide id="2" orient="horz" pos="1116" userDrawn="1">
          <p15:clr>
            <a:srgbClr val="A4A3A4"/>
          </p15:clr>
        </p15:guide>
        <p15:guide id="3" orient="horz" pos="348" userDrawn="1">
          <p15:clr>
            <a:srgbClr val="A4A3A4"/>
          </p15:clr>
        </p15:guide>
        <p15:guide id="4" orient="horz" pos="4470" userDrawn="1">
          <p15:clr>
            <a:srgbClr val="A4A3A4"/>
          </p15:clr>
        </p15:guide>
        <p15:guide id="5" pos="4234" userDrawn="1">
          <p15:clr>
            <a:srgbClr val="A4A3A4"/>
          </p15:clr>
        </p15:guide>
        <p15:guide id="6" pos="1041" userDrawn="1">
          <p15:clr>
            <a:srgbClr val="A4A3A4"/>
          </p15:clr>
        </p15:guide>
        <p15:guide id="7" pos="2293" userDrawn="1">
          <p15:clr>
            <a:srgbClr val="A4A3A4"/>
          </p15:clr>
        </p15:guide>
        <p15:guide id="8" pos="7557" userDrawn="1">
          <p15:clr>
            <a:srgbClr val="A4A3A4"/>
          </p15:clr>
        </p15:guide>
        <p15:guide id="9" pos="8117" userDrawn="1">
          <p15:clr>
            <a:srgbClr val="A4A3A4"/>
          </p15:clr>
        </p15:guide>
        <p15:guide id="10" pos="762" userDrawn="1">
          <p15:clr>
            <a:srgbClr val="A4A3A4"/>
          </p15:clr>
        </p15:guide>
        <p15:guide id="11" orient="horz" pos="2381" userDrawn="1">
          <p15:clr>
            <a:srgbClr val="A4A3A4"/>
          </p15:clr>
        </p15:guide>
        <p15:guide id="12" orient="horz" pos="657" userDrawn="1">
          <p15:clr>
            <a:srgbClr val="A4A3A4"/>
          </p15:clr>
        </p15:guide>
        <p15:guide id="13" orient="horz" pos="4422" userDrawn="1">
          <p15:clr>
            <a:srgbClr val="A4A3A4"/>
          </p15:clr>
        </p15:guide>
        <p15:guide id="14" pos="2296" userDrawn="1">
          <p15:clr>
            <a:srgbClr val="A4A3A4"/>
          </p15:clr>
        </p15:guide>
        <p15:guide id="15" pos="7541" userDrawn="1">
          <p15:clr>
            <a:srgbClr val="A4A3A4"/>
          </p15:clr>
        </p15:guide>
        <p15:guide id="16" pos="8111" userDrawn="1">
          <p15:clr>
            <a:srgbClr val="A4A3A4"/>
          </p15:clr>
        </p15:guide>
        <p15:guide id="17" pos="756" userDrawn="1">
          <p15:clr>
            <a:srgbClr val="A4A3A4"/>
          </p15:clr>
        </p15:guide>
        <p15:guide id="18" orient="horz" pos="975" userDrawn="1">
          <p15:clr>
            <a:srgbClr val="A4A3A4"/>
          </p15:clr>
        </p15:guide>
        <p15:guide id="19" orient="horz" pos="340" userDrawn="1">
          <p15:clr>
            <a:srgbClr val="A4A3A4"/>
          </p15:clr>
        </p15:guide>
        <p15:guide id="20" orient="horz" pos="4468" userDrawn="1">
          <p15:clr>
            <a:srgbClr val="A4A3A4"/>
          </p15:clr>
        </p15:guide>
        <p15:guide id="21" pos="4634" userDrawn="1">
          <p15:clr>
            <a:srgbClr val="A4A3A4"/>
          </p15:clr>
        </p15:guide>
        <p15:guide id="22" pos="7656" userDrawn="1">
          <p15:clr>
            <a:srgbClr val="A4A3A4"/>
          </p15:clr>
        </p15:guide>
        <p15:guide id="23" pos="7540">
          <p15:clr>
            <a:srgbClr val="A4A3A4"/>
          </p15:clr>
        </p15:guide>
        <p15:guide id="24" pos="3368">
          <p15:clr>
            <a:srgbClr val="A4A3A4"/>
          </p15:clr>
        </p15:guide>
        <p15:guide id="25" pos="828">
          <p15:clr>
            <a:srgbClr val="A4A3A4"/>
          </p15:clr>
        </p15:guide>
        <p15:guide id="26" pos="1824">
          <p15:clr>
            <a:srgbClr val="A4A3A4"/>
          </p15:clr>
        </p15:guide>
        <p15:guide id="27" pos="6011">
          <p15:clr>
            <a:srgbClr val="A4A3A4"/>
          </p15:clr>
        </p15:guide>
        <p15:guide id="28" pos="6457">
          <p15:clr>
            <a:srgbClr val="A4A3A4"/>
          </p15:clr>
        </p15:guide>
        <p15:guide id="29" pos="606">
          <p15:clr>
            <a:srgbClr val="A4A3A4"/>
          </p15:clr>
        </p15:guide>
        <p15:guide id="30" pos="1826">
          <p15:clr>
            <a:srgbClr val="A4A3A4"/>
          </p15:clr>
        </p15:guide>
        <p15:guide id="31" pos="5998">
          <p15:clr>
            <a:srgbClr val="A4A3A4"/>
          </p15:clr>
        </p15:guide>
        <p15:guide id="32" pos="6452">
          <p15:clr>
            <a:srgbClr val="A4A3A4"/>
          </p15:clr>
        </p15:guide>
        <p15:guide id="33" pos="601">
          <p15:clr>
            <a:srgbClr val="A4A3A4"/>
          </p15:clr>
        </p15:guide>
        <p15:guide id="34" pos="3686">
          <p15:clr>
            <a:srgbClr val="A4A3A4"/>
          </p15:clr>
        </p15:guide>
        <p15:guide id="35" pos="6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8BAAB"/>
    <a:srgbClr val="FF99CC"/>
    <a:srgbClr val="5283BE"/>
    <a:srgbClr val="5887C0"/>
    <a:srgbClr val="EF9653"/>
    <a:srgbClr val="FFFF99"/>
    <a:srgbClr val="FFFFCC"/>
    <a:srgbClr val="DBE5F1"/>
    <a:srgbClr val="539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454" autoAdjust="0"/>
    <p:restoredTop sz="98779" autoAdjust="0"/>
  </p:normalViewPr>
  <p:slideViewPr>
    <p:cSldViewPr showGuides="1">
      <p:cViewPr>
        <p:scale>
          <a:sx n="70" d="100"/>
          <a:sy n="70" d="100"/>
        </p:scale>
        <p:origin x="-1386" y="-396"/>
      </p:cViewPr>
      <p:guideLst>
        <p:guide orient="horz" pos="2382"/>
        <p:guide orient="horz" pos="1116"/>
        <p:guide orient="horz" pos="348"/>
        <p:guide orient="horz" pos="4470"/>
        <p:guide orient="horz" pos="657"/>
        <p:guide orient="horz" pos="4422"/>
        <p:guide orient="horz" pos="975"/>
        <p:guide orient="horz" pos="340"/>
        <p:guide orient="horz" pos="4468"/>
        <p:guide pos="4235"/>
        <p:guide pos="1041"/>
        <p:guide pos="2293"/>
        <p:guide pos="7557"/>
        <p:guide pos="8117"/>
        <p:guide pos="762"/>
        <p:guide pos="2296"/>
        <p:guide pos="7541"/>
        <p:guide pos="8111"/>
        <p:guide pos="755"/>
        <p:guide pos="4635"/>
        <p:guide pos="7656"/>
        <p:guide pos="3368"/>
        <p:guide pos="828"/>
        <p:guide pos="1824"/>
        <p:guide pos="6011"/>
        <p:guide pos="6457"/>
        <p:guide pos="606"/>
        <p:guide pos="1826"/>
        <p:guide pos="5998"/>
        <p:guide pos="6452"/>
        <p:guide pos="601"/>
        <p:guide pos="3686"/>
        <p:guide pos="609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Relationship Id="rId4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0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2000">
                <a:solidFill>
                  <a:schemeClr val="tx2">
                    <a:lumMod val="75000"/>
                  </a:schemeClr>
                </a:solidFill>
              </a:rPr>
              <a:t>Налог на имущество организаций</a:t>
            </a:r>
          </a:p>
        </c:rich>
      </c:tx>
      <c:layout>
        <c:manualLayout>
          <c:xMode val="edge"/>
          <c:yMode val="edge"/>
          <c:x val="0.2024799333233662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067144054700993E-2"/>
          <c:y val="0.24887130596600376"/>
          <c:w val="0.94413293143924359"/>
          <c:h val="0.53944770025552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организаций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5115415803499218E-3"/>
                  <c:y val="-4.40923230752138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115415803499218E-3"/>
                  <c:y val="-8.81846461504277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44136</c:v>
                </c:pt>
                <c:pt idx="1">
                  <c:v>44501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2974</c:v>
                </c:pt>
                <c:pt idx="1">
                  <c:v>3006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54096640"/>
        <c:axId val="54098176"/>
      </c:barChart>
      <c:catAx>
        <c:axId val="540966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54098176"/>
        <c:crosses val="autoZero"/>
        <c:auto val="0"/>
        <c:lblAlgn val="ctr"/>
        <c:lblOffset val="0"/>
        <c:noMultiLvlLbl val="0"/>
      </c:catAx>
      <c:valAx>
        <c:axId val="54098176"/>
        <c:scaling>
          <c:orientation val="minMax"/>
          <c:max val="40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one"/>
        <c:spPr>
          <a:ln w="19050" cmpd="sng">
            <a:solidFill>
              <a:schemeClr val="tx1"/>
            </a:solidFill>
            <a:tailEnd type="stealth"/>
          </a:ln>
        </c:spPr>
        <c:crossAx val="54096640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000" b="1" i="0" u="none" strike="noStrike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ru-RU" sz="2000" b="1" i="0" u="none" strike="noStrike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Транспортный налог с организаций</a:t>
            </a:r>
            <a:endParaRPr lang="ru-RU" sz="2000" b="0" i="0" u="none" strike="noStrike" kern="1200" baseline="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911538048589052"/>
          <c:y val="2.144901311278368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835388112638926E-2"/>
          <c:y val="0.20952221882336602"/>
          <c:w val="0.91771627014979518"/>
          <c:h val="0.5930968605203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Транспортный налог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44136</c:v>
                </c:pt>
                <c:pt idx="1">
                  <c:v>44501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136</c:v>
                </c:pt>
                <c:pt idx="1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53981952"/>
        <c:axId val="53983488"/>
      </c:barChart>
      <c:catAx>
        <c:axId val="539819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ru-RU"/>
          </a:p>
        </c:txPr>
        <c:crossAx val="53983488"/>
        <c:crosses val="autoZero"/>
        <c:auto val="0"/>
        <c:lblAlgn val="ctr"/>
        <c:lblOffset val="0"/>
        <c:noMultiLvlLbl val="0"/>
      </c:catAx>
      <c:valAx>
        <c:axId val="53983488"/>
        <c:scaling>
          <c:orientation val="minMax"/>
          <c:max val="2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one"/>
        <c:spPr>
          <a:ln w="19050" cmpd="sng">
            <a:solidFill>
              <a:schemeClr val="tx1"/>
            </a:solidFill>
            <a:tailEnd type="stealth"/>
          </a:ln>
        </c:spPr>
        <c:crossAx val="53981952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Земельный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налог с организаций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5616086700579782"/>
          <c:y val="1.995256985417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835388112638926E-2"/>
          <c:y val="0.20952221882336602"/>
          <c:w val="0.91771627014979518"/>
          <c:h val="0.5930968605203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6937814655883428E-17"/>
                  <c:y val="-3.69145149616822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44136</c:v>
                </c:pt>
                <c:pt idx="1">
                  <c:v>44501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334</c:v>
                </c:pt>
                <c:pt idx="1">
                  <c:v>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58688640"/>
        <c:axId val="58690176"/>
      </c:barChart>
      <c:catAx>
        <c:axId val="586886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58690176"/>
        <c:crosses val="autoZero"/>
        <c:auto val="0"/>
        <c:lblAlgn val="ctr"/>
        <c:lblOffset val="0"/>
        <c:noMultiLvlLbl val="0"/>
      </c:catAx>
      <c:valAx>
        <c:axId val="58690176"/>
        <c:scaling>
          <c:orientation val="minMax"/>
          <c:max val="5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one"/>
        <c:crossAx val="58688640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000" b="1" i="0" u="none" strike="noStrike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ru-RU" sz="1800" b="1" i="0" u="none" strike="noStrike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Транспортный налог с физических лиц</a:t>
            </a:r>
            <a:endParaRPr lang="ru-RU" sz="1800" b="0" i="0" u="none" strike="noStrike" kern="1200" baseline="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32379712108758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835388112638926E-2"/>
          <c:y val="0.20952221882336602"/>
          <c:w val="0.91771627014979518"/>
          <c:h val="0.5930968605203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Транспортный налог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338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254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44136</c:v>
                </c:pt>
                <c:pt idx="1">
                  <c:v>44501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338</c:v>
                </c:pt>
                <c:pt idx="1">
                  <c:v>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55530624"/>
        <c:axId val="55532160"/>
      </c:barChart>
      <c:catAx>
        <c:axId val="5553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ru-RU"/>
          </a:p>
        </c:txPr>
        <c:crossAx val="55532160"/>
        <c:crosses val="autoZero"/>
        <c:auto val="0"/>
        <c:lblAlgn val="ctr"/>
        <c:lblOffset val="0"/>
        <c:noMultiLvlLbl val="0"/>
      </c:catAx>
      <c:valAx>
        <c:axId val="55532160"/>
        <c:scaling>
          <c:orientation val="minMax"/>
          <c:max val="5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one"/>
        <c:spPr>
          <a:ln w="19050" cmpd="sng">
            <a:solidFill>
              <a:schemeClr val="tx1"/>
            </a:solidFill>
            <a:tailEnd type="stealth"/>
          </a:ln>
        </c:spPr>
        <c:crossAx val="55530624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200" b="1" i="0" u="none" strike="noStrike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ru-RU" sz="1800" b="1" i="0" u="none" strike="noStrike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800" b="0" i="0" u="none" strike="noStrike" kern="1200" baseline="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924138843844178"/>
          <c:y val="4.08365119924946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1862352000355424E-2"/>
          <c:y val="0.24310385265834661"/>
          <c:w val="0.90215293666836971"/>
          <c:h val="0.57505153748348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gradFill>
              <a:gsLst>
                <a:gs pos="22000">
                  <a:schemeClr val="tx2">
                    <a:lumMod val="67000"/>
                    <a:lumOff val="33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22000">
                    <a:schemeClr val="tx2">
                      <a:lumMod val="67000"/>
                      <a:lumOff val="33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gradFill>
                <a:gsLst>
                  <a:gs pos="22000">
                    <a:schemeClr val="tx2">
                      <a:lumMod val="67000"/>
                      <a:lumOff val="33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44136</c:v>
                </c:pt>
                <c:pt idx="1">
                  <c:v>44501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82</c:v>
                </c:pt>
                <c:pt idx="1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55662080"/>
        <c:axId val="55663616"/>
      </c:barChart>
      <c:catAx>
        <c:axId val="556620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63616"/>
        <c:crosses val="autoZero"/>
        <c:auto val="0"/>
        <c:lblAlgn val="ctr"/>
        <c:lblOffset val="0"/>
        <c:noMultiLvlLbl val="0"/>
      </c:catAx>
      <c:valAx>
        <c:axId val="5566361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prstDash val="solid"/>
            <a:round/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620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tx2"/>
                </a:solidFill>
              </a:rPr>
              <a:t>Земельный </a:t>
            </a:r>
            <a:r>
              <a:rPr lang="ru-RU" sz="1800" dirty="0" smtClean="0">
                <a:solidFill>
                  <a:schemeClr val="tx2"/>
                </a:solidFill>
              </a:rPr>
              <a:t>налог с физических лиц</a:t>
            </a:r>
            <a:endParaRPr lang="ru-RU" sz="18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364113986007705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835388112638926E-2"/>
          <c:y val="0.20952221882336602"/>
          <c:w val="0.91771627014979518"/>
          <c:h val="0.5930968605203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44136</c:v>
                </c:pt>
                <c:pt idx="1">
                  <c:v>44501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110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60598144"/>
        <c:axId val="60599680"/>
      </c:barChart>
      <c:catAx>
        <c:axId val="60598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60599680"/>
        <c:crosses val="autoZero"/>
        <c:auto val="0"/>
        <c:lblAlgn val="ctr"/>
        <c:lblOffset val="0"/>
        <c:noMultiLvlLbl val="0"/>
      </c:catAx>
      <c:valAx>
        <c:axId val="60599680"/>
        <c:scaling>
          <c:orientation val="minMax"/>
          <c:max val="2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one"/>
        <c:crossAx val="60598144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0.01171</cdr:y>
    </cdr:from>
    <cdr:to>
      <cdr:x>0.19048</cdr:x>
      <cdr:y>0.10584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880"/>
          <a:ext cx="360040" cy="28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0.07937</cdr:x>
      <cdr:y>0.11733</cdr:y>
    </cdr:from>
    <cdr:to>
      <cdr:x>0.22222</cdr:x>
      <cdr:y>0.19975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359492"/>
          <a:ext cx="648072" cy="2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0.41322</cdr:x>
      <cdr:y>0.2973</cdr:y>
    </cdr:from>
    <cdr:to>
      <cdr:x>0.66116</cdr:x>
      <cdr:y>0.48649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800185" y="792088"/>
          <a:ext cx="108013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b="1" kern="1200" dirty="0" smtClean="0">
              <a:solidFill>
                <a:srgbClr val="00B050"/>
              </a:solidFill>
              <a:latin typeface="+mj-lt"/>
              <a:ea typeface="+mj-ea"/>
              <a:cs typeface="+mj-cs"/>
            </a:rPr>
            <a:t>1,0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rPr>
            <a:t>%</a:t>
          </a:r>
        </a:p>
      </cdr:txBody>
    </cdr:sp>
  </cdr:relSizeAnchor>
  <cdr:relSizeAnchor xmlns:cdr="http://schemas.openxmlformats.org/drawingml/2006/chartDrawing">
    <cdr:from>
      <cdr:x>0.44628</cdr:x>
      <cdr:y>0.43243</cdr:y>
    </cdr:from>
    <cdr:to>
      <cdr:x>0.57025</cdr:x>
      <cdr:y>0.62162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944215" y="1152129"/>
          <a:ext cx="540060" cy="5040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0.01171</cdr:y>
    </cdr:from>
    <cdr:to>
      <cdr:x>0.19048</cdr:x>
      <cdr:y>0.10584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880"/>
          <a:ext cx="360040" cy="28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0.07937</cdr:x>
      <cdr:y>0.11733</cdr:y>
    </cdr:from>
    <cdr:to>
      <cdr:x>0.22222</cdr:x>
      <cdr:y>0.19975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359492"/>
          <a:ext cx="648072" cy="2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0.05072</cdr:x>
      <cdr:y>0.81801</cdr:y>
    </cdr:from>
    <cdr:to>
      <cdr:x>0.32992</cdr:x>
      <cdr:y>0.87609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233741" y="3327563"/>
          <a:ext cx="1286702" cy="236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344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688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032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376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6719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064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49408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0751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050" b="1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0.46681</cdr:x>
      <cdr:y>0.2973</cdr:y>
    </cdr:from>
    <cdr:to>
      <cdr:x>0.66676</cdr:x>
      <cdr:y>0.40541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017375" y="792088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rPr>
            <a:t>1</a:t>
          </a:r>
          <a:r>
            <a:rPr lang="ru-RU" sz="1600" b="1" kern="1200" dirty="0" smtClean="0">
              <a:solidFill>
                <a:srgbClr val="339966"/>
              </a:solidFill>
              <a:latin typeface="Arial Narrow" panose="020B0606020202030204" pitchFamily="34" charset="0"/>
              <a:ea typeface="+mj-ea"/>
              <a:cs typeface="+mj-cs"/>
            </a:rPr>
            <a:t>3,7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rPr>
            <a:t>%</a:t>
          </a:r>
        </a:p>
      </cdr:txBody>
    </cdr:sp>
  </cdr:relSizeAnchor>
  <cdr:relSizeAnchor xmlns:cdr="http://schemas.openxmlformats.org/drawingml/2006/chartDrawing">
    <cdr:from>
      <cdr:x>0.46654</cdr:x>
      <cdr:y>0.4</cdr:y>
    </cdr:from>
    <cdr:to>
      <cdr:x>0.56652</cdr:x>
      <cdr:y>0.6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2016224" y="1152128"/>
          <a:ext cx="432048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0.01171</cdr:y>
    </cdr:from>
    <cdr:to>
      <cdr:x>0.19048</cdr:x>
      <cdr:y>0.10584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880"/>
          <a:ext cx="360040" cy="28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0.07937</cdr:x>
      <cdr:y>0.11733</cdr:y>
    </cdr:from>
    <cdr:to>
      <cdr:x>0.22222</cdr:x>
      <cdr:y>0.19975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359492"/>
          <a:ext cx="648072" cy="2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0.05072</cdr:x>
      <cdr:y>0.81801</cdr:y>
    </cdr:from>
    <cdr:to>
      <cdr:x>0.32992</cdr:x>
      <cdr:y>0.87609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233741" y="3327563"/>
          <a:ext cx="1286702" cy="236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344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688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032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376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6719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064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49408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0751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050" b="1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0.45498</cdr:x>
      <cdr:y>0.28406</cdr:y>
    </cdr:from>
    <cdr:to>
      <cdr:x>0.65493</cdr:x>
      <cdr:y>0.4192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966269" y="756830"/>
          <a:ext cx="86409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rPr>
            <a:t>14,2%</a:t>
          </a:r>
        </a:p>
      </cdr:txBody>
    </cdr:sp>
  </cdr:relSizeAnchor>
  <cdr:relSizeAnchor xmlns:cdr="http://schemas.openxmlformats.org/drawingml/2006/chartDrawing">
    <cdr:from>
      <cdr:x>0.43832</cdr:x>
      <cdr:y>0.4192</cdr:y>
    </cdr:from>
    <cdr:to>
      <cdr:x>0.55495</cdr:x>
      <cdr:y>0.63542</cdr:y>
    </cdr:to>
    <cdr:cxnSp macro="">
      <cdr:nvCxnSpPr>
        <cdr:cNvPr id="5" name="Прямая со стрелкой 4"/>
        <cdr:cNvCxnSpPr>
          <a:endCxn xmlns:a="http://schemas.openxmlformats.org/drawingml/2006/main" id="11" idx="2"/>
        </cdr:cNvCxnSpPr>
      </cdr:nvCxnSpPr>
      <cdr:spPr>
        <a:xfrm xmlns:a="http://schemas.openxmlformats.org/drawingml/2006/main" flipV="1">
          <a:off x="1894261" y="1116872"/>
          <a:ext cx="504050" cy="57606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0.01171</cdr:y>
    </cdr:from>
    <cdr:to>
      <cdr:x>0.19048</cdr:x>
      <cdr:y>0.10584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880"/>
          <a:ext cx="360040" cy="28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0.07937</cdr:x>
      <cdr:y>0.11733</cdr:y>
    </cdr:from>
    <cdr:to>
      <cdr:x>0.22222</cdr:x>
      <cdr:y>0.19975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359492"/>
          <a:ext cx="648072" cy="2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0.05072</cdr:x>
      <cdr:y>0.81801</cdr:y>
    </cdr:from>
    <cdr:to>
      <cdr:x>0.32992</cdr:x>
      <cdr:y>0.87609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233741" y="3327563"/>
          <a:ext cx="1286702" cy="236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344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688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032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376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6719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064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49408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0751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050" b="1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0.45015</cdr:x>
      <cdr:y>0.40541</cdr:y>
    </cdr:from>
    <cdr:to>
      <cdr:x>0.61677</cdr:x>
      <cdr:y>0.51351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1945367" y="1080119"/>
          <a:ext cx="720080" cy="288032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0.46681</cdr:x>
      <cdr:y>0.2973</cdr:y>
    </cdr:from>
    <cdr:to>
      <cdr:x>0.66676</cdr:x>
      <cdr:y>0.40541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017375" y="792088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rPr>
            <a:t>-</a:t>
          </a:r>
          <a:r>
            <a:rPr lang="ru-RU" sz="1600" b="1" kern="1200" noProof="0" dirty="0" smtClean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+mj-cs"/>
            </a:rPr>
            <a:t>24</a:t>
          </a:r>
          <a:r>
            <a:rPr lang="ru-RU" sz="1600" b="1" kern="1200" dirty="0" smtClean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+mj-cs"/>
            </a:rPr>
            <a:t>,8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0.01171</cdr:y>
    </cdr:from>
    <cdr:to>
      <cdr:x>0.19048</cdr:x>
      <cdr:y>0.10584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880"/>
          <a:ext cx="360040" cy="28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0.07937</cdr:x>
      <cdr:y>0.11733</cdr:y>
    </cdr:from>
    <cdr:to>
      <cdr:x>0.22222</cdr:x>
      <cdr:y>0.19975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359492"/>
          <a:ext cx="648072" cy="2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0.05072</cdr:x>
      <cdr:y>0.81801</cdr:y>
    </cdr:from>
    <cdr:to>
      <cdr:x>0.32992</cdr:x>
      <cdr:y>0.87609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233741" y="3327563"/>
          <a:ext cx="1286702" cy="236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344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688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032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376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6719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064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49408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0751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050" b="1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0.46614</cdr:x>
      <cdr:y>0.34859</cdr:y>
    </cdr:from>
    <cdr:to>
      <cdr:x>0.68208</cdr:x>
      <cdr:y>0.46308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014479" y="1129557"/>
          <a:ext cx="933207" cy="370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b="1" kern="1200" dirty="0" smtClean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+mj-cs"/>
            </a:rPr>
            <a:t>-12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rPr>
            <a:t>,5%</a:t>
          </a:r>
        </a:p>
      </cdr:txBody>
    </cdr:sp>
  </cdr:relSizeAnchor>
  <cdr:relSizeAnchor xmlns:cdr="http://schemas.openxmlformats.org/drawingml/2006/chartDrawing">
    <cdr:from>
      <cdr:x>0.39949</cdr:x>
      <cdr:y>0.4</cdr:y>
    </cdr:from>
    <cdr:to>
      <cdr:x>0.54945</cdr:x>
      <cdr:y>0.53333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1726447" y="1296144"/>
          <a:ext cx="648072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0.01171</cdr:y>
    </cdr:from>
    <cdr:to>
      <cdr:x>0.19048</cdr:x>
      <cdr:y>0.10584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880"/>
          <a:ext cx="360040" cy="28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0.07937</cdr:x>
      <cdr:y>0.11733</cdr:y>
    </cdr:from>
    <cdr:to>
      <cdr:x>0.22222</cdr:x>
      <cdr:y>0.19975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359492"/>
          <a:ext cx="648072" cy="2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0.05072</cdr:x>
      <cdr:y>0.81801</cdr:y>
    </cdr:from>
    <cdr:to>
      <cdr:x>0.32992</cdr:x>
      <cdr:y>0.87609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233741" y="3327563"/>
          <a:ext cx="1286702" cy="236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344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2688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032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5376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6719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8064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49408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0751" algn="l" defTabSz="1042688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050" b="1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0.45498</cdr:x>
      <cdr:y>0.28406</cdr:y>
    </cdr:from>
    <cdr:to>
      <cdr:x>0.65493</cdr:x>
      <cdr:y>0.4192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966269" y="756830"/>
          <a:ext cx="86409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rPr>
            <a:t>-15,5%</a:t>
          </a:r>
        </a:p>
      </cdr:txBody>
    </cdr:sp>
  </cdr:relSizeAnchor>
  <cdr:relSizeAnchor xmlns:cdr="http://schemas.openxmlformats.org/drawingml/2006/chartDrawing">
    <cdr:from>
      <cdr:x>0.45279</cdr:x>
      <cdr:y>0.48114</cdr:y>
    </cdr:from>
    <cdr:to>
      <cdr:x>0.58545</cdr:x>
      <cdr:y>0.58243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966270" y="1368152"/>
          <a:ext cx="576064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" y="15"/>
            <a:ext cx="2945659" cy="496332"/>
          </a:xfrm>
          <a:prstGeom prst="rect">
            <a:avLst/>
          </a:prstGeom>
        </p:spPr>
        <p:txBody>
          <a:bodyPr vert="horz" lIns="90892" tIns="45445" rIns="90892" bIns="4544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2" y="15"/>
            <a:ext cx="2945659" cy="496332"/>
          </a:xfrm>
          <a:prstGeom prst="rect">
            <a:avLst/>
          </a:prstGeom>
        </p:spPr>
        <p:txBody>
          <a:bodyPr vert="horz" lIns="90892" tIns="45445" rIns="90892" bIns="45445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44538"/>
            <a:ext cx="52705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2" tIns="45445" rIns="90892" bIns="4544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77"/>
            <a:ext cx="5438140" cy="4466987"/>
          </a:xfrm>
          <a:prstGeom prst="rect">
            <a:avLst/>
          </a:prstGeom>
        </p:spPr>
        <p:txBody>
          <a:bodyPr vert="horz" lIns="90892" tIns="45445" rIns="90892" bIns="454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" y="9428602"/>
            <a:ext cx="2945659" cy="496332"/>
          </a:xfrm>
          <a:prstGeom prst="rect">
            <a:avLst/>
          </a:prstGeom>
        </p:spPr>
        <p:txBody>
          <a:bodyPr vert="horz" lIns="90892" tIns="45445" rIns="90892" bIns="4544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2" y="9428602"/>
            <a:ext cx="2945659" cy="496332"/>
          </a:xfrm>
          <a:prstGeom prst="rect">
            <a:avLst/>
          </a:prstGeom>
        </p:spPr>
        <p:txBody>
          <a:bodyPr vert="horz" lIns="90892" tIns="45445" rIns="90892" bIns="45445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514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9005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512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8022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2525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7043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1554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6047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489FB-A2E0-44DF-9D0A-4DCDF848EF68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1587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769"/>
            <a:ext cx="9089390" cy="1620771"/>
          </a:xfrm>
        </p:spPr>
        <p:txBody>
          <a:bodyPr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2" y="536517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4100" b="0">
                <a:solidFill>
                  <a:schemeClr val="bg1"/>
                </a:solidFill>
                <a:latin typeface="+mj-lt"/>
              </a:defRPr>
            </a:lvl1pPr>
            <a:lvl2pPr marL="64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3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0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7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4600"/>
            </a:lvl1pPr>
            <a:lvl2pPr marL="646789" indent="0">
              <a:buNone/>
              <a:defRPr sz="4100"/>
            </a:lvl2pPr>
            <a:lvl3pPr marL="1293565" indent="0">
              <a:buNone/>
              <a:defRPr sz="3400"/>
            </a:lvl3pPr>
            <a:lvl4pPr marL="1940348" indent="0">
              <a:buNone/>
              <a:defRPr sz="2900"/>
            </a:lvl4pPr>
            <a:lvl5pPr marL="2587138" indent="0">
              <a:buNone/>
              <a:defRPr sz="2900"/>
            </a:lvl5pPr>
            <a:lvl6pPr marL="3233932" indent="0">
              <a:buNone/>
              <a:defRPr sz="2900"/>
            </a:lvl6pPr>
            <a:lvl7pPr marL="3880712" indent="0">
              <a:buNone/>
              <a:defRPr sz="2900"/>
            </a:lvl7pPr>
            <a:lvl8pPr marL="4527508" indent="0">
              <a:buNone/>
              <a:defRPr sz="2900"/>
            </a:lvl8pPr>
            <a:lvl9pPr marL="5174284" indent="0">
              <a:buNone/>
              <a:defRPr sz="29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2100"/>
            </a:lvl1pPr>
            <a:lvl2pPr marL="646789" indent="0">
              <a:buNone/>
              <a:defRPr sz="1800"/>
            </a:lvl2pPr>
            <a:lvl3pPr marL="1293565" indent="0">
              <a:buNone/>
              <a:defRPr sz="1400"/>
            </a:lvl3pPr>
            <a:lvl4pPr marL="1940348" indent="0">
              <a:buNone/>
              <a:defRPr sz="1300"/>
            </a:lvl4pPr>
            <a:lvl5pPr marL="2587138" indent="0">
              <a:buNone/>
              <a:defRPr sz="1300"/>
            </a:lvl5pPr>
            <a:lvl6pPr marL="3233932" indent="0">
              <a:buNone/>
              <a:defRPr sz="1300"/>
            </a:lvl6pPr>
            <a:lvl7pPr marL="3880712" indent="0">
              <a:buNone/>
              <a:defRPr sz="1300"/>
            </a:lvl7pPr>
            <a:lvl8pPr marL="4527508" indent="0">
              <a:buNone/>
              <a:defRPr sz="1300"/>
            </a:lvl8pPr>
            <a:lvl9pPr marL="517428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78" y="334305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8" y="334305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7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8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5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01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0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4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87" y="2123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269" y="1771664"/>
            <a:ext cx="8561139" cy="5324476"/>
          </a:xfrm>
        </p:spPr>
        <p:txBody>
          <a:bodyPr/>
          <a:lstStyle>
            <a:lvl1pPr marL="450808" indent="0">
              <a:buFontTx/>
              <a:buNone/>
              <a:defRPr b="1">
                <a:latin typeface="+mj-lt"/>
              </a:defRPr>
            </a:lvl1pPr>
            <a:lvl2pPr marL="446917" indent="3989">
              <a:defRPr>
                <a:latin typeface="+mj-lt"/>
              </a:defRPr>
            </a:lvl2pPr>
            <a:lvl3pPr marL="779640" indent="-322874">
              <a:tabLst/>
              <a:defRPr>
                <a:latin typeface="+mj-lt"/>
              </a:defRPr>
            </a:lvl3pPr>
            <a:lvl4pPr marL="0" indent="446917">
              <a:lnSpc>
                <a:spcPts val="2260"/>
              </a:lnSpc>
              <a:spcBef>
                <a:spcPts val="503"/>
              </a:spcBef>
              <a:defRPr>
                <a:latin typeface="+mj-lt"/>
              </a:defRPr>
            </a:lvl4pPr>
            <a:lvl5pPr>
              <a:lnSpc>
                <a:spcPts val="2260"/>
              </a:lnSpc>
              <a:spcBef>
                <a:spcPts val="50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82" y="5652845"/>
            <a:ext cx="1080120" cy="415498"/>
          </a:xfrm>
          <a:prstGeom prst="rect">
            <a:avLst/>
          </a:prstGeom>
          <a:noFill/>
        </p:spPr>
        <p:txBody>
          <a:bodyPr wrap="square" lIns="113396" tIns="56695" rIns="113396" bIns="56695" rtlCol="0">
            <a:noAutofit/>
          </a:bodyPr>
          <a:lstStyle/>
          <a:p>
            <a:endParaRPr lang="ru-RU" sz="26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7" y="552538"/>
            <a:ext cx="8580438" cy="1219199"/>
          </a:xfrm>
        </p:spPr>
        <p:txBody>
          <a:bodyPr/>
          <a:lstStyle>
            <a:lvl1pPr marL="0" marR="0" indent="0" defTabSz="1293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800"/>
            </a:lvl1pPr>
          </a:lstStyle>
          <a:p>
            <a:pPr marL="0" marR="0" lvl="0" indent="0" defTabSz="1293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99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01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10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8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99" y="523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269" y="1771664"/>
            <a:ext cx="8561139" cy="5324476"/>
          </a:xfrm>
        </p:spPr>
        <p:txBody>
          <a:bodyPr/>
          <a:lstStyle>
            <a:lvl1pPr marL="450808" indent="0">
              <a:buFontTx/>
              <a:buNone/>
              <a:defRPr b="1">
                <a:latin typeface="+mj-lt"/>
              </a:defRPr>
            </a:lvl1pPr>
            <a:lvl2pPr marL="450808" indent="0">
              <a:defRPr>
                <a:latin typeface="+mj-lt"/>
              </a:defRPr>
            </a:lvl2pPr>
            <a:lvl3pPr marL="779640" indent="-322874">
              <a:defRPr>
                <a:latin typeface="+mj-lt"/>
              </a:defRPr>
            </a:lvl3pPr>
            <a:lvl4pPr marL="0" indent="446917">
              <a:defRPr>
                <a:latin typeface="+mj-lt"/>
              </a:defRPr>
            </a:lvl4pPr>
            <a:lvl5pPr marL="177977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8" y="552538"/>
            <a:ext cx="8581268" cy="1219199"/>
          </a:xfrm>
        </p:spPr>
        <p:txBody>
          <a:bodyPr/>
          <a:lstStyle>
            <a:lvl1pPr marL="0" marR="0" indent="0" defTabSz="1293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800"/>
            </a:lvl1pPr>
          </a:lstStyle>
          <a:p>
            <a:pPr marL="0" marR="0" lvl="0" indent="0" defTabSz="1293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99" y="1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269" y="1116335"/>
            <a:ext cx="8561139" cy="2232248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269" y="3781427"/>
            <a:ext cx="8561139" cy="3314700"/>
          </a:xfrm>
        </p:spPr>
        <p:txBody>
          <a:bodyPr anchor="t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4678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3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403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5871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339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88071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275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174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87" y="2123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3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8" y="1771650"/>
            <a:ext cx="4234282" cy="517733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258" y="1771650"/>
            <a:ext cx="4262505" cy="517733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1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317" y="1771657"/>
            <a:ext cx="4297419" cy="6262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789" indent="0">
              <a:buNone/>
              <a:defRPr sz="2900" b="1"/>
            </a:lvl2pPr>
            <a:lvl3pPr marL="1293565" indent="0">
              <a:buNone/>
              <a:defRPr sz="2600" b="1"/>
            </a:lvl3pPr>
            <a:lvl4pPr marL="1940348" indent="0">
              <a:buNone/>
              <a:defRPr sz="2200" b="1"/>
            </a:lvl4pPr>
            <a:lvl5pPr marL="2587138" indent="0">
              <a:buNone/>
              <a:defRPr sz="2200" b="1"/>
            </a:lvl5pPr>
            <a:lvl6pPr marL="3233932" indent="0">
              <a:buNone/>
              <a:defRPr sz="2200" b="1"/>
            </a:lvl6pPr>
            <a:lvl7pPr marL="3880712" indent="0">
              <a:buNone/>
              <a:defRPr sz="2200" b="1"/>
            </a:lvl7pPr>
            <a:lvl8pPr marL="4527508" indent="0">
              <a:buNone/>
              <a:defRPr sz="2200" b="1"/>
            </a:lvl8pPr>
            <a:lvl9pPr marL="5174284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317" y="2397901"/>
            <a:ext cx="4297419" cy="46982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66" y="1771657"/>
            <a:ext cx="4195762" cy="6262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789" indent="0">
              <a:buNone/>
              <a:defRPr sz="2900" b="1"/>
            </a:lvl2pPr>
            <a:lvl3pPr marL="1293565" indent="0">
              <a:buNone/>
              <a:defRPr sz="2600" b="1"/>
            </a:lvl3pPr>
            <a:lvl4pPr marL="1940348" indent="0">
              <a:buNone/>
              <a:defRPr sz="2200" b="1"/>
            </a:lvl4pPr>
            <a:lvl5pPr marL="2587138" indent="0">
              <a:buNone/>
              <a:defRPr sz="2200" b="1"/>
            </a:lvl5pPr>
            <a:lvl6pPr marL="3233932" indent="0">
              <a:buNone/>
              <a:defRPr sz="2200" b="1"/>
            </a:lvl6pPr>
            <a:lvl7pPr marL="3880712" indent="0">
              <a:buNone/>
              <a:defRPr sz="2200" b="1"/>
            </a:lvl7pPr>
            <a:lvl8pPr marL="4527508" indent="0">
              <a:buNone/>
              <a:defRPr sz="2200" b="1"/>
            </a:lvl8pPr>
            <a:lvl9pPr marL="5174284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66" y="2412479"/>
            <a:ext cx="4195762" cy="46836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87" y="2123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1" y="552453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9036" y="6474804"/>
            <a:ext cx="663576" cy="720080"/>
          </a:xfrm>
          <a:prstGeom prst="rect">
            <a:avLst/>
          </a:prstGeom>
        </p:spPr>
        <p:txBody>
          <a:bodyPr vert="horz" lIns="102917" tIns="51455" rIns="102917" bIns="51455" rtlCol="0" anchor="ctr">
            <a:normAutofit/>
          </a:bodyPr>
          <a:lstStyle>
            <a:lvl1pPr algn="ctr">
              <a:defRPr sz="3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6" y="301173"/>
            <a:ext cx="3518055" cy="1281213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9"/>
            <a:ext cx="5977906" cy="6453327"/>
          </a:xfrm>
        </p:spPr>
        <p:txBody>
          <a:bodyPr/>
          <a:lstStyle>
            <a:lvl1pPr>
              <a:defRPr sz="4600"/>
            </a:lvl1pPr>
            <a:lvl2pPr>
              <a:defRPr sz="41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26" y="1582265"/>
            <a:ext cx="3518055" cy="5172114"/>
          </a:xfrm>
        </p:spPr>
        <p:txBody>
          <a:bodyPr/>
          <a:lstStyle>
            <a:lvl1pPr marL="0" indent="0">
              <a:buNone/>
              <a:defRPr sz="2100"/>
            </a:lvl1pPr>
            <a:lvl2pPr marL="646789" indent="0">
              <a:buNone/>
              <a:defRPr sz="1800"/>
            </a:lvl2pPr>
            <a:lvl3pPr marL="1293565" indent="0">
              <a:buNone/>
              <a:defRPr sz="1400"/>
            </a:lvl3pPr>
            <a:lvl4pPr marL="1940348" indent="0">
              <a:buNone/>
              <a:defRPr sz="1300"/>
            </a:lvl4pPr>
            <a:lvl5pPr marL="2587138" indent="0">
              <a:buNone/>
              <a:defRPr sz="1300"/>
            </a:lvl5pPr>
            <a:lvl6pPr marL="3233932" indent="0">
              <a:buNone/>
              <a:defRPr sz="1300"/>
            </a:lvl6pPr>
            <a:lvl7pPr marL="3880712" indent="0">
              <a:buNone/>
              <a:defRPr sz="1300"/>
            </a:lvl7pPr>
            <a:lvl8pPr marL="4527508" indent="0">
              <a:buNone/>
              <a:defRPr sz="1300"/>
            </a:lvl8pPr>
            <a:lvl9pPr marL="517428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506" y="540339"/>
            <a:ext cx="8588251" cy="1224137"/>
          </a:xfrm>
          <a:prstGeom prst="rect">
            <a:avLst/>
          </a:prstGeom>
        </p:spPr>
        <p:txBody>
          <a:bodyPr vert="horz" lIns="102917" tIns="51455" rIns="102917" bIns="5145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506" y="1764297"/>
            <a:ext cx="8588251" cy="5331830"/>
          </a:xfrm>
          <a:prstGeom prst="rect">
            <a:avLst/>
          </a:prstGeom>
        </p:spPr>
        <p:txBody>
          <a:bodyPr vert="horz" lIns="102917" tIns="51455" rIns="102917" bIns="5145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715" y="7008186"/>
            <a:ext cx="2495125" cy="402568"/>
          </a:xfrm>
          <a:prstGeom prst="rect">
            <a:avLst/>
          </a:prstGeom>
        </p:spPr>
        <p:txBody>
          <a:bodyPr vert="horz" lIns="102917" tIns="51455" rIns="102917" bIns="51455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7" y="7008186"/>
            <a:ext cx="3386243" cy="402568"/>
          </a:xfrm>
          <a:prstGeom prst="rect">
            <a:avLst/>
          </a:prstGeom>
        </p:spPr>
        <p:txBody>
          <a:bodyPr vert="horz" lIns="102917" tIns="51455" rIns="102917" bIns="51455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742" y="6660952"/>
            <a:ext cx="724719" cy="696626"/>
          </a:xfrm>
          <a:prstGeom prst="rect">
            <a:avLst/>
          </a:prstGeom>
        </p:spPr>
        <p:txBody>
          <a:bodyPr vert="horz" lIns="102917" tIns="51455" rIns="102917" bIns="51455" rtlCol="0" anchor="ctr">
            <a:normAutofit/>
          </a:bodyPr>
          <a:lstStyle>
            <a:lvl1pPr algn="ctr">
              <a:lnSpc>
                <a:spcPts val="3015"/>
              </a:lnSpc>
              <a:defRPr sz="34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293565" rtl="0" eaLnBrk="1" latinLnBrk="0" hangingPunct="1">
        <a:lnSpc>
          <a:spcPts val="6516"/>
        </a:lnSpc>
        <a:spcBef>
          <a:spcPct val="0"/>
        </a:spcBef>
        <a:buNone/>
        <a:defRPr sz="5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450808" indent="0" algn="l" defTabSz="1293565" rtl="0" eaLnBrk="1" latinLnBrk="0" hangingPunct="1">
        <a:spcBef>
          <a:spcPct val="20000"/>
        </a:spcBef>
        <a:buFont typeface="+mj-lt"/>
        <a:buNone/>
        <a:defRPr sz="4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450808" indent="0" algn="l" defTabSz="1293565" rtl="0" eaLnBrk="1" latinLnBrk="0" hangingPunct="1">
        <a:spcBef>
          <a:spcPct val="20000"/>
        </a:spcBef>
        <a:buFont typeface="Arial" pitchFamily="34" charset="0"/>
        <a:buNone/>
        <a:defRPr sz="2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883993" indent="-322874" algn="l" defTabSz="1293565" rtl="0" eaLnBrk="1" latinLnBrk="0" hangingPunct="1">
        <a:spcBef>
          <a:spcPct val="20000"/>
        </a:spcBef>
        <a:buFont typeface="Arial" pitchFamily="34" charset="0"/>
        <a:buChar char="•"/>
        <a:defRPr sz="2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446917" algn="just" defTabSz="1293565" rtl="0" eaLnBrk="1" latinLnBrk="0" hangingPunct="1">
        <a:lnSpc>
          <a:spcPts val="2260"/>
        </a:lnSpc>
        <a:spcBef>
          <a:spcPts val="503"/>
        </a:spcBef>
        <a:buFont typeface="Arial" pitchFamily="34" charset="0"/>
        <a:buNone/>
        <a:tabLst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779779" indent="0" algn="l" defTabSz="1293565" rtl="0" eaLnBrk="1" latinLnBrk="0" hangingPunct="1">
        <a:lnSpc>
          <a:spcPts val="2260"/>
        </a:lnSpc>
        <a:spcBef>
          <a:spcPts val="503"/>
        </a:spcBef>
        <a:buFont typeface="Arial" pitchFamily="34" charset="0"/>
        <a:buNone/>
        <a:defRPr sz="1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3557327" indent="-323394" algn="l" defTabSz="129356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04113" indent="-323394" algn="l" defTabSz="129356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50901" indent="-323394" algn="l" defTabSz="129356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97694" indent="-323394" algn="l" defTabSz="129356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6789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565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0348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7138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932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0712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7508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284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872"/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872"/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87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872"/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87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26220" y="2772519"/>
            <a:ext cx="9089390" cy="16207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камерального контроля в сфере налогообложения имущества Управления ФНС России по Новгородской области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Герих Маргариты Владимировны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962324" y="4428703"/>
            <a:ext cx="7485380" cy="193232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администрирования имущественных налогов юридических лиц в 2021 году. Исполнение налоговых уведомлений по уплате налогов, направленных физическим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0296525" y="7089775"/>
            <a:ext cx="396875" cy="4540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fld id="{B19B0651-EE4F-4900-A07F-96A6BFA9D0F0}" type="slidenum">
              <a:rPr lang="ru-RU" smtClean="0">
                <a:latin typeface="Arial Black" panose="020B0A04020102020204" pitchFamily="34" charset="0"/>
              </a:rPr>
              <a:pPr/>
              <a:t>1</a:t>
            </a:fld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898878" y="400303"/>
            <a:ext cx="8757773" cy="329212"/>
          </a:xfrm>
          <a:prstGeom prst="rect">
            <a:avLst/>
          </a:prstGeom>
        </p:spPr>
        <p:txBody>
          <a:bodyPr vert="horz" wrap="square" lIns="69826" tIns="34913" rIns="69826" bIns="34913" rtlCol="0" anchor="ctr">
            <a:noAutofit/>
          </a:bodyPr>
          <a:lstStyle/>
          <a:p>
            <a:pPr algn="ctr" defTabSz="698258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 smtClean="0"/>
              <a:t>ОЧЕРЕДНОЙ ПАКЕТ ИЗМЕНЕНИЙ В НК РФ</a:t>
            </a:r>
            <a:endParaRPr lang="ru-RU" sz="2000" b="1" cap="all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687335" y="4866696"/>
            <a:ext cx="442099" cy="111149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655760" y="4866696"/>
            <a:ext cx="473625" cy="111149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1444" y="2074850"/>
            <a:ext cx="4628628" cy="2064196"/>
          </a:xfrm>
          <a:prstGeom prst="rect">
            <a:avLst/>
          </a:prstGeom>
        </p:spPr>
        <p:txBody>
          <a:bodyPr vert="horz" wrap="square" lIns="89237" tIns="44618" rIns="89237" bIns="44618" rtlCol="0" anchor="ctr">
            <a:noAutofit/>
          </a:bodyPr>
          <a:lstStyle/>
          <a:p>
            <a:pPr defTabSz="892360">
              <a:spcBef>
                <a:spcPct val="0"/>
              </a:spcBef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</a:t>
            </a:r>
            <a:endParaRPr lang="ru-RU" sz="1400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564" y="729515"/>
            <a:ext cx="3234522" cy="580708"/>
          </a:xfrm>
          <a:prstGeom prst="rect">
            <a:avLst/>
          </a:prstGeom>
        </p:spPr>
        <p:txBody>
          <a:bodyPr vert="horz" wrap="square" lIns="89237" tIns="44618" rIns="89237" bIns="44618" rtlCol="0" anchor="t">
            <a:noAutofit/>
          </a:bodyPr>
          <a:lstStyle/>
          <a:p>
            <a:pPr algn="ctr" defTabSz="892360">
              <a:lnSpc>
                <a:spcPct val="90000"/>
              </a:lnSpc>
              <a:spcBef>
                <a:spcPct val="0"/>
              </a:spcBef>
            </a:pPr>
            <a:r>
              <a:rPr lang="ru-RU" sz="20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 defTabSz="892360">
              <a:lnSpc>
                <a:spcPct val="90000"/>
              </a:lnSpc>
              <a:spcBef>
                <a:spcPct val="0"/>
              </a:spcBef>
            </a:pPr>
            <a:r>
              <a:rPr lang="ru-RU" sz="20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организаций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9907" y="1761637"/>
            <a:ext cx="505256" cy="362173"/>
          </a:xfrm>
          <a:prstGeom prst="rect">
            <a:avLst/>
          </a:prstGeom>
        </p:spPr>
        <p:txBody>
          <a:bodyPr vert="horz" wrap="square" lIns="118982" tIns="59491" rIns="118982" bIns="59491" rtlCol="0" anchor="ctr">
            <a:normAutofit fontScale="32500" lnSpcReduction="20000"/>
          </a:bodyPr>
          <a:lstStyle/>
          <a:p>
            <a:pPr defTabSz="1189814">
              <a:spcBef>
                <a:spcPct val="0"/>
              </a:spcBef>
            </a:pPr>
            <a:endParaRPr lang="ru-RU" sz="5500" b="1" dirty="0">
              <a:solidFill>
                <a:srgbClr val="005AA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3230" y="729515"/>
            <a:ext cx="3558609" cy="580708"/>
          </a:xfrm>
          <a:prstGeom prst="rect">
            <a:avLst/>
          </a:prstGeom>
        </p:spPr>
        <p:txBody>
          <a:bodyPr vert="horz" wrap="square" lIns="89237" tIns="44618" rIns="89237" bIns="44618" rtlCol="0" anchor="t">
            <a:noAutofit/>
          </a:bodyPr>
          <a:lstStyle/>
          <a:p>
            <a:pPr algn="ctr" defTabSz="892360">
              <a:lnSpc>
                <a:spcPct val="80000"/>
              </a:lnSpc>
              <a:spcBef>
                <a:spcPct val="0"/>
              </a:spcBef>
            </a:pPr>
            <a:r>
              <a:rPr lang="ru-RU" sz="20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Налог на имущество </a:t>
            </a:r>
            <a:endParaRPr lang="ru-RU" sz="2000" b="1" spc="-17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ctr" defTabSz="892360">
              <a:lnSpc>
                <a:spcPct val="80000"/>
              </a:lnSpc>
              <a:spcBef>
                <a:spcPct val="0"/>
              </a:spcBef>
            </a:pPr>
            <a:r>
              <a:rPr lang="ru-RU" sz="2000" b="1" spc="-17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организаций</a:t>
            </a:r>
            <a:endParaRPr lang="ru-RU" sz="20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Номер слайда 3"/>
          <p:cNvSpPr txBox="1">
            <a:spLocks/>
          </p:cNvSpPr>
          <p:nvPr/>
        </p:nvSpPr>
        <p:spPr bwMode="auto">
          <a:xfrm>
            <a:off x="9716198" y="6556185"/>
            <a:ext cx="767273" cy="8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5" tIns="46558" rIns="93115" bIns="46558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30820" eaLnBrk="1" hangingPunct="1"/>
            <a:r>
              <a:rPr lang="ru-RU" altLang="ru-RU" sz="34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9713061" y="5228716"/>
            <a:ext cx="45719" cy="14819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75032" y="729083"/>
            <a:ext cx="3382532" cy="485061"/>
          </a:xfrm>
          <a:prstGeom prst="rect">
            <a:avLst/>
          </a:prstGeom>
        </p:spPr>
        <p:txBody>
          <a:bodyPr vert="horz" wrap="square" lIns="89237" tIns="44618" rIns="89237" bIns="44618" rtlCol="0" anchor="t">
            <a:noAutofit/>
          </a:bodyPr>
          <a:lstStyle/>
          <a:p>
            <a:pPr algn="ctr" defTabSz="892360">
              <a:lnSpc>
                <a:spcPct val="90000"/>
              </a:lnSpc>
              <a:spcBef>
                <a:spcPct val="0"/>
              </a:spcBef>
            </a:pPr>
            <a:r>
              <a:rPr lang="ru-RU" sz="20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Транспортный налог</a:t>
            </a:r>
          </a:p>
          <a:p>
            <a:pPr algn="ctr" defTabSz="892360">
              <a:lnSpc>
                <a:spcPct val="90000"/>
              </a:lnSpc>
              <a:spcBef>
                <a:spcPct val="0"/>
              </a:spcBef>
            </a:pPr>
            <a:r>
              <a:rPr lang="ru-RU" sz="20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организаций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9146" y="1358198"/>
            <a:ext cx="3466196" cy="5983162"/>
          </a:xfrm>
          <a:prstGeom prst="rect">
            <a:avLst/>
          </a:prstGeom>
          <a:solidFill>
            <a:schemeClr val="bg1"/>
          </a:solidFill>
          <a:ln cap="flat">
            <a:solidFill>
              <a:schemeClr val="tx1"/>
            </a:solidFill>
            <a:round/>
          </a:ln>
          <a:effectLst>
            <a:glow>
              <a:schemeClr val="accent1">
                <a:satMod val="175000"/>
              </a:schemeClr>
            </a:glow>
            <a:outerShdw sx="1000" sy="1000" algn="tl" rotWithShape="0">
              <a:prstClr val="black"/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balanced" dir="t"/>
          </a:scene3d>
          <a:sp3d>
            <a:bevelT w="165100" prst="coolSlant"/>
          </a:sp3d>
        </p:spPr>
        <p:txBody>
          <a:bodyPr vert="horz" wrap="none" lIns="118982" tIns="59491" rIns="118982" bIns="59491" rtlCol="0" anchor="t">
            <a:noAutofit/>
          </a:bodyPr>
          <a:lstStyle/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 smtClean="0">
                <a:latin typeface="Arial Narrow" panose="020B0606020202030204" pitchFamily="34" charset="0"/>
                <a:sym typeface="Symbol"/>
              </a:rPr>
              <a:t>1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.С 01.01.2022  г. сроки уплаты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налога  (авансовых платежей по налогу)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синхронизированы со сроками уплаты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транспортного и земельного налогов 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(не позднее 1 марта  года, следующего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за истекшим  налоговым периодом; не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позднее последнего числа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месяца следующего за истекшим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отчетным периодом)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 smtClean="0">
                <a:latin typeface="Arial Narrow" panose="020B0606020202030204" pitchFamily="34" charset="0"/>
                <a:sym typeface="Symbol"/>
              </a:rPr>
              <a:t>2</a:t>
            </a:r>
            <a:r>
              <a:rPr lang="ru-RU" sz="1600" b="1" dirty="0">
                <a:latin typeface="Arial Narrow" panose="020B0606020202030204" pitchFamily="34" charset="0"/>
                <a:sym typeface="Symbol"/>
              </a:rPr>
              <a:t>.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С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01.01.2023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 г. российские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организации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могут не отчитываться </a:t>
            </a:r>
            <a:endParaRPr lang="ru-RU" sz="1600" dirty="0" smtClean="0">
              <a:latin typeface="Arial Narrow" panose="020B0606020202030204" pitchFamily="34" charset="0"/>
              <a:sym typeface="Symbol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по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недвижимости, в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отношении которой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база по налогу на имущество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определяется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как кадастровая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стоимость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 smtClean="0">
                <a:latin typeface="Arial Narrow" panose="020B0606020202030204" pitchFamily="34" charset="0"/>
                <a:sym typeface="Symbol"/>
              </a:rPr>
              <a:t>3</a:t>
            </a:r>
            <a:r>
              <a:rPr lang="ru-RU" sz="1600" b="1" dirty="0">
                <a:latin typeface="Arial Narrow" panose="020B0606020202030204" pitchFamily="34" charset="0"/>
                <a:sym typeface="Symbol"/>
              </a:rPr>
              <a:t>.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С 01.01.2023 г. налогоплательщикам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 будут направлены сообщения  об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исчисленной сумме налога в отношении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 объектов недвижимости, налоговая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база по которым определяется как их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кадастровая стоимость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 smtClean="0">
                <a:latin typeface="Arial Narrow" panose="020B0606020202030204" pitchFamily="34" charset="0"/>
                <a:sym typeface="Symbol"/>
              </a:rPr>
              <a:t>4</a:t>
            </a:r>
            <a:r>
              <a:rPr lang="ru-RU" sz="1600" b="1" dirty="0">
                <a:latin typeface="Arial Narrow" panose="020B0606020202030204" pitchFamily="34" charset="0"/>
                <a:sym typeface="Symbol"/>
              </a:rPr>
              <a:t>.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С 01.01.2022  г. вступит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в силу </a:t>
            </a:r>
            <a:endParaRPr lang="ru-RU" sz="1600" dirty="0" smtClean="0">
              <a:latin typeface="Arial Narrow" panose="020B0606020202030204" pitchFamily="34" charset="0"/>
              <a:sym typeface="Symbol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норма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НК РФ о том, что с 1-го числа </a:t>
            </a:r>
            <a:endParaRPr lang="ru-RU" sz="1600" dirty="0" smtClean="0">
              <a:latin typeface="Arial Narrow" panose="020B0606020202030204" pitchFamily="34" charset="0"/>
              <a:sym typeface="Symbol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месяца  гибели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объекта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, налог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можно </a:t>
            </a:r>
            <a:endParaRPr lang="ru-RU" sz="1600" dirty="0" smtClean="0">
              <a:latin typeface="Arial Narrow" panose="020B0606020202030204" pitchFamily="34" charset="0"/>
              <a:sym typeface="Symbol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не платить (КНД 1150123)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78548" y="1381328"/>
            <a:ext cx="3465968" cy="5495647"/>
          </a:xfrm>
          <a:prstGeom prst="rect">
            <a:avLst/>
          </a:prstGeom>
          <a:solidFill>
            <a:schemeClr val="bg1"/>
          </a:solidFill>
          <a:ln cap="flat">
            <a:solidFill>
              <a:schemeClr val="tx1"/>
            </a:solidFill>
            <a:round/>
          </a:ln>
          <a:effectLst>
            <a:outerShdw sx="1000" sy="1000" algn="ctr" rotWithShape="0">
              <a:srgbClr val="000000"/>
            </a:outerShdw>
            <a:softEdge rad="0"/>
          </a:effectLst>
          <a:scene3d>
            <a:camera prst="orthographicFront"/>
            <a:lightRig rig="balanced" dir="t"/>
          </a:scene3d>
          <a:sp3d>
            <a:bevelT w="165100"/>
          </a:sp3d>
        </p:spPr>
        <p:txBody>
          <a:bodyPr vert="horz" wrap="none" lIns="118982" tIns="59491" rIns="118982" bIns="59491" rtlCol="0" anchor="t">
            <a:noAutofit/>
          </a:bodyPr>
          <a:lstStyle/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>
                <a:latin typeface="Arial Narrow" panose="020B0606020202030204" pitchFamily="34" charset="0"/>
              </a:rPr>
              <a:t>1. </a:t>
            </a:r>
            <a:r>
              <a:rPr lang="ru-RU" sz="1600" dirty="0" smtClean="0">
                <a:latin typeface="Arial Narrow" panose="020B0606020202030204" pitchFamily="34" charset="0"/>
              </a:rPr>
              <a:t>С 01.01. 2021  установлен  единый 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</a:rPr>
              <a:t>срок </a:t>
            </a:r>
            <a:r>
              <a:rPr lang="ru-RU" sz="1600" dirty="0">
                <a:latin typeface="Arial Narrow" panose="020B0606020202030204" pitchFamily="34" charset="0"/>
              </a:rPr>
              <a:t>уплаты </a:t>
            </a:r>
            <a:r>
              <a:rPr lang="ru-RU" sz="1600" dirty="0" smtClean="0">
                <a:latin typeface="Arial Narrow" panose="020B0606020202030204" pitchFamily="34" charset="0"/>
              </a:rPr>
              <a:t>налога (авансовых </a:t>
            </a:r>
            <a:r>
              <a:rPr lang="ru-RU" sz="1600" dirty="0">
                <a:latin typeface="Arial Narrow" panose="020B0606020202030204" pitchFamily="34" charset="0"/>
              </a:rPr>
              <a:t>платежей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</a:rPr>
              <a:t>по налогу)</a:t>
            </a:r>
            <a:endParaRPr lang="ru-RU" sz="1600" dirty="0">
              <a:latin typeface="Arial Narrow" panose="020B0606020202030204" pitchFamily="34" charset="0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 smtClean="0">
                <a:latin typeface="Arial Narrow" panose="020B0606020202030204" pitchFamily="34" charset="0"/>
              </a:rPr>
              <a:t>2. </a:t>
            </a:r>
            <a:r>
              <a:rPr lang="ru-RU" sz="1600" dirty="0" smtClean="0">
                <a:latin typeface="Arial Narrow" panose="020B0606020202030204" pitchFamily="34" charset="0"/>
              </a:rPr>
              <a:t>С 01.01.2021 отменена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обязанность по</a:t>
            </a:r>
            <a:endParaRPr lang="ru-RU" sz="1600" dirty="0">
              <a:latin typeface="Arial Narrow" panose="020B0606020202030204" pitchFamily="34" charset="0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</a:rPr>
              <a:t>представлению налоговых деклараций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>
                <a:latin typeface="Arial Narrow" panose="020B0606020202030204" pitchFamily="34" charset="0"/>
              </a:rPr>
              <a:t>3</a:t>
            </a:r>
            <a:r>
              <a:rPr lang="ru-RU" sz="1600" b="1" dirty="0" smtClean="0">
                <a:latin typeface="Arial Narrow" panose="020B0606020202030204" pitchFamily="34" charset="0"/>
              </a:rPr>
              <a:t>.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С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01.01.2021 налоговые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органы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направляют сообщения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об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исчисленной сумме налога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 smtClean="0">
                <a:latin typeface="Arial Narrow" panose="020B0606020202030204" pitchFamily="34" charset="0"/>
                <a:sym typeface="Symbol"/>
              </a:rPr>
              <a:t>4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. С 01.01.2021 введена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ответственность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организаций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за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неправомерное несообщение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сведений 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налоговому органу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>
                <a:latin typeface="Arial Narrow" panose="020B0606020202030204" pitchFamily="34" charset="0"/>
                <a:sym typeface="Symbol"/>
              </a:rPr>
              <a:t>5</a:t>
            </a:r>
            <a:r>
              <a:rPr lang="ru-RU" sz="1600" b="1" dirty="0" smtClean="0"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600" b="1" dirty="0">
                <a:latin typeface="Arial Narrow" panose="020B0606020202030204" pitchFamily="34" charset="0"/>
                <a:sym typeface="Symbol"/>
              </a:rPr>
              <a:t>.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С 01.01.2021 исчисление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налога </a:t>
            </a:r>
            <a:endParaRPr lang="ru-RU" sz="1600" dirty="0" smtClean="0">
              <a:latin typeface="Arial Narrow" panose="020B0606020202030204" pitchFamily="34" charset="0"/>
              <a:sym typeface="Symbol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в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отношении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транспортного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средства, </a:t>
            </a:r>
            <a:endParaRPr lang="ru-RU" sz="1600" dirty="0" smtClean="0">
              <a:latin typeface="Arial Narrow" panose="020B0606020202030204" pitchFamily="34" charset="0"/>
              <a:sym typeface="Symbol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прекратившего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свое существование в </a:t>
            </a:r>
            <a:endParaRPr lang="ru-RU" sz="1600" dirty="0" smtClean="0">
              <a:latin typeface="Arial Narrow" panose="020B0606020202030204" pitchFamily="34" charset="0"/>
              <a:sym typeface="Symbol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связи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с его гибелью или уничтожением, </a:t>
            </a:r>
            <a:endParaRPr lang="ru-RU" sz="1600" dirty="0" smtClean="0">
              <a:latin typeface="Arial Narrow" panose="020B0606020202030204" pitchFamily="34" charset="0"/>
              <a:sym typeface="Symbol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не производится с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1 числа месяца гибели </a:t>
            </a:r>
            <a:endParaRPr lang="ru-RU" sz="1600" dirty="0" smtClean="0">
              <a:latin typeface="Arial Narrow" panose="020B0606020202030204" pitchFamily="34" charset="0"/>
              <a:sym typeface="Symbol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или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уничтожения объекта на основании </a:t>
            </a:r>
            <a:endParaRPr lang="ru-RU" sz="1600" dirty="0" smtClean="0">
              <a:latin typeface="Arial Narrow" panose="020B0606020202030204" pitchFamily="34" charset="0"/>
              <a:sym typeface="Symbol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соответствующего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заявления </a:t>
            </a:r>
            <a:endParaRPr lang="ru-RU" sz="1600" dirty="0" smtClean="0">
              <a:latin typeface="Arial Narrow" panose="020B0606020202030204" pitchFamily="34" charset="0"/>
              <a:sym typeface="Symbol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налогоплательщика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(КНД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1150076)</a:t>
            </a:r>
            <a:endParaRPr lang="ru-RU" sz="1600" dirty="0">
              <a:latin typeface="Arial Narrow" panose="020B0606020202030204" pitchFamily="34" charset="0"/>
              <a:sym typeface="Symbo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78948" y="1358198"/>
            <a:ext cx="3024336" cy="5197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balanced" dir="t"/>
          </a:scene3d>
          <a:sp3d>
            <a:bevelT w="165100"/>
          </a:sp3d>
        </p:spPr>
        <p:txBody>
          <a:bodyPr vert="horz" wrap="none" lIns="118982" tIns="59491" rIns="118982" bIns="59491" rtlCol="0" anchor="t">
            <a:noAutofit/>
          </a:bodyPr>
          <a:lstStyle/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>
                <a:latin typeface="Arial Narrow" panose="020B0606020202030204" pitchFamily="34" charset="0"/>
              </a:rPr>
              <a:t>1. </a:t>
            </a:r>
            <a:r>
              <a:rPr lang="ru-RU" sz="1600" dirty="0">
                <a:latin typeface="Arial Narrow" panose="020B0606020202030204" pitchFamily="34" charset="0"/>
              </a:rPr>
              <a:t>С 01.01. 2021  установлен </a:t>
            </a:r>
            <a:r>
              <a:rPr lang="ru-RU" sz="1600" dirty="0" smtClean="0">
                <a:latin typeface="Arial Narrow" panose="020B0606020202030204" pitchFamily="34" charset="0"/>
              </a:rPr>
              <a:t>единый  </a:t>
            </a:r>
            <a:endParaRPr lang="ru-RU" sz="1600" dirty="0">
              <a:latin typeface="Arial Narrow" panose="020B0606020202030204" pitchFamily="34" charset="0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>
                <a:latin typeface="Arial Narrow" panose="020B0606020202030204" pitchFamily="34" charset="0"/>
              </a:rPr>
              <a:t>срок уплаты налога (авансовых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</a:rPr>
              <a:t>платежей по </a:t>
            </a:r>
            <a:r>
              <a:rPr lang="ru-RU" sz="1600" dirty="0">
                <a:latin typeface="Arial Narrow" panose="020B0606020202030204" pitchFamily="34" charset="0"/>
              </a:rPr>
              <a:t>налогу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>
                <a:latin typeface="Arial Narrow" panose="020B0606020202030204" pitchFamily="34" charset="0"/>
              </a:rPr>
              <a:t>2. </a:t>
            </a:r>
            <a:r>
              <a:rPr lang="ru-RU" sz="1600" dirty="0" smtClean="0">
                <a:latin typeface="Arial Narrow" panose="020B0606020202030204" pitchFamily="34" charset="0"/>
              </a:rPr>
              <a:t>С </a:t>
            </a:r>
            <a:r>
              <a:rPr lang="ru-RU" sz="1600" dirty="0">
                <a:latin typeface="Arial Narrow" panose="020B0606020202030204" pitchFamily="34" charset="0"/>
              </a:rPr>
              <a:t>01.01.2021 отменена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</a:rPr>
              <a:t>обязанность по представлению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</a:rPr>
              <a:t>налоговых деклараций </a:t>
            </a:r>
            <a:endParaRPr lang="ru-RU" sz="1600" b="1" dirty="0" smtClean="0">
              <a:latin typeface="Arial Narrow" panose="020B0606020202030204" pitchFamily="34" charset="0"/>
            </a:endParaRP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>
                <a:latin typeface="Arial Narrow" panose="020B0606020202030204" pitchFamily="34" charset="0"/>
              </a:rPr>
              <a:t>3</a:t>
            </a:r>
            <a:r>
              <a:rPr lang="ru-RU" sz="1600" b="1" dirty="0" smtClean="0">
                <a:latin typeface="Arial Narrow" panose="020B0606020202030204" pitchFamily="34" charset="0"/>
              </a:rPr>
              <a:t>.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С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01.01.2021 налоговые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органы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направляют сообщения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об 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исчисленной сумме </a:t>
            </a:r>
            <a:r>
              <a:rPr lang="ru-RU" sz="1600" dirty="0" smtClean="0">
                <a:latin typeface="Arial Narrow" panose="020B0606020202030204" pitchFamily="34" charset="0"/>
                <a:sym typeface="Symbol"/>
              </a:rPr>
              <a:t>налога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b="1" dirty="0">
                <a:latin typeface="Arial Narrow" panose="020B0606020202030204" pitchFamily="34" charset="0"/>
                <a:sym typeface="Symbol"/>
              </a:rPr>
              <a:t>4</a:t>
            </a:r>
            <a:r>
              <a:rPr lang="ru-RU" sz="1600" dirty="0">
                <a:latin typeface="Arial Narrow" panose="020B0606020202030204" pitchFamily="34" charset="0"/>
                <a:sym typeface="Symbol"/>
              </a:rPr>
              <a:t>. С 01.01.2021 введена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>
                <a:latin typeface="Arial Narrow" panose="020B0606020202030204" pitchFamily="34" charset="0"/>
                <a:sym typeface="Symbol"/>
              </a:rPr>
              <a:t> ответственность организаций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>
                <a:latin typeface="Arial Narrow" panose="020B0606020202030204" pitchFamily="34" charset="0"/>
                <a:sym typeface="Symbol"/>
              </a:rPr>
              <a:t>за неправомерное несообщение </a:t>
            </a:r>
          </a:p>
          <a:p>
            <a:pPr defTabSz="1189814">
              <a:spcBef>
                <a:spcPct val="0"/>
              </a:spcBef>
              <a:buSzPct val="98000"/>
            </a:pPr>
            <a:r>
              <a:rPr lang="ru-RU" sz="1600" dirty="0">
                <a:latin typeface="Arial Narrow" panose="020B0606020202030204" pitchFamily="34" charset="0"/>
                <a:sym typeface="Symbol"/>
              </a:rPr>
              <a:t>сведений  налоговому органу</a:t>
            </a:r>
          </a:p>
          <a:p>
            <a:pPr defTabSz="1189814">
              <a:spcBef>
                <a:spcPct val="0"/>
              </a:spcBef>
              <a:buSzPct val="98000"/>
            </a:pP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38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7" y="552538"/>
            <a:ext cx="8580438" cy="85182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НАЛОГОВЫЕ ПОСТУПЛЕНИЯ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4107246"/>
              </p:ext>
            </p:extLst>
          </p:nvPr>
        </p:nvGraphicFramePr>
        <p:xfrm>
          <a:off x="738189" y="1332359"/>
          <a:ext cx="460851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40148" y="468263"/>
            <a:ext cx="1875104" cy="360040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40000" lnSpcReduction="20000"/>
          </a:bodyPr>
          <a:lstStyle/>
          <a:p>
            <a:pPr algn="ctr">
              <a:defRPr lang="ru-RU" sz="2800" b="1" i="0" u="none" strike="noStrike" kern="1200" baseline="0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(млн.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10535634"/>
              </p:ext>
            </p:extLst>
          </p:nvPr>
        </p:nvGraphicFramePr>
        <p:xfrm>
          <a:off x="5562724" y="1404367"/>
          <a:ext cx="4321632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99994484"/>
              </p:ext>
            </p:extLst>
          </p:nvPr>
        </p:nvGraphicFramePr>
        <p:xfrm>
          <a:off x="716135" y="4140671"/>
          <a:ext cx="4321632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955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603471" y="1694998"/>
            <a:ext cx="3312367" cy="5802202"/>
            <a:chOff x="603471" y="1694998"/>
            <a:chExt cx="3312367" cy="5427951"/>
          </a:xfrm>
          <a:solidFill>
            <a:schemeClr val="bg1"/>
          </a:solidFill>
        </p:grpSpPr>
        <p:sp>
          <p:nvSpPr>
            <p:cNvPr id="23" name="Полилиния 22"/>
            <p:cNvSpPr/>
            <p:nvPr/>
          </p:nvSpPr>
          <p:spPr>
            <a:xfrm>
              <a:off x="882204" y="1694998"/>
              <a:ext cx="2520279" cy="1329818"/>
            </a:xfrm>
            <a:custGeom>
              <a:avLst/>
              <a:gdLst>
                <a:gd name="connsiteX0" fmla="*/ 0 w 2520279"/>
                <a:gd name="connsiteY0" fmla="*/ 132982 h 1329818"/>
                <a:gd name="connsiteX1" fmla="*/ 132982 w 2520279"/>
                <a:gd name="connsiteY1" fmla="*/ 0 h 1329818"/>
                <a:gd name="connsiteX2" fmla="*/ 2387297 w 2520279"/>
                <a:gd name="connsiteY2" fmla="*/ 0 h 1329818"/>
                <a:gd name="connsiteX3" fmla="*/ 2520279 w 2520279"/>
                <a:gd name="connsiteY3" fmla="*/ 132982 h 1329818"/>
                <a:gd name="connsiteX4" fmla="*/ 2520279 w 2520279"/>
                <a:gd name="connsiteY4" fmla="*/ 1196836 h 1329818"/>
                <a:gd name="connsiteX5" fmla="*/ 2387297 w 2520279"/>
                <a:gd name="connsiteY5" fmla="*/ 1329818 h 1329818"/>
                <a:gd name="connsiteX6" fmla="*/ 132982 w 2520279"/>
                <a:gd name="connsiteY6" fmla="*/ 1329818 h 1329818"/>
                <a:gd name="connsiteX7" fmla="*/ 0 w 2520279"/>
                <a:gd name="connsiteY7" fmla="*/ 1196836 h 1329818"/>
                <a:gd name="connsiteX8" fmla="*/ 0 w 2520279"/>
                <a:gd name="connsiteY8" fmla="*/ 132982 h 132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279" h="1329818">
                  <a:moveTo>
                    <a:pt x="0" y="132982"/>
                  </a:moveTo>
                  <a:cubicBezTo>
                    <a:pt x="0" y="59538"/>
                    <a:pt x="59538" y="0"/>
                    <a:pt x="132982" y="0"/>
                  </a:cubicBezTo>
                  <a:lnTo>
                    <a:pt x="2387297" y="0"/>
                  </a:lnTo>
                  <a:cubicBezTo>
                    <a:pt x="2460741" y="0"/>
                    <a:pt x="2520279" y="59538"/>
                    <a:pt x="2520279" y="132982"/>
                  </a:cubicBezTo>
                  <a:lnTo>
                    <a:pt x="2520279" y="1196836"/>
                  </a:lnTo>
                  <a:cubicBezTo>
                    <a:pt x="2520279" y="1270280"/>
                    <a:pt x="2460741" y="1329818"/>
                    <a:pt x="2387297" y="1329818"/>
                  </a:cubicBezTo>
                  <a:lnTo>
                    <a:pt x="132982" y="1329818"/>
                  </a:lnTo>
                  <a:cubicBezTo>
                    <a:pt x="59538" y="1329818"/>
                    <a:pt x="0" y="1270280"/>
                    <a:pt x="0" y="1196836"/>
                  </a:cubicBezTo>
                  <a:lnTo>
                    <a:pt x="0" y="13298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76200">
              <a:extrusionClr>
                <a:schemeClr val="bg1"/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89" tIns="92289" rIns="92289" bIns="922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</a:rPr>
                <a:t>ФЕДЕРАЛЬНЫЕ ВЫЧЕТЫ</a:t>
              </a:r>
              <a:r>
                <a:rPr lang="ru-RU" sz="1400" kern="1200" dirty="0" smtClean="0"/>
                <a:t>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- 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для ВСЕХ налогоплательщиков,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имеющих в собственности объекты недвижимости: 10 м2 – от КС комнаты, 20 м2  - от КС квартиры,  50 м2 – от КС жилого дома (ст.403 НК РФ)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885751" y="3318342"/>
              <a:ext cx="2520279" cy="1872208"/>
            </a:xfrm>
            <a:custGeom>
              <a:avLst/>
              <a:gdLst>
                <a:gd name="connsiteX0" fmla="*/ 0 w 2520279"/>
                <a:gd name="connsiteY0" fmla="*/ 132982 h 1329818"/>
                <a:gd name="connsiteX1" fmla="*/ 132982 w 2520279"/>
                <a:gd name="connsiteY1" fmla="*/ 0 h 1329818"/>
                <a:gd name="connsiteX2" fmla="*/ 2387297 w 2520279"/>
                <a:gd name="connsiteY2" fmla="*/ 0 h 1329818"/>
                <a:gd name="connsiteX3" fmla="*/ 2520279 w 2520279"/>
                <a:gd name="connsiteY3" fmla="*/ 132982 h 1329818"/>
                <a:gd name="connsiteX4" fmla="*/ 2520279 w 2520279"/>
                <a:gd name="connsiteY4" fmla="*/ 1196836 h 1329818"/>
                <a:gd name="connsiteX5" fmla="*/ 2387297 w 2520279"/>
                <a:gd name="connsiteY5" fmla="*/ 1329818 h 1329818"/>
                <a:gd name="connsiteX6" fmla="*/ 132982 w 2520279"/>
                <a:gd name="connsiteY6" fmla="*/ 1329818 h 1329818"/>
                <a:gd name="connsiteX7" fmla="*/ 0 w 2520279"/>
                <a:gd name="connsiteY7" fmla="*/ 1196836 h 1329818"/>
                <a:gd name="connsiteX8" fmla="*/ 0 w 2520279"/>
                <a:gd name="connsiteY8" fmla="*/ 132982 h 132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279" h="1329818">
                  <a:moveTo>
                    <a:pt x="0" y="132982"/>
                  </a:moveTo>
                  <a:cubicBezTo>
                    <a:pt x="0" y="59538"/>
                    <a:pt x="59538" y="0"/>
                    <a:pt x="132982" y="0"/>
                  </a:cubicBezTo>
                  <a:lnTo>
                    <a:pt x="2387297" y="0"/>
                  </a:lnTo>
                  <a:cubicBezTo>
                    <a:pt x="2460741" y="0"/>
                    <a:pt x="2520279" y="59538"/>
                    <a:pt x="2520279" y="132982"/>
                  </a:cubicBezTo>
                  <a:lnTo>
                    <a:pt x="2520279" y="1196836"/>
                  </a:lnTo>
                  <a:cubicBezTo>
                    <a:pt x="2520279" y="1270280"/>
                    <a:pt x="2460741" y="1329818"/>
                    <a:pt x="2387297" y="1329818"/>
                  </a:cubicBezTo>
                  <a:lnTo>
                    <a:pt x="132982" y="1329818"/>
                  </a:lnTo>
                  <a:cubicBezTo>
                    <a:pt x="59538" y="1329818"/>
                    <a:pt x="0" y="1270280"/>
                    <a:pt x="0" y="1196836"/>
                  </a:cubicBezTo>
                  <a:lnTo>
                    <a:pt x="0" y="13298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89" tIns="92289" rIns="92289" bIns="922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</a:rPr>
                <a:t>ФЕДЕРАЛЬНЫЕ ЛЬГОТЫ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– для плательщиков, поименованных в 407 ст. НК РФ): пенсионеров, инвалидов, Героев СС, </a:t>
              </a:r>
              <a:r>
                <a:rPr lang="ru-RU" sz="1400" dirty="0">
                  <a:solidFill>
                    <a:schemeClr val="tx1"/>
                  </a:solidFill>
                </a:rPr>
                <a:t>Г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ероев РФ,  участников ВОВ,  подвергшихся  радиации, военнослужащих,  собственников хоз. строений  до 50м2 и др.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603471" y="5411957"/>
              <a:ext cx="3312367" cy="1710992"/>
            </a:xfrm>
            <a:custGeom>
              <a:avLst/>
              <a:gdLst>
                <a:gd name="connsiteX0" fmla="*/ 0 w 2520279"/>
                <a:gd name="connsiteY0" fmla="*/ 132982 h 1329818"/>
                <a:gd name="connsiteX1" fmla="*/ 132982 w 2520279"/>
                <a:gd name="connsiteY1" fmla="*/ 0 h 1329818"/>
                <a:gd name="connsiteX2" fmla="*/ 2387297 w 2520279"/>
                <a:gd name="connsiteY2" fmla="*/ 0 h 1329818"/>
                <a:gd name="connsiteX3" fmla="*/ 2520279 w 2520279"/>
                <a:gd name="connsiteY3" fmla="*/ 132982 h 1329818"/>
                <a:gd name="connsiteX4" fmla="*/ 2520279 w 2520279"/>
                <a:gd name="connsiteY4" fmla="*/ 1196836 h 1329818"/>
                <a:gd name="connsiteX5" fmla="*/ 2387297 w 2520279"/>
                <a:gd name="connsiteY5" fmla="*/ 1329818 h 1329818"/>
                <a:gd name="connsiteX6" fmla="*/ 132982 w 2520279"/>
                <a:gd name="connsiteY6" fmla="*/ 1329818 h 1329818"/>
                <a:gd name="connsiteX7" fmla="*/ 0 w 2520279"/>
                <a:gd name="connsiteY7" fmla="*/ 1196836 h 1329818"/>
                <a:gd name="connsiteX8" fmla="*/ 0 w 2520279"/>
                <a:gd name="connsiteY8" fmla="*/ 132982 h 132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279" h="1329818">
                  <a:moveTo>
                    <a:pt x="0" y="132982"/>
                  </a:moveTo>
                  <a:cubicBezTo>
                    <a:pt x="0" y="59538"/>
                    <a:pt x="59538" y="0"/>
                    <a:pt x="132982" y="0"/>
                  </a:cubicBezTo>
                  <a:lnTo>
                    <a:pt x="2387297" y="0"/>
                  </a:lnTo>
                  <a:cubicBezTo>
                    <a:pt x="2460741" y="0"/>
                    <a:pt x="2520279" y="59538"/>
                    <a:pt x="2520279" y="132982"/>
                  </a:cubicBezTo>
                  <a:lnTo>
                    <a:pt x="2520279" y="1196836"/>
                  </a:lnTo>
                  <a:cubicBezTo>
                    <a:pt x="2520279" y="1270280"/>
                    <a:pt x="2460741" y="1329818"/>
                    <a:pt x="2387297" y="1329818"/>
                  </a:cubicBezTo>
                  <a:lnTo>
                    <a:pt x="132982" y="1329818"/>
                  </a:lnTo>
                  <a:cubicBezTo>
                    <a:pt x="59538" y="1329818"/>
                    <a:pt x="0" y="1270280"/>
                    <a:pt x="0" y="1196836"/>
                  </a:cubicBezTo>
                  <a:lnTo>
                    <a:pt x="0" y="13298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119" tIns="256119" rIns="256119" bIns="256119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</a:rPr>
                <a:t>МЕСТНЫЕ ЛЬГОТЫ –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установлены не во всех муниципальных образованиях области. Предоставляются многодетным, малоимущим, утратившим имущество в результате пожаров, детям, оставшимся без попечения родителей,  гражданам на новые строения и др. 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	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6780" y="407816"/>
            <a:ext cx="8580438" cy="563797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ВЫЧЕТЫ ПО ИМУЩЕСТВЕННЫМ НАЛОГАМ ФИЗИЧЕСКИХ ЛИЦ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4831" y="926315"/>
            <a:ext cx="3558609" cy="580708"/>
          </a:xfrm>
          <a:prstGeom prst="rect">
            <a:avLst/>
          </a:prstGeom>
        </p:spPr>
        <p:txBody>
          <a:bodyPr vert="horz" wrap="square" lIns="89237" tIns="44618" rIns="89237" bIns="44618" rtlCol="0" anchor="t">
            <a:noAutofit/>
          </a:bodyPr>
          <a:lstStyle/>
          <a:p>
            <a:pPr algn="ctr" defTabSz="892360">
              <a:lnSpc>
                <a:spcPct val="80000"/>
              </a:lnSpc>
              <a:spcBef>
                <a:spcPct val="0"/>
              </a:spcBef>
            </a:pPr>
            <a:r>
              <a:rPr lang="ru-RU" sz="2000" b="1" spc="-17" dirty="0">
                <a:latin typeface="Arial Narrow" panose="020B0606020202030204" pitchFamily="34" charset="0"/>
              </a:rPr>
              <a:t>Налог на имущество </a:t>
            </a:r>
            <a:endParaRPr lang="ru-RU" sz="2000" b="1" spc="-17" dirty="0" smtClean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7793" y="923789"/>
            <a:ext cx="3382532" cy="485061"/>
          </a:xfrm>
          <a:prstGeom prst="rect">
            <a:avLst/>
          </a:prstGeom>
        </p:spPr>
        <p:txBody>
          <a:bodyPr vert="horz" wrap="square" lIns="89237" tIns="44618" rIns="89237" bIns="44618" rtlCol="0" anchor="t">
            <a:noAutofit/>
          </a:bodyPr>
          <a:lstStyle/>
          <a:p>
            <a:pPr algn="ctr" defTabSz="892360">
              <a:lnSpc>
                <a:spcPct val="90000"/>
              </a:lnSpc>
              <a:spcBef>
                <a:spcPct val="0"/>
              </a:spcBef>
            </a:pPr>
            <a:r>
              <a:rPr lang="ru-RU" sz="2000" b="1" spc="-17" dirty="0" smtClean="0">
                <a:latin typeface="Arial Narrow" panose="020B0606020202030204" pitchFamily="34" charset="0"/>
              </a:rPr>
              <a:t>Транспортный налог</a:t>
            </a:r>
            <a:endParaRPr lang="ru-RU" sz="2000" b="1" spc="-17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1361" y="938100"/>
            <a:ext cx="3234522" cy="580708"/>
          </a:xfrm>
          <a:prstGeom prst="rect">
            <a:avLst/>
          </a:prstGeom>
        </p:spPr>
        <p:txBody>
          <a:bodyPr vert="horz" wrap="square" lIns="89237" tIns="44618" rIns="89237" bIns="44618" rtlCol="0" anchor="t">
            <a:noAutofit/>
          </a:bodyPr>
          <a:lstStyle/>
          <a:p>
            <a:pPr algn="ctr" defTabSz="892360">
              <a:lnSpc>
                <a:spcPct val="90000"/>
              </a:lnSpc>
              <a:spcBef>
                <a:spcPct val="0"/>
              </a:spcBef>
            </a:pPr>
            <a:r>
              <a:rPr lang="ru-RU" sz="2000" b="1" spc="-17" dirty="0" smtClean="0">
                <a:latin typeface="Arial Narrow" panose="020B0606020202030204" pitchFamily="34" charset="0"/>
              </a:rPr>
              <a:t>Земельный налог</a:t>
            </a:r>
            <a:endParaRPr lang="ru-RU" sz="2000" b="1" spc="-17" dirty="0">
              <a:latin typeface="Arial Narrow" panose="020B060602020203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884511" y="1694997"/>
            <a:ext cx="3093988" cy="5695075"/>
            <a:chOff x="524397" y="1699015"/>
            <a:chExt cx="3093988" cy="5695075"/>
          </a:xfrm>
        </p:grpSpPr>
        <p:sp>
          <p:nvSpPr>
            <p:cNvPr id="30" name="Полилиния 29"/>
            <p:cNvSpPr/>
            <p:nvPr/>
          </p:nvSpPr>
          <p:spPr>
            <a:xfrm>
              <a:off x="524397" y="1699015"/>
              <a:ext cx="3093988" cy="2447881"/>
            </a:xfrm>
            <a:custGeom>
              <a:avLst/>
              <a:gdLst>
                <a:gd name="connsiteX0" fmla="*/ 0 w 2520279"/>
                <a:gd name="connsiteY0" fmla="*/ 132982 h 1329818"/>
                <a:gd name="connsiteX1" fmla="*/ 132982 w 2520279"/>
                <a:gd name="connsiteY1" fmla="*/ 0 h 1329818"/>
                <a:gd name="connsiteX2" fmla="*/ 2387297 w 2520279"/>
                <a:gd name="connsiteY2" fmla="*/ 0 h 1329818"/>
                <a:gd name="connsiteX3" fmla="*/ 2520279 w 2520279"/>
                <a:gd name="connsiteY3" fmla="*/ 132982 h 1329818"/>
                <a:gd name="connsiteX4" fmla="*/ 2520279 w 2520279"/>
                <a:gd name="connsiteY4" fmla="*/ 1196836 h 1329818"/>
                <a:gd name="connsiteX5" fmla="*/ 2387297 w 2520279"/>
                <a:gd name="connsiteY5" fmla="*/ 1329818 h 1329818"/>
                <a:gd name="connsiteX6" fmla="*/ 132982 w 2520279"/>
                <a:gd name="connsiteY6" fmla="*/ 1329818 h 1329818"/>
                <a:gd name="connsiteX7" fmla="*/ 0 w 2520279"/>
                <a:gd name="connsiteY7" fmla="*/ 1196836 h 1329818"/>
                <a:gd name="connsiteX8" fmla="*/ 0 w 2520279"/>
                <a:gd name="connsiteY8" fmla="*/ 132982 h 132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279" h="1329818">
                  <a:moveTo>
                    <a:pt x="0" y="132982"/>
                  </a:moveTo>
                  <a:cubicBezTo>
                    <a:pt x="0" y="59538"/>
                    <a:pt x="59538" y="0"/>
                    <a:pt x="132982" y="0"/>
                  </a:cubicBezTo>
                  <a:lnTo>
                    <a:pt x="2387297" y="0"/>
                  </a:lnTo>
                  <a:cubicBezTo>
                    <a:pt x="2460741" y="0"/>
                    <a:pt x="2520279" y="59538"/>
                    <a:pt x="2520279" y="132982"/>
                  </a:cubicBezTo>
                  <a:lnTo>
                    <a:pt x="2520279" y="1196836"/>
                  </a:lnTo>
                  <a:cubicBezTo>
                    <a:pt x="2520279" y="1270280"/>
                    <a:pt x="2460741" y="1329818"/>
                    <a:pt x="2387297" y="1329818"/>
                  </a:cubicBezTo>
                  <a:lnTo>
                    <a:pt x="132982" y="1329818"/>
                  </a:lnTo>
                  <a:cubicBezTo>
                    <a:pt x="59538" y="1329818"/>
                    <a:pt x="0" y="1270280"/>
                    <a:pt x="0" y="1196836"/>
                  </a:cubicBezTo>
                  <a:lnTo>
                    <a:pt x="0" y="1329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89" tIns="92289" rIns="92289" bIns="922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</a:rPr>
                <a:t>ФЕДЕРАЛЬНЫЕ ВЫЧЕТЫ</a:t>
              </a:r>
              <a:r>
                <a:rPr lang="ru-RU" sz="1400" kern="1200" dirty="0" smtClean="0">
                  <a:solidFill>
                    <a:srgbClr val="FF0000"/>
                  </a:solidFill>
                </a:rPr>
                <a:t>   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                    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6 </a:t>
              </a:r>
              <a:r>
                <a:rPr lang="ru-RU" sz="1600" kern="1200" dirty="0" smtClean="0">
                  <a:solidFill>
                    <a:schemeClr val="tx1"/>
                  </a:solidFill>
                </a:rPr>
                <a:t>сот -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для всех налогоплательщиков,  поименованных в п.5  ст.391 НК РФ: Героев СС, Героев РФ, полных  кавалеров  ордена Славы,  инвалидов </a:t>
              </a:r>
              <a:r>
                <a:rPr lang="en-US" sz="1400" kern="1200" dirty="0" smtClean="0">
                  <a:solidFill>
                    <a:schemeClr val="tx1"/>
                  </a:solidFill>
                </a:rPr>
                <a:t>I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и</a:t>
              </a:r>
              <a:r>
                <a:rPr lang="en-US" sz="1400" kern="1200" dirty="0" smtClean="0">
                  <a:solidFill>
                    <a:schemeClr val="tx1"/>
                  </a:solidFill>
                </a:rPr>
                <a:t> II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 гр.,  инвалидов с детства, детей-инвалидов, ветеранов и инвалидов ВОВ, ветеранов и инвалидов боевых действий, подвергшихся радиации,  пенсионеров, многодетных и др.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559641" y="4443975"/>
              <a:ext cx="3035457" cy="2950115"/>
            </a:xfrm>
            <a:custGeom>
              <a:avLst/>
              <a:gdLst>
                <a:gd name="connsiteX0" fmla="*/ 0 w 2520279"/>
                <a:gd name="connsiteY0" fmla="*/ 132982 h 1329818"/>
                <a:gd name="connsiteX1" fmla="*/ 132982 w 2520279"/>
                <a:gd name="connsiteY1" fmla="*/ 0 h 1329818"/>
                <a:gd name="connsiteX2" fmla="*/ 2387297 w 2520279"/>
                <a:gd name="connsiteY2" fmla="*/ 0 h 1329818"/>
                <a:gd name="connsiteX3" fmla="*/ 2520279 w 2520279"/>
                <a:gd name="connsiteY3" fmla="*/ 132982 h 1329818"/>
                <a:gd name="connsiteX4" fmla="*/ 2520279 w 2520279"/>
                <a:gd name="connsiteY4" fmla="*/ 1196836 h 1329818"/>
                <a:gd name="connsiteX5" fmla="*/ 2387297 w 2520279"/>
                <a:gd name="connsiteY5" fmla="*/ 1329818 h 1329818"/>
                <a:gd name="connsiteX6" fmla="*/ 132982 w 2520279"/>
                <a:gd name="connsiteY6" fmla="*/ 1329818 h 1329818"/>
                <a:gd name="connsiteX7" fmla="*/ 0 w 2520279"/>
                <a:gd name="connsiteY7" fmla="*/ 1196836 h 1329818"/>
                <a:gd name="connsiteX8" fmla="*/ 0 w 2520279"/>
                <a:gd name="connsiteY8" fmla="*/ 132982 h 132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279" h="1329818">
                  <a:moveTo>
                    <a:pt x="0" y="132982"/>
                  </a:moveTo>
                  <a:cubicBezTo>
                    <a:pt x="0" y="59538"/>
                    <a:pt x="59538" y="0"/>
                    <a:pt x="132982" y="0"/>
                  </a:cubicBezTo>
                  <a:lnTo>
                    <a:pt x="2387297" y="0"/>
                  </a:lnTo>
                  <a:cubicBezTo>
                    <a:pt x="2460741" y="0"/>
                    <a:pt x="2520279" y="59538"/>
                    <a:pt x="2520279" y="132982"/>
                  </a:cubicBezTo>
                  <a:lnTo>
                    <a:pt x="2520279" y="1196836"/>
                  </a:lnTo>
                  <a:cubicBezTo>
                    <a:pt x="2520279" y="1270280"/>
                    <a:pt x="2460741" y="1329818"/>
                    <a:pt x="2387297" y="1329818"/>
                  </a:cubicBezTo>
                  <a:lnTo>
                    <a:pt x="132982" y="1329818"/>
                  </a:lnTo>
                  <a:cubicBezTo>
                    <a:pt x="59538" y="1329818"/>
                    <a:pt x="0" y="1270280"/>
                    <a:pt x="0" y="1196836"/>
                  </a:cubicBezTo>
                  <a:lnTo>
                    <a:pt x="0" y="1329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119" tIns="256119" rIns="256119" bIns="256119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</a:rPr>
                <a:t>МЕСТНЫЕ ЛЬГОТЫ –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установлены не во всех муниципальных образованиях области. </a:t>
              </a:r>
              <a:r>
                <a:rPr lang="ru-RU" sz="1400" dirty="0">
                  <a:solidFill>
                    <a:schemeClr val="tx1"/>
                  </a:solidFill>
                </a:rPr>
                <a:t>Предоставляются </a:t>
              </a:r>
              <a:r>
                <a:rPr lang="ru-RU" sz="1400" dirty="0" smtClean="0">
                  <a:solidFill>
                    <a:schemeClr val="tx1"/>
                  </a:solidFill>
                </a:rPr>
                <a:t>пенсионерам, многодетным, малоимущим, Героям </a:t>
              </a:r>
              <a:r>
                <a:rPr lang="ru-RU" sz="1400" dirty="0">
                  <a:solidFill>
                    <a:schemeClr val="tx1"/>
                  </a:solidFill>
                </a:rPr>
                <a:t>СС, </a:t>
              </a:r>
              <a:r>
                <a:rPr lang="ru-RU" sz="1400" dirty="0" smtClean="0">
                  <a:solidFill>
                    <a:schemeClr val="tx1"/>
                  </a:solidFill>
                </a:rPr>
                <a:t>Героям </a:t>
              </a:r>
              <a:r>
                <a:rPr lang="ru-RU" sz="1400" dirty="0">
                  <a:solidFill>
                    <a:schemeClr val="tx1"/>
                  </a:solidFill>
                </a:rPr>
                <a:t>РФ, </a:t>
              </a:r>
              <a:r>
                <a:rPr lang="ru-RU" sz="1400" dirty="0" smtClean="0">
                  <a:solidFill>
                    <a:schemeClr val="tx1"/>
                  </a:solidFill>
                </a:rPr>
                <a:t>полным кавалерам ордена </a:t>
              </a:r>
              <a:r>
                <a:rPr lang="ru-RU" sz="1400" dirty="0">
                  <a:solidFill>
                    <a:schemeClr val="tx1"/>
                  </a:solidFill>
                </a:rPr>
                <a:t>Славы, </a:t>
              </a:r>
              <a:r>
                <a:rPr lang="ru-RU" sz="1400" dirty="0" smtClean="0">
                  <a:solidFill>
                    <a:schemeClr val="tx1"/>
                  </a:solidFill>
                </a:rPr>
                <a:t>инвалидам </a:t>
              </a:r>
              <a:r>
                <a:rPr lang="ru-RU" sz="1400" dirty="0">
                  <a:solidFill>
                    <a:schemeClr val="tx1"/>
                  </a:solidFill>
                </a:rPr>
                <a:t>I и II гр., </a:t>
              </a:r>
              <a:r>
                <a:rPr lang="ru-RU" sz="1400" dirty="0" smtClean="0">
                  <a:solidFill>
                    <a:schemeClr val="tx1"/>
                  </a:solidFill>
                </a:rPr>
                <a:t>инвалидам </a:t>
              </a:r>
              <a:r>
                <a:rPr lang="ru-RU" sz="1400" dirty="0">
                  <a:solidFill>
                    <a:schemeClr val="tx1"/>
                  </a:solidFill>
                </a:rPr>
                <a:t>с детства, </a:t>
              </a:r>
              <a:r>
                <a:rPr lang="ru-RU" sz="1400" dirty="0" smtClean="0">
                  <a:solidFill>
                    <a:schemeClr val="tx1"/>
                  </a:solidFill>
                </a:rPr>
                <a:t>детям-инвалидам, ветеранам </a:t>
              </a:r>
              <a:r>
                <a:rPr lang="ru-RU" sz="1400" dirty="0">
                  <a:solidFill>
                    <a:schemeClr val="tx1"/>
                  </a:solidFill>
                </a:rPr>
                <a:t>и </a:t>
              </a:r>
              <a:r>
                <a:rPr lang="ru-RU" sz="1400" dirty="0" smtClean="0">
                  <a:solidFill>
                    <a:schemeClr val="tx1"/>
                  </a:solidFill>
                </a:rPr>
                <a:t>инвалидам </a:t>
              </a:r>
              <a:r>
                <a:rPr lang="ru-RU" sz="1400" dirty="0">
                  <a:solidFill>
                    <a:schemeClr val="tx1"/>
                  </a:solidFill>
                </a:rPr>
                <a:t>ВОВ, </a:t>
              </a:r>
              <a:r>
                <a:rPr lang="ru-RU" sz="1400" dirty="0" smtClean="0">
                  <a:solidFill>
                    <a:schemeClr val="tx1"/>
                  </a:solidFill>
                </a:rPr>
                <a:t>ветеранам </a:t>
              </a:r>
              <a:r>
                <a:rPr lang="ru-RU" sz="1400" dirty="0">
                  <a:solidFill>
                    <a:schemeClr val="tx1"/>
                  </a:solidFill>
                </a:rPr>
                <a:t>и </a:t>
              </a:r>
              <a:r>
                <a:rPr lang="ru-RU" sz="1400" dirty="0" smtClean="0">
                  <a:solidFill>
                    <a:schemeClr val="tx1"/>
                  </a:solidFill>
                </a:rPr>
                <a:t>инвалидам </a:t>
              </a:r>
              <a:r>
                <a:rPr lang="ru-RU" sz="1400" dirty="0">
                  <a:solidFill>
                    <a:schemeClr val="tx1"/>
                  </a:solidFill>
                </a:rPr>
                <a:t>боевых действий, </a:t>
              </a:r>
              <a:r>
                <a:rPr lang="ru-RU" sz="1400" dirty="0" smtClean="0">
                  <a:solidFill>
                    <a:schemeClr val="tx1"/>
                  </a:solidFill>
                </a:rPr>
                <a:t>подвергшимся радиации и </a:t>
              </a:r>
              <a:r>
                <a:rPr lang="ru-RU" sz="1400" dirty="0">
                  <a:solidFill>
                    <a:schemeClr val="tx1"/>
                  </a:solidFill>
                </a:rPr>
                <a:t>др.</a:t>
              </a:r>
            </a:p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803009" y="1694998"/>
            <a:ext cx="2841427" cy="5297923"/>
            <a:chOff x="706665" y="1625601"/>
            <a:chExt cx="2841427" cy="5297923"/>
          </a:xfrm>
          <a:solidFill>
            <a:schemeClr val="bg1"/>
          </a:solidFill>
        </p:grpSpPr>
        <p:sp>
          <p:nvSpPr>
            <p:cNvPr id="34" name="Полилиния 33"/>
            <p:cNvSpPr/>
            <p:nvPr/>
          </p:nvSpPr>
          <p:spPr>
            <a:xfrm>
              <a:off x="706665" y="1625601"/>
              <a:ext cx="2841427" cy="2971708"/>
            </a:xfrm>
            <a:custGeom>
              <a:avLst/>
              <a:gdLst>
                <a:gd name="connsiteX0" fmla="*/ 0 w 2520279"/>
                <a:gd name="connsiteY0" fmla="*/ 132982 h 1329818"/>
                <a:gd name="connsiteX1" fmla="*/ 132982 w 2520279"/>
                <a:gd name="connsiteY1" fmla="*/ 0 h 1329818"/>
                <a:gd name="connsiteX2" fmla="*/ 2387297 w 2520279"/>
                <a:gd name="connsiteY2" fmla="*/ 0 h 1329818"/>
                <a:gd name="connsiteX3" fmla="*/ 2520279 w 2520279"/>
                <a:gd name="connsiteY3" fmla="*/ 132982 h 1329818"/>
                <a:gd name="connsiteX4" fmla="*/ 2520279 w 2520279"/>
                <a:gd name="connsiteY4" fmla="*/ 1196836 h 1329818"/>
                <a:gd name="connsiteX5" fmla="*/ 2387297 w 2520279"/>
                <a:gd name="connsiteY5" fmla="*/ 1329818 h 1329818"/>
                <a:gd name="connsiteX6" fmla="*/ 132982 w 2520279"/>
                <a:gd name="connsiteY6" fmla="*/ 1329818 h 1329818"/>
                <a:gd name="connsiteX7" fmla="*/ 0 w 2520279"/>
                <a:gd name="connsiteY7" fmla="*/ 1196836 h 1329818"/>
                <a:gd name="connsiteX8" fmla="*/ 0 w 2520279"/>
                <a:gd name="connsiteY8" fmla="*/ 132982 h 132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279" h="1329818">
                  <a:moveTo>
                    <a:pt x="0" y="132982"/>
                  </a:moveTo>
                  <a:cubicBezTo>
                    <a:pt x="0" y="59538"/>
                    <a:pt x="59538" y="0"/>
                    <a:pt x="132982" y="0"/>
                  </a:cubicBezTo>
                  <a:lnTo>
                    <a:pt x="2387297" y="0"/>
                  </a:lnTo>
                  <a:cubicBezTo>
                    <a:pt x="2460741" y="0"/>
                    <a:pt x="2520279" y="59538"/>
                    <a:pt x="2520279" y="132982"/>
                  </a:cubicBezTo>
                  <a:lnTo>
                    <a:pt x="2520279" y="1196836"/>
                  </a:lnTo>
                  <a:cubicBezTo>
                    <a:pt x="2520279" y="1270280"/>
                    <a:pt x="2460741" y="1329818"/>
                    <a:pt x="2387297" y="1329818"/>
                  </a:cubicBezTo>
                  <a:lnTo>
                    <a:pt x="132982" y="1329818"/>
                  </a:lnTo>
                  <a:cubicBezTo>
                    <a:pt x="59538" y="1329818"/>
                    <a:pt x="0" y="1270280"/>
                    <a:pt x="0" y="1196836"/>
                  </a:cubicBezTo>
                  <a:lnTo>
                    <a:pt x="0" y="13298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89" tIns="92289" rIns="92289" bIns="922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FF0000"/>
                  </a:solidFill>
                </a:rPr>
                <a:t>О</a:t>
              </a:r>
              <a:r>
                <a:rPr lang="ru-RU" sz="1400" b="1" kern="1200" dirty="0" smtClean="0">
                  <a:solidFill>
                    <a:srgbClr val="FF0000"/>
                  </a:solidFill>
                </a:rPr>
                <a:t>СВОБОЖДЕНИЕ ОТ УПЛАТЫ НАЛОГА по  ст. 358  НК РФ:</a:t>
              </a:r>
              <a:r>
                <a:rPr lang="ru-RU" sz="1400" b="1" dirty="0">
                  <a:solidFill>
                    <a:schemeClr val="bg1"/>
                  </a:solidFill>
                </a:rPr>
                <a:t>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по весельным, </a:t>
              </a:r>
              <a:r>
                <a:rPr lang="ru-RU" sz="1400" dirty="0" smtClean="0">
                  <a:solidFill>
                    <a:schemeClr val="tx1"/>
                  </a:solidFill>
                </a:rPr>
                <a:t>м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оторным лодкам </a:t>
              </a:r>
              <a:r>
                <a:rPr lang="ru-RU" sz="1400" kern="1200" dirty="0" smtClean="0">
                  <a:solidFill>
                    <a:schemeClr val="bg1"/>
                  </a:solidFill>
                </a:rPr>
                <a:t>до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5 </a:t>
              </a:r>
              <a:r>
                <a:rPr lang="ru-RU" sz="1400" kern="1200" dirty="0" err="1" smtClean="0">
                  <a:solidFill>
                    <a:schemeClr val="tx1"/>
                  </a:solidFill>
                </a:rPr>
                <a:t>л.с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.,  тракторам, самоходным комбайнам и спец. технике сельхоз. товаропроизводителей, </a:t>
              </a:r>
              <a:r>
                <a:rPr lang="ru-RU" sz="1400" kern="1200" dirty="0" err="1" smtClean="0">
                  <a:solidFill>
                    <a:schemeClr val="tx1"/>
                  </a:solidFill>
                </a:rPr>
                <a:t>ТрС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 в розыске,   промысловым морским и речным судам,  </a:t>
              </a:r>
              <a:r>
                <a:rPr lang="ru-RU" sz="1400" kern="1200" dirty="0" err="1" smtClean="0">
                  <a:solidFill>
                    <a:schemeClr val="tx1"/>
                  </a:solidFill>
                </a:rPr>
                <a:t>ТрС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 федеральных гос. </a:t>
              </a:r>
              <a:r>
                <a:rPr lang="ru-RU" sz="1400" dirty="0" smtClean="0">
                  <a:solidFill>
                    <a:schemeClr val="tx1"/>
                  </a:solidFill>
                </a:rPr>
                <a:t>о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рганов, органов исполнительной власти, автомобилям легковым, оборудованным для использования инвалидами и др</a:t>
              </a:r>
              <a:r>
                <a:rPr lang="ru-RU" sz="1400" b="1" kern="1200" dirty="0" smtClean="0">
                  <a:solidFill>
                    <a:schemeClr val="bg1"/>
                  </a:solidFill>
                </a:rPr>
                <a:t>.  </a:t>
              </a:r>
              <a:endParaRPr lang="ru-RU" sz="1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961598" y="4893473"/>
              <a:ext cx="2520279" cy="2030051"/>
            </a:xfrm>
            <a:custGeom>
              <a:avLst/>
              <a:gdLst>
                <a:gd name="connsiteX0" fmla="*/ 0 w 2520279"/>
                <a:gd name="connsiteY0" fmla="*/ 132982 h 1329818"/>
                <a:gd name="connsiteX1" fmla="*/ 132982 w 2520279"/>
                <a:gd name="connsiteY1" fmla="*/ 0 h 1329818"/>
                <a:gd name="connsiteX2" fmla="*/ 2387297 w 2520279"/>
                <a:gd name="connsiteY2" fmla="*/ 0 h 1329818"/>
                <a:gd name="connsiteX3" fmla="*/ 2520279 w 2520279"/>
                <a:gd name="connsiteY3" fmla="*/ 132982 h 1329818"/>
                <a:gd name="connsiteX4" fmla="*/ 2520279 w 2520279"/>
                <a:gd name="connsiteY4" fmla="*/ 1196836 h 1329818"/>
                <a:gd name="connsiteX5" fmla="*/ 2387297 w 2520279"/>
                <a:gd name="connsiteY5" fmla="*/ 1329818 h 1329818"/>
                <a:gd name="connsiteX6" fmla="*/ 132982 w 2520279"/>
                <a:gd name="connsiteY6" fmla="*/ 1329818 h 1329818"/>
                <a:gd name="connsiteX7" fmla="*/ 0 w 2520279"/>
                <a:gd name="connsiteY7" fmla="*/ 1196836 h 1329818"/>
                <a:gd name="connsiteX8" fmla="*/ 0 w 2520279"/>
                <a:gd name="connsiteY8" fmla="*/ 132982 h 132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279" h="1329818">
                  <a:moveTo>
                    <a:pt x="0" y="132982"/>
                  </a:moveTo>
                  <a:cubicBezTo>
                    <a:pt x="0" y="59538"/>
                    <a:pt x="59538" y="0"/>
                    <a:pt x="132982" y="0"/>
                  </a:cubicBezTo>
                  <a:lnTo>
                    <a:pt x="2387297" y="0"/>
                  </a:lnTo>
                  <a:cubicBezTo>
                    <a:pt x="2460741" y="0"/>
                    <a:pt x="2520279" y="59538"/>
                    <a:pt x="2520279" y="132982"/>
                  </a:cubicBezTo>
                  <a:lnTo>
                    <a:pt x="2520279" y="1196836"/>
                  </a:lnTo>
                  <a:cubicBezTo>
                    <a:pt x="2520279" y="1270280"/>
                    <a:pt x="2460741" y="1329818"/>
                    <a:pt x="2387297" y="1329818"/>
                  </a:cubicBezTo>
                  <a:lnTo>
                    <a:pt x="132982" y="1329818"/>
                  </a:lnTo>
                  <a:cubicBezTo>
                    <a:pt x="59538" y="1329818"/>
                    <a:pt x="0" y="1270280"/>
                    <a:pt x="0" y="1196836"/>
                  </a:cubicBezTo>
                  <a:lnTo>
                    <a:pt x="0" y="13298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89" tIns="92289" rIns="92289" bIns="922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</a:rPr>
                <a:t>РЕГИОНАЛЬНЫЕ ЛЬГОТЫ</a:t>
              </a:r>
              <a:r>
                <a:rPr lang="ru-RU" sz="1400" kern="1200" dirty="0" smtClean="0"/>
                <a:t> –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для плательщиков, поименованных в ст.4              № 379-ОЗ  «О транспортном налоге»: пенсионеров, инвалидов, инвалидов  и  участников ВОВ,  подвергшихся радиации, многодетных и родителей  детей-инвалидов до 18 лет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Плюс 37"/>
          <p:cNvSpPr/>
          <p:nvPr/>
        </p:nvSpPr>
        <p:spPr>
          <a:xfrm>
            <a:off x="1905218" y="3054245"/>
            <a:ext cx="315931" cy="376025"/>
          </a:xfrm>
          <a:prstGeom prst="mathPlus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15" tIns="0" rIns="129615" bIns="134829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39" name="Плюс 38"/>
          <p:cNvSpPr/>
          <p:nvPr/>
        </p:nvSpPr>
        <p:spPr>
          <a:xfrm>
            <a:off x="1911981" y="5419680"/>
            <a:ext cx="309168" cy="264776"/>
          </a:xfrm>
          <a:prstGeom prst="mathPlus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15" tIns="0" rIns="129615" bIns="134829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41" name="Плюс 40"/>
          <p:cNvSpPr/>
          <p:nvPr/>
        </p:nvSpPr>
        <p:spPr>
          <a:xfrm>
            <a:off x="8326962" y="4142879"/>
            <a:ext cx="303995" cy="326959"/>
          </a:xfrm>
          <a:prstGeom prst="mathPlus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15" tIns="0" rIns="129615" bIns="134829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43" name="Плюс 42"/>
          <p:cNvSpPr/>
          <p:nvPr/>
        </p:nvSpPr>
        <p:spPr>
          <a:xfrm>
            <a:off x="5130676" y="4631557"/>
            <a:ext cx="388159" cy="373210"/>
          </a:xfrm>
          <a:prstGeom prst="mathPlus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15" tIns="0" rIns="129615" bIns="134829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44" name="Стрелка вниз 43"/>
          <p:cNvSpPr/>
          <p:nvPr/>
        </p:nvSpPr>
        <p:spPr>
          <a:xfrm>
            <a:off x="1972205" y="1396222"/>
            <a:ext cx="188719" cy="216345"/>
          </a:xfrm>
          <a:prstGeom prst="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15" tIns="0" rIns="129615" bIns="134829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47" name="Стрелка вниз 46"/>
          <p:cNvSpPr/>
          <p:nvPr/>
        </p:nvSpPr>
        <p:spPr>
          <a:xfrm>
            <a:off x="5223723" y="1398851"/>
            <a:ext cx="188719" cy="216345"/>
          </a:xfrm>
          <a:prstGeom prst="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15" tIns="0" rIns="129615" bIns="134829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48" name="Стрелка вниз 47"/>
          <p:cNvSpPr/>
          <p:nvPr/>
        </p:nvSpPr>
        <p:spPr>
          <a:xfrm>
            <a:off x="8384601" y="1396224"/>
            <a:ext cx="188719" cy="216345"/>
          </a:xfrm>
          <a:prstGeom prst="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15" tIns="0" rIns="129615" bIns="134829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</p:spTree>
    <p:extLst>
      <p:ext uri="{BB962C8B-B14F-4D97-AF65-F5344CB8AC3E}">
        <p14:creationId xmlns:p14="http://schemas.microsoft.com/office/powerpoint/2010/main" val="260288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189" y="552455"/>
            <a:ext cx="9577064" cy="121919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200" cap="all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Налоговые поступления</a:t>
            </a:r>
            <a:endParaRPr lang="ru-RU" sz="2200" cap="all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0796" y="6554191"/>
            <a:ext cx="3096344" cy="621406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850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1920524361"/>
              </p:ext>
            </p:extLst>
          </p:nvPr>
        </p:nvGraphicFramePr>
        <p:xfrm>
          <a:off x="756209" y="1404367"/>
          <a:ext cx="4321632" cy="266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51901387"/>
              </p:ext>
            </p:extLst>
          </p:nvPr>
        </p:nvGraphicFramePr>
        <p:xfrm>
          <a:off x="5492461" y="3852639"/>
          <a:ext cx="43216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5786" y="6648870"/>
            <a:ext cx="9073008" cy="526727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/>
          </a:bodyPr>
          <a:lstStyle/>
          <a:p>
            <a:pPr defTabSz="1042872">
              <a:spcBef>
                <a:spcPct val="0"/>
              </a:spcBef>
            </a:pPr>
            <a:endParaRPr lang="ru-RU" sz="2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0148" y="468263"/>
            <a:ext cx="1875104" cy="360040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40000" lnSpcReduction="20000"/>
          </a:bodyPr>
          <a:lstStyle/>
          <a:p>
            <a:pPr algn="ctr">
              <a:defRPr lang="ru-RU" sz="2800" b="1" i="0" u="none" strike="noStrike" kern="1200" baseline="0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(млн. руб.)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40362068"/>
              </p:ext>
            </p:extLst>
          </p:nvPr>
        </p:nvGraphicFramePr>
        <p:xfrm>
          <a:off x="716134" y="4068663"/>
          <a:ext cx="4342533" cy="284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24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300-00-276\Desktop\отсортировать\6474djhd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36333" b="23239"/>
          <a:stretch/>
        </p:blipFill>
        <p:spPr bwMode="auto">
          <a:xfrm>
            <a:off x="6303631" y="1622658"/>
            <a:ext cx="3946353" cy="31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7422" y="1755443"/>
            <a:ext cx="1389914" cy="2103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1042688"/>
            <a:r>
              <a:rPr lang="ru-RU" sz="18900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8900" b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" y="0"/>
            <a:ext cx="9220329" cy="1056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 defTabSz="1042688"/>
            <a:r>
              <a:rPr lang="ru-RU" sz="62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Единый срок уплаты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7590" y="2196138"/>
            <a:ext cx="4616038" cy="1259487"/>
          </a:xfrm>
          <a:prstGeom prst="rect">
            <a:avLst/>
          </a:prstGeom>
          <a:noFill/>
        </p:spPr>
        <p:txBody>
          <a:bodyPr wrap="square" lIns="104269" tIns="52135" rIns="104269" bIns="52135">
            <a:spAutoFit/>
          </a:bodyPr>
          <a:lstStyle/>
          <a:p>
            <a:pPr defTabSz="1042688"/>
            <a:r>
              <a:rPr lang="ru-RU" sz="7500" b="1" dirty="0">
                <a:solidFill>
                  <a:srgbClr val="0062A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декабря</a:t>
            </a:r>
          </a:p>
        </p:txBody>
      </p:sp>
      <p:pic>
        <p:nvPicPr>
          <p:cNvPr id="1028" name="Picture 4" descr="D:\КАРТИНКИ_открытки_поздравления тексты_готовые открытки\картинки_ДЛЯ_БУКЛЕТОВ\транспорт\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580" y="3885897"/>
            <a:ext cx="1473070" cy="11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921" y="159129"/>
            <a:ext cx="1515768" cy="145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164" y="3885899"/>
            <a:ext cx="5781466" cy="874766"/>
          </a:xfrm>
          <a:prstGeom prst="rect">
            <a:avLst/>
          </a:prstGeom>
          <a:solidFill>
            <a:schemeClr val="tx2"/>
          </a:solidFill>
        </p:spPr>
        <p:txBody>
          <a:bodyPr wrap="square" lIns="104269" tIns="52135" rIns="104269" bIns="52135">
            <a:spAutoFit/>
          </a:bodyPr>
          <a:lstStyle/>
          <a:p>
            <a:pPr algn="ctr" defTabSz="1042688"/>
            <a:r>
              <a:rPr lang="ru-RU" sz="25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Оплатите налоги</a:t>
            </a:r>
          </a:p>
          <a:p>
            <a:pPr algn="ctr" defTabSz="1042688"/>
            <a:r>
              <a:rPr lang="ru-RU" sz="25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 выходя из дома!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" y="1028907"/>
            <a:ext cx="9220329" cy="905544"/>
          </a:xfrm>
          <a:prstGeom prst="rect">
            <a:avLst/>
          </a:prstGeom>
        </p:spPr>
        <p:txBody>
          <a:bodyPr wrap="square" lIns="104269" tIns="52135" rIns="104269" bIns="52135">
            <a:spAutoFit/>
          </a:bodyPr>
          <a:lstStyle/>
          <a:p>
            <a:pPr algn="ctr" defTabSz="1042688"/>
            <a:r>
              <a:rPr lang="ru-RU" sz="2600" b="1" dirty="0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налога на имущество, транспортного налога, земельного налога физическими лицами за </a:t>
            </a:r>
            <a:r>
              <a:rPr lang="ru-RU" sz="2600" b="1" dirty="0" smtClean="0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2600" b="1" dirty="0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4189" y="4751058"/>
            <a:ext cx="10238557" cy="1351820"/>
          </a:xfrm>
          <a:prstGeom prst="rect">
            <a:avLst/>
          </a:prstGeom>
        </p:spPr>
        <p:txBody>
          <a:bodyPr wrap="square" lIns="104269" tIns="52135" rIns="104269" bIns="52135">
            <a:spAutoFit/>
          </a:bodyPr>
          <a:lstStyle/>
          <a:p>
            <a:pPr defTabSz="1042688" fontAlgn="base"/>
            <a:r>
              <a:rPr lang="ru-RU" sz="2700" b="1" dirty="0">
                <a:solidFill>
                  <a:prstClr val="black"/>
                </a:solidFill>
                <a:latin typeface="Arial Narrow" panose="020B0606020202030204" pitchFamily="34" charset="0"/>
              </a:rPr>
              <a:t>С помощью электронных сервисов ФНС России</a:t>
            </a:r>
          </a:p>
          <a:p>
            <a:pPr marL="391007" indent="-391007" defTabSz="1042688" fontAlgn="base"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1F497D"/>
                </a:solidFill>
                <a:latin typeface="Arial Narrow" panose="020B0606020202030204" pitchFamily="34" charset="0"/>
              </a:rPr>
              <a:t>«Личный кабинет налогоплательщика для физических лиц»</a:t>
            </a:r>
          </a:p>
          <a:p>
            <a:pPr marL="391007" indent="-391007" defTabSz="1042688" fontAlgn="base"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1F497D"/>
                </a:solidFill>
                <a:latin typeface="Arial Narrow" panose="020B0606020202030204" pitchFamily="34" charset="0"/>
              </a:rPr>
              <a:t>«Заплати налоги»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136813"/>
            <a:ext cx="5851956" cy="813174"/>
          </a:xfrm>
          <a:prstGeom prst="rect">
            <a:avLst/>
          </a:prstGeom>
          <a:solidFill>
            <a:srgbClr val="FF0000"/>
          </a:solidFill>
        </p:spPr>
        <p:txBody>
          <a:bodyPr wrap="square" lIns="104269" tIns="52135" rIns="104269" bIns="52135">
            <a:spAutoFit/>
          </a:bodyPr>
          <a:lstStyle/>
          <a:p>
            <a:pPr algn="ctr" defTabSz="1042688" fontAlgn="base"/>
            <a:r>
              <a:rPr lang="ru-RU" sz="23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забудьте своевременно уплатить</a:t>
            </a:r>
          </a:p>
          <a:p>
            <a:pPr algn="ctr" defTabSz="1042688" fontAlgn="base"/>
            <a:r>
              <a:rPr lang="ru-RU" sz="23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имущественные налоги!</a:t>
            </a:r>
            <a:endParaRPr lang="ru-RU" sz="27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227" y="6136813"/>
            <a:ext cx="4590787" cy="813174"/>
          </a:xfrm>
          <a:prstGeom prst="rect">
            <a:avLst/>
          </a:prstGeom>
        </p:spPr>
        <p:txBody>
          <a:bodyPr wrap="square" lIns="104269" tIns="52135" rIns="104269" bIns="52135">
            <a:spAutoFit/>
          </a:bodyPr>
          <a:lstStyle/>
          <a:p>
            <a:pPr algn="ctr" defTabSz="1042688" fontAlgn="base"/>
            <a:r>
              <a:rPr lang="ru-RU" sz="23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допускайте образования налоговой задолженности!</a:t>
            </a:r>
          </a:p>
        </p:txBody>
      </p:sp>
      <p:pic>
        <p:nvPicPr>
          <p:cNvPr id="19" name="Picture 3" descr="Описание: E:\fns_\pict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5386" r="89847" b="56010"/>
          <a:stretch>
            <a:fillRect/>
          </a:stretch>
        </p:blipFill>
        <p:spPr bwMode="auto">
          <a:xfrm>
            <a:off x="10249984" y="5796856"/>
            <a:ext cx="443419" cy="176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321719" y="6913138"/>
            <a:ext cx="3284153" cy="597766"/>
          </a:xfrm>
          <a:prstGeom prst="rect">
            <a:avLst/>
          </a:prstGeom>
        </p:spPr>
        <p:txBody>
          <a:bodyPr wrap="square" lIns="104269" tIns="52135" rIns="104269" bIns="52135">
            <a:spAutoFit/>
          </a:bodyPr>
          <a:lstStyle/>
          <a:p>
            <a:pPr algn="r" defTabSz="1042688">
              <a:spcAft>
                <a:spcPts val="684"/>
              </a:spcAft>
            </a:pPr>
            <a:r>
              <a:rPr lang="en-US" sz="3200" b="1" dirty="0" smtClean="0">
                <a:solidFill>
                  <a:srgbClr val="004D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www.nalog.gov.ru</a:t>
            </a:r>
            <a:endParaRPr lang="ru-RU" sz="3200" b="1" dirty="0">
              <a:solidFill>
                <a:srgbClr val="004D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186" y="7212021"/>
            <a:ext cx="4335753" cy="351546"/>
          </a:xfrm>
          <a:prstGeom prst="rect">
            <a:avLst/>
          </a:prstGeom>
        </p:spPr>
        <p:txBody>
          <a:bodyPr wrap="square" lIns="104269" tIns="52135" rIns="104269" bIns="52135">
            <a:spAutoFit/>
          </a:bodyPr>
          <a:lstStyle/>
          <a:p>
            <a:pPr defTabSz="1042688">
              <a:spcAft>
                <a:spcPts val="684"/>
              </a:spcAft>
            </a:pPr>
            <a:r>
              <a:rPr lang="ru-RU" sz="1600" b="1" dirty="0">
                <a:solidFill>
                  <a:srgbClr val="004D8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УФНС РОССИИ ПО НОВГОРОДСКОЙ ОБЛАСТИ</a:t>
            </a: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10080386" y="7092999"/>
            <a:ext cx="724719" cy="553614"/>
          </a:xfrm>
          <a:prstGeom prst="rect">
            <a:avLst/>
          </a:prstGeom>
        </p:spPr>
        <p:txBody>
          <a:bodyPr vert="horz" lIns="102917" tIns="51455" rIns="102917" bIns="51455" rtlCol="0" anchor="ctr">
            <a:normAutofit/>
          </a:bodyPr>
          <a:lstStyle>
            <a:defPPr>
              <a:defRPr lang="ru-RU"/>
            </a:defPPr>
            <a:lvl1pPr marL="0" algn="ctr" defTabSz="1029005" rtl="0" eaLnBrk="1" latinLnBrk="0" hangingPunct="1">
              <a:lnSpc>
                <a:spcPts val="3015"/>
              </a:lnSpc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514" algn="l" defTabSz="102900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9005" algn="l" defTabSz="102900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512" algn="l" defTabSz="102900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22" algn="l" defTabSz="102900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2525" algn="l" defTabSz="102900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7043" algn="l" defTabSz="102900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1554" algn="l" defTabSz="102900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6047" algn="l" defTabSz="1029005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29005" rtl="0" eaLnBrk="1" fontAlgn="auto" latinLnBrk="0" hangingPunct="1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prstClr val="white"/>
                </a:solidFill>
                <a:latin typeface="Calibri"/>
              </a:rPr>
              <a:t>6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10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Описание: E:\fns_\pict\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" t="47926" r="71323" b="2791"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solidFill>
            <a:srgbClr val="5283BE"/>
          </a:solidFill>
          <a:ln>
            <a:noFill/>
          </a:ln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2798751"/>
            <a:ext cx="10693400" cy="99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0396760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129615" tIns="0" rIns="129615" bIns="134829" numCol="1" spcCol="1270" anchor="ctr" anchorCtr="0">
        <a:noAutofit/>
      </a:bodyPr>
      <a:lstStyle>
        <a:defPPr algn="ctr" defTabSz="977900">
          <a:lnSpc>
            <a:spcPct val="90000"/>
          </a:lnSpc>
          <a:spcBef>
            <a:spcPct val="0"/>
          </a:spcBef>
          <a:spcAft>
            <a:spcPct val="35000"/>
          </a:spcAft>
          <a:defRPr sz="2200" kern="1200"/>
        </a:defPPr>
      </a:lstStyle>
      <a:style>
        <a:lnRef idx="0">
          <a:schemeClr val="accent1">
            <a:tint val="60000"/>
            <a:hueOff val="0"/>
            <a:satOff val="0"/>
            <a:lumOff val="0"/>
            <a:alphaOff val="0"/>
          </a:schemeClr>
        </a:lnRef>
        <a:fillRef idx="1">
          <a:schemeClr val="accent1">
            <a:tint val="60000"/>
            <a:hueOff val="0"/>
            <a:satOff val="0"/>
            <a:lumOff val="0"/>
            <a:alphaOff val="0"/>
          </a:schemeClr>
        </a:fillRef>
        <a:effectRef idx="0">
          <a:schemeClr val="accent1">
            <a:tint val="60000"/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65734</TotalTime>
  <Words>817</Words>
  <Application>Microsoft Office PowerPoint</Application>
  <PresentationFormat>Произвольный</PresentationFormat>
  <Paragraphs>122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Present_FNS2012_A4</vt:lpstr>
      <vt:lpstr>Тема Office</vt:lpstr>
      <vt:lpstr>Доклад начальника отдела камерального контроля в сфере налогообложения имущества Управления ФНС России по Новгородской области  Герих Маргариты Владимировны </vt:lpstr>
      <vt:lpstr>Презентация PowerPoint</vt:lpstr>
      <vt:lpstr>НАЛОГОВЫЕ ПОСТУПЛЕНИЯ</vt:lpstr>
      <vt:lpstr>ЛЬГОТЫ И ВЫЧЕТЫ ПО ИМУЩЕСТВЕННЫМ НАЛОГАМ ФИЗИЧЕСКИХ ЛИЦ</vt:lpstr>
      <vt:lpstr>Налоговые поступления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Иванова Екатерина Анатольевна</cp:lastModifiedBy>
  <cp:revision>1875</cp:revision>
  <cp:lastPrinted>2020-10-15T11:09:17Z</cp:lastPrinted>
  <dcterms:created xsi:type="dcterms:W3CDTF">2013-04-18T07:19:29Z</dcterms:created>
  <dcterms:modified xsi:type="dcterms:W3CDTF">2021-11-24T11:46:27Z</dcterms:modified>
</cp:coreProperties>
</file>