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sldIdLst>
    <p:sldId id="335" r:id="rId2"/>
    <p:sldId id="334" r:id="rId3"/>
    <p:sldId id="336" r:id="rId4"/>
    <p:sldId id="338" r:id="rId5"/>
    <p:sldId id="337" r:id="rId6"/>
  </p:sldIdLst>
  <p:sldSz cx="9144000" cy="6858000" type="screen4x3"/>
  <p:notesSz cx="67691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05EFC44-12BA-4F8A-A991-A141B3950A59}">
          <p14:sldIdLst/>
        </p14:section>
        <p14:section name="Раздел без заголовка" id="{1E381A5F-5A4A-4F86-9305-4EBC3B135D29}">
          <p14:sldIdLst>
            <p14:sldId id="335"/>
            <p14:sldId id="334"/>
            <p14:sldId id="336"/>
            <p14:sldId id="338"/>
            <p14:sldId id="33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3300"/>
    <a:srgbClr val="000000"/>
    <a:srgbClr val="FF6600"/>
    <a:srgbClr val="CC00CC"/>
    <a:srgbClr val="80008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66043781520577E-2"/>
          <c:y val="0.17905201684537653"/>
          <c:w val="0.92853395621847945"/>
          <c:h val="0.733218419388761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Лист1!$B$2:$B$3</c:f>
              <c:strCache>
                <c:ptCount val="1"/>
                <c:pt idx="0">
                  <c:v>2020 2021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9444444444444445E-2"/>
                  <c:y val="-2.3402925402530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Лист1!$C$2:$C$3</c:f>
              <c:numCache>
                <c:formatCode>General</c:formatCode>
                <c:ptCount val="2"/>
                <c:pt idx="0">
                  <c:v>65</c:v>
                </c:pt>
                <c:pt idx="1">
                  <c:v>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65697280"/>
        <c:axId val="62919168"/>
        <c:axId val="0"/>
      </c:bar3DChart>
      <c:catAx>
        <c:axId val="65697280"/>
        <c:scaling>
          <c:orientation val="minMax"/>
        </c:scaling>
        <c:delete val="1"/>
        <c:axPos val="b"/>
        <c:majorTickMark val="none"/>
        <c:minorTickMark val="none"/>
        <c:tickLblPos val="nextTo"/>
        <c:crossAx val="62919168"/>
        <c:crosses val="autoZero"/>
        <c:auto val="1"/>
        <c:lblAlgn val="ctr"/>
        <c:lblOffset val="100"/>
        <c:noMultiLvlLbl val="0"/>
      </c:catAx>
      <c:valAx>
        <c:axId val="62919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697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090463887266793"/>
          <c:y val="1.8518518518518517E-2"/>
          <c:w val="0.4042479068557524"/>
          <c:h val="9.2976450860309132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Лист1!$B$2:$B$3</c:f>
              <c:strCache>
                <c:ptCount val="1"/>
                <c:pt idx="0">
                  <c:v>2020 2021</c:v>
                </c:pt>
              </c:strCache>
            </c:strRef>
          </c:tx>
          <c:spPr>
            <a:solidFill>
              <a:schemeClr val="accent5"/>
            </a:solidFill>
            <a:ln w="254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Лист1!$E$2:$E$3</c:f>
              <c:numCache>
                <c:formatCode>General</c:formatCode>
                <c:ptCount val="2"/>
                <c:pt idx="0">
                  <c:v>90</c:v>
                </c:pt>
                <c:pt idx="1">
                  <c:v>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65696256"/>
        <c:axId val="62920896"/>
        <c:axId val="0"/>
      </c:bar3DChart>
      <c:catAx>
        <c:axId val="65696256"/>
        <c:scaling>
          <c:orientation val="minMax"/>
        </c:scaling>
        <c:delete val="1"/>
        <c:axPos val="b"/>
        <c:majorTickMark val="none"/>
        <c:minorTickMark val="none"/>
        <c:tickLblPos val="nextTo"/>
        <c:crossAx val="62920896"/>
        <c:crosses val="autoZero"/>
        <c:auto val="1"/>
        <c:lblAlgn val="ctr"/>
        <c:lblOffset val="100"/>
        <c:noMultiLvlLbl val="0"/>
      </c:catAx>
      <c:valAx>
        <c:axId val="629208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56962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65763461729975"/>
          <c:y val="6.7833821241342088E-2"/>
          <c:w val="0.90412731054991169"/>
          <c:h val="0.722303053289541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3975"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1.9014236707779865E-3"/>
                  <c:y val="-0.1016134164343990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8989912045581197E-3"/>
                  <c:y val="-4.4695242086833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660975529658505E-2"/>
                  <c:y val="5.6732875039536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7526648540487883E-2"/>
                  <c:y val="-0.127118474418157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9 мес 2020</c:v>
                </c:pt>
                <c:pt idx="1">
                  <c:v>9 мес 2021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607936"/>
        <c:axId val="66486272"/>
      </c:barChart>
      <c:catAx>
        <c:axId val="6960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486272"/>
        <c:crosses val="autoZero"/>
        <c:auto val="1"/>
        <c:lblAlgn val="ctr"/>
        <c:lblOffset val="100"/>
        <c:noMultiLvlLbl val="0"/>
      </c:catAx>
      <c:valAx>
        <c:axId val="66486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9607936"/>
        <c:crosses val="autoZero"/>
        <c:crossBetween val="between"/>
        <c:majorUnit val="5"/>
        <c:minorUnit val="4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 b="1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0.46359</cdr:x>
      <cdr:y>0.21029</cdr:y>
    </cdr:from>
    <cdr:to>
      <cdr:x>0.67653</cdr:x>
      <cdr:y>0.37013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1750345" y="395868"/>
          <a:ext cx="803944" cy="30092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9308" cy="5322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6" tIns="45573" rIns="91146" bIns="455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9864" y="0"/>
            <a:ext cx="2883428" cy="5322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6" tIns="45573" rIns="91146" bIns="455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60413"/>
            <a:ext cx="4965700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556" y="4714580"/>
            <a:ext cx="4932179" cy="448645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6" tIns="45573" rIns="91146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58"/>
            <a:ext cx="2959308" cy="4562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6" tIns="45573" rIns="91146" bIns="455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9864" y="9429158"/>
            <a:ext cx="2883428" cy="4562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46" tIns="45573" rIns="91146" bIns="455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0FD9386-EE78-462F-A74C-591FDCAA57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166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8C9DA-7BE0-4B5E-9968-A9A5A1A2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E68A6-A781-4941-9D25-AEB15586A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643" cy="685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3429720"/>
            <a:ext cx="732068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8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7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B6C9-1876-4743-9B14-C57DF3D28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41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/>
          <p:nvPr userDrawn="1"/>
        </p:nvSpPr>
        <p:spPr>
          <a:xfrm>
            <a:off x="5926138" y="5127625"/>
            <a:ext cx="923925" cy="376238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defTabSz="91423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C25EF63-1989-4BEA-A4BD-ECF9B4C8BC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en-US" noProof="0" dirty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62C87AF-041B-41C9-8480-F06CF88A60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C59CC37-0D3B-4FAE-9E1D-857D240E7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DACB-FB1D-4EC3-AABF-5F31DD9E5B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ts val="2104"/>
              </a:lnSpc>
              <a:defRPr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57D972C-CA85-45D6-BD8F-9604DA6E5E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5872163"/>
            <a:ext cx="566738" cy="654050"/>
          </a:xfrm>
        </p:spPr>
        <p:txBody>
          <a:bodyPr/>
          <a:lstStyle>
            <a:lvl1pPr algn="ctr">
              <a:lnSpc>
                <a:spcPts val="2104"/>
              </a:lnSpc>
              <a:defRPr sz="2400" i="0">
                <a:solidFill>
                  <a:prstClr val="white"/>
                </a:solidFill>
                <a:latin typeface="+mj-lt"/>
              </a:defRPr>
            </a:lvl1pPr>
          </a:lstStyle>
          <a:p>
            <a:pPr>
              <a:defRPr/>
            </a:pPr>
            <a:fld id="{5D9C49E8-BA03-4703-9305-80A261E90C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00B7A-10A6-41D3-A177-1AD85339C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C41A9-8280-4D69-B19C-DDB698060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0" y="6042025"/>
            <a:ext cx="619125" cy="631825"/>
          </a:xfrm>
          <a:prstGeom prst="rect">
            <a:avLst/>
          </a:prstGeom>
        </p:spPr>
        <p:txBody>
          <a:bodyPr vert="horz" wrap="square" lIns="91424" tIns="45712" rIns="91424" bIns="45712" numCol="1" rtlCol="0" anchor="ctr" anchorCtr="0" compatLnSpc="1">
            <a:prstTxWarp prst="textNoShape">
              <a:avLst/>
            </a:prstTxWarp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prstClr val="white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166C2AA-FC9B-4090-8662-8689AADF4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15" r:id="rId5"/>
    <p:sldLayoutId id="2147483720" r:id="rId6"/>
    <p:sldLayoutId id="2147483721" r:id="rId7"/>
    <p:sldLayoutId id="2147483714" r:id="rId8"/>
    <p:sldLayoutId id="2147483713" r:id="rId9"/>
    <p:sldLayoutId id="2147483712" r:id="rId10"/>
    <p:sldLayoutId id="2147483711" r:id="rId11"/>
    <p:sldLayoutId id="2147483722" r:id="rId12"/>
  </p:sldLayoutIdLst>
  <p:hf hdr="0" ftr="0" dt="0"/>
  <p:txStyles>
    <p:titleStyle>
      <a:lvl1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Arial" charset="0"/>
          <a:ea typeface="+mj-ea"/>
          <a:cs typeface="+mj-cs"/>
        </a:defRPr>
      </a:lvl1pPr>
      <a:lvl2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2pPr>
      <a:lvl3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3pPr>
      <a:lvl4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4pPr>
      <a:lvl5pPr algn="l" defTabSz="912813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charset="0"/>
        </a:defRPr>
      </a:lvl5pPr>
      <a:lvl6pPr marL="4572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7500" indent="-3175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rgbClr val="005AA9"/>
          </a:solidFill>
          <a:latin typeface="Arial" charset="0"/>
          <a:ea typeface="+mn-ea"/>
          <a:cs typeface="+mn-cs"/>
        </a:defRPr>
      </a:lvl1pPr>
      <a:lvl2pPr marL="317500" indent="1397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rgbClr val="504F53"/>
          </a:solidFill>
          <a:latin typeface="Arial" charset="0"/>
          <a:ea typeface="+mn-ea"/>
          <a:cs typeface="+mn-cs"/>
        </a:defRPr>
      </a:lvl2pPr>
      <a:lvl3pPr marL="623888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rgbClr val="504F53"/>
          </a:solidFill>
          <a:latin typeface="Arial" charset="0"/>
          <a:ea typeface="+mn-ea"/>
          <a:cs typeface="+mn-cs"/>
        </a:defRPr>
      </a:lvl3pPr>
      <a:lvl4pPr marL="1600200" indent="-1285875" algn="just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–"/>
        <a:defRPr sz="1400" kern="1200">
          <a:solidFill>
            <a:srgbClr val="504F53"/>
          </a:solidFill>
          <a:latin typeface="Arial" charset="0"/>
          <a:ea typeface="+mn-ea"/>
          <a:cs typeface="+mn-cs"/>
        </a:defRPr>
      </a:lvl4pPr>
      <a:lvl5pPr marL="1257300" indent="571500" algn="l" defTabSz="912813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charset="0"/>
        <a:buChar char="»"/>
        <a:defRPr sz="1200" kern="1200">
          <a:solidFill>
            <a:srgbClr val="8D8C90"/>
          </a:solidFill>
          <a:latin typeface="Arial" charset="0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0" y="3644900"/>
            <a:ext cx="9144000" cy="193833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Правовое обеспечение деятельности налоговых органов </a:t>
            </a:r>
            <a:br>
              <a:rPr lang="ru-RU" sz="25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«Правоприменительная </a:t>
            </a:r>
            <a:r>
              <a:rPr lang="ru-RU" sz="2500" i="1" dirty="0">
                <a:latin typeface="Times New Roman" pitchFamily="18" charset="0"/>
                <a:cs typeface="Times New Roman" pitchFamily="18" charset="0"/>
              </a:rPr>
              <a:t>практика по налоговым спорам на примерах судебных актов ВС РФ, рассмотренных в 2020-2021 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годах»</a:t>
            </a:r>
            <a:endParaRPr lang="ru-RU" sz="2500" dirty="0" smtClean="0">
              <a:latin typeface="Calibri" pitchFamily="34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92825"/>
            <a:ext cx="6400800" cy="525463"/>
          </a:xfrm>
        </p:spPr>
        <p:txBody>
          <a:bodyPr/>
          <a:lstStyle/>
          <a:p>
            <a:pPr eaLnBrk="1" hangingPunct="1">
              <a:buFont typeface="+mj-lt"/>
              <a:buNone/>
            </a:pPr>
            <a:r>
              <a:rPr lang="ru-RU" dirty="0" smtClean="0">
                <a:latin typeface="Calibri" pitchFamily="34" charset="0"/>
              </a:rPr>
              <a:t>25.11.2021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847975" y="2319338"/>
            <a:ext cx="35718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 anchor="ctr"/>
          <a:lstStyle/>
          <a:p>
            <a:pPr algn="ctr" defTabSz="1152525"/>
            <a:r>
              <a:rPr lang="ru-RU" b="1" dirty="0">
                <a:solidFill>
                  <a:schemeClr val="bg1"/>
                </a:solidFill>
              </a:rPr>
              <a:t>УФНС России </a:t>
            </a:r>
          </a:p>
          <a:p>
            <a:pPr algn="ctr" defTabSz="1152525"/>
            <a:r>
              <a:rPr lang="ru-RU" b="1">
                <a:solidFill>
                  <a:schemeClr val="bg1"/>
                </a:solidFill>
              </a:rPr>
              <a:t>по Новгородской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5089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6480811" y="3704704"/>
            <a:ext cx="1170150" cy="391639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6901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4" tIns="45712" rIns="91424" bIns="45712" anchor="ctr"/>
          <a:lstStyle/>
          <a:p>
            <a:pPr algn="ctr" defTabSz="1040800">
              <a:spcBef>
                <a:spcPct val="20000"/>
              </a:spcBef>
            </a:pPr>
            <a:endParaRPr lang="ru-RU" altLang="ru-RU" sz="2100" b="1" dirty="0">
              <a:solidFill>
                <a:srgbClr val="722A28"/>
              </a:solidFill>
              <a:latin typeface="Arial Narrow" pitchFamily="34" charset="0"/>
            </a:endParaRPr>
          </a:p>
        </p:txBody>
      </p:sp>
      <p:sp>
        <p:nvSpPr>
          <p:cNvPr id="2066" name="Номер слайда 3"/>
          <p:cNvSpPr txBox="1">
            <a:spLocks noGrp="1"/>
          </p:cNvSpPr>
          <p:nvPr/>
        </p:nvSpPr>
        <p:spPr bwMode="auto">
          <a:xfrm>
            <a:off x="8325439" y="6041606"/>
            <a:ext cx="619012" cy="63209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/>
        </p:spPr>
        <p:txBody>
          <a:bodyPr lIns="91376" tIns="45688" rIns="91376" bIns="45688" anchor="ctr"/>
          <a:lstStyle/>
          <a:p>
            <a:pPr algn="ctr">
              <a:lnSpc>
                <a:spcPts val="2104"/>
              </a:lnSpc>
              <a:defRPr/>
            </a:pPr>
            <a:fld id="{EF1085C0-F847-46BE-B14C-07674D481644}" type="slidenum">
              <a:rPr lang="ru-RU" sz="1600">
                <a:solidFill>
                  <a:schemeClr val="bg1"/>
                </a:solidFill>
                <a:latin typeface="+mn-lt"/>
              </a:rPr>
              <a:pPr algn="ctr">
                <a:lnSpc>
                  <a:spcPts val="2104"/>
                </a:lnSpc>
                <a:defRPr/>
              </a:pPr>
              <a:t>2</a:t>
            </a:fld>
            <a:endParaRPr lang="ru-RU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9" name="Rectangle 5"/>
          <p:cNvSpPr>
            <a:spLocks/>
          </p:cNvSpPr>
          <p:nvPr/>
        </p:nvSpPr>
        <p:spPr bwMode="auto">
          <a:xfrm>
            <a:off x="234453" y="546634"/>
            <a:ext cx="8743584" cy="52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 anchor="ctr"/>
          <a:lstStyle>
            <a:lvl1pPr eaLnBrk="0" hangingPunct="0">
              <a:spcBef>
                <a:spcPct val="20000"/>
              </a:spcBef>
              <a:buFont typeface="+mj-lt"/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4558"/>
              </a:lnSpc>
              <a:spcBef>
                <a:spcPct val="0"/>
              </a:spcBef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ts val="4558"/>
              </a:lnSpc>
              <a:spcBef>
                <a:spcPct val="0"/>
              </a:spcBef>
            </a:pPr>
            <a:r>
              <a:rPr lang="ru-RU" altLang="ru-RU" sz="22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РЕЗУЛЬТАТЫ </a:t>
            </a:r>
            <a:r>
              <a:rPr lang="ru-RU" altLang="ru-RU" sz="22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РАССМОТРЕНИЯ СПОРОВ  В СУДЕБНОМ </a:t>
            </a:r>
            <a:r>
              <a:rPr lang="ru-RU" altLang="ru-RU" sz="2200" b="1" dirty="0">
                <a:solidFill>
                  <a:schemeClr val="accent1">
                    <a:lumMod val="75000"/>
                  </a:schemeClr>
                </a:solidFill>
              </a:rPr>
              <a:t>ПОРЯДКЕ</a:t>
            </a:r>
          </a:p>
          <a:p>
            <a:pPr algn="ctr">
              <a:lnSpc>
                <a:spcPts val="4558"/>
              </a:lnSpc>
              <a:spcBef>
                <a:spcPct val="0"/>
              </a:spcBef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 Box 12"/>
          <p:cNvSpPr txBox="1">
            <a:spLocks noChangeArrowheads="1"/>
          </p:cNvSpPr>
          <p:nvPr/>
        </p:nvSpPr>
        <p:spPr bwMode="auto">
          <a:xfrm>
            <a:off x="4387276" y="3585020"/>
            <a:ext cx="4310876" cy="36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80147" tIns="40074" rIns="80147" bIns="40074">
            <a:noAutofit/>
          </a:bodyPr>
          <a:lstStyle>
            <a:defPPr>
              <a:defRPr lang="ru-RU"/>
            </a:defPPr>
            <a:lvl1pPr algn="ctr" defTabSz="914400" eaLnBrk="1" hangingPunct="1">
              <a:buFontTx/>
              <a:buNone/>
              <a:defRPr sz="2200" b="1">
                <a:solidFill>
                  <a:srgbClr val="000099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r>
              <a:rPr lang="ru-RU" altLang="ru-RU" sz="1800" dirty="0">
                <a:solidFill>
                  <a:srgbClr val="004DE6"/>
                </a:solidFill>
              </a:rPr>
              <a:t>Выиграно споров </a:t>
            </a:r>
          </a:p>
          <a:p>
            <a:r>
              <a:rPr lang="ru-RU" altLang="ru-RU" sz="1800" u="sng" dirty="0">
                <a:solidFill>
                  <a:srgbClr val="004DE6"/>
                </a:solidFill>
              </a:rPr>
              <a:t>по сумме</a:t>
            </a:r>
            <a:r>
              <a:rPr lang="ru-RU" altLang="ru-RU" sz="1800" dirty="0">
                <a:solidFill>
                  <a:srgbClr val="004DE6"/>
                </a:solidFill>
              </a:rPr>
              <a:t>, </a:t>
            </a:r>
            <a:r>
              <a:rPr lang="ru-RU" altLang="ru-RU" sz="1500" i="1" dirty="0">
                <a:solidFill>
                  <a:srgbClr val="004DE6"/>
                </a:solidFill>
              </a:rPr>
              <a:t>%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46506" y="3628958"/>
            <a:ext cx="3756047" cy="71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80147" tIns="40074" rIns="80147" bIns="40074">
            <a:noAutofit/>
          </a:bodyPr>
          <a:lstStyle>
            <a:lvl1pPr eaLnBrk="0" hangingPunct="0">
              <a:spcBef>
                <a:spcPct val="20000"/>
              </a:spcBef>
              <a:buFont typeface="+mj-lt"/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801472" eaLnBrk="1" hangingPunct="1">
              <a:spcBef>
                <a:spcPct val="0"/>
              </a:spcBef>
            </a:pPr>
            <a:r>
              <a:rPr lang="ru-RU" altLang="ru-RU" sz="1800" b="1" dirty="0">
                <a:solidFill>
                  <a:srgbClr val="004DE6"/>
                </a:solidFill>
                <a:latin typeface="Arial Narrow" pitchFamily="34" charset="0"/>
              </a:rPr>
              <a:t>Выиграно споров  </a:t>
            </a:r>
          </a:p>
          <a:p>
            <a:pPr algn="ctr" defTabSz="801472" eaLnBrk="1" hangingPunct="1">
              <a:spcBef>
                <a:spcPct val="0"/>
              </a:spcBef>
            </a:pPr>
            <a:r>
              <a:rPr lang="ru-RU" altLang="ru-RU" sz="1800" b="1" u="sng" dirty="0">
                <a:solidFill>
                  <a:srgbClr val="004DE6"/>
                </a:solidFill>
                <a:latin typeface="Arial Narrow" pitchFamily="34" charset="0"/>
              </a:rPr>
              <a:t>по количеству</a:t>
            </a:r>
            <a:r>
              <a:rPr lang="ru-RU" altLang="ru-RU" sz="1800" b="1" dirty="0">
                <a:solidFill>
                  <a:srgbClr val="004DE6"/>
                </a:solidFill>
                <a:latin typeface="Arial Narrow" pitchFamily="34" charset="0"/>
              </a:rPr>
              <a:t>, </a:t>
            </a:r>
            <a:r>
              <a:rPr lang="ru-RU" altLang="ru-RU" sz="1500" b="1" i="1" dirty="0">
                <a:solidFill>
                  <a:srgbClr val="004DE6"/>
                </a:solidFill>
                <a:latin typeface="Arial Narrow" pitchFamily="34" charset="0"/>
              </a:rPr>
              <a:t>%</a:t>
            </a:r>
            <a:r>
              <a:rPr lang="ru-RU" altLang="ru-RU" sz="1900" b="1" dirty="0">
                <a:solidFill>
                  <a:srgbClr val="004DE6"/>
                </a:solidFill>
                <a:latin typeface="Arial Narrow" pitchFamily="34" charset="0"/>
              </a:rPr>
              <a:t/>
            </a:r>
            <a:br>
              <a:rPr lang="ru-RU" altLang="ru-RU" sz="1900" b="1" dirty="0">
                <a:solidFill>
                  <a:srgbClr val="004DE6"/>
                </a:solidFill>
                <a:latin typeface="Arial Narrow" pitchFamily="34" charset="0"/>
              </a:rPr>
            </a:br>
            <a:endParaRPr lang="ru-RU" altLang="ru-RU" sz="1900" b="1" i="1" dirty="0">
              <a:solidFill>
                <a:srgbClr val="004DE6"/>
              </a:solidFill>
              <a:latin typeface="Arial Narrow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704377" y="1484784"/>
            <a:ext cx="303669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80147" tIns="40074" rIns="80147" bIns="40074">
            <a:noAutofit/>
          </a:bodyPr>
          <a:lstStyle>
            <a:lvl1pPr eaLnBrk="0" hangingPunct="0">
              <a:spcBef>
                <a:spcPct val="20000"/>
              </a:spcBef>
              <a:buFont typeface="+mj-lt"/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801472" eaLnBrk="1" hangingPunct="1">
              <a:spcBef>
                <a:spcPct val="0"/>
              </a:spcBef>
            </a:pPr>
            <a:r>
              <a:rPr lang="ru-RU" altLang="ru-RU" sz="1800" b="1" dirty="0">
                <a:solidFill>
                  <a:srgbClr val="004DE6"/>
                </a:solidFill>
                <a:latin typeface="Arial Narrow" pitchFamily="34" charset="0"/>
              </a:rPr>
              <a:t>Количество судебных </a:t>
            </a:r>
            <a:r>
              <a:rPr lang="ru-RU" altLang="ru-RU" sz="1800" b="1" dirty="0" smtClean="0">
                <a:solidFill>
                  <a:srgbClr val="004DE6"/>
                </a:solidFill>
                <a:latin typeface="Arial Narrow" pitchFamily="34" charset="0"/>
              </a:rPr>
              <a:t>споров инициированных налогоплательщиками</a:t>
            </a:r>
          </a:p>
          <a:p>
            <a:pPr algn="ctr" defTabSz="801472" eaLnBrk="1" hangingPunct="1">
              <a:spcBef>
                <a:spcPct val="0"/>
              </a:spcBef>
            </a:pPr>
            <a:endParaRPr lang="ru-RU" altLang="ru-RU" sz="1800" b="1" dirty="0">
              <a:solidFill>
                <a:srgbClr val="004DE6"/>
              </a:solidFill>
              <a:latin typeface="Arial Narrow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140978" y="1750411"/>
            <a:ext cx="520026" cy="307066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 lIns="80147" tIns="40074" rIns="80147" bIns="40074">
            <a:spAutoFit/>
          </a:bodyPr>
          <a:lstStyle/>
          <a:p>
            <a:pPr algn="ctr" defTabSz="801472"/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003022" y="2318719"/>
            <a:ext cx="520026" cy="307066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 lIns="80147" tIns="40074" rIns="80147" bIns="40074">
            <a:spAutoFit/>
          </a:bodyPr>
          <a:lstStyle/>
          <a:p>
            <a:pPr algn="ctr" defTabSz="801472"/>
            <a:endParaRPr lang="ru-RU" altLang="ru-RU" sz="1400" b="1" dirty="0">
              <a:latin typeface="Arial Narrow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741916" y="2449340"/>
            <a:ext cx="520026" cy="307066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 lIns="80147" tIns="40074" rIns="80147" bIns="40074">
            <a:spAutoFit/>
          </a:bodyPr>
          <a:lstStyle/>
          <a:p>
            <a:pPr algn="ctr" defTabSz="801472"/>
            <a:endParaRPr lang="ru-RU" altLang="ru-RU" sz="1400" b="1" dirty="0">
              <a:latin typeface="Arial Narrow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468150"/>
              </p:ext>
            </p:extLst>
          </p:nvPr>
        </p:nvGraphicFramePr>
        <p:xfrm>
          <a:off x="491442" y="4212728"/>
          <a:ext cx="3909549" cy="2460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948467"/>
              </p:ext>
            </p:extLst>
          </p:nvPr>
        </p:nvGraphicFramePr>
        <p:xfrm>
          <a:off x="4526036" y="4185641"/>
          <a:ext cx="3909549" cy="2488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1836712" y="27856"/>
            <a:ext cx="1727025" cy="714391"/>
          </a:xfrm>
        </p:spPr>
        <p:txBody>
          <a:bodyPr/>
          <a:lstStyle/>
          <a:p>
            <a:endParaRPr lang="ru-RU" b="1" dirty="0"/>
          </a:p>
        </p:txBody>
      </p:sp>
      <p:graphicFrame>
        <p:nvGraphicFramePr>
          <p:cNvPr id="46" name="Диаграмма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324920"/>
              </p:ext>
            </p:extLst>
          </p:nvPr>
        </p:nvGraphicFramePr>
        <p:xfrm>
          <a:off x="4549847" y="1484784"/>
          <a:ext cx="3775592" cy="188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37000" y="1625078"/>
            <a:ext cx="561435" cy="55773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12%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5971660" y="5013176"/>
            <a:ext cx="761175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255518" y="5013176"/>
            <a:ext cx="588290" cy="218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26650" y="4843451"/>
            <a:ext cx="561435" cy="55773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8%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68945" y="4649625"/>
            <a:ext cx="561435" cy="55773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26%</a:t>
            </a:r>
          </a:p>
        </p:txBody>
      </p:sp>
    </p:spTree>
    <p:extLst>
      <p:ext uri="{BB962C8B-B14F-4D97-AF65-F5344CB8AC3E}">
        <p14:creationId xmlns:p14="http://schemas.microsoft.com/office/powerpoint/2010/main" val="929460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0"/>
            <a:ext cx="8321363" cy="2024630"/>
          </a:xfrm>
        </p:spPr>
        <p:txBody>
          <a:bodyPr/>
          <a:lstStyle/>
          <a:p>
            <a:r>
              <a:rPr lang="ru-RU" sz="1800" dirty="0"/>
              <a:t>Правоприменительная практика по налоговым спорам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1988" y="908720"/>
            <a:ext cx="8332012" cy="1799480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1. Уклонение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от уплаты налогов </a:t>
            </a:r>
          </a:p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1.1 Определение Верховного Суда РФ от 14.05.2020 N 307-ЭС19-27597 </a:t>
            </a:r>
          </a:p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1.2 Определение Верховного Суда РФ от 28.05.2020 N 305-ЭС19-16064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Текст 2"/>
          <p:cNvSpPr txBox="1">
            <a:spLocks/>
          </p:cNvSpPr>
          <p:nvPr/>
        </p:nvSpPr>
        <p:spPr bwMode="auto">
          <a:xfrm>
            <a:off x="811988" y="1772816"/>
            <a:ext cx="793647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marL="0" indent="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6958" indent="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3916" indent="0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0874" indent="0" algn="just" defTabSz="912813" rtl="0" eaLnBrk="0" fontAlgn="base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7832" indent="0" algn="l" defTabSz="912813" rtl="0" eaLnBrk="0" fontAlgn="base" hangingPunct="0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4789" indent="0" algn="l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1748" indent="0" algn="l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8706" indent="0" algn="l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5663" indent="0" algn="l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 smtClean="0">
              <a:solidFill>
                <a:srgbClr val="0000FF"/>
              </a:solidFill>
            </a:endParaRPr>
          </a:p>
          <a:p>
            <a:pPr algn="just"/>
            <a:endParaRPr lang="ru-RU" sz="1600" dirty="0">
              <a:solidFill>
                <a:srgbClr val="0000FF"/>
              </a:solidFill>
            </a:endParaRPr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При </a:t>
            </a:r>
            <a:r>
              <a:rPr lang="ru-RU" sz="1800" dirty="0">
                <a:solidFill>
                  <a:srgbClr val="0000FF"/>
                </a:solidFill>
              </a:rPr>
              <a:t>оспаривании правомерности применения налоговых вычетов по основаниям, связанным с отсутствием экономического источника для вычета (возмещения) НДС налогоплательщиком-покупателем, значение имеет реальность приобретения им товаров (работ, услуг) для осуществления своей облагаемой налогом деятельности, а также то, преследовал ли налогоплательщик-покупатель цель - уклонение от налогообложения в результате согласованных с иными лицами действий, либо в отсутствие такой цели - знал или должен был знать о допущенных этими лицами нарушени</a:t>
            </a:r>
            <a:r>
              <a:rPr lang="ru-RU" sz="1600" dirty="0">
                <a:solidFill>
                  <a:srgbClr val="0000FF"/>
                </a:solidFill>
              </a:rPr>
              <a:t>ях.</a:t>
            </a:r>
          </a:p>
        </p:txBody>
      </p:sp>
    </p:spTree>
    <p:extLst>
      <p:ext uri="{BB962C8B-B14F-4D97-AF65-F5344CB8AC3E}">
        <p14:creationId xmlns:p14="http://schemas.microsoft.com/office/powerpoint/2010/main" val="40652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404664"/>
            <a:ext cx="7320689" cy="3006404"/>
          </a:xfrm>
        </p:spPr>
        <p:txBody>
          <a:bodyPr/>
          <a:lstStyle/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2. Налоговая реконструкция</a:t>
            </a:r>
          </a:p>
          <a:p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Определение Верховного Суда РФ от 19 мая 2021 г. N 309-ЭС20-23981</a:t>
            </a:r>
          </a:p>
          <a:p>
            <a:pPr algn="just"/>
            <a:r>
              <a:rPr lang="ru-RU" sz="1800" dirty="0">
                <a:solidFill>
                  <a:srgbClr val="0000FF"/>
                </a:solidFill>
              </a:rPr>
              <a:t>Налоговая реконструкция - это способ расчета сумм доначислений по налогам исходя из их реального экономического смысла. То есть по сделке, по которой произошло злоупотребление или искажение фактов хозяйственной деятельности, доначисления рассчитываются с учетом реально понесенных налогоплательщиком расходов и вычетов НДС, как если бы налогоплательщик не допускал нарушений (см. п. 2 Письма ФНС России от 10.03.2021 № БВ-4-7/3060@). </a:t>
            </a:r>
          </a:p>
          <a:p>
            <a:pPr algn="just"/>
            <a:r>
              <a:rPr lang="ru-RU" sz="1800" dirty="0">
                <a:solidFill>
                  <a:srgbClr val="0000FF"/>
                </a:solidFill>
              </a:rPr>
              <a:t>ВС РФ указал, что расчетный способ определения налоговой обязанности подлежит применению, если налогоплательщик не участвовал в уклонении от налогообложения, организованном иными лицами, но не проявил должную осмотрительность при выборе контрагента и взаимодействии с ним или в случае предоставления им сведений и документов, позволяющих установить лицо, осуществившее фактическое исполнение по сделке, осуществить его налогообложение и, таким образом, вывести фактически совершенные хозяйственные операции из не облагаемого налогами оборота.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11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8280920" cy="3006404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3. Налоговая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оговорка </a:t>
            </a:r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Налоговая </a:t>
            </a:r>
            <a:r>
              <a:rPr lang="ru-RU" sz="1800" dirty="0">
                <a:solidFill>
                  <a:srgbClr val="0000FF"/>
                </a:solidFill>
              </a:rPr>
              <a:t>оговорка - это условия гражданско-правового договора о порядке уплаты налогов и сборов и иные сопутствующие условия. </a:t>
            </a:r>
            <a:endParaRPr lang="ru-RU" sz="1800" dirty="0" smtClean="0">
              <a:solidFill>
                <a:srgbClr val="0000FF"/>
              </a:solidFill>
            </a:endParaRPr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Оговорка </a:t>
            </a:r>
            <a:r>
              <a:rPr lang="ru-RU" sz="1800" dirty="0">
                <a:solidFill>
                  <a:srgbClr val="0000FF"/>
                </a:solidFill>
              </a:rPr>
              <a:t>фиксирует налоговые обязанности каждой стороны, что позволяет предотвратить возможные разногласия сторон без изменения правил, установленных законодательством о налогах и сборах.</a:t>
            </a:r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Оговорка </a:t>
            </a:r>
            <a:r>
              <a:rPr lang="ru-RU" sz="1800" dirty="0">
                <a:solidFill>
                  <a:srgbClr val="0000FF"/>
                </a:solidFill>
              </a:rPr>
              <a:t>о возмещении потерь по налогам, пеням и штрафам может включаться в договор с контрагентом с целью упростить возможность взыскать в суде тот ущерб (</a:t>
            </a:r>
            <a:r>
              <a:rPr lang="ru-RU" sz="1800" dirty="0" err="1">
                <a:solidFill>
                  <a:srgbClr val="0000FF"/>
                </a:solidFill>
              </a:rPr>
              <a:t>доначисленные</a:t>
            </a:r>
            <a:r>
              <a:rPr lang="ru-RU" sz="1800" dirty="0">
                <a:solidFill>
                  <a:srgbClr val="0000FF"/>
                </a:solidFill>
              </a:rPr>
              <a:t> налоги и соответствующие пени, штрафы), который возникает из-за ненадлежащего выполнения контрагентом своих обязанностей (ст. ст. 406.1, 431.2 ГК РФ).</a:t>
            </a:r>
          </a:p>
          <a:p>
            <a:pPr algn="just"/>
            <a:endParaRPr lang="ru-RU" sz="1600" dirty="0"/>
          </a:p>
          <a:p>
            <a:pPr algn="just"/>
            <a:r>
              <a:rPr lang="ru-RU" sz="1800" b="1" dirty="0">
                <a:solidFill>
                  <a:schemeClr val="tx2">
                    <a:lumMod val="75000"/>
                  </a:schemeClr>
                </a:solidFill>
              </a:rPr>
              <a:t>Определение Верховного Суда РФ от 13 апреля 2021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N 305-ЭС20-20802</a:t>
            </a:r>
            <a:endParaRPr lang="ru-RU" sz="1600" dirty="0" smtClean="0"/>
          </a:p>
          <a:p>
            <a:pPr algn="just"/>
            <a:r>
              <a:rPr lang="ru-RU" sz="1800" dirty="0" smtClean="0">
                <a:solidFill>
                  <a:srgbClr val="0000FF"/>
                </a:solidFill>
              </a:rPr>
              <a:t>Суд пришел </a:t>
            </a:r>
            <a:r>
              <a:rPr lang="ru-RU" sz="1800" dirty="0">
                <a:solidFill>
                  <a:srgbClr val="0000FF"/>
                </a:solidFill>
              </a:rPr>
              <a:t>к выводу, что </a:t>
            </a:r>
            <a:r>
              <a:rPr lang="ru-RU" sz="1800" dirty="0" smtClean="0">
                <a:solidFill>
                  <a:srgbClr val="0000FF"/>
                </a:solidFill>
              </a:rPr>
              <a:t>при признании сделки притворной в которой недействительным </a:t>
            </a:r>
            <a:r>
              <a:rPr lang="ru-RU" sz="1800" dirty="0">
                <a:solidFill>
                  <a:srgbClr val="0000FF"/>
                </a:solidFill>
              </a:rPr>
              <a:t>являлся только субъектный состав сделки </a:t>
            </a:r>
            <a:r>
              <a:rPr lang="ru-RU" sz="1800" dirty="0" smtClean="0">
                <a:solidFill>
                  <a:srgbClr val="0000FF"/>
                </a:solidFill>
              </a:rPr>
              <a:t>условие </a:t>
            </a:r>
            <a:r>
              <a:rPr lang="ru-RU" sz="1800" dirty="0">
                <a:solidFill>
                  <a:srgbClr val="0000FF"/>
                </a:solidFill>
              </a:rPr>
              <a:t>же о цене и порядке ее формирования </a:t>
            </a:r>
            <a:r>
              <a:rPr lang="ru-RU" sz="1800" dirty="0" smtClean="0">
                <a:solidFill>
                  <a:srgbClr val="0000FF"/>
                </a:solidFill>
              </a:rPr>
              <a:t>сохраняется. </a:t>
            </a:r>
            <a:r>
              <a:rPr lang="ru-RU" sz="1800" dirty="0">
                <a:solidFill>
                  <a:srgbClr val="0000FF"/>
                </a:solidFill>
              </a:rPr>
              <a:t>Суд подтвердил, что налоговые оговорки могут сохранять силу и в тех случаях, когда их действие связано с последствиями уклонения от уплаты </a:t>
            </a:r>
            <a:r>
              <a:rPr lang="ru-RU" sz="1800" dirty="0" smtClean="0">
                <a:solidFill>
                  <a:srgbClr val="0000FF"/>
                </a:solidFill>
              </a:rPr>
              <a:t>налога посредством формального документооборота</a:t>
            </a:r>
            <a:r>
              <a:rPr lang="ru-RU" sz="1600" dirty="0" smtClean="0"/>
              <a:t>.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92857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_FNS2012_A4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8437</TotalTime>
  <Words>475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Present_FNS2012_A4</vt:lpstr>
      <vt:lpstr>Правовое обеспечение деятельности налоговых органов  «Правоприменительная практика по налоговым спорам на примерах судебных актов ВС РФ, рассмотренных в 2020-2021 годах»</vt:lpstr>
      <vt:lpstr>Презентация PowerPoint</vt:lpstr>
      <vt:lpstr>Правоприменительная практика по налоговым спорам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mmv</dc:creator>
  <cp:lastModifiedBy>Лушин Александр Николаевич</cp:lastModifiedBy>
  <cp:revision>648</cp:revision>
  <cp:lastPrinted>2021-11-24T12:27:09Z</cp:lastPrinted>
  <dcterms:created xsi:type="dcterms:W3CDTF">2009-02-12T13:42:23Z</dcterms:created>
  <dcterms:modified xsi:type="dcterms:W3CDTF">2021-11-24T12:48:20Z</dcterms:modified>
</cp:coreProperties>
</file>