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849" autoAdjust="0"/>
    <p:restoredTop sz="97986" autoAdjust="0"/>
  </p:normalViewPr>
  <p:slideViewPr>
    <p:cSldViewPr>
      <p:cViewPr>
        <p:scale>
          <a:sx n="100" d="100"/>
          <a:sy n="100" d="100"/>
        </p:scale>
        <p:origin x="-2964" y="-16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942B9-B9CE-47D6-AE51-9023AEB16AB2}" type="datetimeFigureOut">
              <a:rPr lang="ru-RU" smtClean="0"/>
              <a:t>25.10.2022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C01D7-AE90-41CE-AB35-90556AD845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17700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942B9-B9CE-47D6-AE51-9023AEB16AB2}" type="datetimeFigureOut">
              <a:rPr lang="ru-RU" smtClean="0"/>
              <a:t>25.10.2022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C01D7-AE90-41CE-AB35-90556AD845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41930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942B9-B9CE-47D6-AE51-9023AEB16AB2}" type="datetimeFigureOut">
              <a:rPr lang="ru-RU" smtClean="0"/>
              <a:t>25.10.2022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C01D7-AE90-41CE-AB35-90556AD845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52169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942B9-B9CE-47D6-AE51-9023AEB16AB2}" type="datetimeFigureOut">
              <a:rPr lang="ru-RU" smtClean="0"/>
              <a:t>25.10.2022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C01D7-AE90-41CE-AB35-90556AD845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93737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942B9-B9CE-47D6-AE51-9023AEB16AB2}" type="datetimeFigureOut">
              <a:rPr lang="ru-RU" smtClean="0"/>
              <a:t>25.10.2022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C01D7-AE90-41CE-AB35-90556AD845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46248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942B9-B9CE-47D6-AE51-9023AEB16AB2}" type="datetimeFigureOut">
              <a:rPr lang="ru-RU" smtClean="0"/>
              <a:t>25.10.2022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C01D7-AE90-41CE-AB35-90556AD845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80817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942B9-B9CE-47D6-AE51-9023AEB16AB2}" type="datetimeFigureOut">
              <a:rPr lang="ru-RU" smtClean="0"/>
              <a:t>25.10.2022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C01D7-AE90-41CE-AB35-90556AD845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16084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942B9-B9CE-47D6-AE51-9023AEB16AB2}" type="datetimeFigureOut">
              <a:rPr lang="ru-RU" smtClean="0"/>
              <a:t>25.10.2022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C01D7-AE90-41CE-AB35-90556AD845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92058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942B9-B9CE-47D6-AE51-9023AEB16AB2}" type="datetimeFigureOut">
              <a:rPr lang="ru-RU" smtClean="0"/>
              <a:t>25.10.2022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C01D7-AE90-41CE-AB35-90556AD845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95329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942B9-B9CE-47D6-AE51-9023AEB16AB2}" type="datetimeFigureOut">
              <a:rPr lang="ru-RU" smtClean="0"/>
              <a:t>25.10.2022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C01D7-AE90-41CE-AB35-90556AD845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51050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942B9-B9CE-47D6-AE51-9023AEB16AB2}" type="datetimeFigureOut">
              <a:rPr lang="ru-RU" smtClean="0"/>
              <a:t>25.10.2022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C01D7-AE90-41CE-AB35-90556AD845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12335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B942B9-B9CE-47D6-AE51-9023AEB16AB2}" type="datetimeFigureOut">
              <a:rPr lang="ru-RU" smtClean="0"/>
              <a:t>25.10.2022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7C01D7-AE90-41CE-AB35-90556AD845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2644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7904" y="-13664"/>
            <a:ext cx="6850096" cy="915766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178424" y="138736"/>
            <a:ext cx="6509056" cy="882575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араллелограмм 3"/>
          <p:cNvSpPr/>
          <p:nvPr/>
        </p:nvSpPr>
        <p:spPr>
          <a:xfrm>
            <a:off x="160304" y="-13663"/>
            <a:ext cx="930532" cy="152399"/>
          </a:xfrm>
          <a:prstGeom prst="parallelogram">
            <a:avLst>
              <a:gd name="adj" fmla="val 44537"/>
            </a:avLst>
          </a:prstGeo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732" y="221816"/>
            <a:ext cx="673676" cy="68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192819" y="1210689"/>
            <a:ext cx="650905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Управления Федеральной налоговой службы</a:t>
            </a:r>
          </a:p>
          <a:p>
            <a:pPr algn="ctr"/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по Новгородской области на базе центров </a:t>
            </a:r>
          </a:p>
          <a:p>
            <a:pPr algn="ctr"/>
            <a:r>
              <a:rPr lang="ru-RU" b="1" i="1" dirty="0" smtClean="0">
                <a:solidFill>
                  <a:srgbClr val="C00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«Мои Документы»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i="1" dirty="0" smtClean="0">
                <a:solidFill>
                  <a:schemeClr val="tx2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в ноябре </a:t>
            </a:r>
            <a:r>
              <a:rPr lang="ru-RU" b="1" i="1" dirty="0" smtClean="0">
                <a:solidFill>
                  <a:schemeClr val="tx2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2022 </a:t>
            </a:r>
            <a:r>
              <a:rPr lang="ru-RU" b="1" i="1" dirty="0" smtClean="0">
                <a:solidFill>
                  <a:schemeClr val="tx2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года</a:t>
            </a:r>
            <a:endParaRPr lang="ru-RU" b="1" i="1" dirty="0">
              <a:solidFill>
                <a:schemeClr val="tx2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17179" y="449373"/>
            <a:ext cx="650905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График работы</a:t>
            </a:r>
          </a:p>
          <a:p>
            <a:pPr algn="ctr"/>
            <a:r>
              <a:rPr lang="ru-RU" sz="2400" b="1" dirty="0" smtClean="0">
                <a:solidFill>
                  <a:srgbClr val="0070C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мобильных офисов </a:t>
            </a: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8541042"/>
              </p:ext>
            </p:extLst>
          </p:nvPr>
        </p:nvGraphicFramePr>
        <p:xfrm>
          <a:off x="168930" y="2349063"/>
          <a:ext cx="6509056" cy="556698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6368"/>
                <a:gridCol w="1224136"/>
                <a:gridCol w="4968552"/>
              </a:tblGrid>
              <a:tr h="45932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36341" marR="36341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 Narrow" panose="020B0606020202030204" pitchFamily="34" charset="0"/>
                        </a:rPr>
                        <a:t>Дата и время проведения </a:t>
                      </a:r>
                      <a:endParaRPr lang="ru-RU" sz="1100" dirty="0"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36341" marR="36341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 Narrow" panose="020B0606020202030204" pitchFamily="34" charset="0"/>
                        </a:rPr>
                        <a:t>Наименование офиса ГОАУ «МФЦ» или Администрации сельского поселения, </a:t>
                      </a:r>
                      <a:endParaRPr lang="ru-RU" sz="1100" dirty="0" smtClean="0">
                        <a:effectLst/>
                        <a:latin typeface="Arial Narrow" panose="020B060602020203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 Narrow" panose="020B0606020202030204" pitchFamily="34" charset="0"/>
                        </a:rPr>
                        <a:t>в </a:t>
                      </a:r>
                      <a:r>
                        <a:rPr lang="ru-RU" sz="1100" dirty="0">
                          <a:effectLst/>
                          <a:latin typeface="Arial Narrow" panose="020B0606020202030204" pitchFamily="34" charset="0"/>
                        </a:rPr>
                        <a:t>котором планируется работа мобильных офисов (общественных приемных)</a:t>
                      </a:r>
                      <a:endParaRPr lang="ru-RU" sz="1100" dirty="0"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36341" marR="36341" marT="0" marB="0" anchor="ctr"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40186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36341" marR="36341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C00000"/>
                          </a:solidFill>
                          <a:effectLst/>
                          <a:latin typeface="Arial Black" panose="020B0A04020102020204" pitchFamily="34" charset="0"/>
                        </a:rPr>
                        <a:t>02.11.2022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0070C0"/>
                          </a:solidFill>
                          <a:effectLst/>
                          <a:latin typeface="Arial Narrow" panose="020B0606020202030204" pitchFamily="34" charset="0"/>
                        </a:rPr>
                        <a:t>c 10.00 до 12.00</a:t>
                      </a:r>
                      <a:endParaRPr lang="ru-RU" sz="1100" b="1" dirty="0">
                        <a:solidFill>
                          <a:srgbClr val="0070C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36341" marR="36341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u="none" baseline="0" dirty="0" smtClean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</a:t>
                      </a:r>
                      <a:r>
                        <a:rPr lang="ru-RU" sz="1100" b="1" u="none" dirty="0" smtClean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п. Большая Вишера Маловишерского района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u="none" dirty="0" smtClean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</a:t>
                      </a:r>
                      <a:r>
                        <a:rPr lang="ru-RU" sz="1100" b="1" u="none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Отдел МФЦ Маловишерского муниципального</a:t>
                      </a:r>
                      <a:r>
                        <a:rPr lang="ru-RU" sz="1100" b="1" u="none" baseline="0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100" b="1" u="none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района</a:t>
                      </a:r>
                    </a:p>
                  </a:txBody>
                  <a:tcPr marL="36341" marR="36341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40186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36341" marR="36341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C00000"/>
                          </a:solidFill>
                          <a:effectLst/>
                          <a:latin typeface="Arial Black" panose="020B0A04020102020204" pitchFamily="34" charset="0"/>
                        </a:rPr>
                        <a:t>02.11.2022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0070C0"/>
                          </a:solidFill>
                          <a:effectLst/>
                          <a:latin typeface="Arial Narrow" panose="020B0606020202030204" pitchFamily="34" charset="0"/>
                        </a:rPr>
                        <a:t>c 11.00 до 13.00</a:t>
                      </a:r>
                      <a:endParaRPr lang="ru-RU" sz="1100" b="1" dirty="0">
                        <a:solidFill>
                          <a:srgbClr val="0070C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36341" marR="36341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      </a:t>
                      </a:r>
                      <a:r>
                        <a:rPr lang="ru-RU" sz="1100" b="1" dirty="0" smtClean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с. Мошенское Мошенского района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      </a:t>
                      </a:r>
                      <a:r>
                        <a:rPr lang="ru-RU" sz="1100" b="1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Отдел МФЦ в с. Мошенское </a:t>
                      </a:r>
                      <a:r>
                        <a:rPr lang="ru-RU" sz="1100" b="1" dirty="0" smtClean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Мошенского муниципального района</a:t>
                      </a:r>
                    </a:p>
                  </a:txBody>
                  <a:tcPr marL="36341" marR="36341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40186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36341" marR="36341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rgbClr val="C00000"/>
                          </a:solidFill>
                          <a:effectLst/>
                          <a:latin typeface="Arial Black" panose="020B0A04020102020204" pitchFamily="34" charset="0"/>
                        </a:rPr>
                        <a:t>09.11.2022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0070C0"/>
                          </a:solidFill>
                          <a:effectLst/>
                          <a:latin typeface="Arial Narrow" panose="020B0606020202030204" pitchFamily="34" charset="0"/>
                        </a:rPr>
                        <a:t>c 11.00 до 13.00</a:t>
                      </a:r>
                      <a:endParaRPr lang="ru-RU" sz="1100" b="1" dirty="0">
                        <a:solidFill>
                          <a:srgbClr val="0070C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36341" marR="36341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0070C0"/>
                          </a:solidFill>
                          <a:effectLst/>
                          <a:latin typeface="Arial Narrow" panose="020B0606020202030204" pitchFamily="34" charset="0"/>
                          <a:ea typeface="Calibri"/>
                          <a:cs typeface="Times New Roman"/>
                        </a:rPr>
                        <a:t>        </a:t>
                      </a:r>
                      <a:r>
                        <a:rPr lang="ru-RU" sz="1100" b="1" dirty="0" smtClean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г. Пестово </a:t>
                      </a:r>
                      <a:r>
                        <a:rPr lang="ru-RU" sz="1100" b="1" dirty="0" err="1" smtClean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Пестовского</a:t>
                      </a:r>
                      <a:r>
                        <a:rPr lang="ru-RU" sz="1100" b="1" dirty="0" smtClean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района 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      Отдел МФЦ в г. Пестово </a:t>
                      </a:r>
                      <a:r>
                        <a:rPr lang="ru-RU" sz="1100" b="1" dirty="0" err="1" smtClean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Пестовского</a:t>
                      </a:r>
                      <a:r>
                        <a:rPr lang="ru-RU" sz="1100" b="1" dirty="0" smtClean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муниципального района </a:t>
                      </a:r>
                    </a:p>
                  </a:txBody>
                  <a:tcPr marL="36341" marR="36341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40186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36341" marR="36341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C00000"/>
                          </a:solidFill>
                          <a:effectLst/>
                          <a:latin typeface="Arial Black" panose="020B0A04020102020204" pitchFamily="34" charset="0"/>
                          <a:ea typeface="Calibri"/>
                          <a:cs typeface="Times New Roman"/>
                        </a:rPr>
                        <a:t>11.11.2022</a:t>
                      </a:r>
                    </a:p>
                    <a:p>
                      <a:pPr marL="0" indent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0070C0"/>
                          </a:solidFill>
                          <a:effectLst/>
                          <a:latin typeface="Arial Narrow" panose="020B0606020202030204" pitchFamily="34" charset="0"/>
                          <a:ea typeface="Calibri"/>
                          <a:cs typeface="Times New Roman"/>
                        </a:rPr>
                        <a:t>c 10.00 до 12.00</a:t>
                      </a:r>
                    </a:p>
                  </a:txBody>
                  <a:tcPr marL="36341" marR="36341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Arial Narrow" panose="020B0606020202030204" pitchFamily="34" charset="0"/>
                          <a:ea typeface="Calibri"/>
                          <a:cs typeface="Times New Roman"/>
                        </a:rPr>
                        <a:t>        </a:t>
                      </a:r>
                      <a:r>
                        <a:rPr lang="ru-RU" sz="1100" b="1" dirty="0" smtClean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п. Парфино Поддорского района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     </a:t>
                      </a:r>
                      <a:r>
                        <a:rPr lang="ru-RU" sz="1100" b="1" baseline="0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100" b="1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Отдел МФЦ п. Парфино </a:t>
                      </a:r>
                      <a:r>
                        <a:rPr lang="ru-RU" sz="1100" b="1" dirty="0" err="1" smtClean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Парфинского</a:t>
                      </a:r>
                      <a:r>
                        <a:rPr lang="ru-RU" sz="1100" b="1" dirty="0" smtClean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муниципального района</a:t>
                      </a:r>
                    </a:p>
                  </a:txBody>
                  <a:tcPr marL="36341" marR="36341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41513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36341" marR="36341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C00000"/>
                          </a:solidFill>
                          <a:effectLst/>
                          <a:latin typeface="Arial Black" panose="020B0A04020102020204" pitchFamily="34" charset="0"/>
                          <a:ea typeface="Calibri"/>
                          <a:cs typeface="Times New Roman"/>
                        </a:rPr>
                        <a:t>15.11.2022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0070C0"/>
                          </a:solidFill>
                          <a:effectLst/>
                          <a:latin typeface="Arial Narrow" panose="020B0606020202030204" pitchFamily="34" charset="0"/>
                          <a:ea typeface="Calibri"/>
                          <a:cs typeface="Times New Roman"/>
                        </a:rPr>
                        <a:t>c 10.00 до 12.00</a:t>
                      </a:r>
                    </a:p>
                  </a:txBody>
                  <a:tcPr marL="36341" marR="36341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Arial Narrow" panose="020B0606020202030204" pitchFamily="34" charset="0"/>
                          <a:ea typeface="Calibri"/>
                          <a:cs typeface="Times New Roman"/>
                        </a:rPr>
                        <a:t>        </a:t>
                      </a:r>
                      <a:r>
                        <a:rPr lang="ru-RU" sz="1100" b="1" dirty="0" smtClean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д. Бурга Маловишерского района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      </a:t>
                      </a:r>
                      <a:r>
                        <a:rPr lang="ru-RU" sz="1100" b="1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Отдел МФЦ Маловишерского муниципального района</a:t>
                      </a:r>
                    </a:p>
                  </a:txBody>
                  <a:tcPr marL="36341" marR="36341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44439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36341" marR="36341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C00000"/>
                          </a:solidFill>
                          <a:effectLst/>
                          <a:latin typeface="Arial Black" panose="020B0A04020102020204" pitchFamily="34" charset="0"/>
                          <a:ea typeface="Calibri"/>
                          <a:cs typeface="Times New Roman"/>
                        </a:rPr>
                        <a:t>16.11.2022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0070C0"/>
                          </a:solidFill>
                          <a:effectLst/>
                          <a:latin typeface="Arial Narrow" panose="020B0606020202030204" pitchFamily="34" charset="0"/>
                          <a:ea typeface="Calibri"/>
                          <a:cs typeface="Times New Roman"/>
                        </a:rPr>
                        <a:t>c 11.00 до 13.00</a:t>
                      </a:r>
                    </a:p>
                  </a:txBody>
                  <a:tcPr marL="36341" marR="36341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Arial Narrow" panose="020B0606020202030204" pitchFamily="34" charset="0"/>
                          <a:ea typeface="Calibri"/>
                          <a:cs typeface="Times New Roman"/>
                        </a:rPr>
                        <a:t>        </a:t>
                      </a:r>
                      <a:r>
                        <a:rPr lang="ru-RU" sz="1100" b="1" dirty="0" smtClean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п. Хвойная </a:t>
                      </a:r>
                      <a:r>
                        <a:rPr lang="ru-RU" sz="1100" b="1" dirty="0" err="1" smtClean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Хвойнинского</a:t>
                      </a:r>
                      <a:r>
                        <a:rPr lang="ru-RU" sz="1100" b="1" dirty="0" smtClean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района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      </a:t>
                      </a:r>
                      <a:r>
                        <a:rPr lang="ru-RU" sz="1100" b="1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Отдел МФЦ в п. Хвойная </a:t>
                      </a:r>
                      <a:r>
                        <a:rPr lang="ru-RU" sz="1100" b="1" dirty="0" err="1" smtClean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Хвойнинского</a:t>
                      </a:r>
                      <a:r>
                        <a:rPr lang="ru-RU" sz="1100" b="1" dirty="0" smtClean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муниципального района</a:t>
                      </a:r>
                    </a:p>
                  </a:txBody>
                  <a:tcPr marL="36341" marR="36341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40186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36341" marR="36341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C00000"/>
                          </a:solidFill>
                          <a:effectLst/>
                          <a:latin typeface="Arial Black" panose="020B0A04020102020204" pitchFamily="34" charset="0"/>
                          <a:ea typeface="Calibri"/>
                          <a:cs typeface="Times New Roman"/>
                        </a:rPr>
                        <a:t>17.11.2022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0070C0"/>
                          </a:solidFill>
                          <a:effectLst/>
                          <a:latin typeface="Arial Narrow" panose="020B0606020202030204" pitchFamily="34" charset="0"/>
                          <a:ea typeface="Calibri"/>
                          <a:cs typeface="Times New Roman"/>
                        </a:rPr>
                        <a:t>c 10.00 до 12.00</a:t>
                      </a:r>
                    </a:p>
                  </a:txBody>
                  <a:tcPr marL="36341" marR="36341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      </a:t>
                      </a:r>
                      <a:r>
                        <a:rPr lang="ru-RU" sz="1100" b="1" dirty="0" smtClean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п. Шимск </a:t>
                      </a:r>
                      <a:r>
                        <a:rPr lang="ru-RU" sz="1100" b="1" dirty="0" err="1" smtClean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Шиского</a:t>
                      </a:r>
                      <a:r>
                        <a:rPr lang="ru-RU" sz="1100" b="1" dirty="0" smtClean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района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      </a:t>
                      </a:r>
                      <a:r>
                        <a:rPr lang="ru-RU" sz="1100" b="1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Отдел МФЦ в п. Шимск</a:t>
                      </a: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100" b="1" dirty="0" err="1" smtClean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Шимского</a:t>
                      </a:r>
                      <a:r>
                        <a:rPr lang="ru-RU" sz="1100" b="1" dirty="0" smtClean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муниципального района</a:t>
                      </a:r>
                    </a:p>
                  </a:txBody>
                  <a:tcPr marL="36341" marR="36341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40186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36341" marR="36341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C00000"/>
                          </a:solidFill>
                          <a:effectLst/>
                          <a:latin typeface="Arial Black" panose="020B0A04020102020204" pitchFamily="34" charset="0"/>
                          <a:ea typeface="Calibri"/>
                          <a:cs typeface="Times New Roman"/>
                        </a:rPr>
                        <a:t>17.11.2022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0070C0"/>
                          </a:solidFill>
                          <a:effectLst/>
                          <a:latin typeface="Arial Narrow" panose="020B0606020202030204" pitchFamily="34" charset="0"/>
                          <a:ea typeface="Calibri"/>
                          <a:cs typeface="Times New Roman"/>
                        </a:rPr>
                        <a:t>c 10.00 до 12.00</a:t>
                      </a:r>
                    </a:p>
                  </a:txBody>
                  <a:tcPr marL="36341" marR="36341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      </a:t>
                      </a:r>
                      <a:r>
                        <a:rPr lang="ru-RU" sz="1100" b="1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Управление МФЦ по Великому Новгороду</a:t>
                      </a:r>
                      <a:r>
                        <a:rPr lang="ru-RU" sz="1100" b="1" baseline="0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100" b="1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и Новгородскому</a:t>
                      </a:r>
                      <a:r>
                        <a:rPr lang="ru-RU" sz="1100" b="1" baseline="0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   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baseline="0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      </a:t>
                      </a:r>
                      <a:r>
                        <a:rPr lang="ru-RU" sz="1100" b="1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муниципальному району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     </a:t>
                      </a:r>
                      <a:r>
                        <a:rPr lang="ru-RU" sz="1100" b="1" baseline="0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100" b="1" dirty="0" smtClean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Новгородская область, Великий Новгород,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      ул. Б. Московская, д. 24</a:t>
                      </a:r>
                    </a:p>
                  </a:txBody>
                  <a:tcPr marL="36341" marR="36341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40186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36341" marR="36341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C00000"/>
                          </a:solidFill>
                          <a:effectLst/>
                          <a:latin typeface="Arial Black" panose="020B0A04020102020204" pitchFamily="34" charset="0"/>
                          <a:ea typeface="Calibri"/>
                          <a:cs typeface="Times New Roman"/>
                        </a:rPr>
                        <a:t>21.11.2022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0070C0"/>
                          </a:solidFill>
                          <a:effectLst/>
                          <a:latin typeface="Arial Narrow" panose="020B0606020202030204" pitchFamily="34" charset="0"/>
                          <a:ea typeface="Calibri"/>
                          <a:cs typeface="Times New Roman"/>
                        </a:rPr>
                        <a:t>c 10.00 до 12.00</a:t>
                      </a:r>
                    </a:p>
                  </a:txBody>
                  <a:tcPr marL="36341" marR="36341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      </a:t>
                      </a:r>
                      <a:r>
                        <a:rPr lang="ru-RU" sz="1100" b="1" dirty="0" smtClean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г. Сольцы </a:t>
                      </a:r>
                      <a:r>
                        <a:rPr lang="ru-RU" sz="1100" b="1" dirty="0" err="1" smtClean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Солецкого</a:t>
                      </a:r>
                      <a:r>
                        <a:rPr lang="ru-RU" sz="1100" b="1" dirty="0" smtClean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района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      </a:t>
                      </a:r>
                      <a:r>
                        <a:rPr lang="ru-RU" sz="1100" b="1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Отдел МФЦ в г. Сольцы </a:t>
                      </a:r>
                      <a:r>
                        <a:rPr lang="ru-RU" sz="1100" b="1" dirty="0" err="1" smtClean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Солецкого</a:t>
                      </a:r>
                      <a:r>
                        <a:rPr lang="ru-RU" sz="1100" b="1" dirty="0" smtClean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муниципального района </a:t>
                      </a:r>
                      <a:endParaRPr lang="ru-RU" sz="1100" b="1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36341" marR="36341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40346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36341" marR="36341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C00000"/>
                          </a:solidFill>
                          <a:effectLst/>
                          <a:latin typeface="Arial Black" panose="020B0A04020102020204" pitchFamily="34" charset="0"/>
                          <a:ea typeface="Calibri"/>
                          <a:cs typeface="Times New Roman"/>
                        </a:rPr>
                        <a:t>24.11.2022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0070C0"/>
                          </a:solidFill>
                          <a:effectLst/>
                          <a:latin typeface="Arial Narrow" panose="020B0606020202030204" pitchFamily="34" charset="0"/>
                          <a:ea typeface="Calibri"/>
                          <a:cs typeface="Times New Roman"/>
                        </a:rPr>
                        <a:t>c 10.00 до 12.00</a:t>
                      </a:r>
                    </a:p>
                  </a:txBody>
                  <a:tcPr marL="36341" marR="36341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Arial Narrow" panose="020B0606020202030204" pitchFamily="34" charset="0"/>
                          <a:ea typeface="Calibri"/>
                          <a:cs typeface="Times New Roman"/>
                        </a:rPr>
                        <a:t>        </a:t>
                      </a:r>
                      <a:r>
                        <a:rPr lang="ru-RU" sz="1100" b="1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Управление МФЦ по Великому Новгороду и Новгородскому    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      муниципальному району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      </a:t>
                      </a:r>
                      <a:r>
                        <a:rPr lang="ru-RU" sz="1100" b="1" dirty="0" smtClean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Новгородская область, Великий Новгород,                                                  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      ул. Ломоносова, д. 24/1</a:t>
                      </a:r>
                    </a:p>
                  </a:txBody>
                  <a:tcPr marL="36341" marR="36341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40186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36341" marR="36341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C00000"/>
                          </a:solidFill>
                          <a:effectLst/>
                          <a:latin typeface="Arial Black" panose="020B0A04020102020204" pitchFamily="34" charset="0"/>
                          <a:ea typeface="Calibri"/>
                          <a:cs typeface="Times New Roman"/>
                        </a:rPr>
                        <a:t>25.11.2022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0070C0"/>
                          </a:solidFill>
                          <a:effectLst/>
                          <a:latin typeface="Arial Narrow" panose="020B0606020202030204" pitchFamily="34" charset="0"/>
                          <a:ea typeface="Calibri"/>
                          <a:cs typeface="Times New Roman"/>
                        </a:rPr>
                        <a:t>c 10.00 до 12.00</a:t>
                      </a:r>
                    </a:p>
                  </a:txBody>
                  <a:tcPr marL="36341" marR="36341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       </a:t>
                      </a:r>
                      <a:r>
                        <a:rPr lang="ru-RU" sz="1100" b="1" dirty="0" smtClean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г. Старая Русса 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       </a:t>
                      </a:r>
                      <a:r>
                        <a:rPr lang="ru-RU" sz="1100" b="1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Управление МФЦ по Старорусскому муниципальному району </a:t>
                      </a:r>
                      <a:endParaRPr lang="ru-RU" sz="1100" b="1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36341" marR="36341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086" y="2927476"/>
            <a:ext cx="131907" cy="179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pic>
        <p:nvPicPr>
          <p:cNvPr id="13" name="Picture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277" y="3311886"/>
            <a:ext cx="131907" cy="179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pic>
        <p:nvPicPr>
          <p:cNvPr id="16" name="Picture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387" y="3717069"/>
            <a:ext cx="131907" cy="179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pic>
        <p:nvPicPr>
          <p:cNvPr id="17" name="Picture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670" y="4145308"/>
            <a:ext cx="131907" cy="179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pic>
        <p:nvPicPr>
          <p:cNvPr id="18" name="Picture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469" y="4522659"/>
            <a:ext cx="131907" cy="179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pic>
        <p:nvPicPr>
          <p:cNvPr id="19" name="Picture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302" y="4948071"/>
            <a:ext cx="131907" cy="179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pic>
        <p:nvPicPr>
          <p:cNvPr id="21" name="Picture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490" y="5375676"/>
            <a:ext cx="131907" cy="179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pic>
        <p:nvPicPr>
          <p:cNvPr id="22" name="Picture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490" y="5944933"/>
            <a:ext cx="131907" cy="179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pic>
        <p:nvPicPr>
          <p:cNvPr id="23" name="Picture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839" y="6495628"/>
            <a:ext cx="131907" cy="179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pic>
        <p:nvPicPr>
          <p:cNvPr id="24" name="Picture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489" y="7069629"/>
            <a:ext cx="131907" cy="179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pic>
        <p:nvPicPr>
          <p:cNvPr id="25" name="Picture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844" y="7625699"/>
            <a:ext cx="131907" cy="179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sp>
        <p:nvSpPr>
          <p:cNvPr id="12" name="Равнобедренный треугольник 11"/>
          <p:cNvSpPr/>
          <p:nvPr/>
        </p:nvSpPr>
        <p:spPr>
          <a:xfrm rot="5400000">
            <a:off x="1719580" y="2927476"/>
            <a:ext cx="180000" cy="180000"/>
          </a:xfrm>
          <a:prstGeom prst="triangl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Равнобедренный треугольник 29"/>
          <p:cNvSpPr/>
          <p:nvPr/>
        </p:nvSpPr>
        <p:spPr>
          <a:xfrm rot="5400000">
            <a:off x="1716796" y="3331161"/>
            <a:ext cx="180000" cy="180000"/>
          </a:xfrm>
          <a:prstGeom prst="triangl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Равнобедренный треугольник 31"/>
          <p:cNvSpPr/>
          <p:nvPr/>
        </p:nvSpPr>
        <p:spPr>
          <a:xfrm rot="5400000">
            <a:off x="1715547" y="4129177"/>
            <a:ext cx="180000" cy="180000"/>
          </a:xfrm>
          <a:prstGeom prst="triangl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Равнобедренный треугольник 32"/>
          <p:cNvSpPr/>
          <p:nvPr/>
        </p:nvSpPr>
        <p:spPr>
          <a:xfrm rot="5400000">
            <a:off x="1714670" y="4545727"/>
            <a:ext cx="180000" cy="180000"/>
          </a:xfrm>
          <a:prstGeom prst="triangl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Равнобедренный треугольник 33"/>
          <p:cNvSpPr/>
          <p:nvPr/>
        </p:nvSpPr>
        <p:spPr>
          <a:xfrm rot="5400000">
            <a:off x="1714288" y="4956089"/>
            <a:ext cx="180000" cy="180000"/>
          </a:xfrm>
          <a:prstGeom prst="triangl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Равнобедренный треугольник 34"/>
          <p:cNvSpPr/>
          <p:nvPr/>
        </p:nvSpPr>
        <p:spPr>
          <a:xfrm rot="5400000">
            <a:off x="1713080" y="5392806"/>
            <a:ext cx="180000" cy="180000"/>
          </a:xfrm>
          <a:prstGeom prst="triangl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Равнобедренный треугольник 35"/>
          <p:cNvSpPr/>
          <p:nvPr/>
        </p:nvSpPr>
        <p:spPr>
          <a:xfrm rot="5400000">
            <a:off x="1718637" y="5950383"/>
            <a:ext cx="180000" cy="180000"/>
          </a:xfrm>
          <a:prstGeom prst="triangl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Равнобедренный треугольник 36"/>
          <p:cNvSpPr/>
          <p:nvPr/>
        </p:nvSpPr>
        <p:spPr>
          <a:xfrm rot="5400000">
            <a:off x="1713642" y="7067586"/>
            <a:ext cx="180000" cy="180000"/>
          </a:xfrm>
          <a:prstGeom prst="triangl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Равнобедренный треугольник 37"/>
          <p:cNvSpPr/>
          <p:nvPr/>
        </p:nvSpPr>
        <p:spPr>
          <a:xfrm rot="5400000">
            <a:off x="1714670" y="6505344"/>
            <a:ext cx="180000" cy="180000"/>
          </a:xfrm>
          <a:prstGeom prst="triangl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Равнобедренный треугольник 39"/>
          <p:cNvSpPr/>
          <p:nvPr/>
        </p:nvSpPr>
        <p:spPr>
          <a:xfrm rot="5400000">
            <a:off x="1714670" y="7603849"/>
            <a:ext cx="180000" cy="180000"/>
          </a:xfrm>
          <a:prstGeom prst="triangl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Равнобедренный треугольник 42"/>
          <p:cNvSpPr/>
          <p:nvPr/>
        </p:nvSpPr>
        <p:spPr>
          <a:xfrm rot="5400000">
            <a:off x="1715547" y="3725695"/>
            <a:ext cx="180000" cy="180000"/>
          </a:xfrm>
          <a:prstGeom prst="triangl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Параллелограмм 45"/>
          <p:cNvSpPr/>
          <p:nvPr/>
        </p:nvSpPr>
        <p:spPr>
          <a:xfrm>
            <a:off x="5738828" y="8964488"/>
            <a:ext cx="930532" cy="180959"/>
          </a:xfrm>
          <a:prstGeom prst="parallelogram">
            <a:avLst>
              <a:gd name="adj" fmla="val 44537"/>
            </a:avLst>
          </a:prstGeo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Прямоугольник 28"/>
          <p:cNvSpPr/>
          <p:nvPr/>
        </p:nvSpPr>
        <p:spPr>
          <a:xfrm>
            <a:off x="192819" y="8677000"/>
            <a:ext cx="646015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dirty="0" smtClean="0">
                <a:solidFill>
                  <a:schemeClr val="tx2"/>
                </a:solidFill>
                <a:latin typeface="Franklin Gothic Demi Cond" panose="020B0706030402020204" pitchFamily="34" charset="0"/>
                <a:cs typeface="Arial" panose="020B0604020202020204" pitchFamily="34" charset="0"/>
              </a:rPr>
              <a:t>УФНС России по Новгородской области                         Контакт-центр ФНС России: 8-800-222-22-22 </a:t>
            </a:r>
            <a:endParaRPr lang="ru-RU" sz="1200" dirty="0">
              <a:solidFill>
                <a:schemeClr val="tx2"/>
              </a:solidFill>
              <a:latin typeface="Franklin Gothic Demi Cond" panose="020B0706030402020204" pitchFamily="34" charset="0"/>
            </a:endParaRPr>
          </a:p>
        </p:txBody>
      </p:sp>
      <p:sp>
        <p:nvSpPr>
          <p:cNvPr id="47" name="Прямоугольник 46"/>
          <p:cNvSpPr/>
          <p:nvPr/>
        </p:nvSpPr>
        <p:spPr>
          <a:xfrm>
            <a:off x="5770761" y="8938610"/>
            <a:ext cx="882216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 smtClean="0">
                <a:solidFill>
                  <a:schemeClr val="bg1"/>
                </a:solidFill>
                <a:latin typeface="Franklin Gothic Demi Cond" panose="020B0706030402020204" pitchFamily="34" charset="0"/>
              </a:rPr>
              <a:t>www.nalog.gov.ru</a:t>
            </a:r>
            <a:endParaRPr lang="ru-RU" sz="800" dirty="0">
              <a:solidFill>
                <a:schemeClr val="bg1"/>
              </a:solidFill>
              <a:latin typeface="Franklin Gothic Demi Cond" panose="020B07060304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2782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302</TotalTime>
  <Words>299</Words>
  <Application>Microsoft Office PowerPoint</Application>
  <PresentationFormat>Экран (4:3)</PresentationFormat>
  <Paragraphs>58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Трофименко Наталья Александровна</dc:creator>
  <cp:lastModifiedBy>Иванова Любовь Анатольевна</cp:lastModifiedBy>
  <cp:revision>35</cp:revision>
  <dcterms:created xsi:type="dcterms:W3CDTF">2022-08-23T09:55:13Z</dcterms:created>
  <dcterms:modified xsi:type="dcterms:W3CDTF">2022-10-25T13:32:38Z</dcterms:modified>
</cp:coreProperties>
</file>