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7"/>
  </p:notesMasterIdLst>
  <p:sldIdLst>
    <p:sldId id="346" r:id="rId2"/>
    <p:sldId id="303" r:id="rId3"/>
    <p:sldId id="304" r:id="rId4"/>
    <p:sldId id="312" r:id="rId5"/>
    <p:sldId id="320" r:id="rId6"/>
    <p:sldId id="313" r:id="rId7"/>
    <p:sldId id="321" r:id="rId8"/>
    <p:sldId id="323" r:id="rId9"/>
    <p:sldId id="324" r:id="rId10"/>
    <p:sldId id="325" r:id="rId11"/>
    <p:sldId id="326" r:id="rId12"/>
    <p:sldId id="327" r:id="rId13"/>
    <p:sldId id="328" r:id="rId14"/>
    <p:sldId id="330" r:id="rId15"/>
    <p:sldId id="331" r:id="rId16"/>
    <p:sldId id="336" r:id="rId17"/>
    <p:sldId id="337" r:id="rId18"/>
    <p:sldId id="338" r:id="rId19"/>
    <p:sldId id="340" r:id="rId20"/>
    <p:sldId id="345" r:id="rId21"/>
    <p:sldId id="332" r:id="rId22"/>
    <p:sldId id="333" r:id="rId23"/>
    <p:sldId id="334" r:id="rId24"/>
    <p:sldId id="335" r:id="rId25"/>
    <p:sldId id="287" r:id="rId26"/>
  </p:sldIdLst>
  <p:sldSz cx="9144000" cy="5143500" type="screen16x9"/>
  <p:notesSz cx="6797675" cy="9874250"/>
  <p:defaultTextStyle>
    <a:defPPr>
      <a:defRPr lang="ru-RU"/>
    </a:defPPr>
    <a:lvl1pPr marL="0" algn="l" defTabSz="816296" rtl="0" eaLnBrk="1" latinLnBrk="0" hangingPunct="1">
      <a:defRPr sz="1600" kern="1200">
        <a:solidFill>
          <a:schemeClr val="tx1"/>
        </a:solidFill>
        <a:latin typeface="+mn-lt"/>
        <a:ea typeface="+mn-ea"/>
        <a:cs typeface="+mn-cs"/>
      </a:defRPr>
    </a:lvl1pPr>
    <a:lvl2pPr marL="408148" algn="l" defTabSz="816296" rtl="0" eaLnBrk="1" latinLnBrk="0" hangingPunct="1">
      <a:defRPr sz="1600" kern="1200">
        <a:solidFill>
          <a:schemeClr val="tx1"/>
        </a:solidFill>
        <a:latin typeface="+mn-lt"/>
        <a:ea typeface="+mn-ea"/>
        <a:cs typeface="+mn-cs"/>
      </a:defRPr>
    </a:lvl2pPr>
    <a:lvl3pPr marL="816296" algn="l" defTabSz="816296" rtl="0" eaLnBrk="1" latinLnBrk="0" hangingPunct="1">
      <a:defRPr sz="1600" kern="1200">
        <a:solidFill>
          <a:schemeClr val="tx1"/>
        </a:solidFill>
        <a:latin typeface="+mn-lt"/>
        <a:ea typeface="+mn-ea"/>
        <a:cs typeface="+mn-cs"/>
      </a:defRPr>
    </a:lvl3pPr>
    <a:lvl4pPr marL="1224443" algn="l" defTabSz="816296" rtl="0" eaLnBrk="1" latinLnBrk="0" hangingPunct="1">
      <a:defRPr sz="1600" kern="1200">
        <a:solidFill>
          <a:schemeClr val="tx1"/>
        </a:solidFill>
        <a:latin typeface="+mn-lt"/>
        <a:ea typeface="+mn-ea"/>
        <a:cs typeface="+mn-cs"/>
      </a:defRPr>
    </a:lvl4pPr>
    <a:lvl5pPr marL="1632591" algn="l" defTabSz="816296" rtl="0" eaLnBrk="1" latinLnBrk="0" hangingPunct="1">
      <a:defRPr sz="1600" kern="1200">
        <a:solidFill>
          <a:schemeClr val="tx1"/>
        </a:solidFill>
        <a:latin typeface="+mn-lt"/>
        <a:ea typeface="+mn-ea"/>
        <a:cs typeface="+mn-cs"/>
      </a:defRPr>
    </a:lvl5pPr>
    <a:lvl6pPr marL="2040739" algn="l" defTabSz="816296" rtl="0" eaLnBrk="1" latinLnBrk="0" hangingPunct="1">
      <a:defRPr sz="1600" kern="1200">
        <a:solidFill>
          <a:schemeClr val="tx1"/>
        </a:solidFill>
        <a:latin typeface="+mn-lt"/>
        <a:ea typeface="+mn-ea"/>
        <a:cs typeface="+mn-cs"/>
      </a:defRPr>
    </a:lvl6pPr>
    <a:lvl7pPr marL="2448887" algn="l" defTabSz="816296" rtl="0" eaLnBrk="1" latinLnBrk="0" hangingPunct="1">
      <a:defRPr sz="1600" kern="1200">
        <a:solidFill>
          <a:schemeClr val="tx1"/>
        </a:solidFill>
        <a:latin typeface="+mn-lt"/>
        <a:ea typeface="+mn-ea"/>
        <a:cs typeface="+mn-cs"/>
      </a:defRPr>
    </a:lvl7pPr>
    <a:lvl8pPr marL="2857035" algn="l" defTabSz="816296" rtl="0" eaLnBrk="1" latinLnBrk="0" hangingPunct="1">
      <a:defRPr sz="1600" kern="1200">
        <a:solidFill>
          <a:schemeClr val="tx1"/>
        </a:solidFill>
        <a:latin typeface="+mn-lt"/>
        <a:ea typeface="+mn-ea"/>
        <a:cs typeface="+mn-cs"/>
      </a:defRPr>
    </a:lvl8pPr>
    <a:lvl9pPr marL="3265183" algn="l" defTabSz="816296" rtl="0" eaLnBrk="1" latinLnBrk="0" hangingPunct="1">
      <a:defRPr sz="16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orient="horz" pos="2968">
          <p15:clr>
            <a:srgbClr val="A4A3A4"/>
          </p15:clr>
        </p15:guide>
        <p15:guide id="3" orient="horz" pos="352">
          <p15:clr>
            <a:srgbClr val="A4A3A4"/>
          </p15:clr>
        </p15:guide>
        <p15:guide id="4" orient="horz" pos="948">
          <p15:clr>
            <a:srgbClr val="A4A3A4"/>
          </p15:clr>
        </p15:guide>
        <p15:guide id="5" pos="2880">
          <p15:clr>
            <a:srgbClr val="A4A3A4"/>
          </p15:clr>
        </p15:guide>
        <p15:guide id="6" pos="385">
          <p15:clr>
            <a:srgbClr val="A4A3A4"/>
          </p15:clr>
        </p15:guide>
        <p15:guide id="7" pos="1565">
          <p15:clr>
            <a:srgbClr val="A4A3A4"/>
          </p15:clr>
        </p15:guide>
        <p15:guide id="8" pos="5193">
          <p15:clr>
            <a:srgbClr val="A4A3A4"/>
          </p15:clr>
        </p15:guide>
        <p15:guide id="9" pos="406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5AA9"/>
    <a:srgbClr val="FB6511"/>
    <a:srgbClr val="FF99FF"/>
    <a:srgbClr val="F8A6CB"/>
    <a:srgbClr val="F77B15"/>
    <a:srgbClr val="6AA27D"/>
    <a:srgbClr val="D729C2"/>
    <a:srgbClr val="F79747"/>
    <a:srgbClr val="FC60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16" d="100"/>
          <a:sy n="116" d="100"/>
        </p:scale>
        <p:origin x="-654" y="-96"/>
      </p:cViewPr>
      <p:guideLst>
        <p:guide orient="horz" pos="1620"/>
        <p:guide orient="horz" pos="2968"/>
        <p:guide orient="horz" pos="352"/>
        <p:guide orient="horz" pos="948"/>
        <p:guide pos="2880"/>
        <p:guide pos="385"/>
        <p:guide pos="1565"/>
        <p:guide pos="5193"/>
        <p:guide pos="4069"/>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6"/>
            <a:ext cx="2945659" cy="493712"/>
          </a:xfrm>
          <a:prstGeom prst="rect">
            <a:avLst/>
          </a:prstGeom>
        </p:spPr>
        <p:txBody>
          <a:bodyPr vert="horz" lIns="91104" tIns="45552" rIns="91104" bIns="45552" rtlCol="0"/>
          <a:lstStyle>
            <a:lvl1pPr algn="l">
              <a:defRPr sz="1200"/>
            </a:lvl1pPr>
          </a:lstStyle>
          <a:p>
            <a:endParaRPr lang="ru-RU"/>
          </a:p>
        </p:txBody>
      </p:sp>
      <p:sp>
        <p:nvSpPr>
          <p:cNvPr id="3" name="Дата 2"/>
          <p:cNvSpPr>
            <a:spLocks noGrp="1"/>
          </p:cNvSpPr>
          <p:nvPr>
            <p:ph type="dt" idx="1"/>
          </p:nvPr>
        </p:nvSpPr>
        <p:spPr>
          <a:xfrm>
            <a:off x="3850443" y="6"/>
            <a:ext cx="2945659" cy="493712"/>
          </a:xfrm>
          <a:prstGeom prst="rect">
            <a:avLst/>
          </a:prstGeom>
        </p:spPr>
        <p:txBody>
          <a:bodyPr vert="horz" lIns="91104" tIns="45552" rIns="91104" bIns="45552" rtlCol="0"/>
          <a:lstStyle>
            <a:lvl1pPr algn="r">
              <a:defRPr sz="1200"/>
            </a:lvl1pPr>
          </a:lstStyle>
          <a:p>
            <a:fld id="{54B2CB9A-35A0-44DF-9563-3B4294FF58F5}" type="datetimeFigureOut">
              <a:rPr lang="ru-RU" smtClean="0"/>
              <a:pPr/>
              <a:t>18.02.2021</a:t>
            </a:fld>
            <a:endParaRPr lang="ru-RU"/>
          </a:p>
        </p:txBody>
      </p:sp>
      <p:sp>
        <p:nvSpPr>
          <p:cNvPr id="4" name="Образ слайда 3"/>
          <p:cNvSpPr>
            <a:spLocks noGrp="1" noRot="1" noChangeAspect="1"/>
          </p:cNvSpPr>
          <p:nvPr>
            <p:ph type="sldImg" idx="2"/>
          </p:nvPr>
        </p:nvSpPr>
        <p:spPr>
          <a:xfrm>
            <a:off x="107950" y="741363"/>
            <a:ext cx="6581775" cy="3702050"/>
          </a:xfrm>
          <a:prstGeom prst="rect">
            <a:avLst/>
          </a:prstGeom>
          <a:noFill/>
          <a:ln w="12700">
            <a:solidFill>
              <a:prstClr val="black"/>
            </a:solidFill>
          </a:ln>
        </p:spPr>
        <p:txBody>
          <a:bodyPr vert="horz" lIns="91104" tIns="45552" rIns="91104" bIns="45552" rtlCol="0" anchor="ctr"/>
          <a:lstStyle/>
          <a:p>
            <a:endParaRPr lang="ru-RU"/>
          </a:p>
        </p:txBody>
      </p:sp>
      <p:sp>
        <p:nvSpPr>
          <p:cNvPr id="5" name="Заметки 4"/>
          <p:cNvSpPr>
            <a:spLocks noGrp="1"/>
          </p:cNvSpPr>
          <p:nvPr>
            <p:ph type="body" sz="quarter" idx="3"/>
          </p:nvPr>
        </p:nvSpPr>
        <p:spPr>
          <a:xfrm>
            <a:off x="679768" y="4690275"/>
            <a:ext cx="5438140" cy="4443412"/>
          </a:xfrm>
          <a:prstGeom prst="rect">
            <a:avLst/>
          </a:prstGeom>
        </p:spPr>
        <p:txBody>
          <a:bodyPr vert="horz" lIns="91104" tIns="45552" rIns="91104" bIns="45552"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9378824"/>
            <a:ext cx="2945659" cy="493712"/>
          </a:xfrm>
          <a:prstGeom prst="rect">
            <a:avLst/>
          </a:prstGeom>
        </p:spPr>
        <p:txBody>
          <a:bodyPr vert="horz" lIns="91104" tIns="45552" rIns="91104" bIns="45552"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378824"/>
            <a:ext cx="2945659" cy="493712"/>
          </a:xfrm>
          <a:prstGeom prst="rect">
            <a:avLst/>
          </a:prstGeom>
        </p:spPr>
        <p:txBody>
          <a:bodyPr vert="horz" lIns="91104" tIns="45552" rIns="91104" bIns="45552" rtlCol="0" anchor="b"/>
          <a:lstStyle>
            <a:lvl1pPr algn="r">
              <a:defRPr sz="1200"/>
            </a:lvl1pPr>
          </a:lstStyle>
          <a:p>
            <a:fld id="{67CAF5B9-CC1E-4A3E-B04F-728BB30B0B5D}" type="slidenum">
              <a:rPr lang="ru-RU" smtClean="0"/>
              <a:pPr/>
              <a:t>‹#›</a:t>
            </a:fld>
            <a:endParaRPr lang="ru-RU"/>
          </a:p>
        </p:txBody>
      </p:sp>
    </p:spTree>
    <p:extLst>
      <p:ext uri="{BB962C8B-B14F-4D97-AF65-F5344CB8AC3E}">
        <p14:creationId xmlns:p14="http://schemas.microsoft.com/office/powerpoint/2010/main" val="1818484066"/>
      </p:ext>
    </p:extLst>
  </p:cSld>
  <p:clrMap bg1="lt1" tx1="dk1" bg2="lt2" tx2="dk2" accent1="accent1" accent2="accent2" accent3="accent3" accent4="accent4" accent5="accent5" accent6="accent6" hlink="hlink" folHlink="folHlink"/>
  <p:notesStyle>
    <a:lvl1pPr marL="0" algn="l" defTabSz="816296" rtl="0" eaLnBrk="1" latinLnBrk="0" hangingPunct="1">
      <a:defRPr sz="1100" kern="1200">
        <a:solidFill>
          <a:schemeClr val="tx1"/>
        </a:solidFill>
        <a:latin typeface="+mn-lt"/>
        <a:ea typeface="+mn-ea"/>
        <a:cs typeface="+mn-cs"/>
      </a:defRPr>
    </a:lvl1pPr>
    <a:lvl2pPr marL="408148" algn="l" defTabSz="816296" rtl="0" eaLnBrk="1" latinLnBrk="0" hangingPunct="1">
      <a:defRPr sz="1100" kern="1200">
        <a:solidFill>
          <a:schemeClr val="tx1"/>
        </a:solidFill>
        <a:latin typeface="+mn-lt"/>
        <a:ea typeface="+mn-ea"/>
        <a:cs typeface="+mn-cs"/>
      </a:defRPr>
    </a:lvl2pPr>
    <a:lvl3pPr marL="816296" algn="l" defTabSz="816296" rtl="0" eaLnBrk="1" latinLnBrk="0" hangingPunct="1">
      <a:defRPr sz="1100" kern="1200">
        <a:solidFill>
          <a:schemeClr val="tx1"/>
        </a:solidFill>
        <a:latin typeface="+mn-lt"/>
        <a:ea typeface="+mn-ea"/>
        <a:cs typeface="+mn-cs"/>
      </a:defRPr>
    </a:lvl3pPr>
    <a:lvl4pPr marL="1224443" algn="l" defTabSz="816296" rtl="0" eaLnBrk="1" latinLnBrk="0" hangingPunct="1">
      <a:defRPr sz="1100" kern="1200">
        <a:solidFill>
          <a:schemeClr val="tx1"/>
        </a:solidFill>
        <a:latin typeface="+mn-lt"/>
        <a:ea typeface="+mn-ea"/>
        <a:cs typeface="+mn-cs"/>
      </a:defRPr>
    </a:lvl4pPr>
    <a:lvl5pPr marL="1632591" algn="l" defTabSz="816296" rtl="0" eaLnBrk="1" latinLnBrk="0" hangingPunct="1">
      <a:defRPr sz="1100" kern="1200">
        <a:solidFill>
          <a:schemeClr val="tx1"/>
        </a:solidFill>
        <a:latin typeface="+mn-lt"/>
        <a:ea typeface="+mn-ea"/>
        <a:cs typeface="+mn-cs"/>
      </a:defRPr>
    </a:lvl5pPr>
    <a:lvl6pPr marL="2040739" algn="l" defTabSz="816296" rtl="0" eaLnBrk="1" latinLnBrk="0" hangingPunct="1">
      <a:defRPr sz="1100" kern="1200">
        <a:solidFill>
          <a:schemeClr val="tx1"/>
        </a:solidFill>
        <a:latin typeface="+mn-lt"/>
        <a:ea typeface="+mn-ea"/>
        <a:cs typeface="+mn-cs"/>
      </a:defRPr>
    </a:lvl6pPr>
    <a:lvl7pPr marL="2448887" algn="l" defTabSz="816296" rtl="0" eaLnBrk="1" latinLnBrk="0" hangingPunct="1">
      <a:defRPr sz="1100" kern="1200">
        <a:solidFill>
          <a:schemeClr val="tx1"/>
        </a:solidFill>
        <a:latin typeface="+mn-lt"/>
        <a:ea typeface="+mn-ea"/>
        <a:cs typeface="+mn-cs"/>
      </a:defRPr>
    </a:lvl7pPr>
    <a:lvl8pPr marL="2857035" algn="l" defTabSz="816296" rtl="0" eaLnBrk="1" latinLnBrk="0" hangingPunct="1">
      <a:defRPr sz="1100" kern="1200">
        <a:solidFill>
          <a:schemeClr val="tx1"/>
        </a:solidFill>
        <a:latin typeface="+mn-lt"/>
        <a:ea typeface="+mn-ea"/>
        <a:cs typeface="+mn-cs"/>
      </a:defRPr>
    </a:lvl8pPr>
    <a:lvl9pPr marL="3265183" algn="l" defTabSz="816296"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a:t>
            </a:fld>
            <a:endParaRPr lang="ru-RU"/>
          </a:p>
        </p:txBody>
      </p:sp>
    </p:spTree>
    <p:extLst>
      <p:ext uri="{BB962C8B-B14F-4D97-AF65-F5344CB8AC3E}">
        <p14:creationId xmlns:p14="http://schemas.microsoft.com/office/powerpoint/2010/main" val="1876911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10</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11</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12</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13</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14</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15</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16</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17</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18</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19</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2</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20</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21</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22</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23</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24</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25</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3</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4</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5</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6</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7</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8</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9</a:t>
            </a:fld>
            <a:endParaRPr lang="ru-RU"/>
          </a:p>
        </p:txBody>
      </p:sp>
    </p:spTree>
    <p:extLst>
      <p:ext uri="{BB962C8B-B14F-4D97-AF65-F5344CB8AC3E}">
        <p14:creationId xmlns:p14="http://schemas.microsoft.com/office/powerpoint/2010/main" val="3967273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6" name="Picture 2" descr="Z:\Projects\Текущие\Проектная\FNS_2012\_БРЭНДБУК\out\PPT\3_1_present_16.9-01.png"/>
          <p:cNvPicPr>
            <a:picLocks noChangeAspect="1" noChangeArrowheads="1"/>
          </p:cNvPicPr>
          <p:nvPr userDrawn="1"/>
        </p:nvPicPr>
        <p:blipFill>
          <a:blip r:embed="rId2" cstate="print"/>
          <a:stretch>
            <a:fillRect/>
          </a:stretch>
        </p:blipFill>
        <p:spPr bwMode="auto">
          <a:xfrm>
            <a:off x="0" y="1168"/>
            <a:ext cx="9144000" cy="5142895"/>
          </a:xfrm>
          <a:prstGeom prst="rect">
            <a:avLst/>
          </a:prstGeom>
          <a:noFill/>
        </p:spPr>
      </p:pic>
      <p:sp>
        <p:nvSpPr>
          <p:cNvPr id="2" name="Заголовок 1"/>
          <p:cNvSpPr>
            <a:spLocks noGrp="1"/>
          </p:cNvSpPr>
          <p:nvPr>
            <p:ph type="ctrTitle" hasCustomPrompt="1"/>
          </p:nvPr>
        </p:nvSpPr>
        <p:spPr>
          <a:xfrm>
            <a:off x="685800" y="2794987"/>
            <a:ext cx="7772400" cy="1102519"/>
          </a:xfrm>
        </p:spPr>
        <p:txBody>
          <a:bodyPr>
            <a:normAutofit/>
          </a:bodyPr>
          <a:lstStyle>
            <a:lvl1pPr>
              <a:defRPr sz="4500" b="1">
                <a:solidFill>
                  <a:schemeClr val="bg1"/>
                </a:solidFill>
                <a:latin typeface="+mj-lt"/>
              </a:defRPr>
            </a:lvl1pPr>
          </a:lstStyle>
          <a:p>
            <a:r>
              <a:rPr lang="ru-RU" dirty="0"/>
              <a:t>НАЗВАНИЕ ПРЕЗЕНТАЦИИ</a:t>
            </a:r>
          </a:p>
        </p:txBody>
      </p:sp>
      <p:sp>
        <p:nvSpPr>
          <p:cNvPr id="3" name="Подзаголовок 2"/>
          <p:cNvSpPr>
            <a:spLocks noGrp="1"/>
          </p:cNvSpPr>
          <p:nvPr>
            <p:ph type="subTitle" idx="1" hasCustomPrompt="1"/>
          </p:nvPr>
        </p:nvSpPr>
        <p:spPr>
          <a:xfrm>
            <a:off x="1371600" y="3921596"/>
            <a:ext cx="6400800" cy="1314450"/>
          </a:xfrm>
        </p:spPr>
        <p:txBody>
          <a:bodyPr>
            <a:normAutofit/>
          </a:bodyPr>
          <a:lstStyle>
            <a:lvl1pPr marL="0" indent="0" algn="ctr">
              <a:buNone/>
              <a:defRPr sz="2500" b="0">
                <a:solidFill>
                  <a:schemeClr val="bg1"/>
                </a:solidFill>
                <a:latin typeface="+mj-lt"/>
              </a:defRPr>
            </a:lvl1pPr>
            <a:lvl2pPr marL="408148" indent="0" algn="ctr">
              <a:buNone/>
              <a:defRPr>
                <a:solidFill>
                  <a:schemeClr val="tx1">
                    <a:tint val="75000"/>
                  </a:schemeClr>
                </a:solidFill>
              </a:defRPr>
            </a:lvl2pPr>
            <a:lvl3pPr marL="816296" indent="0" algn="ctr">
              <a:buNone/>
              <a:defRPr>
                <a:solidFill>
                  <a:schemeClr val="tx1">
                    <a:tint val="75000"/>
                  </a:schemeClr>
                </a:solidFill>
              </a:defRPr>
            </a:lvl3pPr>
            <a:lvl4pPr marL="1224443" indent="0" algn="ctr">
              <a:buNone/>
              <a:defRPr>
                <a:solidFill>
                  <a:schemeClr val="tx1">
                    <a:tint val="75000"/>
                  </a:schemeClr>
                </a:solidFill>
              </a:defRPr>
            </a:lvl4pPr>
            <a:lvl5pPr marL="1632591" indent="0" algn="ctr">
              <a:buNone/>
              <a:defRPr>
                <a:solidFill>
                  <a:schemeClr val="tx1">
                    <a:tint val="75000"/>
                  </a:schemeClr>
                </a:solidFill>
              </a:defRPr>
            </a:lvl5pPr>
            <a:lvl6pPr marL="2040739" indent="0" algn="ctr">
              <a:buNone/>
              <a:defRPr>
                <a:solidFill>
                  <a:schemeClr val="tx1">
                    <a:tint val="75000"/>
                  </a:schemeClr>
                </a:solidFill>
              </a:defRPr>
            </a:lvl6pPr>
            <a:lvl7pPr marL="2448887" indent="0" algn="ctr">
              <a:buNone/>
              <a:defRPr>
                <a:solidFill>
                  <a:schemeClr val="tx1">
                    <a:tint val="75000"/>
                  </a:schemeClr>
                </a:solidFill>
              </a:defRPr>
            </a:lvl7pPr>
            <a:lvl8pPr marL="2857035" indent="0" algn="ctr">
              <a:buNone/>
              <a:defRPr>
                <a:solidFill>
                  <a:schemeClr val="tx1">
                    <a:tint val="75000"/>
                  </a:schemeClr>
                </a:solidFill>
              </a:defRPr>
            </a:lvl8pPr>
            <a:lvl9pPr marL="3265183" indent="0" algn="ctr">
              <a:buNone/>
              <a:defRPr>
                <a:solidFill>
                  <a:schemeClr val="tx1">
                    <a:tint val="75000"/>
                  </a:schemeClr>
                </a:solidFill>
              </a:defRPr>
            </a:lvl9pPr>
          </a:lstStyle>
          <a:p>
            <a:r>
              <a:rPr lang="ru-RU" dirty="0"/>
              <a:t>22.12.2012</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23995" y="778396"/>
            <a:ext cx="7562805" cy="857250"/>
          </a:xfrm>
        </p:spPr>
        <p:txBody>
          <a:bodyPr/>
          <a:lstStyle>
            <a:lvl1pPr algn="l">
              <a:defRPr/>
            </a:lvl1pPr>
          </a:lstStyle>
          <a:p>
            <a:r>
              <a:rPr lang="ru-RU"/>
              <a:t>Образец заголовка</a:t>
            </a:r>
            <a:endParaRPr lang="ru-RU" dirty="0"/>
          </a:p>
        </p:txBody>
      </p:sp>
      <p:sp>
        <p:nvSpPr>
          <p:cNvPr id="11" name="Номер слайда 10"/>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7DEE4C3-B3F9-4492-AC4E-AEB8AB203703}" type="datetime1">
              <a:rPr lang="ru-RU" smtClean="0"/>
              <a:pPr/>
              <a:t>18.02.2021</a:t>
            </a:fld>
            <a:endParaRPr lang="ru-RU"/>
          </a:p>
        </p:txBody>
      </p:sp>
      <p:sp>
        <p:nvSpPr>
          <p:cNvPr id="3" name="Нижний колонтитул 2"/>
          <p:cNvSpPr>
            <a:spLocks noGrp="1"/>
          </p:cNvSpPr>
          <p:nvPr>
            <p:ph type="ftr" sz="quarter" idx="11"/>
          </p:nvPr>
        </p:nvSpPr>
        <p:spPr/>
        <p:txBody>
          <a:bodyPr/>
          <a:lstStyle/>
          <a:p>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04788"/>
            <a:ext cx="3008313" cy="871537"/>
          </a:xfrm>
        </p:spPr>
        <p:txBody>
          <a:bodyPr anchor="b"/>
          <a:lstStyle>
            <a:lvl1pPr algn="l">
              <a:defRPr sz="1800" b="1"/>
            </a:lvl1pPr>
          </a:lstStyle>
          <a:p>
            <a:r>
              <a:rPr lang="ru-RU"/>
              <a:t>Образец заголовка</a:t>
            </a:r>
          </a:p>
        </p:txBody>
      </p:sp>
      <p:sp>
        <p:nvSpPr>
          <p:cNvPr id="3" name="Содержимое 2"/>
          <p:cNvSpPr>
            <a:spLocks noGrp="1"/>
          </p:cNvSpPr>
          <p:nvPr>
            <p:ph idx="1"/>
          </p:nvPr>
        </p:nvSpPr>
        <p:spPr>
          <a:xfrm>
            <a:off x="3575050" y="204788"/>
            <a:ext cx="5111750" cy="4389834"/>
          </a:xfrm>
        </p:spPr>
        <p:txBody>
          <a:bodyPr/>
          <a:lstStyle>
            <a:lvl1pPr>
              <a:defRPr sz="29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1" y="1076325"/>
            <a:ext cx="3008313" cy="3518297"/>
          </a:xfrm>
        </p:spPr>
        <p:txBody>
          <a:bodyPr/>
          <a:lstStyle>
            <a:lvl1pPr marL="0" indent="0">
              <a:buNone/>
              <a:defRPr sz="1300"/>
            </a:lvl1pPr>
            <a:lvl2pPr marL="408148" indent="0">
              <a:buNone/>
              <a:defRPr sz="1100"/>
            </a:lvl2pPr>
            <a:lvl3pPr marL="816296" indent="0">
              <a:buNone/>
              <a:defRPr sz="900"/>
            </a:lvl3pPr>
            <a:lvl4pPr marL="1224443" indent="0">
              <a:buNone/>
              <a:defRPr sz="800"/>
            </a:lvl4pPr>
            <a:lvl5pPr marL="1632591" indent="0">
              <a:buNone/>
              <a:defRPr sz="800"/>
            </a:lvl5pPr>
            <a:lvl6pPr marL="2040739" indent="0">
              <a:buNone/>
              <a:defRPr sz="800"/>
            </a:lvl6pPr>
            <a:lvl7pPr marL="2448887" indent="0">
              <a:buNone/>
              <a:defRPr sz="800"/>
            </a:lvl7pPr>
            <a:lvl8pPr marL="2857035" indent="0">
              <a:buNone/>
              <a:defRPr sz="800"/>
            </a:lvl8pPr>
            <a:lvl9pPr marL="3265183" indent="0">
              <a:buNone/>
              <a:defRPr sz="800"/>
            </a:lvl9pPr>
          </a:lstStyle>
          <a:p>
            <a:pPr lvl="0"/>
            <a:r>
              <a:rPr lang="ru-RU"/>
              <a:t>Образец текста</a:t>
            </a:r>
          </a:p>
        </p:txBody>
      </p:sp>
      <p:sp>
        <p:nvSpPr>
          <p:cNvPr id="5" name="Дата 4"/>
          <p:cNvSpPr>
            <a:spLocks noGrp="1"/>
          </p:cNvSpPr>
          <p:nvPr>
            <p:ph type="dt" sz="half" idx="10"/>
          </p:nvPr>
        </p:nvSpPr>
        <p:spPr/>
        <p:txBody>
          <a:bodyPr/>
          <a:lstStyle/>
          <a:p>
            <a:fld id="{46CC1266-D9B9-4642-A506-7317DD4ADF73}" type="datetime1">
              <a:rPr lang="ru-RU" smtClean="0"/>
              <a:pPr/>
              <a:t>18.02.2021</a:t>
            </a:fld>
            <a:endParaRPr lang="ru-RU"/>
          </a:p>
        </p:txBody>
      </p:sp>
      <p:sp>
        <p:nvSpPr>
          <p:cNvPr id="6" name="Нижний колонтитул 5"/>
          <p:cNvSpPr>
            <a:spLocks noGrp="1"/>
          </p:cNvSpPr>
          <p:nvPr>
            <p:ph type="ftr" sz="quarter" idx="11"/>
          </p:nvPr>
        </p:nvSpPr>
        <p:spPr/>
        <p:txBody>
          <a:bodyPr/>
          <a:lstStyle/>
          <a:p>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3600450"/>
            <a:ext cx="5486400" cy="425054"/>
          </a:xfrm>
        </p:spPr>
        <p:txBody>
          <a:bodyPr anchor="b"/>
          <a:lstStyle>
            <a:lvl1pPr algn="l">
              <a:defRPr sz="1800" b="1"/>
            </a:lvl1pPr>
          </a:lstStyle>
          <a:p>
            <a:r>
              <a:rPr lang="ru-RU"/>
              <a:t>Образец заголовка</a:t>
            </a:r>
          </a:p>
        </p:txBody>
      </p:sp>
      <p:sp>
        <p:nvSpPr>
          <p:cNvPr id="3" name="Рисунок 2"/>
          <p:cNvSpPr>
            <a:spLocks noGrp="1"/>
          </p:cNvSpPr>
          <p:nvPr>
            <p:ph type="pic" idx="1"/>
          </p:nvPr>
        </p:nvSpPr>
        <p:spPr>
          <a:xfrm>
            <a:off x="1792288" y="459581"/>
            <a:ext cx="5486400" cy="3086100"/>
          </a:xfrm>
        </p:spPr>
        <p:txBody>
          <a:bodyPr/>
          <a:lstStyle>
            <a:lvl1pPr marL="0" indent="0">
              <a:buNone/>
              <a:defRPr sz="2900"/>
            </a:lvl1pPr>
            <a:lvl2pPr marL="408148" indent="0">
              <a:buNone/>
              <a:defRPr sz="2500"/>
            </a:lvl2pPr>
            <a:lvl3pPr marL="816296" indent="0">
              <a:buNone/>
              <a:defRPr sz="2100"/>
            </a:lvl3pPr>
            <a:lvl4pPr marL="1224443" indent="0">
              <a:buNone/>
              <a:defRPr sz="1800"/>
            </a:lvl4pPr>
            <a:lvl5pPr marL="1632591" indent="0">
              <a:buNone/>
              <a:defRPr sz="1800"/>
            </a:lvl5pPr>
            <a:lvl6pPr marL="2040739" indent="0">
              <a:buNone/>
              <a:defRPr sz="1800"/>
            </a:lvl6pPr>
            <a:lvl7pPr marL="2448887" indent="0">
              <a:buNone/>
              <a:defRPr sz="1800"/>
            </a:lvl7pPr>
            <a:lvl8pPr marL="2857035" indent="0">
              <a:buNone/>
              <a:defRPr sz="1800"/>
            </a:lvl8pPr>
            <a:lvl9pPr marL="3265183" indent="0">
              <a:buNone/>
              <a:defRPr sz="1800"/>
            </a:lvl9pPr>
          </a:lstStyle>
          <a:p>
            <a:r>
              <a:rPr lang="ru-RU"/>
              <a:t>Вставка рисунка</a:t>
            </a:r>
          </a:p>
        </p:txBody>
      </p:sp>
      <p:sp>
        <p:nvSpPr>
          <p:cNvPr id="4" name="Текст 3"/>
          <p:cNvSpPr>
            <a:spLocks noGrp="1"/>
          </p:cNvSpPr>
          <p:nvPr>
            <p:ph type="body" sz="half" idx="2"/>
          </p:nvPr>
        </p:nvSpPr>
        <p:spPr>
          <a:xfrm>
            <a:off x="1792288" y="4025503"/>
            <a:ext cx="5486400" cy="603647"/>
          </a:xfrm>
        </p:spPr>
        <p:txBody>
          <a:bodyPr/>
          <a:lstStyle>
            <a:lvl1pPr marL="0" indent="0">
              <a:buNone/>
              <a:defRPr sz="1300"/>
            </a:lvl1pPr>
            <a:lvl2pPr marL="408148" indent="0">
              <a:buNone/>
              <a:defRPr sz="1100"/>
            </a:lvl2pPr>
            <a:lvl3pPr marL="816296" indent="0">
              <a:buNone/>
              <a:defRPr sz="900"/>
            </a:lvl3pPr>
            <a:lvl4pPr marL="1224443" indent="0">
              <a:buNone/>
              <a:defRPr sz="800"/>
            </a:lvl4pPr>
            <a:lvl5pPr marL="1632591" indent="0">
              <a:buNone/>
              <a:defRPr sz="800"/>
            </a:lvl5pPr>
            <a:lvl6pPr marL="2040739" indent="0">
              <a:buNone/>
              <a:defRPr sz="800"/>
            </a:lvl6pPr>
            <a:lvl7pPr marL="2448887" indent="0">
              <a:buNone/>
              <a:defRPr sz="800"/>
            </a:lvl7pPr>
            <a:lvl8pPr marL="2857035" indent="0">
              <a:buNone/>
              <a:defRPr sz="800"/>
            </a:lvl8pPr>
            <a:lvl9pPr marL="3265183" indent="0">
              <a:buNone/>
              <a:defRPr sz="800"/>
            </a:lvl9pPr>
          </a:lstStyle>
          <a:p>
            <a:pPr lvl="0"/>
            <a:r>
              <a:rPr lang="ru-RU"/>
              <a:t>Образец текста</a:t>
            </a:r>
          </a:p>
        </p:txBody>
      </p:sp>
      <p:sp>
        <p:nvSpPr>
          <p:cNvPr id="5" name="Дата 4"/>
          <p:cNvSpPr>
            <a:spLocks noGrp="1"/>
          </p:cNvSpPr>
          <p:nvPr>
            <p:ph type="dt" sz="half" idx="10"/>
          </p:nvPr>
        </p:nvSpPr>
        <p:spPr/>
        <p:txBody>
          <a:bodyPr/>
          <a:lstStyle/>
          <a:p>
            <a:fld id="{8E478A2D-CC43-4DD9-8CF9-DF5286C3CC1D}" type="datetime1">
              <a:rPr lang="ru-RU" smtClean="0"/>
              <a:pPr/>
              <a:t>18.02.2021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20E89E6-FE54-4E13-859C-1FA908D70D39}" type="slidenum">
              <a:rPr lang="ru-RU" smtClean="0"/>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34358524-75FA-4DFF-9D30-F97C17CE17A5}" type="datetime1">
              <a:rPr lang="ru-RU" smtClean="0"/>
              <a:pPr/>
              <a:t>18.02.2021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20E89E6-FE54-4E13-859C-1FA908D70D39}" type="slidenum">
              <a:rPr lang="ru-RU" smtClean="0"/>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53350" y="227409"/>
            <a:ext cx="2405063" cy="4838700"/>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534988" y="227409"/>
            <a:ext cx="7065962" cy="483870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769B2CD-5EDF-45E0-A730-F2C3E6027E1D}" type="datetime1">
              <a:rPr lang="ru-RU" smtClean="0"/>
              <a:pPr/>
              <a:t>18.02.2021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20E89E6-FE54-4E13-859C-1FA908D70D39}"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Титульный слайд">
    <p:spTree>
      <p:nvGrpSpPr>
        <p:cNvPr id="1" name=""/>
        <p:cNvGrpSpPr/>
        <p:nvPr/>
      </p:nvGrpSpPr>
      <p:grpSpPr>
        <a:xfrm>
          <a:off x="0" y="0"/>
          <a:ext cx="0" cy="0"/>
          <a:chOff x="0" y="0"/>
          <a:chExt cx="0" cy="0"/>
        </a:xfrm>
      </p:grpSpPr>
      <p:pic>
        <p:nvPicPr>
          <p:cNvPr id="2" name="Picture 2" descr="Z:\Projects\Текущие\Проектная\FNS_2012\_БРЭНДБУК\out\PPT\3_1_present_16.9-02.png"/>
          <p:cNvPicPr>
            <a:picLocks noChangeAspect="1" noChangeArrowheads="1"/>
          </p:cNvPicPr>
          <p:nvPr userDrawn="1"/>
        </p:nvPicPr>
        <p:blipFill>
          <a:blip r:embed="rId2" cstate="print"/>
          <a:stretch>
            <a:fillRect/>
          </a:stretch>
        </p:blipFill>
        <p:spPr bwMode="auto">
          <a:xfrm>
            <a:off x="0" y="-564"/>
            <a:ext cx="9144000" cy="5142895"/>
          </a:xfrm>
          <a:prstGeom prst="rect">
            <a:avLst/>
          </a:prstGeom>
          <a:noFill/>
        </p:spPr>
      </p:pic>
      <p:sp>
        <p:nvSpPr>
          <p:cNvPr id="8" name="Заголовок 1"/>
          <p:cNvSpPr>
            <a:spLocks noGrp="1"/>
          </p:cNvSpPr>
          <p:nvPr>
            <p:ph type="ctrTitle" hasCustomPrompt="1"/>
          </p:nvPr>
        </p:nvSpPr>
        <p:spPr>
          <a:xfrm>
            <a:off x="2478466" y="935856"/>
            <a:ext cx="6102883" cy="3580110"/>
          </a:xfrm>
        </p:spPr>
        <p:txBody>
          <a:bodyPr anchor="t">
            <a:normAutofit/>
          </a:bodyPr>
          <a:lstStyle>
            <a:lvl1pPr algn="l">
              <a:lnSpc>
                <a:spcPts val="5400"/>
              </a:lnSpc>
              <a:defRPr sz="4700" b="1">
                <a:solidFill>
                  <a:srgbClr val="8D8C90"/>
                </a:solidFill>
                <a:latin typeface="+mj-lt"/>
              </a:defRPr>
            </a:lvl1pPr>
          </a:lstStyle>
          <a:p>
            <a:r>
              <a:rPr lang="ru-RU" dirty="0"/>
              <a:t>НАЗВАНИЕ ПРЕЗЕНТАЦИИ</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a:xfrm>
            <a:off x="611188" y="1504951"/>
            <a:ext cx="7632700" cy="3206749"/>
          </a:xfrm>
        </p:spPr>
        <p:txBody>
          <a:bodyPr>
            <a:noAutofit/>
          </a:bodyPr>
          <a:lstStyle>
            <a:lvl1pPr marL="284505" indent="0">
              <a:buFontTx/>
              <a:buNone/>
              <a:defRPr b="1">
                <a:latin typeface="+mj-lt"/>
              </a:defRPr>
            </a:lvl1pPr>
            <a:lvl2pPr marL="282020" indent="2485">
              <a:defRPr>
                <a:latin typeface="+mj-lt"/>
              </a:defRPr>
            </a:lvl2pPr>
            <a:lvl3pPr marL="491981" indent="-203750">
              <a:tabLst/>
              <a:defRPr>
                <a:latin typeface="+mj-lt"/>
              </a:defRPr>
            </a:lvl3pPr>
            <a:lvl4pPr marL="0" indent="282020">
              <a:defRPr>
                <a:latin typeface="+mj-lt"/>
              </a:defRPr>
            </a:lvl4pPr>
            <a:lvl5pPr>
              <a:buNone/>
              <a:defRPr>
                <a:latin typeface="+mj-lt"/>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10" name="TextBox 9"/>
          <p:cNvSpPr txBox="1"/>
          <p:nvPr userDrawn="1"/>
        </p:nvSpPr>
        <p:spPr>
          <a:xfrm>
            <a:off x="5926640" y="3845307"/>
            <a:ext cx="923618" cy="282640"/>
          </a:xfrm>
          <a:prstGeom prst="rect">
            <a:avLst/>
          </a:prstGeom>
          <a:noFill/>
        </p:spPr>
        <p:txBody>
          <a:bodyPr wrap="square" lIns="71561" tIns="35780" rIns="71561" bIns="35780" rtlCol="0">
            <a:noAutofit/>
          </a:bodyPr>
          <a:lstStyle/>
          <a:p>
            <a:endParaRPr lang="ru-RU" dirty="0"/>
          </a:p>
        </p:txBody>
      </p:sp>
      <p:sp>
        <p:nvSpPr>
          <p:cNvPr id="13" name="Заголовок 12"/>
          <p:cNvSpPr>
            <a:spLocks noGrp="1"/>
          </p:cNvSpPr>
          <p:nvPr>
            <p:ph type="title" hasCustomPrompt="1"/>
          </p:nvPr>
        </p:nvSpPr>
        <p:spPr>
          <a:xfrm>
            <a:off x="611189" y="558800"/>
            <a:ext cx="7548638" cy="946151"/>
          </a:xfrm>
        </p:spPr>
        <p:txBody>
          <a:bodyPr/>
          <a:lstStyle>
            <a:lvl1pPr marL="0" marR="0" indent="0" defTabSz="816296" rtl="0" eaLnBrk="1" fontAlgn="auto" latinLnBrk="0" hangingPunct="1">
              <a:lnSpc>
                <a:spcPct val="100000"/>
              </a:lnSpc>
              <a:spcBef>
                <a:spcPct val="0"/>
              </a:spcBef>
              <a:spcAft>
                <a:spcPts val="0"/>
              </a:spcAft>
              <a:tabLst/>
              <a:defRPr sz="4200"/>
            </a:lvl1pPr>
          </a:lstStyle>
          <a:p>
            <a:pPr marL="0" marR="0" lvl="0" indent="0" defTabSz="816296" rtl="0" eaLnBrk="1" fontAlgn="auto" latinLnBrk="0" hangingPunct="1">
              <a:lnSpc>
                <a:spcPct val="100000"/>
              </a:lnSpc>
              <a:spcBef>
                <a:spcPct val="0"/>
              </a:spcBef>
              <a:spcAft>
                <a:spcPts val="0"/>
              </a:spcAft>
              <a:tabLst/>
              <a:defRPr/>
            </a:pPr>
            <a:r>
              <a:rPr kumimoji="0" lang="ru-RU" sz="3800" b="1" i="0" u="none" strike="noStrike" kern="1200" cap="none" spc="0" normalizeH="0" baseline="0" noProof="0" dirty="0">
                <a:ln>
                  <a:noFill/>
                </a:ln>
                <a:solidFill>
                  <a:srgbClr val="005AA9"/>
                </a:solidFill>
                <a:effectLst/>
                <a:uLnTx/>
                <a:uFillTx/>
                <a:latin typeface="+mj-lt"/>
                <a:ea typeface="+mj-ea"/>
                <a:cs typeface="+mj-cs"/>
              </a:rPr>
              <a:t>1/ ЗАГОЛОВОК СЛАЙДА</a:t>
            </a:r>
          </a:p>
        </p:txBody>
      </p:sp>
      <p:sp>
        <p:nvSpPr>
          <p:cNvPr id="14" name="Номер слайда 13"/>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a:xfrm>
            <a:off x="611188" y="1504951"/>
            <a:ext cx="7632700" cy="3206749"/>
          </a:xfrm>
        </p:spPr>
        <p:txBody>
          <a:bodyPr>
            <a:noAutofit/>
          </a:bodyPr>
          <a:lstStyle>
            <a:lvl1pPr marL="284505" indent="0">
              <a:buFontTx/>
              <a:buNone/>
              <a:defRPr b="1">
                <a:latin typeface="+mj-lt"/>
              </a:defRPr>
            </a:lvl1pPr>
            <a:lvl2pPr marL="282020" indent="2485">
              <a:defRPr>
                <a:latin typeface="+mj-lt"/>
              </a:defRPr>
            </a:lvl2pPr>
            <a:lvl3pPr marL="491981" indent="-203750">
              <a:tabLst/>
              <a:defRPr>
                <a:latin typeface="+mj-lt"/>
              </a:defRPr>
            </a:lvl3pPr>
            <a:lvl4pPr marL="0" indent="282020">
              <a:defRPr>
                <a:latin typeface="+mj-lt"/>
              </a:defRPr>
            </a:lvl4pPr>
            <a:lvl5pPr>
              <a:buNone/>
              <a:defRPr>
                <a:latin typeface="+mj-lt"/>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10" name="TextBox 9"/>
          <p:cNvSpPr txBox="1"/>
          <p:nvPr userDrawn="1"/>
        </p:nvSpPr>
        <p:spPr>
          <a:xfrm>
            <a:off x="5926640" y="3845307"/>
            <a:ext cx="923618" cy="282640"/>
          </a:xfrm>
          <a:prstGeom prst="rect">
            <a:avLst/>
          </a:prstGeom>
          <a:noFill/>
        </p:spPr>
        <p:txBody>
          <a:bodyPr wrap="square" lIns="71561" tIns="35780" rIns="71561" bIns="35780" rtlCol="0">
            <a:noAutofit/>
          </a:bodyPr>
          <a:lstStyle/>
          <a:p>
            <a:endParaRPr lang="ru-RU" dirty="0"/>
          </a:p>
        </p:txBody>
      </p:sp>
      <p:sp>
        <p:nvSpPr>
          <p:cNvPr id="13" name="Заголовок 12"/>
          <p:cNvSpPr>
            <a:spLocks noGrp="1"/>
          </p:cNvSpPr>
          <p:nvPr>
            <p:ph type="title" hasCustomPrompt="1"/>
          </p:nvPr>
        </p:nvSpPr>
        <p:spPr>
          <a:xfrm>
            <a:off x="611188" y="558801"/>
            <a:ext cx="7632699" cy="946150"/>
          </a:xfrm>
        </p:spPr>
        <p:txBody>
          <a:bodyPr>
            <a:noAutofit/>
          </a:bodyPr>
          <a:lstStyle>
            <a:lvl1pPr marL="0" marR="0" indent="0" defTabSz="816296" rtl="0" eaLnBrk="1" fontAlgn="auto" latinLnBrk="0" hangingPunct="1">
              <a:lnSpc>
                <a:spcPct val="100000"/>
              </a:lnSpc>
              <a:spcBef>
                <a:spcPct val="0"/>
              </a:spcBef>
              <a:spcAft>
                <a:spcPts val="0"/>
              </a:spcAft>
              <a:tabLst/>
              <a:defRPr sz="4200"/>
            </a:lvl1pPr>
          </a:lstStyle>
          <a:p>
            <a:pPr marL="0" marR="0" lvl="0" indent="0" defTabSz="816296" rtl="0" eaLnBrk="1" fontAlgn="auto" latinLnBrk="0" hangingPunct="1">
              <a:lnSpc>
                <a:spcPct val="100000"/>
              </a:lnSpc>
              <a:spcBef>
                <a:spcPct val="0"/>
              </a:spcBef>
              <a:spcAft>
                <a:spcPts val="0"/>
              </a:spcAft>
              <a:tabLst/>
              <a:defRPr/>
            </a:pPr>
            <a:r>
              <a:rPr kumimoji="0" lang="ru-RU" sz="3800" b="1" i="0" u="none" strike="noStrike" kern="1200" cap="none" spc="0" normalizeH="0" baseline="0" noProof="0" dirty="0">
                <a:ln>
                  <a:noFill/>
                </a:ln>
                <a:solidFill>
                  <a:srgbClr val="005AA9"/>
                </a:solidFill>
                <a:effectLst/>
                <a:uLnTx/>
                <a:uFillTx/>
                <a:latin typeface="+mj-lt"/>
                <a:ea typeface="+mj-ea"/>
                <a:cs typeface="+mj-cs"/>
              </a:rPr>
              <a:t>1/ ЗАГОЛОВОК СЛАЙДА</a:t>
            </a:r>
          </a:p>
        </p:txBody>
      </p:sp>
      <p:sp>
        <p:nvSpPr>
          <p:cNvPr id="9" name="Номер слайда 8"/>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Заголовок и объект">
    <p:spTree>
      <p:nvGrpSpPr>
        <p:cNvPr id="1" name=""/>
        <p:cNvGrpSpPr/>
        <p:nvPr/>
      </p:nvGrpSpPr>
      <p:grpSpPr>
        <a:xfrm>
          <a:off x="0" y="0"/>
          <a:ext cx="0" cy="0"/>
          <a:chOff x="0" y="0"/>
          <a:chExt cx="0" cy="0"/>
        </a:xfrm>
      </p:grpSpPr>
      <p:pic>
        <p:nvPicPr>
          <p:cNvPr id="4098" name="Picture 2" descr="Z:\Projects\Текущие\Проектная\FNS_2012\_БРЭНДБУК\out\PPT\3_1_present_16.9-04.png"/>
          <p:cNvPicPr>
            <a:picLocks noChangeAspect="1" noChangeArrowheads="1"/>
          </p:cNvPicPr>
          <p:nvPr userDrawn="1"/>
        </p:nvPicPr>
        <p:blipFill>
          <a:blip r:embed="rId2" cstate="print"/>
          <a:stretch>
            <a:fillRect/>
          </a:stretch>
        </p:blipFill>
        <p:spPr bwMode="auto">
          <a:xfrm>
            <a:off x="1" y="1169"/>
            <a:ext cx="9143998" cy="5142895"/>
          </a:xfrm>
          <a:prstGeom prst="rect">
            <a:avLst/>
          </a:prstGeom>
          <a:noFill/>
        </p:spPr>
      </p:pic>
      <p:sp>
        <p:nvSpPr>
          <p:cNvPr id="3" name="Содержимое 2"/>
          <p:cNvSpPr>
            <a:spLocks noGrp="1"/>
          </p:cNvSpPr>
          <p:nvPr>
            <p:ph idx="1"/>
          </p:nvPr>
        </p:nvSpPr>
        <p:spPr>
          <a:xfrm>
            <a:off x="611188" y="1504950"/>
            <a:ext cx="7632700" cy="3206749"/>
          </a:xfrm>
        </p:spPr>
        <p:txBody>
          <a:bodyPr>
            <a:noAutofit/>
          </a:bodyPr>
          <a:lstStyle>
            <a:lvl1pPr marL="284505" indent="0">
              <a:buFontTx/>
              <a:buNone/>
              <a:defRPr b="1">
                <a:latin typeface="+mj-lt"/>
              </a:defRPr>
            </a:lvl1pPr>
            <a:lvl2pPr marL="284505" indent="0">
              <a:defRPr>
                <a:latin typeface="+mj-lt"/>
              </a:defRPr>
            </a:lvl2pPr>
            <a:lvl3pPr marL="491981" indent="-203750">
              <a:defRPr>
                <a:latin typeface="+mj-lt"/>
              </a:defRPr>
            </a:lvl3pPr>
            <a:lvl4pPr marL="0" indent="282020">
              <a:defRPr>
                <a:latin typeface="+mj-lt"/>
              </a:defRPr>
            </a:lvl4pPr>
            <a:lvl5pPr marL="1123109" indent="0">
              <a:buNone/>
              <a:defRPr>
                <a:latin typeface="+mj-lt"/>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10" name="Заголовок 9"/>
          <p:cNvSpPr>
            <a:spLocks noGrp="1"/>
          </p:cNvSpPr>
          <p:nvPr>
            <p:ph type="title" hasCustomPrompt="1"/>
          </p:nvPr>
        </p:nvSpPr>
        <p:spPr>
          <a:xfrm>
            <a:off x="611188" y="558801"/>
            <a:ext cx="7632699" cy="946150"/>
          </a:xfrm>
        </p:spPr>
        <p:txBody>
          <a:bodyPr>
            <a:noAutofit/>
          </a:bodyPr>
          <a:lstStyle>
            <a:lvl1pPr marL="0" marR="0" indent="0" defTabSz="816296" rtl="0" eaLnBrk="1" fontAlgn="auto" latinLnBrk="0" hangingPunct="1">
              <a:lnSpc>
                <a:spcPct val="100000"/>
              </a:lnSpc>
              <a:spcBef>
                <a:spcPct val="0"/>
              </a:spcBef>
              <a:spcAft>
                <a:spcPts val="0"/>
              </a:spcAft>
              <a:tabLst/>
              <a:defRPr sz="4200"/>
            </a:lvl1pPr>
          </a:lstStyle>
          <a:p>
            <a:pPr marL="0" marR="0" lvl="0" indent="0" defTabSz="816296" rtl="0" eaLnBrk="1" fontAlgn="auto" latinLnBrk="0" hangingPunct="1">
              <a:lnSpc>
                <a:spcPct val="100000"/>
              </a:lnSpc>
              <a:spcBef>
                <a:spcPct val="0"/>
              </a:spcBef>
              <a:spcAft>
                <a:spcPts val="0"/>
              </a:spcAft>
              <a:tabLst/>
              <a:defRPr/>
            </a:pPr>
            <a:r>
              <a:rPr kumimoji="0" lang="ru-RU" sz="3800" b="1" i="0" u="none" strike="noStrike" kern="1200" cap="none" spc="0" normalizeH="0" baseline="0" noProof="0" dirty="0">
                <a:ln>
                  <a:noFill/>
                </a:ln>
                <a:solidFill>
                  <a:srgbClr val="005AA9"/>
                </a:solidFill>
                <a:effectLst/>
                <a:uLnTx/>
                <a:uFillTx/>
                <a:latin typeface="+mj-lt"/>
                <a:ea typeface="+mj-ea"/>
                <a:cs typeface="+mj-cs"/>
              </a:rPr>
              <a:t>1/ ЗАГОЛОВОК СЛАЙДА</a:t>
            </a:r>
          </a:p>
        </p:txBody>
      </p:sp>
      <p:sp>
        <p:nvSpPr>
          <p:cNvPr id="7" name="Номер слайда 6"/>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Заголовок и объект">
    <p:spTree>
      <p:nvGrpSpPr>
        <p:cNvPr id="1" name=""/>
        <p:cNvGrpSpPr/>
        <p:nvPr/>
      </p:nvGrpSpPr>
      <p:grpSpPr>
        <a:xfrm>
          <a:off x="0" y="0"/>
          <a:ext cx="0" cy="0"/>
          <a:chOff x="0" y="0"/>
          <a:chExt cx="0" cy="0"/>
        </a:xfrm>
      </p:grpSpPr>
      <p:pic>
        <p:nvPicPr>
          <p:cNvPr id="4098" name="Picture 2" descr="Z:\Projects\Текущие\Проектная\FNS_2012\_БРЭНДБУК\out\PPT\3_1_present_16.9-04.png"/>
          <p:cNvPicPr>
            <a:picLocks noChangeAspect="1" noChangeArrowheads="1"/>
          </p:cNvPicPr>
          <p:nvPr userDrawn="1"/>
        </p:nvPicPr>
        <p:blipFill>
          <a:blip r:embed="rId2" cstate="print"/>
          <a:stretch>
            <a:fillRect/>
          </a:stretch>
        </p:blipFill>
        <p:spPr bwMode="auto">
          <a:xfrm>
            <a:off x="0" y="1169"/>
            <a:ext cx="9144000" cy="5142895"/>
          </a:xfrm>
          <a:prstGeom prst="rect">
            <a:avLst/>
          </a:prstGeom>
          <a:noFill/>
        </p:spPr>
      </p:pic>
      <p:sp>
        <p:nvSpPr>
          <p:cNvPr id="3" name="Содержимое 2"/>
          <p:cNvSpPr>
            <a:spLocks noGrp="1"/>
          </p:cNvSpPr>
          <p:nvPr>
            <p:ph idx="1"/>
          </p:nvPr>
        </p:nvSpPr>
        <p:spPr>
          <a:xfrm>
            <a:off x="611188" y="1504950"/>
            <a:ext cx="7632700" cy="3206749"/>
          </a:xfrm>
        </p:spPr>
        <p:txBody>
          <a:bodyPr>
            <a:noAutofit/>
          </a:bodyPr>
          <a:lstStyle>
            <a:lvl1pPr marL="284505" indent="0">
              <a:buFontTx/>
              <a:buNone/>
              <a:defRPr b="1">
                <a:latin typeface="+mj-lt"/>
              </a:defRPr>
            </a:lvl1pPr>
            <a:lvl2pPr marL="284505" indent="0">
              <a:defRPr>
                <a:latin typeface="+mj-lt"/>
              </a:defRPr>
            </a:lvl2pPr>
            <a:lvl3pPr marL="491981" indent="-203750">
              <a:defRPr>
                <a:latin typeface="+mj-lt"/>
              </a:defRPr>
            </a:lvl3pPr>
            <a:lvl4pPr marL="0" indent="282020">
              <a:defRPr>
                <a:latin typeface="+mj-lt"/>
              </a:defRPr>
            </a:lvl4pPr>
            <a:lvl5pPr marL="1123109" indent="0">
              <a:buNone/>
              <a:defRPr>
                <a:latin typeface="+mj-lt"/>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10" name="Заголовок 9"/>
          <p:cNvSpPr>
            <a:spLocks noGrp="1"/>
          </p:cNvSpPr>
          <p:nvPr>
            <p:ph type="title" hasCustomPrompt="1"/>
          </p:nvPr>
        </p:nvSpPr>
        <p:spPr>
          <a:xfrm>
            <a:off x="611188" y="558801"/>
            <a:ext cx="7632699" cy="946150"/>
          </a:xfrm>
        </p:spPr>
        <p:txBody>
          <a:bodyPr>
            <a:noAutofit/>
          </a:bodyPr>
          <a:lstStyle>
            <a:lvl1pPr marL="0" marR="0" indent="0" defTabSz="816296" rtl="0" eaLnBrk="1" fontAlgn="auto" latinLnBrk="0" hangingPunct="1">
              <a:lnSpc>
                <a:spcPct val="100000"/>
              </a:lnSpc>
              <a:spcBef>
                <a:spcPct val="0"/>
              </a:spcBef>
              <a:spcAft>
                <a:spcPts val="0"/>
              </a:spcAft>
              <a:tabLst/>
              <a:defRPr sz="4200"/>
            </a:lvl1pPr>
          </a:lstStyle>
          <a:p>
            <a:pPr marL="0" marR="0" lvl="0" indent="0" defTabSz="816296" rtl="0" eaLnBrk="1" fontAlgn="auto" latinLnBrk="0" hangingPunct="1">
              <a:lnSpc>
                <a:spcPct val="100000"/>
              </a:lnSpc>
              <a:spcBef>
                <a:spcPct val="0"/>
              </a:spcBef>
              <a:spcAft>
                <a:spcPts val="0"/>
              </a:spcAft>
              <a:tabLst/>
              <a:defRPr/>
            </a:pPr>
            <a:r>
              <a:rPr kumimoji="0" lang="ru-RU" sz="3800" b="1" i="0" u="none" strike="noStrike" kern="1200" cap="none" spc="0" normalizeH="0" baseline="0" noProof="0" dirty="0">
                <a:ln>
                  <a:noFill/>
                </a:ln>
                <a:solidFill>
                  <a:srgbClr val="005AA9"/>
                </a:solidFill>
                <a:effectLst/>
                <a:uLnTx/>
                <a:uFillTx/>
                <a:latin typeface="+mj-lt"/>
                <a:ea typeface="+mj-ea"/>
                <a:cs typeface="+mj-cs"/>
              </a:rPr>
              <a:t>1/ ЗАГОЛОВОК СЛАЙДА</a:t>
            </a:r>
          </a:p>
        </p:txBody>
      </p:sp>
      <p:sp>
        <p:nvSpPr>
          <p:cNvPr id="7" name="Номер слайда 6"/>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7" name="Picture 2" descr="Z:\Projects\Текущие\Проектная\FNS_2012\_БРЭНДБУК\out\PPT\3_1_present_16.9-02.png"/>
          <p:cNvPicPr>
            <a:picLocks noChangeAspect="1" noChangeArrowheads="1"/>
          </p:cNvPicPr>
          <p:nvPr userDrawn="1"/>
        </p:nvPicPr>
        <p:blipFill>
          <a:blip r:embed="rId2" cstate="print"/>
          <a:stretch>
            <a:fillRect/>
          </a:stretch>
        </p:blipFill>
        <p:spPr bwMode="auto">
          <a:xfrm>
            <a:off x="0" y="-564"/>
            <a:ext cx="9144000" cy="5142895"/>
          </a:xfrm>
          <a:prstGeom prst="rect">
            <a:avLst/>
          </a:prstGeom>
          <a:noFill/>
        </p:spPr>
      </p:pic>
      <p:sp>
        <p:nvSpPr>
          <p:cNvPr id="2" name="Заголовок 1"/>
          <p:cNvSpPr>
            <a:spLocks noGrp="1"/>
          </p:cNvSpPr>
          <p:nvPr>
            <p:ph type="title"/>
          </p:nvPr>
        </p:nvSpPr>
        <p:spPr>
          <a:xfrm>
            <a:off x="2507046" y="1478186"/>
            <a:ext cx="5736842" cy="1021556"/>
          </a:xfrm>
        </p:spPr>
        <p:txBody>
          <a:bodyPr anchor="t"/>
          <a:lstStyle>
            <a:lvl1pPr algn="l">
              <a:defRPr sz="3600" b="1" cap="all"/>
            </a:lvl1pPr>
          </a:lstStyle>
          <a:p>
            <a:r>
              <a:rPr lang="ru-RU"/>
              <a:t>Образец заголовка</a:t>
            </a:r>
            <a:endParaRPr lang="ru-RU" dirty="0"/>
          </a:p>
        </p:txBody>
      </p:sp>
      <p:sp>
        <p:nvSpPr>
          <p:cNvPr id="3" name="Текст 2"/>
          <p:cNvSpPr>
            <a:spLocks noGrp="1"/>
          </p:cNvSpPr>
          <p:nvPr>
            <p:ph type="body" idx="1"/>
          </p:nvPr>
        </p:nvSpPr>
        <p:spPr>
          <a:xfrm>
            <a:off x="2507046" y="353046"/>
            <a:ext cx="5736842" cy="1125140"/>
          </a:xfrm>
        </p:spPr>
        <p:txBody>
          <a:bodyPr anchor="b"/>
          <a:lstStyle>
            <a:lvl1pPr marL="0" indent="0">
              <a:buNone/>
              <a:defRPr sz="1800">
                <a:solidFill>
                  <a:schemeClr val="tx1">
                    <a:tint val="75000"/>
                  </a:schemeClr>
                </a:solidFill>
              </a:defRPr>
            </a:lvl1pPr>
            <a:lvl2pPr marL="408148" indent="0">
              <a:buNone/>
              <a:defRPr sz="1600">
                <a:solidFill>
                  <a:schemeClr val="tx1">
                    <a:tint val="75000"/>
                  </a:schemeClr>
                </a:solidFill>
              </a:defRPr>
            </a:lvl2pPr>
            <a:lvl3pPr marL="816296" indent="0">
              <a:buNone/>
              <a:defRPr sz="1400">
                <a:solidFill>
                  <a:schemeClr val="tx1">
                    <a:tint val="75000"/>
                  </a:schemeClr>
                </a:solidFill>
              </a:defRPr>
            </a:lvl3pPr>
            <a:lvl4pPr marL="1224443" indent="0">
              <a:buNone/>
              <a:defRPr sz="1300">
                <a:solidFill>
                  <a:schemeClr val="tx1">
                    <a:tint val="75000"/>
                  </a:schemeClr>
                </a:solidFill>
              </a:defRPr>
            </a:lvl4pPr>
            <a:lvl5pPr marL="1632591" indent="0">
              <a:buNone/>
              <a:defRPr sz="1300">
                <a:solidFill>
                  <a:schemeClr val="tx1">
                    <a:tint val="75000"/>
                  </a:schemeClr>
                </a:solidFill>
              </a:defRPr>
            </a:lvl5pPr>
            <a:lvl6pPr marL="2040739" indent="0">
              <a:buNone/>
              <a:defRPr sz="1300">
                <a:solidFill>
                  <a:schemeClr val="tx1">
                    <a:tint val="75000"/>
                  </a:schemeClr>
                </a:solidFill>
              </a:defRPr>
            </a:lvl6pPr>
            <a:lvl7pPr marL="2448887" indent="0">
              <a:buNone/>
              <a:defRPr sz="1300">
                <a:solidFill>
                  <a:schemeClr val="tx1">
                    <a:tint val="75000"/>
                  </a:schemeClr>
                </a:solidFill>
              </a:defRPr>
            </a:lvl7pPr>
            <a:lvl8pPr marL="2857035" indent="0">
              <a:buNone/>
              <a:defRPr sz="1300">
                <a:solidFill>
                  <a:schemeClr val="tx1">
                    <a:tint val="75000"/>
                  </a:schemeClr>
                </a:solidFill>
              </a:defRPr>
            </a:lvl8pPr>
            <a:lvl9pPr marL="3265183" indent="0">
              <a:buNone/>
              <a:defRPr sz="1300">
                <a:solidFill>
                  <a:schemeClr val="tx1">
                    <a:tint val="75000"/>
                  </a:schemeClr>
                </a:solidFill>
              </a:defRPr>
            </a:lvl9pPr>
          </a:lstStyle>
          <a:p>
            <a:pPr lvl="0"/>
            <a:r>
              <a:rPr lang="ru-RU"/>
              <a:t>Образец текста</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189" y="558799"/>
            <a:ext cx="8075612" cy="946151"/>
          </a:xfrm>
        </p:spPr>
        <p:txBody>
          <a:bodyPr/>
          <a:lstStyle>
            <a:lvl1pPr algn="l">
              <a:defRPr/>
            </a:lvl1pPr>
          </a:lstStyle>
          <a:p>
            <a:r>
              <a:rPr lang="ru-RU"/>
              <a:t>Образец заголовка</a:t>
            </a:r>
            <a:endParaRPr lang="ru-RU" dirty="0"/>
          </a:p>
        </p:txBody>
      </p:sp>
      <p:sp>
        <p:nvSpPr>
          <p:cNvPr id="3" name="Содержимое 2"/>
          <p:cNvSpPr>
            <a:spLocks noGrp="1"/>
          </p:cNvSpPr>
          <p:nvPr>
            <p:ph sz="half" idx="1"/>
          </p:nvPr>
        </p:nvSpPr>
        <p:spPr>
          <a:xfrm>
            <a:off x="611188" y="1504950"/>
            <a:ext cx="3647576" cy="3206750"/>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Содержимое 3"/>
          <p:cNvSpPr>
            <a:spLocks noGrp="1"/>
          </p:cNvSpPr>
          <p:nvPr>
            <p:ph sz="half" idx="2"/>
          </p:nvPr>
        </p:nvSpPr>
        <p:spPr>
          <a:xfrm>
            <a:off x="4572000" y="1504950"/>
            <a:ext cx="3671888" cy="3206750"/>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9" name="Номер слайда 8"/>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9"/>
            <a:ext cx="8229600" cy="857250"/>
          </a:xfrm>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151335"/>
            <a:ext cx="4040188" cy="479821"/>
          </a:xfrm>
        </p:spPr>
        <p:txBody>
          <a:bodyPr anchor="b"/>
          <a:lstStyle>
            <a:lvl1pPr marL="0" indent="0">
              <a:buNone/>
              <a:defRPr sz="2100" b="1"/>
            </a:lvl1pPr>
            <a:lvl2pPr marL="408148" indent="0">
              <a:buNone/>
              <a:defRPr sz="1800" b="1"/>
            </a:lvl2pPr>
            <a:lvl3pPr marL="816296" indent="0">
              <a:buNone/>
              <a:defRPr sz="1600" b="1"/>
            </a:lvl3pPr>
            <a:lvl4pPr marL="1224443" indent="0">
              <a:buNone/>
              <a:defRPr sz="1400" b="1"/>
            </a:lvl4pPr>
            <a:lvl5pPr marL="1632591" indent="0">
              <a:buNone/>
              <a:defRPr sz="1400" b="1"/>
            </a:lvl5pPr>
            <a:lvl6pPr marL="2040739" indent="0">
              <a:buNone/>
              <a:defRPr sz="1400" b="1"/>
            </a:lvl6pPr>
            <a:lvl7pPr marL="2448887" indent="0">
              <a:buNone/>
              <a:defRPr sz="1400" b="1"/>
            </a:lvl7pPr>
            <a:lvl8pPr marL="2857035" indent="0">
              <a:buNone/>
              <a:defRPr sz="1400" b="1"/>
            </a:lvl8pPr>
            <a:lvl9pPr marL="3265183" indent="0">
              <a:buNone/>
              <a:defRPr sz="1400" b="1"/>
            </a:lvl9pPr>
          </a:lstStyle>
          <a:p>
            <a:pPr lvl="0"/>
            <a:r>
              <a:rPr lang="ru-RU"/>
              <a:t>Образец текста</a:t>
            </a:r>
          </a:p>
        </p:txBody>
      </p:sp>
      <p:sp>
        <p:nvSpPr>
          <p:cNvPr id="4" name="Содержимое 3"/>
          <p:cNvSpPr>
            <a:spLocks noGrp="1"/>
          </p:cNvSpPr>
          <p:nvPr>
            <p:ph sz="half" idx="2"/>
          </p:nvPr>
        </p:nvSpPr>
        <p:spPr>
          <a:xfrm>
            <a:off x="457200" y="1631156"/>
            <a:ext cx="4040188" cy="2963466"/>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6" y="1151335"/>
            <a:ext cx="4041775" cy="479821"/>
          </a:xfrm>
        </p:spPr>
        <p:txBody>
          <a:bodyPr anchor="b"/>
          <a:lstStyle>
            <a:lvl1pPr marL="0" indent="0">
              <a:buNone/>
              <a:defRPr sz="2100" b="1"/>
            </a:lvl1pPr>
            <a:lvl2pPr marL="408148" indent="0">
              <a:buNone/>
              <a:defRPr sz="1800" b="1"/>
            </a:lvl2pPr>
            <a:lvl3pPr marL="816296" indent="0">
              <a:buNone/>
              <a:defRPr sz="1600" b="1"/>
            </a:lvl3pPr>
            <a:lvl4pPr marL="1224443" indent="0">
              <a:buNone/>
              <a:defRPr sz="1400" b="1"/>
            </a:lvl4pPr>
            <a:lvl5pPr marL="1632591" indent="0">
              <a:buNone/>
              <a:defRPr sz="1400" b="1"/>
            </a:lvl5pPr>
            <a:lvl6pPr marL="2040739" indent="0">
              <a:buNone/>
              <a:defRPr sz="1400" b="1"/>
            </a:lvl6pPr>
            <a:lvl7pPr marL="2448887" indent="0">
              <a:buNone/>
              <a:defRPr sz="1400" b="1"/>
            </a:lvl7pPr>
            <a:lvl8pPr marL="2857035" indent="0">
              <a:buNone/>
              <a:defRPr sz="1400" b="1"/>
            </a:lvl8pPr>
            <a:lvl9pPr marL="3265183" indent="0">
              <a:buNone/>
              <a:defRPr sz="1400" b="1"/>
            </a:lvl9pPr>
          </a:lstStyle>
          <a:p>
            <a:pPr lvl="0"/>
            <a:r>
              <a:rPr lang="ru-RU"/>
              <a:t>Образец текста</a:t>
            </a:r>
          </a:p>
        </p:txBody>
      </p:sp>
      <p:sp>
        <p:nvSpPr>
          <p:cNvPr id="6" name="Содержимое 5"/>
          <p:cNvSpPr>
            <a:spLocks noGrp="1"/>
          </p:cNvSpPr>
          <p:nvPr>
            <p:ph sz="quarter" idx="4"/>
          </p:nvPr>
        </p:nvSpPr>
        <p:spPr>
          <a:xfrm>
            <a:off x="4645026" y="1631156"/>
            <a:ext cx="4041775" cy="2963466"/>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02D5A173-E5E4-4B86-BADB-BBB422306F42}" type="datetime1">
              <a:rPr lang="ru-RU" smtClean="0"/>
              <a:pPr/>
              <a:t>18.02.2021</a:t>
            </a:fld>
            <a:endParaRPr lang="ru-RU"/>
          </a:p>
        </p:txBody>
      </p:sp>
      <p:sp>
        <p:nvSpPr>
          <p:cNvPr id="8" name="Нижний колонтитул 7"/>
          <p:cNvSpPr>
            <a:spLocks noGrp="1"/>
          </p:cNvSpPr>
          <p:nvPr>
            <p:ph type="ftr" sz="quarter" idx="11"/>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2" descr="Z:\Projects\Текущие\Проектная\FNS_2012\_БРЭНДБУК\out\PPT\3_1_present_16.9-03.png"/>
          <p:cNvPicPr>
            <a:picLocks noChangeAspect="1" noChangeArrowheads="1"/>
          </p:cNvPicPr>
          <p:nvPr/>
        </p:nvPicPr>
        <p:blipFill>
          <a:blip r:embed="rId17" cstate="print"/>
          <a:stretch>
            <a:fillRect/>
          </a:stretch>
        </p:blipFill>
        <p:spPr bwMode="auto">
          <a:xfrm>
            <a:off x="1" y="1169"/>
            <a:ext cx="9143998" cy="5142894"/>
          </a:xfrm>
          <a:prstGeom prst="rect">
            <a:avLst/>
          </a:prstGeom>
          <a:noFill/>
        </p:spPr>
      </p:pic>
      <p:sp>
        <p:nvSpPr>
          <p:cNvPr id="2" name="Заголовок 1"/>
          <p:cNvSpPr>
            <a:spLocks noGrp="1"/>
          </p:cNvSpPr>
          <p:nvPr>
            <p:ph type="title"/>
          </p:nvPr>
        </p:nvSpPr>
        <p:spPr>
          <a:xfrm>
            <a:off x="611188" y="558800"/>
            <a:ext cx="7632700" cy="925984"/>
          </a:xfrm>
          <a:prstGeom prst="rect">
            <a:avLst/>
          </a:prstGeom>
        </p:spPr>
        <p:txBody>
          <a:bodyPr vert="horz" lIns="81630" tIns="40815" rIns="81630" bIns="40815" rtlCol="0" anchor="ctr">
            <a:noAutofit/>
          </a:bodyPr>
          <a:lstStyle/>
          <a:p>
            <a:r>
              <a:rPr lang="ru-RU" dirty="0"/>
              <a:t>Образец заголовка</a:t>
            </a:r>
          </a:p>
        </p:txBody>
      </p:sp>
      <p:sp>
        <p:nvSpPr>
          <p:cNvPr id="3" name="Текст 2"/>
          <p:cNvSpPr>
            <a:spLocks noGrp="1"/>
          </p:cNvSpPr>
          <p:nvPr>
            <p:ph type="body" idx="1"/>
          </p:nvPr>
        </p:nvSpPr>
        <p:spPr>
          <a:xfrm>
            <a:off x="611189" y="1491630"/>
            <a:ext cx="7632699" cy="3220070"/>
          </a:xfrm>
          <a:prstGeom prst="rect">
            <a:avLst/>
          </a:prstGeom>
        </p:spPr>
        <p:txBody>
          <a:bodyPr vert="horz" lIns="81630" tIns="40815" rIns="81630" bIns="40815" rtlCol="0">
            <a:no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Дата 3"/>
          <p:cNvSpPr>
            <a:spLocks noGrp="1"/>
          </p:cNvSpPr>
          <p:nvPr>
            <p:ph type="dt" sz="half" idx="2"/>
          </p:nvPr>
        </p:nvSpPr>
        <p:spPr>
          <a:xfrm>
            <a:off x="457201" y="4767263"/>
            <a:ext cx="2133600" cy="273844"/>
          </a:xfrm>
          <a:prstGeom prst="rect">
            <a:avLst/>
          </a:prstGeom>
        </p:spPr>
        <p:txBody>
          <a:bodyPr vert="horz" lIns="81630" tIns="40815" rIns="81630" bIns="40815" rtlCol="0" anchor="ctr"/>
          <a:lstStyle>
            <a:lvl1pPr algn="l">
              <a:defRPr sz="1100">
                <a:solidFill>
                  <a:schemeClr val="tx1">
                    <a:tint val="75000"/>
                  </a:schemeClr>
                </a:solidFill>
              </a:defRPr>
            </a:lvl1pPr>
          </a:lstStyle>
          <a:p>
            <a:fld id="{461EDECA-DAED-49E8-AB44-A10369DCE766}" type="datetime1">
              <a:rPr lang="ru-RU" smtClean="0"/>
              <a:pPr/>
              <a:t>18.02.2021</a:t>
            </a:fld>
            <a:endParaRPr lang="ru-RU"/>
          </a:p>
        </p:txBody>
      </p:sp>
      <p:sp>
        <p:nvSpPr>
          <p:cNvPr id="5" name="Нижний колонтитул 4"/>
          <p:cNvSpPr>
            <a:spLocks noGrp="1"/>
          </p:cNvSpPr>
          <p:nvPr>
            <p:ph type="ftr" sz="quarter" idx="3"/>
          </p:nvPr>
        </p:nvSpPr>
        <p:spPr>
          <a:xfrm>
            <a:off x="3124201" y="4767263"/>
            <a:ext cx="2895600" cy="273844"/>
          </a:xfrm>
          <a:prstGeom prst="rect">
            <a:avLst/>
          </a:prstGeom>
        </p:spPr>
        <p:txBody>
          <a:bodyPr vert="horz" lIns="81630" tIns="40815" rIns="81630" bIns="40815" rtlCol="0" anchor="ctr"/>
          <a:lstStyle>
            <a:lvl1pPr algn="ctr">
              <a:defRPr sz="11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403431" y="4398169"/>
            <a:ext cx="503585" cy="513582"/>
          </a:xfrm>
          <a:prstGeom prst="rect">
            <a:avLst/>
          </a:prstGeom>
        </p:spPr>
        <p:txBody>
          <a:bodyPr vert="horz" lIns="81630" tIns="40815" rIns="81630" bIns="40815" rtlCol="0" anchor="ctr"/>
          <a:lstStyle>
            <a:lvl1pPr algn="ctr">
              <a:lnSpc>
                <a:spcPts val="1878"/>
              </a:lnSpc>
              <a:defRPr sz="2100">
                <a:solidFill>
                  <a:schemeClr val="bg1"/>
                </a:solidFill>
                <a:latin typeface="+mn-lt"/>
              </a:defRPr>
            </a:lvl1pPr>
          </a:lstStyle>
          <a:p>
            <a:fld id="{E20E89E6-FE54-4E13-859C-1FA908D70D39}"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62" r:id="rId4"/>
    <p:sldLayoutId id="2147483661" r:id="rId5"/>
    <p:sldLayoutId id="2147483663"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hf hdr="0" ftr="0" dt="0"/>
  <p:txStyles>
    <p:titleStyle>
      <a:lvl1pPr algn="l" defTabSz="816296" rtl="0" eaLnBrk="1" latinLnBrk="0" hangingPunct="1">
        <a:spcBef>
          <a:spcPct val="0"/>
        </a:spcBef>
        <a:buNone/>
        <a:defRPr sz="3800" b="1" i="0" kern="1200">
          <a:solidFill>
            <a:srgbClr val="005AA9"/>
          </a:solidFill>
          <a:latin typeface="+mj-lt"/>
          <a:ea typeface="+mj-ea"/>
          <a:cs typeface="+mj-cs"/>
        </a:defRPr>
      </a:lvl1pPr>
    </p:titleStyle>
    <p:bodyStyle>
      <a:lvl1pPr marL="284505" indent="0" algn="l" defTabSz="816296" rtl="0" eaLnBrk="1" latinLnBrk="0" hangingPunct="1">
        <a:spcBef>
          <a:spcPct val="20000"/>
        </a:spcBef>
        <a:buFont typeface="+mj-lt"/>
        <a:buNone/>
        <a:defRPr sz="2400" b="0" i="0" kern="1200">
          <a:solidFill>
            <a:srgbClr val="005AA9"/>
          </a:solidFill>
          <a:latin typeface="+mj-lt"/>
          <a:ea typeface="+mn-ea"/>
          <a:cs typeface="+mn-cs"/>
        </a:defRPr>
      </a:lvl1pPr>
      <a:lvl2pPr marL="284505" indent="0" algn="l" defTabSz="816296" rtl="0" eaLnBrk="1" latinLnBrk="0" hangingPunct="1">
        <a:spcBef>
          <a:spcPct val="20000"/>
        </a:spcBef>
        <a:buFont typeface="Arial" pitchFamily="34" charset="0"/>
        <a:buNone/>
        <a:defRPr sz="2000" b="0" i="0" kern="1200">
          <a:solidFill>
            <a:srgbClr val="504F53"/>
          </a:solidFill>
          <a:latin typeface="+mj-lt"/>
          <a:ea typeface="+mn-ea"/>
          <a:cs typeface="+mn-cs"/>
        </a:defRPr>
      </a:lvl2pPr>
      <a:lvl3pPr marL="557828" indent="-203750" algn="l" defTabSz="816296" rtl="0" eaLnBrk="1" latinLnBrk="0" hangingPunct="1">
        <a:spcBef>
          <a:spcPct val="20000"/>
        </a:spcBef>
        <a:buFont typeface="Arial" pitchFamily="34" charset="0"/>
        <a:buChar char="•"/>
        <a:defRPr sz="2000" b="0" i="0" kern="1200">
          <a:solidFill>
            <a:srgbClr val="504F53"/>
          </a:solidFill>
          <a:latin typeface="+mj-lt"/>
          <a:ea typeface="+mn-ea"/>
          <a:cs typeface="+mn-cs"/>
        </a:defRPr>
      </a:lvl3pPr>
      <a:lvl4pPr marL="0" indent="282020" algn="just" defTabSz="816296" rtl="0" eaLnBrk="1" latinLnBrk="0" hangingPunct="1">
        <a:lnSpc>
          <a:spcPts val="1900"/>
        </a:lnSpc>
        <a:spcBef>
          <a:spcPts val="400"/>
        </a:spcBef>
        <a:buFont typeface="Arial" pitchFamily="34" charset="0"/>
        <a:buNone/>
        <a:tabLst/>
        <a:defRPr sz="1600" b="0" i="0" kern="1200">
          <a:solidFill>
            <a:srgbClr val="504F53"/>
          </a:solidFill>
          <a:latin typeface="+mj-lt"/>
          <a:ea typeface="+mn-ea"/>
          <a:cs typeface="+mn-cs"/>
        </a:defRPr>
      </a:lvl4pPr>
      <a:lvl5pPr marL="1123109" indent="0" algn="l" defTabSz="816296" rtl="0" eaLnBrk="1" latinLnBrk="0" hangingPunct="1">
        <a:lnSpc>
          <a:spcPts val="1800"/>
        </a:lnSpc>
        <a:spcBef>
          <a:spcPts val="400"/>
        </a:spcBef>
        <a:buFont typeface="Arial" pitchFamily="34" charset="0"/>
        <a:buNone/>
        <a:defRPr sz="1400" b="0" i="0" kern="1200">
          <a:solidFill>
            <a:srgbClr val="8D8C90"/>
          </a:solidFill>
          <a:latin typeface="+mj-lt"/>
          <a:ea typeface="+mn-ea"/>
          <a:cs typeface="+mn-cs"/>
        </a:defRPr>
      </a:lvl5pPr>
      <a:lvl6pPr marL="2244813" indent="-204074" algn="l" defTabSz="816296"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2961" indent="-204074" algn="l" defTabSz="816296"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109" indent="-204074" algn="l" defTabSz="816296"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256" indent="-204074" algn="l" defTabSz="816296"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ru-RU"/>
      </a:defPPr>
      <a:lvl1pPr marL="0" algn="l" defTabSz="816296" rtl="0" eaLnBrk="1" latinLnBrk="0" hangingPunct="1">
        <a:defRPr sz="1600" kern="1200">
          <a:solidFill>
            <a:schemeClr val="tx1"/>
          </a:solidFill>
          <a:latin typeface="+mn-lt"/>
          <a:ea typeface="+mn-ea"/>
          <a:cs typeface="+mn-cs"/>
        </a:defRPr>
      </a:lvl1pPr>
      <a:lvl2pPr marL="408148" algn="l" defTabSz="816296" rtl="0" eaLnBrk="1" latinLnBrk="0" hangingPunct="1">
        <a:defRPr sz="1600" kern="1200">
          <a:solidFill>
            <a:schemeClr val="tx1"/>
          </a:solidFill>
          <a:latin typeface="+mn-lt"/>
          <a:ea typeface="+mn-ea"/>
          <a:cs typeface="+mn-cs"/>
        </a:defRPr>
      </a:lvl2pPr>
      <a:lvl3pPr marL="816296" algn="l" defTabSz="816296" rtl="0" eaLnBrk="1" latinLnBrk="0" hangingPunct="1">
        <a:defRPr sz="1600" kern="1200">
          <a:solidFill>
            <a:schemeClr val="tx1"/>
          </a:solidFill>
          <a:latin typeface="+mn-lt"/>
          <a:ea typeface="+mn-ea"/>
          <a:cs typeface="+mn-cs"/>
        </a:defRPr>
      </a:lvl3pPr>
      <a:lvl4pPr marL="1224443" algn="l" defTabSz="816296" rtl="0" eaLnBrk="1" latinLnBrk="0" hangingPunct="1">
        <a:defRPr sz="1600" kern="1200">
          <a:solidFill>
            <a:schemeClr val="tx1"/>
          </a:solidFill>
          <a:latin typeface="+mn-lt"/>
          <a:ea typeface="+mn-ea"/>
          <a:cs typeface="+mn-cs"/>
        </a:defRPr>
      </a:lvl4pPr>
      <a:lvl5pPr marL="1632591" algn="l" defTabSz="816296" rtl="0" eaLnBrk="1" latinLnBrk="0" hangingPunct="1">
        <a:defRPr sz="1600" kern="1200">
          <a:solidFill>
            <a:schemeClr val="tx1"/>
          </a:solidFill>
          <a:latin typeface="+mn-lt"/>
          <a:ea typeface="+mn-ea"/>
          <a:cs typeface="+mn-cs"/>
        </a:defRPr>
      </a:lvl5pPr>
      <a:lvl6pPr marL="2040739" algn="l" defTabSz="816296" rtl="0" eaLnBrk="1" latinLnBrk="0" hangingPunct="1">
        <a:defRPr sz="1600" kern="1200">
          <a:solidFill>
            <a:schemeClr val="tx1"/>
          </a:solidFill>
          <a:latin typeface="+mn-lt"/>
          <a:ea typeface="+mn-ea"/>
          <a:cs typeface="+mn-cs"/>
        </a:defRPr>
      </a:lvl6pPr>
      <a:lvl7pPr marL="2448887" algn="l" defTabSz="816296" rtl="0" eaLnBrk="1" latinLnBrk="0" hangingPunct="1">
        <a:defRPr sz="1600" kern="1200">
          <a:solidFill>
            <a:schemeClr val="tx1"/>
          </a:solidFill>
          <a:latin typeface="+mn-lt"/>
          <a:ea typeface="+mn-ea"/>
          <a:cs typeface="+mn-cs"/>
        </a:defRPr>
      </a:lvl7pPr>
      <a:lvl8pPr marL="2857035" algn="l" defTabSz="816296" rtl="0" eaLnBrk="1" latinLnBrk="0" hangingPunct="1">
        <a:defRPr sz="1600" kern="1200">
          <a:solidFill>
            <a:schemeClr val="tx1"/>
          </a:solidFill>
          <a:latin typeface="+mn-lt"/>
          <a:ea typeface="+mn-ea"/>
          <a:cs typeface="+mn-cs"/>
        </a:defRPr>
      </a:lvl8pPr>
      <a:lvl9pPr marL="3265183" algn="l" defTabSz="816296"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s://kontur-n.ru/legislation/323-fz-ot-15-10-2020/"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kontur-n.ru/legislation/265-fz-ot-31-07-2020/"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kontur-n.ru/legislation/ed-7-3-655-ot-11-09-2020/" TargetMode="External"/><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kontur-n.ru/legislation/ed-7-3-603-ot-26-08-2020/"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consultantplus://offline/ref=8B53DD12C2CD3581C19FC10CA4ECAAC2CF9762EEC922DC9562F4ABE9405CF81D8C76AA2736B3D3B8079E379B1785124FA6DF7D0D5B177F7FZBQEB"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hyperlink" Target="consultantplus://offline/ref=8B53DD12C2CD3581C19FC10CA4ECAAC2CE9E61ECC92ADC9562F4ABE9405CF81D8C76AA2736B2DABC029E379B1785124FA6DF7D0D5B177F7FZBQEB" TargetMode="External"/><Relationship Id="rId4" Type="http://schemas.openxmlformats.org/officeDocument/2006/relationships/hyperlink" Target="consultantplus://offline/ref=8B53DD12C2CD3581C19FC10CA4ECAAC2CF9762EEC922DC9562F4ABE9405CF81D8C76AA2736B3D1BB069E379B1785124FA6DF7D0D5B177F7FZBQEB"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normativ.kontur.ru/document?moduleId=1&amp;documentId=343552&amp;utm_source=buhonline&amp;utm_medium=banner&amp;utm_campaign=normativ-link-normativ-buhonline&amp;utm_content=tag-nalog-na-pribyl&amp;utm_term=pub15135&amp;utm_referrer=https://yandex.ru&amp;promocode=0957"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consultantplus://offline/ref=97AE63553BCA6EC723E7EA77B1B63D5C9FB419CA960258B44F51420E0C048B511D59ED2848F156700B19745509D872F5274B2BB02F9A69F8G4PEM"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82829" y="2499742"/>
            <a:ext cx="8034325" cy="1432947"/>
          </a:xfrm>
        </p:spPr>
        <p:txBody>
          <a:bodyPr>
            <a:normAutofit fontScale="90000"/>
          </a:bodyPr>
          <a:lstStyle/>
          <a:p>
            <a:pPr algn="ctr"/>
            <a:r>
              <a:rPr lang="ru-RU" sz="2200" dirty="0" smtClean="0"/>
              <a:t/>
            </a:r>
            <a:br>
              <a:rPr lang="ru-RU" sz="2200" dirty="0" smtClean="0"/>
            </a:br>
            <a:r>
              <a:rPr lang="ru-RU" sz="2200" dirty="0" smtClean="0"/>
              <a:t/>
            </a:r>
            <a:br>
              <a:rPr lang="ru-RU" sz="2200" dirty="0" smtClean="0"/>
            </a:br>
            <a:r>
              <a:rPr lang="ru-RU" sz="2200" dirty="0" smtClean="0"/>
              <a:t>Основные изменения по налогу на прибыль организаций, вступившие в силу с 1 января 2020 года, и вступающие в силу с 2021 года</a:t>
            </a:r>
            <a:br>
              <a:rPr lang="ru-RU" sz="2200" dirty="0" smtClean="0"/>
            </a:br>
            <a:r>
              <a:rPr lang="ru-RU" sz="2200" dirty="0"/>
              <a:t/>
            </a:r>
            <a:br>
              <a:rPr lang="ru-RU" sz="2200" dirty="0"/>
            </a:br>
            <a:r>
              <a:rPr lang="ru-RU" sz="2000" dirty="0" smtClean="0"/>
              <a:t>заместитель начальника отдела налогообложения юридических лиц</a:t>
            </a:r>
            <a:br>
              <a:rPr lang="ru-RU" sz="2000" dirty="0" smtClean="0"/>
            </a:br>
            <a:r>
              <a:rPr lang="ru-RU" sz="2000" dirty="0" smtClean="0"/>
              <a:t>Жигулин Степан Анатольевич</a:t>
            </a:r>
            <a:endParaRPr lang="ru-RU" sz="2000" dirty="0"/>
          </a:p>
        </p:txBody>
      </p:sp>
      <p:sp>
        <p:nvSpPr>
          <p:cNvPr id="3" name="Подзаголовок 2"/>
          <p:cNvSpPr>
            <a:spLocks noGrp="1"/>
          </p:cNvSpPr>
          <p:nvPr>
            <p:ph type="subTitle" idx="1"/>
          </p:nvPr>
        </p:nvSpPr>
        <p:spPr>
          <a:xfrm>
            <a:off x="1299592" y="4587974"/>
            <a:ext cx="6400800" cy="432048"/>
          </a:xfrm>
        </p:spPr>
        <p:txBody>
          <a:bodyPr/>
          <a:lstStyle/>
          <a:p>
            <a:r>
              <a:rPr lang="ru-RU" sz="1800" dirty="0" smtClean="0"/>
              <a:t>февраль  2021</a:t>
            </a:r>
          </a:p>
          <a:p>
            <a:endParaRPr lang="ru-RU" sz="1800" dirty="0" smtClean="0"/>
          </a:p>
          <a:p>
            <a:endParaRPr lang="ru-RU" dirty="0"/>
          </a:p>
        </p:txBody>
      </p:sp>
      <p:sp>
        <p:nvSpPr>
          <p:cNvPr id="5" name="TextBox 4"/>
          <p:cNvSpPr txBox="1"/>
          <p:nvPr/>
        </p:nvSpPr>
        <p:spPr>
          <a:xfrm>
            <a:off x="1835696" y="1779662"/>
            <a:ext cx="5328592" cy="1008112"/>
          </a:xfrm>
          <a:prstGeom prst="rect">
            <a:avLst/>
          </a:prstGeom>
        </p:spPr>
        <p:txBody>
          <a:bodyPr vert="horz" wrap="square" lIns="104306" tIns="52153" rIns="104306" bIns="52153" rtlCol="0" anchor="ctr">
            <a:noAutofit/>
          </a:bodyPr>
          <a:lstStyle/>
          <a:p>
            <a:pPr marL="0" marR="0" indent="0" algn="ctr" defTabSz="1043056" rtl="0" eaLnBrk="1" fontAlgn="auto" latinLnBrk="0" hangingPunct="1">
              <a:lnSpc>
                <a:spcPct val="100000"/>
              </a:lnSpc>
              <a:spcBef>
                <a:spcPct val="0"/>
              </a:spcBef>
              <a:spcAft>
                <a:spcPts val="0"/>
              </a:spcAft>
              <a:buClrTx/>
              <a:buSzTx/>
              <a:buFontTx/>
              <a:buNone/>
              <a:tabLst/>
            </a:pPr>
            <a:r>
              <a:rPr lang="ru-RU" sz="2000" b="1" dirty="0" smtClean="0">
                <a:solidFill>
                  <a:schemeClr val="bg1"/>
                </a:solidFill>
                <a:latin typeface="+mj-lt"/>
                <a:ea typeface="+mj-ea"/>
                <a:cs typeface="+mj-cs"/>
              </a:rPr>
              <a:t>УФНС России по Новосибирской области</a:t>
            </a:r>
            <a:endParaRPr kumimoji="0" lang="ru-RU" sz="2000" b="1" i="0" u="none" strike="noStrike" kern="1200" cap="none" spc="0" normalizeH="0" baseline="0" noProof="0" dirty="0" smtClean="0">
              <a:ln>
                <a:noFill/>
              </a:ln>
              <a:solidFill>
                <a:schemeClr val="bg1"/>
              </a:solidFill>
              <a:effectLst/>
              <a:uLnTx/>
              <a:uFillTx/>
              <a:latin typeface="+mj-lt"/>
              <a:ea typeface="+mj-ea"/>
              <a:cs typeface="+mj-cs"/>
            </a:endParaRPr>
          </a:p>
        </p:txBody>
      </p:sp>
    </p:spTree>
    <p:extLst>
      <p:ext uri="{BB962C8B-B14F-4D97-AF65-F5344CB8AC3E}">
        <p14:creationId xmlns:p14="http://schemas.microsoft.com/office/powerpoint/2010/main" val="34957894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ятиугольник 8"/>
          <p:cNvSpPr/>
          <p:nvPr/>
        </p:nvSpPr>
        <p:spPr>
          <a:xfrm>
            <a:off x="395536" y="3363838"/>
            <a:ext cx="3326060" cy="238390"/>
          </a:xfrm>
          <a:prstGeom prst="homePlat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78027" tIns="39014" rIns="78027" bIns="39014" rtlCol="0" anchor="ctr"/>
          <a:lstStyle/>
          <a:p>
            <a:pPr defTabSz="1013469"/>
            <a:endParaRPr lang="ru-RU" sz="1200" dirty="0">
              <a:solidFill>
                <a:schemeClr val="tx1"/>
              </a:solidFill>
              <a:latin typeface="Arial Narrow" panose="020B0606020202030204" pitchFamily="34" charset="0"/>
              <a:cs typeface="Times New Roman" panose="02020603050405020304" pitchFamily="18" charset="0"/>
            </a:endParaRPr>
          </a:p>
        </p:txBody>
      </p:sp>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70000" lnSpcReduction="2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en-US" sz="2500" noProof="0" dirty="0" smtClean="0">
                <a:solidFill>
                  <a:schemeClr val="bg1"/>
                </a:solidFill>
                <a:ea typeface="+mj-ea"/>
                <a:cs typeface="+mj-cs"/>
              </a:rPr>
              <a:t>1</a:t>
            </a:r>
            <a:r>
              <a:rPr lang="ru-RU" sz="2500" noProof="0" dirty="0" smtClean="0">
                <a:solidFill>
                  <a:schemeClr val="bg1"/>
                </a:solidFill>
                <a:ea typeface="+mj-ea"/>
                <a:cs typeface="+mj-cs"/>
              </a:rPr>
              <a:t>0</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4" name="Заголовок 2"/>
          <p:cNvSpPr>
            <a:spLocks noGrp="1"/>
          </p:cNvSpPr>
          <p:nvPr>
            <p:ph type="title"/>
          </p:nvPr>
        </p:nvSpPr>
        <p:spPr>
          <a:xfrm>
            <a:off x="448676" y="269448"/>
            <a:ext cx="8280920" cy="500782"/>
          </a:xfrm>
        </p:spPr>
        <p:txBody>
          <a:bodyPr/>
          <a:lstStyle/>
          <a:p>
            <a:pPr algn="ctr"/>
            <a:r>
              <a:rPr lang="ru-RU" sz="1800" dirty="0" smtClean="0"/>
              <a:t>Продолжение слайда</a:t>
            </a:r>
            <a:endParaRPr lang="ru-RU" sz="1800" dirty="0"/>
          </a:p>
        </p:txBody>
      </p:sp>
      <p:sp>
        <p:nvSpPr>
          <p:cNvPr id="6" name="Прямоугольник 5"/>
          <p:cNvSpPr/>
          <p:nvPr/>
        </p:nvSpPr>
        <p:spPr>
          <a:xfrm>
            <a:off x="323528" y="843558"/>
            <a:ext cx="8064896" cy="4093428"/>
          </a:xfrm>
          <a:prstGeom prst="rect">
            <a:avLst/>
          </a:prstGeom>
        </p:spPr>
        <p:txBody>
          <a:bodyPr wrap="square">
            <a:spAutoFit/>
          </a:bodyPr>
          <a:lstStyle/>
          <a:p>
            <a:pPr algn="just"/>
            <a:r>
              <a:rPr lang="ru-RU" sz="1300" dirty="0" smtClean="0"/>
              <a:t>          Новый вид расходов п. 48.12 ст. 264 НК РФ, введенный Законом № 121-ФЗ: </a:t>
            </a:r>
            <a:r>
              <a:rPr lang="ru-RU" sz="1300" i="1" dirty="0" smtClean="0">
                <a:solidFill>
                  <a:srgbClr val="FF0000"/>
                </a:solidFill>
              </a:rPr>
              <a:t>расходы на приобретение медицинских изделий для диагностики (лечения) новой </a:t>
            </a:r>
            <a:r>
              <a:rPr lang="ru-RU" sz="1300" i="1" dirty="0" err="1" smtClean="0">
                <a:solidFill>
                  <a:srgbClr val="FF0000"/>
                </a:solidFill>
              </a:rPr>
              <a:t>коронавирусной</a:t>
            </a:r>
            <a:r>
              <a:rPr lang="ru-RU" sz="1300" i="1" dirty="0" smtClean="0">
                <a:solidFill>
                  <a:srgbClr val="FF0000"/>
                </a:solidFill>
              </a:rPr>
              <a:t> инфекции по перечню, утверждаемому Правительством Российской Федерации, а также на сооружение, изготовление, доставку и доведение указанных медицинских изделий до состояния, в котором они пригодны для использования</a:t>
            </a:r>
            <a:r>
              <a:rPr lang="ru-RU" sz="1300" i="1" dirty="0" smtClean="0"/>
              <a:t>, учитываются в полном объеме в со</a:t>
            </a:r>
            <a:r>
              <a:rPr lang="ru-RU" sz="1300" dirty="0" smtClean="0"/>
              <a:t>ставе прочих расходов, даже если они относятся к амортизируемому имуществу (соответствующее изменение внесено в п. 5 ст. 270 НК РФ). </a:t>
            </a:r>
          </a:p>
          <a:p>
            <a:pPr algn="just"/>
            <a:endParaRPr lang="ru-RU" sz="1300" dirty="0" smtClean="0"/>
          </a:p>
          <a:p>
            <a:pPr algn="just"/>
            <a:r>
              <a:rPr lang="ru-RU" sz="1300" dirty="0" smtClean="0"/>
              <a:t>           Перечень таких медицинских изделий утвержден </a:t>
            </a:r>
            <a:r>
              <a:rPr lang="ru-RU" sz="1300" dirty="0" smtClean="0">
                <a:solidFill>
                  <a:srgbClr val="FF0000"/>
                </a:solidFill>
              </a:rPr>
              <a:t>постановлением Правительства РФ от 21.05.2020 № 714. </a:t>
            </a:r>
          </a:p>
          <a:p>
            <a:pPr algn="just"/>
            <a:r>
              <a:rPr lang="ru-RU" sz="1300" dirty="0" smtClean="0"/>
              <a:t>           В него вошли термометры электронные, </a:t>
            </a:r>
            <a:r>
              <a:rPr lang="ru-RU" sz="1300" dirty="0" err="1" smtClean="0"/>
              <a:t>пульсоксиметры</a:t>
            </a:r>
            <a:r>
              <a:rPr lang="ru-RU" sz="1300" dirty="0" smtClean="0"/>
              <a:t>, аппараты для измерения артериального давления, аппараты искусственной вентиляции легких, монитор пациента, шприцевые насосы, аспираторы электрические, аппараты для определения газов крови, аппараты для рентгенографии, компьютерные томографы, аппараты экстракорпоральной мембранной </a:t>
            </a:r>
            <a:r>
              <a:rPr lang="ru-RU" sz="1300" dirty="0" err="1" smtClean="0"/>
              <a:t>оксигенации</a:t>
            </a:r>
            <a:r>
              <a:rPr lang="ru-RU" sz="1300" dirty="0" smtClean="0"/>
              <a:t>, ультразвуковые аппараты, электрокардиографы, оборудование или установки для фильтрования или очистки воздуха, бактерицидные облучатели. </a:t>
            </a:r>
          </a:p>
          <a:p>
            <a:pPr algn="just"/>
            <a:r>
              <a:rPr lang="ru-RU" sz="1300" dirty="0" smtClean="0"/>
              <a:t>           Если вышеназванные изделия относятся к амортизируемому имуществу, то они не будут подлежать амортизации на основании подп. 1 п. 2 ст. 256 НК РФ (в перечень </a:t>
            </a:r>
            <a:r>
              <a:rPr lang="ru-RU" sz="1300" dirty="0" err="1" smtClean="0"/>
              <a:t>неамортизируемого</a:t>
            </a:r>
            <a:r>
              <a:rPr lang="ru-RU" sz="1300" dirty="0" smtClean="0"/>
              <a:t> имущества добавлены медицинские изделия, расходы на приобретение которых учтены налогоплательщиком в соответствии с </a:t>
            </a:r>
            <a:r>
              <a:rPr lang="ru-RU" sz="1300" dirty="0" err="1" smtClean="0"/>
              <a:t>подп</a:t>
            </a:r>
            <a:r>
              <a:rPr lang="ru-RU" sz="1300" dirty="0" smtClean="0"/>
              <a:t>. 48.12 п. 1 ст. 264 НК РФ).</a:t>
            </a:r>
          </a:p>
          <a:p>
            <a:r>
              <a:rPr lang="ru-RU" sz="1300" dirty="0" smtClean="0">
                <a:solidFill>
                  <a:srgbClr val="FF0000"/>
                </a:solidFill>
              </a:rPr>
              <a:t>Вышеуказанные изменения распространяются на правоотношения, возникшие с 1 января 2020 г.</a:t>
            </a:r>
            <a:endParaRPr lang="ru-RU" sz="1300" dirty="0">
              <a:solidFill>
                <a:srgbClr val="FF0000"/>
              </a:solidFill>
            </a:endParaRPr>
          </a:p>
        </p:txBody>
      </p:sp>
    </p:spTree>
    <p:extLst>
      <p:ext uri="{BB962C8B-B14F-4D97-AF65-F5344CB8AC3E}">
        <p14:creationId xmlns:p14="http://schemas.microsoft.com/office/powerpoint/2010/main" val="22988671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ятиугольник 8"/>
          <p:cNvSpPr/>
          <p:nvPr/>
        </p:nvSpPr>
        <p:spPr>
          <a:xfrm>
            <a:off x="395536" y="3363838"/>
            <a:ext cx="3326060" cy="238390"/>
          </a:xfrm>
          <a:prstGeom prst="homePlat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78027" tIns="39014" rIns="78027" bIns="39014" rtlCol="0" anchor="ctr"/>
          <a:lstStyle/>
          <a:p>
            <a:pPr defTabSz="1013469"/>
            <a:endParaRPr lang="ru-RU" sz="1200" dirty="0">
              <a:solidFill>
                <a:schemeClr val="tx1"/>
              </a:solidFill>
              <a:latin typeface="Arial Narrow" panose="020B0606020202030204" pitchFamily="34" charset="0"/>
              <a:cs typeface="Times New Roman" panose="02020603050405020304" pitchFamily="18" charset="0"/>
            </a:endParaRPr>
          </a:p>
        </p:txBody>
      </p:sp>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70000" lnSpcReduction="2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en-US" sz="2500" dirty="0" smtClean="0">
                <a:solidFill>
                  <a:schemeClr val="bg1"/>
                </a:solidFill>
                <a:ea typeface="+mj-ea"/>
                <a:cs typeface="+mj-cs"/>
              </a:rPr>
              <a:t>1</a:t>
            </a:r>
            <a:r>
              <a:rPr lang="ru-RU" sz="2500" dirty="0" smtClean="0">
                <a:solidFill>
                  <a:schemeClr val="bg1"/>
                </a:solidFill>
                <a:ea typeface="+mj-ea"/>
                <a:cs typeface="+mj-cs"/>
              </a:rPr>
              <a:t>1</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4" name="Заголовок 2"/>
          <p:cNvSpPr>
            <a:spLocks noGrp="1"/>
          </p:cNvSpPr>
          <p:nvPr>
            <p:ph type="title"/>
          </p:nvPr>
        </p:nvSpPr>
        <p:spPr>
          <a:xfrm>
            <a:off x="448676" y="269448"/>
            <a:ext cx="8280920" cy="500782"/>
          </a:xfrm>
        </p:spPr>
        <p:txBody>
          <a:bodyPr/>
          <a:lstStyle/>
          <a:p>
            <a:pPr algn="ctr"/>
            <a:r>
              <a:rPr lang="ru-RU" sz="1800" dirty="0" smtClean="0"/>
              <a:t>Федеральный закон от 22.04.20</a:t>
            </a:r>
            <a:r>
              <a:rPr lang="en-US" sz="1800" dirty="0" smtClean="0"/>
              <a:t>20</a:t>
            </a:r>
            <a:r>
              <a:rPr lang="ru-RU" sz="1800" dirty="0" smtClean="0"/>
              <a:t> № </a:t>
            </a:r>
            <a:r>
              <a:rPr lang="en-US" sz="1800" dirty="0" smtClean="0"/>
              <a:t>121-</a:t>
            </a:r>
            <a:r>
              <a:rPr lang="ru-RU" sz="1800" dirty="0" smtClean="0"/>
              <a:t>ФЗ</a:t>
            </a:r>
            <a:endParaRPr lang="ru-RU" sz="1800" dirty="0"/>
          </a:p>
        </p:txBody>
      </p:sp>
      <p:sp>
        <p:nvSpPr>
          <p:cNvPr id="6" name="Прямоугольник 5"/>
          <p:cNvSpPr/>
          <p:nvPr/>
        </p:nvSpPr>
        <p:spPr>
          <a:xfrm>
            <a:off x="395536" y="699542"/>
            <a:ext cx="8496944" cy="584775"/>
          </a:xfrm>
          <a:prstGeom prst="rect">
            <a:avLst/>
          </a:prstGeom>
        </p:spPr>
        <p:txBody>
          <a:bodyPr wrap="square">
            <a:spAutoFit/>
          </a:bodyPr>
          <a:lstStyle/>
          <a:p>
            <a:r>
              <a:rPr lang="ru-RU" b="1" dirty="0" smtClean="0"/>
              <a:t>От налогообложения освобождены субсидии, полученные субъектами малого и среднего предпринимательства (МСП) из наиболее пострадавших отраслей</a:t>
            </a:r>
            <a:endParaRPr lang="ru-RU" b="1" dirty="0"/>
          </a:p>
        </p:txBody>
      </p:sp>
      <p:sp>
        <p:nvSpPr>
          <p:cNvPr id="7" name="Прямоугольник 6"/>
          <p:cNvSpPr/>
          <p:nvPr/>
        </p:nvSpPr>
        <p:spPr>
          <a:xfrm>
            <a:off x="395536" y="1275606"/>
            <a:ext cx="8064896" cy="2492990"/>
          </a:xfrm>
          <a:prstGeom prst="rect">
            <a:avLst/>
          </a:prstGeom>
        </p:spPr>
        <p:txBody>
          <a:bodyPr wrap="square">
            <a:spAutoFit/>
          </a:bodyPr>
          <a:lstStyle/>
          <a:p>
            <a:pPr algn="just"/>
            <a:r>
              <a:rPr lang="ru-RU" sz="1300" dirty="0" smtClean="0">
                <a:solidFill>
                  <a:srgbClr val="FF0000"/>
                </a:solidFill>
              </a:rPr>
              <a:t>Расширен перечень доходов, не учитываемых с 1 января 2020 г. при определении налоговой базы по налогу на прибыль организаций.</a:t>
            </a:r>
          </a:p>
          <a:p>
            <a:pPr algn="just"/>
            <a:r>
              <a:rPr lang="ru-RU" sz="1300" dirty="0" smtClean="0"/>
              <a:t>В него включены </a:t>
            </a:r>
            <a:r>
              <a:rPr lang="ru-RU" sz="1300" i="1" dirty="0" smtClean="0"/>
              <a:t>доходы в виде субсидий, полученных из федерального бюджета в связи с неблагоприятной ситуацией, свя</a:t>
            </a:r>
            <a:r>
              <a:rPr lang="ru-RU" sz="1300" dirty="0" smtClean="0"/>
              <a:t>занной с распространением новой </a:t>
            </a:r>
            <a:r>
              <a:rPr lang="ru-RU" sz="1300" dirty="0" err="1" smtClean="0"/>
              <a:t>коронавирусной</a:t>
            </a:r>
            <a:r>
              <a:rPr lang="ru-RU" sz="1300" dirty="0" smtClean="0"/>
              <a:t> инфекции, налогоплательщиками, включенными по состоянию на 01.03.2020 в соответствии с Федеральным законом от 24.07.2007 № 209-ФЗ  «О развитии малого и среднего предпринимательства в Российской Федерации» в единый реестр субъектов МСП и ведущими деятельность в отраслях российской экономики, в наибольшей степени пострадавших в условиях ухудшения ситуации в результате распространения указанной инфекции, перечень которых утверждается Правительством РФ (</a:t>
            </a:r>
            <a:r>
              <a:rPr lang="ru-RU" sz="1300" dirty="0" err="1" smtClean="0"/>
              <a:t>подп</a:t>
            </a:r>
            <a:r>
              <a:rPr lang="ru-RU" sz="1300" dirty="0" smtClean="0"/>
              <a:t>. 60 п. 1 ст. 251 НК РФ). </a:t>
            </a:r>
          </a:p>
          <a:p>
            <a:pPr algn="just"/>
            <a:endParaRPr lang="ru-RU" sz="1300" dirty="0" smtClean="0"/>
          </a:p>
          <a:p>
            <a:pPr algn="just"/>
            <a:r>
              <a:rPr lang="ru-RU" sz="1300" dirty="0" smtClean="0"/>
              <a:t>При этом расходы, осуществленные за счет вышеуказанных субсидий, не учитываются при определении налоговой (п. 48.26 ст. 270 НК РФ).</a:t>
            </a:r>
            <a:endParaRPr lang="ru-RU" sz="1300" dirty="0"/>
          </a:p>
        </p:txBody>
      </p:sp>
    </p:spTree>
    <p:extLst>
      <p:ext uri="{BB962C8B-B14F-4D97-AF65-F5344CB8AC3E}">
        <p14:creationId xmlns:p14="http://schemas.microsoft.com/office/powerpoint/2010/main" val="22988671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ятиугольник 8"/>
          <p:cNvSpPr/>
          <p:nvPr/>
        </p:nvSpPr>
        <p:spPr>
          <a:xfrm>
            <a:off x="395536" y="3363838"/>
            <a:ext cx="3326060" cy="238390"/>
          </a:xfrm>
          <a:prstGeom prst="homePlat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78027" tIns="39014" rIns="78027" bIns="39014" rtlCol="0" anchor="ctr"/>
          <a:lstStyle/>
          <a:p>
            <a:pPr defTabSz="1013469"/>
            <a:endParaRPr lang="ru-RU" sz="1200" dirty="0">
              <a:solidFill>
                <a:schemeClr val="tx1"/>
              </a:solidFill>
              <a:latin typeface="Arial Narrow" panose="020B0606020202030204" pitchFamily="34" charset="0"/>
              <a:cs typeface="Times New Roman" panose="02020603050405020304" pitchFamily="18" charset="0"/>
            </a:endParaRPr>
          </a:p>
        </p:txBody>
      </p:sp>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70000" lnSpcReduction="2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en-US" sz="2500" noProof="0" dirty="0" smtClean="0">
                <a:solidFill>
                  <a:schemeClr val="bg1"/>
                </a:solidFill>
                <a:ea typeface="+mj-ea"/>
                <a:cs typeface="+mj-cs"/>
              </a:rPr>
              <a:t>1</a:t>
            </a:r>
            <a:r>
              <a:rPr lang="ru-RU" sz="2500" noProof="0" dirty="0" smtClean="0">
                <a:solidFill>
                  <a:schemeClr val="bg1"/>
                </a:solidFill>
                <a:ea typeface="+mj-ea"/>
                <a:cs typeface="+mj-cs"/>
              </a:rPr>
              <a:t>2</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4" name="Заголовок 2"/>
          <p:cNvSpPr>
            <a:spLocks noGrp="1"/>
          </p:cNvSpPr>
          <p:nvPr>
            <p:ph type="title"/>
          </p:nvPr>
        </p:nvSpPr>
        <p:spPr>
          <a:xfrm>
            <a:off x="448676" y="269448"/>
            <a:ext cx="8280920" cy="500782"/>
          </a:xfrm>
        </p:spPr>
        <p:txBody>
          <a:bodyPr/>
          <a:lstStyle/>
          <a:p>
            <a:pPr algn="ctr"/>
            <a:r>
              <a:rPr lang="ru-RU" sz="1800" dirty="0" smtClean="0"/>
              <a:t>Федеральный закон от </a:t>
            </a:r>
            <a:r>
              <a:rPr lang="en-US" sz="1800" dirty="0" smtClean="0"/>
              <a:t>0</a:t>
            </a:r>
            <a:r>
              <a:rPr lang="ru-RU" sz="1800" dirty="0" smtClean="0"/>
              <a:t>8.0</a:t>
            </a:r>
            <a:r>
              <a:rPr lang="en-US" sz="1800" dirty="0" smtClean="0"/>
              <a:t>6</a:t>
            </a:r>
            <a:r>
              <a:rPr lang="ru-RU" sz="1800" dirty="0" smtClean="0"/>
              <a:t>.20</a:t>
            </a:r>
            <a:r>
              <a:rPr lang="en-US" sz="1800" dirty="0" smtClean="0"/>
              <a:t>20</a:t>
            </a:r>
            <a:r>
              <a:rPr lang="ru-RU" sz="1800" dirty="0" smtClean="0"/>
              <a:t> № </a:t>
            </a:r>
            <a:r>
              <a:rPr lang="en-US" sz="1800" dirty="0" smtClean="0"/>
              <a:t>1</a:t>
            </a:r>
            <a:r>
              <a:rPr lang="ru-RU" sz="1800" dirty="0" smtClean="0"/>
              <a:t>72</a:t>
            </a:r>
            <a:r>
              <a:rPr lang="en-US" sz="1800" dirty="0" smtClean="0"/>
              <a:t>-</a:t>
            </a:r>
            <a:r>
              <a:rPr lang="ru-RU" sz="1800" dirty="0" smtClean="0"/>
              <a:t>ФЗ</a:t>
            </a:r>
            <a:endParaRPr lang="ru-RU" sz="1800" dirty="0"/>
          </a:p>
        </p:txBody>
      </p:sp>
      <p:sp>
        <p:nvSpPr>
          <p:cNvPr id="6" name="Прямоугольник 5"/>
          <p:cNvSpPr/>
          <p:nvPr/>
        </p:nvSpPr>
        <p:spPr>
          <a:xfrm>
            <a:off x="323528" y="843558"/>
            <a:ext cx="8568952" cy="584775"/>
          </a:xfrm>
          <a:prstGeom prst="rect">
            <a:avLst/>
          </a:prstGeom>
        </p:spPr>
        <p:txBody>
          <a:bodyPr wrap="square">
            <a:spAutoFit/>
          </a:bodyPr>
          <a:lstStyle/>
          <a:p>
            <a:pPr algn="just"/>
            <a:r>
              <a:rPr lang="ru-RU" b="1" dirty="0" smtClean="0"/>
              <a:t>От налогообложения освобождены суммы,  связанные с прощением задолженности по целевым кредитам и начисленным процентам</a:t>
            </a:r>
            <a:endParaRPr lang="ru-RU" b="1" dirty="0"/>
          </a:p>
        </p:txBody>
      </p:sp>
      <p:sp>
        <p:nvSpPr>
          <p:cNvPr id="7" name="Прямоугольник 6"/>
          <p:cNvSpPr/>
          <p:nvPr/>
        </p:nvSpPr>
        <p:spPr>
          <a:xfrm>
            <a:off x="251520" y="1491630"/>
            <a:ext cx="8208912" cy="2031325"/>
          </a:xfrm>
          <a:prstGeom prst="rect">
            <a:avLst/>
          </a:prstGeom>
        </p:spPr>
        <p:txBody>
          <a:bodyPr wrap="square">
            <a:spAutoFit/>
          </a:bodyPr>
          <a:lstStyle/>
          <a:p>
            <a:pPr algn="just"/>
            <a:r>
              <a:rPr lang="ru-RU" sz="1400" dirty="0" smtClean="0"/>
              <a:t>Расширен перечень </a:t>
            </a:r>
            <a:r>
              <a:rPr lang="ru-RU" sz="1400" i="1" dirty="0" smtClean="0">
                <a:solidFill>
                  <a:srgbClr val="FF0000"/>
                </a:solidFill>
              </a:rPr>
              <a:t>необлагаемых доходов.</a:t>
            </a:r>
            <a:r>
              <a:rPr lang="ru-RU" sz="1400" i="1" dirty="0" smtClean="0"/>
              <a:t> В него включены </a:t>
            </a:r>
            <a:r>
              <a:rPr lang="ru-RU" sz="1400" dirty="0" smtClean="0"/>
              <a:t>доходы в виде сумм прекращенных обязательств по уплате задолженности по кредиту и (или) начисленным процентам по заключенному налогоплательщиком кредитному договору при выполнении следующих условий:</a:t>
            </a:r>
          </a:p>
          <a:p>
            <a:pPr algn="just"/>
            <a:endParaRPr lang="ru-RU" sz="1400" dirty="0" smtClean="0"/>
          </a:p>
          <a:p>
            <a:pPr algn="just">
              <a:buFont typeface="Wingdings" pitchFamily="2" charset="2"/>
              <a:buChar char="Ø"/>
            </a:pPr>
            <a:r>
              <a:rPr lang="ru-RU" sz="1400" dirty="0" smtClean="0"/>
              <a:t>  кредит предоставлен налогоплательщику в период с 1 января по 31 декабря 2020 г. на возобновление деятельности или на неотложные нужды для поддержки и сохранения занятости;</a:t>
            </a:r>
          </a:p>
          <a:p>
            <a:pPr algn="just"/>
            <a:endParaRPr lang="ru-RU" sz="1400" dirty="0" smtClean="0"/>
          </a:p>
          <a:p>
            <a:pPr algn="just">
              <a:buFont typeface="Wingdings" pitchFamily="2" charset="2"/>
              <a:buChar char="Ø"/>
            </a:pPr>
            <a:r>
              <a:rPr lang="ru-RU" sz="1400" dirty="0" smtClean="0"/>
              <a:t>   в отношении кредитного договора кредитной организации предоставляется (предоставлялась)</a:t>
            </a:r>
          </a:p>
          <a:p>
            <a:pPr algn="just"/>
            <a:r>
              <a:rPr lang="ru-RU" sz="1400" dirty="0" smtClean="0"/>
              <a:t>субсидия по процентной ставке в порядке, установленном Правительством РФ.</a:t>
            </a:r>
            <a:endParaRPr lang="ru-RU" sz="1400" dirty="0"/>
          </a:p>
        </p:txBody>
      </p:sp>
      <p:sp>
        <p:nvSpPr>
          <p:cNvPr id="8" name="Прямоугольник 7"/>
          <p:cNvSpPr/>
          <p:nvPr/>
        </p:nvSpPr>
        <p:spPr>
          <a:xfrm>
            <a:off x="251520" y="3579862"/>
            <a:ext cx="8064896" cy="692497"/>
          </a:xfrm>
          <a:prstGeom prst="rect">
            <a:avLst/>
          </a:prstGeom>
        </p:spPr>
        <p:txBody>
          <a:bodyPr wrap="square">
            <a:spAutoFit/>
          </a:bodyPr>
          <a:lstStyle/>
          <a:p>
            <a:pPr algn="just"/>
            <a:r>
              <a:rPr lang="ru-RU" sz="1300" dirty="0" smtClean="0">
                <a:solidFill>
                  <a:srgbClr val="FF0000"/>
                </a:solidFill>
              </a:rPr>
              <a:t>Кредитная организация представляет налогоплательщику информацию о предоставлении в отношении кредита субсидии по процентной ставке в порядке, согласованном между кредитной организацией и налогоплательщиком  (п.21.4 ст. 251 НК РФ).</a:t>
            </a:r>
            <a:endParaRPr lang="ru-RU" sz="1300" dirty="0">
              <a:solidFill>
                <a:srgbClr val="FF0000"/>
              </a:solidFill>
            </a:endParaRPr>
          </a:p>
        </p:txBody>
      </p:sp>
    </p:spTree>
    <p:extLst>
      <p:ext uri="{BB962C8B-B14F-4D97-AF65-F5344CB8AC3E}">
        <p14:creationId xmlns:p14="http://schemas.microsoft.com/office/powerpoint/2010/main" val="22988671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ятиугольник 8"/>
          <p:cNvSpPr/>
          <p:nvPr/>
        </p:nvSpPr>
        <p:spPr>
          <a:xfrm>
            <a:off x="395536" y="3363838"/>
            <a:ext cx="3326060" cy="238390"/>
          </a:xfrm>
          <a:prstGeom prst="homePlat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78027" tIns="39014" rIns="78027" bIns="39014" rtlCol="0" anchor="ctr"/>
          <a:lstStyle/>
          <a:p>
            <a:pPr defTabSz="1013469"/>
            <a:endParaRPr lang="ru-RU" sz="1200" dirty="0">
              <a:solidFill>
                <a:schemeClr val="tx1"/>
              </a:solidFill>
              <a:latin typeface="Arial Narrow" panose="020B0606020202030204" pitchFamily="34" charset="0"/>
              <a:cs typeface="Times New Roman" panose="02020603050405020304" pitchFamily="18" charset="0"/>
            </a:endParaRPr>
          </a:p>
        </p:txBody>
      </p:sp>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70000" lnSpcReduction="2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noProof="0" dirty="0" smtClean="0">
                <a:solidFill>
                  <a:schemeClr val="bg1"/>
                </a:solidFill>
                <a:ea typeface="+mj-ea"/>
                <a:cs typeface="+mj-cs"/>
              </a:rPr>
              <a:t>13</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4" name="Заголовок 2"/>
          <p:cNvSpPr>
            <a:spLocks noGrp="1"/>
          </p:cNvSpPr>
          <p:nvPr>
            <p:ph type="title"/>
          </p:nvPr>
        </p:nvSpPr>
        <p:spPr>
          <a:xfrm>
            <a:off x="467544" y="195486"/>
            <a:ext cx="8280920" cy="500782"/>
          </a:xfrm>
        </p:spPr>
        <p:txBody>
          <a:bodyPr/>
          <a:lstStyle/>
          <a:p>
            <a:pPr algn="ctr"/>
            <a:r>
              <a:rPr lang="ru-RU" sz="1800" dirty="0" smtClean="0"/>
              <a:t>Федеральный закон от </a:t>
            </a:r>
            <a:r>
              <a:rPr lang="en-US" sz="1800" dirty="0" smtClean="0"/>
              <a:t>0</a:t>
            </a:r>
            <a:r>
              <a:rPr lang="ru-RU" sz="1800" dirty="0" smtClean="0"/>
              <a:t>8.0</a:t>
            </a:r>
            <a:r>
              <a:rPr lang="en-US" sz="1800" dirty="0" smtClean="0"/>
              <a:t>6</a:t>
            </a:r>
            <a:r>
              <a:rPr lang="ru-RU" sz="1800" dirty="0" smtClean="0"/>
              <a:t>.20</a:t>
            </a:r>
            <a:r>
              <a:rPr lang="en-US" sz="1800" dirty="0" smtClean="0"/>
              <a:t>20</a:t>
            </a:r>
            <a:r>
              <a:rPr lang="ru-RU" sz="1800" dirty="0" smtClean="0"/>
              <a:t> № </a:t>
            </a:r>
            <a:r>
              <a:rPr lang="en-US" sz="1800" dirty="0" smtClean="0"/>
              <a:t>1</a:t>
            </a:r>
            <a:r>
              <a:rPr lang="ru-RU" sz="1800" dirty="0" smtClean="0"/>
              <a:t>72</a:t>
            </a:r>
            <a:r>
              <a:rPr lang="en-US" sz="1800" dirty="0" smtClean="0"/>
              <a:t>-</a:t>
            </a:r>
            <a:r>
              <a:rPr lang="ru-RU" sz="1800" dirty="0" smtClean="0"/>
              <a:t>ФЗ</a:t>
            </a:r>
            <a:endParaRPr lang="ru-RU" sz="1800" dirty="0"/>
          </a:p>
        </p:txBody>
      </p:sp>
      <p:sp>
        <p:nvSpPr>
          <p:cNvPr id="6" name="Прямоугольник 5"/>
          <p:cNvSpPr/>
          <p:nvPr/>
        </p:nvSpPr>
        <p:spPr>
          <a:xfrm>
            <a:off x="323528" y="555526"/>
            <a:ext cx="8424936" cy="338554"/>
          </a:xfrm>
          <a:prstGeom prst="rect">
            <a:avLst/>
          </a:prstGeom>
        </p:spPr>
        <p:txBody>
          <a:bodyPr wrap="square">
            <a:spAutoFit/>
          </a:bodyPr>
          <a:lstStyle/>
          <a:p>
            <a:r>
              <a:rPr lang="ru-RU" b="1" dirty="0" smtClean="0"/>
              <a:t>Появились новые виды внереализационных расходов и необлагаемых доходов</a:t>
            </a:r>
            <a:endParaRPr lang="ru-RU" b="1" dirty="0"/>
          </a:p>
        </p:txBody>
      </p:sp>
      <p:sp>
        <p:nvSpPr>
          <p:cNvPr id="7" name="Прямоугольник 6"/>
          <p:cNvSpPr/>
          <p:nvPr/>
        </p:nvSpPr>
        <p:spPr>
          <a:xfrm>
            <a:off x="323528" y="915566"/>
            <a:ext cx="8064896" cy="3785652"/>
          </a:xfrm>
          <a:prstGeom prst="rect">
            <a:avLst/>
          </a:prstGeom>
        </p:spPr>
        <p:txBody>
          <a:bodyPr wrap="square">
            <a:spAutoFit/>
          </a:bodyPr>
          <a:lstStyle/>
          <a:p>
            <a:pPr algn="just"/>
            <a:r>
              <a:rPr lang="ru-RU" sz="1100" dirty="0" smtClean="0"/>
              <a:t>Законом № 172-ФЗ  с 1 января 2020 г. в состав внереализационных расходов включены </a:t>
            </a:r>
            <a:r>
              <a:rPr lang="ru-RU" sz="1100" i="1" dirty="0" smtClean="0">
                <a:solidFill>
                  <a:srgbClr val="FF0000"/>
                </a:solidFill>
              </a:rPr>
              <a:t>новые виды расходов:</a:t>
            </a:r>
          </a:p>
          <a:p>
            <a:pPr algn="just">
              <a:buFont typeface="Wingdings" pitchFamily="2" charset="2"/>
              <a:buChar char="ü"/>
            </a:pPr>
            <a:r>
              <a:rPr lang="ru-RU" sz="1000" dirty="0" smtClean="0"/>
              <a:t>  </a:t>
            </a:r>
            <a:r>
              <a:rPr lang="ru-RU" sz="1100" dirty="0" smtClean="0"/>
              <a:t>в виде стоимости имущества (включая денежные средства), предназначенного для использования в целях предупреждения и предотвращения распространения, а также диагностики и лечения новой </a:t>
            </a:r>
            <a:r>
              <a:rPr lang="ru-RU" sz="1100" dirty="0" err="1" smtClean="0"/>
              <a:t>коронавирусной</a:t>
            </a:r>
            <a:r>
              <a:rPr lang="ru-RU" sz="1100" dirty="0" smtClean="0"/>
              <a:t> инфекции, </a:t>
            </a:r>
            <a:r>
              <a:rPr lang="ru-RU" sz="1100" dirty="0" smtClean="0">
                <a:solidFill>
                  <a:srgbClr val="FF0000"/>
                </a:solidFill>
              </a:rPr>
              <a:t>безвозмездно переданного </a:t>
            </a:r>
            <a:r>
              <a:rPr lang="ru-RU" sz="1100" dirty="0" smtClean="0"/>
              <a:t>медицинским организациям, являющимся некоммерческими организациями, органам государственной власти и управления и (или) органам местного самоуправления, государственным и муниципальным учреждениям, государственным и муниципальным унитарным предприятиям (подп. 19.5  п. 1 ст. 265 НК РФ) ;</a:t>
            </a:r>
          </a:p>
          <a:p>
            <a:pPr algn="just"/>
            <a:endParaRPr lang="ru-RU" sz="1000" dirty="0" smtClean="0"/>
          </a:p>
          <a:p>
            <a:pPr algn="just">
              <a:buFont typeface="Wingdings" pitchFamily="2" charset="2"/>
              <a:buChar char="ü"/>
            </a:pPr>
            <a:r>
              <a:rPr lang="ru-RU" sz="1000" dirty="0" smtClean="0"/>
              <a:t> </a:t>
            </a:r>
            <a:r>
              <a:rPr lang="ru-RU" sz="1100" dirty="0" smtClean="0"/>
              <a:t>в виде стоимости имущества (включая денежные средства), </a:t>
            </a:r>
            <a:r>
              <a:rPr lang="ru-RU" sz="1100" dirty="0" smtClean="0">
                <a:solidFill>
                  <a:srgbClr val="FF0000"/>
                </a:solidFill>
              </a:rPr>
              <a:t>безвозмездно переданного следующим некоммерческим организациям</a:t>
            </a:r>
            <a:r>
              <a:rPr lang="ru-RU" sz="1100" dirty="0" smtClean="0"/>
              <a:t>: социально ориентированным некоммерческим организациям, включенным в реестр социально ориентированных некоммерческих организаций, которые с 2017 года являются получателями грантов Президента РФ (по результатам конкурсов, проведенных Фондом — оператором президентских грантов по развитию гражданского общества), получателями субсидий и грантов в рамках программ, реализуемых федеральными органами исполнительной власти, получателями субсидий и грантов в рамках программ, реализуемых органами    исполнительной власти субъектов РФ, органами местного самоуправления, исполнителями общественно полезных услуг, поставщиками социальных услуг. Порядок ведения реестра, федеральный орган исполнительной власти, уполномоченный на ведение указанного реестра, устанавливаются Правительством РФ;</a:t>
            </a:r>
          </a:p>
          <a:p>
            <a:pPr algn="just">
              <a:buFont typeface="Wingdings" pitchFamily="2" charset="2"/>
              <a:buChar char="ü"/>
            </a:pPr>
            <a:r>
              <a:rPr lang="ru-RU" sz="1100" dirty="0" smtClean="0"/>
              <a:t>  централизованным религиозным организациям и религиозным организациям, входящим в их структуру; социально ориентированным некоммерческим организациям, учредителями которых являются централизованные религиозные организации или религиозные организации, входящие в их структуру;</a:t>
            </a:r>
          </a:p>
          <a:p>
            <a:pPr algn="just">
              <a:buFont typeface="Wingdings" pitchFamily="2" charset="2"/>
              <a:buChar char="ü"/>
            </a:pPr>
            <a:r>
              <a:rPr lang="ru-RU" sz="1100" dirty="0" smtClean="0"/>
              <a:t> иным некоммерческим организациям, включенным в реестр некоммерческих организаций, в наибольшей степени пострадавших в условиях ухудшения ситуации в результате распространения новой </a:t>
            </a:r>
            <a:r>
              <a:rPr lang="ru-RU" sz="1100" dirty="0" err="1" smtClean="0"/>
              <a:t>коронавирусной</a:t>
            </a:r>
            <a:r>
              <a:rPr lang="ru-RU" sz="1100" dirty="0" smtClean="0"/>
              <a:t> инфекции. Критерии для включения некоммерческих организаций в указанный реестр, а также порядок его ведения и федеральный орган исполнительной власти, уполномоченный на его ведение, устанавливаются Правительством РФ  (подп. 19.6 п. 1 ст. 265 НК РФ).</a:t>
            </a:r>
            <a:endParaRPr lang="ru-RU" sz="1100" dirty="0"/>
          </a:p>
        </p:txBody>
      </p:sp>
    </p:spTree>
    <p:extLst>
      <p:ext uri="{BB962C8B-B14F-4D97-AF65-F5344CB8AC3E}">
        <p14:creationId xmlns:p14="http://schemas.microsoft.com/office/powerpoint/2010/main" val="22988671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70000" lnSpcReduction="2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en-US" sz="2500" noProof="0" dirty="0" smtClean="0">
                <a:solidFill>
                  <a:schemeClr val="bg1"/>
                </a:solidFill>
                <a:ea typeface="+mj-ea"/>
                <a:cs typeface="+mj-cs"/>
              </a:rPr>
              <a:t>1</a:t>
            </a:r>
            <a:r>
              <a:rPr lang="ru-RU" sz="2500" noProof="0" dirty="0" smtClean="0">
                <a:solidFill>
                  <a:schemeClr val="bg1"/>
                </a:solidFill>
                <a:ea typeface="+mj-ea"/>
                <a:cs typeface="+mj-cs"/>
              </a:rPr>
              <a:t>4</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4" name="Заголовок 2"/>
          <p:cNvSpPr>
            <a:spLocks noGrp="1"/>
          </p:cNvSpPr>
          <p:nvPr>
            <p:ph type="title"/>
          </p:nvPr>
        </p:nvSpPr>
        <p:spPr>
          <a:xfrm>
            <a:off x="467544" y="627534"/>
            <a:ext cx="8280920" cy="500782"/>
          </a:xfrm>
        </p:spPr>
        <p:txBody>
          <a:bodyPr/>
          <a:lstStyle/>
          <a:p>
            <a:pPr algn="ctr"/>
            <a:r>
              <a:rPr lang="ru-RU" sz="1800" u="sng" dirty="0" smtClean="0">
                <a:hlinkClick r:id="rId3"/>
              </a:rPr>
              <a:t>Федеральный закон от 15 октября 2020 года № 323-ФЗ</a:t>
            </a:r>
            <a:endParaRPr lang="ru-RU" sz="1800" dirty="0"/>
          </a:p>
        </p:txBody>
      </p:sp>
      <p:sp>
        <p:nvSpPr>
          <p:cNvPr id="11" name="Прямоугольник 10"/>
          <p:cNvSpPr/>
          <p:nvPr/>
        </p:nvSpPr>
        <p:spPr>
          <a:xfrm>
            <a:off x="755576" y="267494"/>
            <a:ext cx="7200800" cy="369332"/>
          </a:xfrm>
          <a:prstGeom prst="rect">
            <a:avLst/>
          </a:prstGeom>
        </p:spPr>
        <p:txBody>
          <a:bodyPr wrap="square">
            <a:spAutoFit/>
          </a:bodyPr>
          <a:lstStyle/>
          <a:p>
            <a:pPr algn="ctr"/>
            <a:r>
              <a:rPr lang="ru-RU" sz="1800" b="1" dirty="0" smtClean="0">
                <a:solidFill>
                  <a:srgbClr val="0000FF"/>
                </a:solidFill>
              </a:rPr>
              <a:t>Основные изменения по налогу на прибыль с  2021 года</a:t>
            </a:r>
            <a:endParaRPr lang="ru-RU" sz="1800" b="1" dirty="0">
              <a:solidFill>
                <a:srgbClr val="0000FF"/>
              </a:solidFill>
            </a:endParaRPr>
          </a:p>
        </p:txBody>
      </p:sp>
      <p:sp>
        <p:nvSpPr>
          <p:cNvPr id="2049" name="Rectangle 1"/>
          <p:cNvSpPr>
            <a:spLocks noChangeArrowheads="1"/>
          </p:cNvSpPr>
          <p:nvPr/>
        </p:nvSpPr>
        <p:spPr bwMode="auto">
          <a:xfrm>
            <a:off x="323528" y="1813198"/>
            <a:ext cx="8352928"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ea typeface="Times New Roman" pitchFamily="18" charset="0"/>
                <a:cs typeface="Times New Roman" pitchFamily="18" charset="0"/>
              </a:rPr>
              <a:t>Внесены изменения в </a:t>
            </a:r>
            <a:r>
              <a:rPr kumimoji="0" lang="ru-RU" sz="1400" b="0" i="0" u="none" strike="noStrike" cap="none" normalizeH="0" baseline="0" dirty="0" err="1" smtClean="0">
                <a:ln>
                  <a:noFill/>
                </a:ln>
                <a:solidFill>
                  <a:srgbClr val="000000"/>
                </a:solidFill>
                <a:effectLst/>
                <a:ea typeface="Times New Roman" pitchFamily="18" charset="0"/>
                <a:cs typeface="Times New Roman" pitchFamily="18" charset="0"/>
              </a:rPr>
              <a:t>пп</a:t>
            </a:r>
            <a:r>
              <a:rPr kumimoji="0" lang="ru-RU" sz="1400" b="0" i="0" u="none" strike="noStrike" cap="none" normalizeH="0" baseline="0" dirty="0" smtClean="0">
                <a:ln>
                  <a:noFill/>
                </a:ln>
                <a:solidFill>
                  <a:srgbClr val="000000"/>
                </a:solidFill>
                <a:effectLst/>
                <a:ea typeface="Times New Roman" pitchFamily="18" charset="0"/>
                <a:cs typeface="Times New Roman" pitchFamily="18" charset="0"/>
              </a:rPr>
              <a:t>. 44 п. 1 ст. 264 НК РФ. В настоящее время производители печатной продукции (СМИ) могут уменьшать налогооблагаемую базу по налогу на прибыль на стоимость брака, а также продукции, утративший товарный вид и не реализованной</a:t>
            </a:r>
            <a:r>
              <a:rPr kumimoji="0" lang="ru-RU" sz="1400" b="0" i="0" u="none" strike="noStrike" cap="none" normalizeH="0" dirty="0" smtClean="0">
                <a:ln>
                  <a:noFill/>
                </a:ln>
                <a:solidFill>
                  <a:srgbClr val="000000"/>
                </a:solidFill>
                <a:effectLst/>
                <a:ea typeface="Times New Roman" pitchFamily="18" charset="0"/>
                <a:cs typeface="Times New Roman" pitchFamily="18" charset="0"/>
              </a:rPr>
              <a:t> продукции</a:t>
            </a:r>
            <a:r>
              <a:rPr kumimoji="0" lang="ru-RU" sz="1400" b="0" i="0" u="none" strike="noStrike" cap="none" normalizeH="0" baseline="0" dirty="0" smtClean="0">
                <a:ln>
                  <a:noFill/>
                </a:ln>
                <a:solidFill>
                  <a:srgbClr val="000000"/>
                </a:solidFill>
                <a:effectLst/>
                <a:ea typeface="Times New Roman" pitchFamily="18" charset="0"/>
                <a:cs typeface="Times New Roman" pitchFamily="18" charset="0"/>
              </a:rPr>
              <a:t>, </a:t>
            </a:r>
            <a:r>
              <a:rPr kumimoji="0" lang="ru-RU" sz="1400" b="1" i="0" u="none" strike="noStrike" cap="none" normalizeH="0" baseline="0" dirty="0" smtClean="0">
                <a:ln>
                  <a:noFill/>
                </a:ln>
                <a:solidFill>
                  <a:srgbClr val="000000"/>
                </a:solidFill>
                <a:effectLst/>
                <a:ea typeface="Times New Roman" pitchFamily="18" charset="0"/>
                <a:cs typeface="Times New Roman" pitchFamily="18" charset="0"/>
              </a:rPr>
              <a:t>но не более чем на 10%.</a:t>
            </a:r>
            <a:endParaRPr kumimoji="0" lang="ru-RU" sz="1400" b="1"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ea typeface="Times New Roman" pitchFamily="18" charset="0"/>
                <a:cs typeface="Times New Roman" pitchFamily="18" charset="0"/>
              </a:rPr>
              <a:t>С  2021 года данная доля увеличена, учесть в целях налогообложения можно </a:t>
            </a:r>
            <a:r>
              <a:rPr kumimoji="0" lang="ru-RU" sz="1400" b="1" i="0" u="none" strike="noStrike" cap="none" normalizeH="0" baseline="0" dirty="0" smtClean="0">
                <a:ln>
                  <a:noFill/>
                </a:ln>
                <a:solidFill>
                  <a:srgbClr val="000000"/>
                </a:solidFill>
                <a:effectLst/>
                <a:ea typeface="Times New Roman" pitchFamily="18" charset="0"/>
                <a:cs typeface="Times New Roman" pitchFamily="18" charset="0"/>
              </a:rPr>
              <a:t>не более 30%</a:t>
            </a:r>
            <a:r>
              <a:rPr kumimoji="0" lang="ru-RU" sz="1400" b="0" i="0" u="none" strike="noStrike" cap="none" normalizeH="0" baseline="0" dirty="0" smtClean="0">
                <a:ln>
                  <a:noFill/>
                </a:ln>
                <a:solidFill>
                  <a:srgbClr val="000000"/>
                </a:solidFill>
                <a:effectLst/>
                <a:ea typeface="Times New Roman" pitchFamily="18" charset="0"/>
                <a:cs typeface="Times New Roman" pitchFamily="18" charset="0"/>
              </a:rPr>
              <a:t> стоимости указанной печатной продукции.</a:t>
            </a:r>
            <a:endParaRPr kumimoji="0" lang="ru-RU" sz="1400" b="0" i="0" u="none" strike="noStrike" cap="none" normalizeH="0" baseline="0" dirty="0" smtClean="0">
              <a:ln>
                <a:noFill/>
              </a:ln>
              <a:solidFill>
                <a:schemeClr val="tx1"/>
              </a:solidFill>
              <a:effectLst/>
              <a:cs typeface="Arial" pitchFamily="34" charset="0"/>
            </a:endParaRPr>
          </a:p>
        </p:txBody>
      </p:sp>
      <p:sp>
        <p:nvSpPr>
          <p:cNvPr id="2050" name="Rectangle 2"/>
          <p:cNvSpPr>
            <a:spLocks noChangeArrowheads="1"/>
          </p:cNvSpPr>
          <p:nvPr/>
        </p:nvSpPr>
        <p:spPr bwMode="auto">
          <a:xfrm>
            <a:off x="323528" y="1211819"/>
            <a:ext cx="882047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rgbClr val="000000"/>
                </a:solidFill>
                <a:effectLst/>
                <a:ea typeface="Times New Roman" pitchFamily="18" charset="0"/>
                <a:cs typeface="Times New Roman" pitchFamily="18" charset="0"/>
              </a:rPr>
              <a:t>Производители печатной продукции смогут уменьшить базу по налогу на прибыль на большую стоимость бракованной и нереализованной</a:t>
            </a:r>
            <a:r>
              <a:rPr kumimoji="0" lang="ru-RU" b="1" i="0" u="none" strike="noStrike" cap="none" normalizeH="0" dirty="0" smtClean="0">
                <a:ln>
                  <a:noFill/>
                </a:ln>
                <a:solidFill>
                  <a:srgbClr val="000000"/>
                </a:solidFill>
                <a:effectLst/>
                <a:ea typeface="Times New Roman" pitchFamily="18" charset="0"/>
                <a:cs typeface="Times New Roman" pitchFamily="18" charset="0"/>
              </a:rPr>
              <a:t> продукции</a:t>
            </a:r>
            <a:endParaRPr kumimoji="0" lang="ru-RU" b="0" i="0" u="none" strike="noStrike" cap="none" normalizeH="0" baseline="0" dirty="0" smtClean="0">
              <a:ln>
                <a:noFill/>
              </a:ln>
              <a:solidFill>
                <a:schemeClr val="tx1"/>
              </a:solidFill>
              <a:effectLst/>
              <a:cs typeface="Arial" pitchFamily="34" charset="0"/>
            </a:endParaRPr>
          </a:p>
        </p:txBody>
      </p:sp>
    </p:spTree>
    <p:extLst>
      <p:ext uri="{BB962C8B-B14F-4D97-AF65-F5344CB8AC3E}">
        <p14:creationId xmlns:p14="http://schemas.microsoft.com/office/powerpoint/2010/main" val="22988671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70000" lnSpcReduction="2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en-US" sz="2500" noProof="0" dirty="0" smtClean="0">
                <a:solidFill>
                  <a:schemeClr val="bg1"/>
                </a:solidFill>
                <a:ea typeface="+mj-ea"/>
                <a:cs typeface="+mj-cs"/>
              </a:rPr>
              <a:t>1</a:t>
            </a:r>
            <a:r>
              <a:rPr lang="ru-RU" sz="2500" noProof="0" dirty="0" smtClean="0">
                <a:solidFill>
                  <a:schemeClr val="bg1"/>
                </a:solidFill>
                <a:ea typeface="+mj-ea"/>
                <a:cs typeface="+mj-cs"/>
              </a:rPr>
              <a:t>5</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7" name="Заголовок 6"/>
          <p:cNvSpPr>
            <a:spLocks noGrp="1"/>
          </p:cNvSpPr>
          <p:nvPr>
            <p:ph type="title"/>
          </p:nvPr>
        </p:nvSpPr>
        <p:spPr>
          <a:xfrm>
            <a:off x="611560" y="339502"/>
            <a:ext cx="7548638" cy="284758"/>
          </a:xfrm>
        </p:spPr>
        <p:txBody>
          <a:bodyPr/>
          <a:lstStyle/>
          <a:p>
            <a:pPr algn="ctr"/>
            <a:r>
              <a:rPr lang="ru-RU" sz="1800" dirty="0" smtClean="0">
                <a:hlinkClick r:id="rId3"/>
              </a:rPr>
              <a:t>Федеральный закон от 31 июля 2020 года № 265-ФЗ</a:t>
            </a:r>
            <a:endParaRPr lang="ru-RU" sz="1800" dirty="0"/>
          </a:p>
        </p:txBody>
      </p:sp>
      <p:sp>
        <p:nvSpPr>
          <p:cNvPr id="70657" name="Rectangle 1"/>
          <p:cNvSpPr>
            <a:spLocks noChangeArrowheads="1"/>
          </p:cNvSpPr>
          <p:nvPr/>
        </p:nvSpPr>
        <p:spPr bwMode="auto">
          <a:xfrm>
            <a:off x="395536" y="714930"/>
            <a:ext cx="8496944" cy="5539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1" i="0" u="none" strike="noStrike" cap="none" normalizeH="0" baseline="0" dirty="0" smtClean="0">
                <a:ln>
                  <a:noFill/>
                </a:ln>
                <a:solidFill>
                  <a:srgbClr val="000000"/>
                </a:solidFill>
                <a:effectLst/>
                <a:ea typeface="Times New Roman" pitchFamily="18" charset="0"/>
                <a:cs typeface="Times New Roman" pitchFamily="18" charset="0"/>
              </a:rPr>
              <a:t>Внесены  изменения в порядок налогообложения по налогу на прибыль для IT-компаний,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1" i="0" u="none" strike="noStrike" cap="none" normalizeH="0" baseline="0" dirty="0" smtClean="0">
                <a:ln>
                  <a:noFill/>
                </a:ln>
                <a:solidFill>
                  <a:srgbClr val="000000"/>
                </a:solidFill>
                <a:effectLst/>
                <a:ea typeface="Times New Roman" pitchFamily="18" charset="0"/>
                <a:cs typeface="Times New Roman" pitchFamily="18" charset="0"/>
              </a:rPr>
              <a:t>а также производителей электронной (радиоэлектронной) продукции</a:t>
            </a:r>
            <a:endParaRPr kumimoji="0" lang="ru-RU" sz="1500" b="1" i="0" u="none" strike="noStrike" cap="none" normalizeH="0" baseline="0" dirty="0" smtClean="0">
              <a:ln>
                <a:noFill/>
              </a:ln>
              <a:solidFill>
                <a:schemeClr val="tx1"/>
              </a:solidFill>
              <a:effectLst/>
              <a:cs typeface="Arial" pitchFamily="34" charset="0"/>
            </a:endParaRPr>
          </a:p>
        </p:txBody>
      </p:sp>
      <p:sp>
        <p:nvSpPr>
          <p:cNvPr id="70658" name="Rectangle 2"/>
          <p:cNvSpPr>
            <a:spLocks noChangeArrowheads="1"/>
          </p:cNvSpPr>
          <p:nvPr/>
        </p:nvSpPr>
        <p:spPr bwMode="auto">
          <a:xfrm>
            <a:off x="395536" y="1269074"/>
            <a:ext cx="7776864" cy="37394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Так, начиная с 1 января 2021 года изменяется размер процентной ставки. Компании по-прежнему будут уплачивать </a:t>
            </a:r>
            <a:r>
              <a:rPr kumimoji="0" lang="ru-RU" sz="1300" b="1" i="0" u="none" strike="noStrike" cap="none" normalizeH="0" baseline="0" dirty="0" smtClean="0">
                <a:ln>
                  <a:noFill/>
                </a:ln>
                <a:solidFill>
                  <a:srgbClr val="000000"/>
                </a:solidFill>
                <a:effectLst/>
                <a:ea typeface="Times New Roman" pitchFamily="18" charset="0"/>
                <a:cs typeface="Times New Roman" pitchFamily="18" charset="0"/>
              </a:rPr>
              <a:t>3% в федеральный бюджет</a:t>
            </a: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 о вот ставка </a:t>
            </a:r>
            <a:r>
              <a:rPr kumimoji="0" lang="ru-RU" sz="1300" b="1" i="0" u="none" strike="noStrike" cap="none" normalizeH="0" baseline="0" dirty="0" smtClean="0">
                <a:ln>
                  <a:noFill/>
                </a:ln>
                <a:solidFill>
                  <a:srgbClr val="000000"/>
                </a:solidFill>
                <a:effectLst/>
                <a:ea typeface="Times New Roman" pitchFamily="18" charset="0"/>
                <a:cs typeface="Times New Roman" pitchFamily="18" charset="0"/>
              </a:rPr>
              <a:t>для регионального бюджета составит 0%.</a:t>
            </a:r>
            <a:endParaRPr kumimoji="0" lang="ru-RU" sz="13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Чтобы воспользоваться правом принять такие ставки, необходимо чтобы </a:t>
            </a:r>
            <a:r>
              <a:rPr kumimoji="0" lang="ru-RU" sz="1300" b="1" i="0" u="none" strike="noStrike" cap="none" normalizeH="0" baseline="0" dirty="0" smtClean="0">
                <a:ln>
                  <a:noFill/>
                </a:ln>
                <a:solidFill>
                  <a:srgbClr val="000000"/>
                </a:solidFill>
                <a:effectLst/>
                <a:ea typeface="Times New Roman" pitchFamily="18" charset="0"/>
                <a:cs typeface="Times New Roman" pitchFamily="18" charset="0"/>
              </a:rPr>
              <a:t>одновременно выполнялись следующие три условия</a:t>
            </a: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a:t>
            </a:r>
            <a:endParaRPr kumimoji="0" lang="ru-RU" sz="13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1" i="0" u="sng" strike="noStrike" cap="none" normalizeH="0" baseline="0" dirty="0" smtClean="0">
                <a:ln>
                  <a:noFill/>
                </a:ln>
                <a:solidFill>
                  <a:srgbClr val="000000"/>
                </a:solidFill>
                <a:effectLst/>
                <a:ea typeface="Times New Roman" pitchFamily="18" charset="0"/>
                <a:cs typeface="Times New Roman" pitchFamily="18" charset="0"/>
              </a:rPr>
              <a:t>Для IT- компаний:</a:t>
            </a:r>
            <a:endParaRPr kumimoji="0" lang="ru-RU" sz="1300" b="1"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наличие государственной аккредитации в области IT-технология</a:t>
            </a:r>
            <a:endParaRPr kumimoji="0" lang="ru-RU" sz="1300" b="0" i="0" u="none" strike="noStrike" cap="none" normalizeH="0" baseline="0" dirty="0" smtClean="0">
              <a:ln>
                <a:noFill/>
              </a:ln>
              <a:solidFill>
                <a:srgbClr val="000000"/>
              </a:solidFill>
              <a:effectLst/>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не менее 90% от общей суммы доходов приходится на реализацию разработанных программ и баз данных</a:t>
            </a:r>
            <a:endParaRPr kumimoji="0" lang="ru-RU" sz="1300" b="0" i="0" u="none" strike="noStrike" cap="none" normalizeH="0" baseline="0" dirty="0" smtClean="0">
              <a:ln>
                <a:noFill/>
              </a:ln>
              <a:solidFill>
                <a:srgbClr val="000000"/>
              </a:solidFill>
              <a:effectLst/>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среднесписочная численность персонала не менее 7 человек</a:t>
            </a:r>
            <a:endParaRPr kumimoji="0" lang="ru-RU" sz="13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300" b="0" i="0" u="sng" strike="noStrike" cap="none" normalizeH="0" baseline="0" dirty="0" smtClean="0">
              <a:ln>
                <a:noFill/>
              </a:ln>
              <a:solidFill>
                <a:srgbClr val="000000"/>
              </a:solidFill>
              <a:effectLst/>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1" i="0" u="sng" strike="noStrike" cap="none" normalizeH="0" baseline="0" dirty="0" smtClean="0">
                <a:ln>
                  <a:noFill/>
                </a:ln>
                <a:solidFill>
                  <a:srgbClr val="000000"/>
                </a:solidFill>
                <a:effectLst/>
                <a:ea typeface="Times New Roman" pitchFamily="18" charset="0"/>
                <a:cs typeface="Times New Roman" pitchFamily="18" charset="0"/>
              </a:rPr>
              <a:t>Для компаний по производству электроники:</a:t>
            </a:r>
            <a:endParaRPr kumimoji="0" lang="ru-RU" sz="1300" b="1"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организация включена в специальный реестр в порядке, утверждённом Правительством РФ</a:t>
            </a:r>
            <a:endParaRPr kumimoji="0" lang="ru-RU" sz="1300" b="0" i="0" u="none" strike="noStrike" cap="none" normalizeH="0" baseline="0" dirty="0" smtClean="0">
              <a:ln>
                <a:noFill/>
              </a:ln>
              <a:solidFill>
                <a:srgbClr val="000000"/>
              </a:solidFill>
              <a:effectLst/>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не менее 90% от общей суммы доходов должна составлять выручка от реализации услуг по проектированию и разработке</a:t>
            </a:r>
            <a:endParaRPr kumimoji="0" lang="ru-RU" sz="1300" b="0" i="0" u="none" strike="noStrike" cap="none" normalizeH="0" baseline="0" dirty="0" smtClean="0">
              <a:ln>
                <a:noFill/>
              </a:ln>
              <a:solidFill>
                <a:srgbClr val="000000"/>
              </a:solidFill>
              <a:effectLst/>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среднесписочная численность работников не менее 7 человек</a:t>
            </a:r>
            <a:endParaRPr kumimoji="0" lang="ru-RU" sz="1300" b="0" i="0" u="none" strike="noStrike" cap="none" normalizeH="0" baseline="0" dirty="0" smtClean="0">
              <a:ln>
                <a:noFill/>
              </a:ln>
              <a:solidFill>
                <a:schemeClr val="tx1"/>
              </a:solidFill>
              <a:effectLst/>
              <a:cs typeface="Arial" pitchFamily="34" charset="0"/>
            </a:endParaRPr>
          </a:p>
          <a:p>
            <a:pPr algn="just" defTabSz="914400" eaLnBrk="0" fontAlgn="base" hangingPunct="0">
              <a:spcBef>
                <a:spcPct val="0"/>
              </a:spcBef>
              <a:spcAft>
                <a:spcPct val="0"/>
              </a:spcAft>
            </a:pP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Невыполнение хотя бы одного из условий в течение налогового периода лишает компанию права применять нулевую ставку (подпункты 1.15 и  1.16 статьи 284 НК РФ).</a:t>
            </a:r>
            <a:r>
              <a:rPr lang="ru-RU" sz="1400" dirty="0" smtClean="0"/>
              <a:t> </a:t>
            </a:r>
            <a:endParaRPr lang="ru-RU" sz="1400" dirty="0"/>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a:t>
            </a:r>
            <a:endParaRPr kumimoji="0" lang="ru-RU" sz="1300" b="0" i="0" u="none" strike="noStrike" cap="none" normalizeH="0" baseline="0" dirty="0" smtClean="0">
              <a:ln>
                <a:noFill/>
              </a:ln>
              <a:solidFill>
                <a:schemeClr val="tx1"/>
              </a:solidFill>
              <a:effectLst/>
              <a:cs typeface="Arial" pitchFamily="34" charset="0"/>
            </a:endParaRPr>
          </a:p>
        </p:txBody>
      </p:sp>
    </p:spTree>
    <p:extLst>
      <p:ext uri="{BB962C8B-B14F-4D97-AF65-F5344CB8AC3E}">
        <p14:creationId xmlns:p14="http://schemas.microsoft.com/office/powerpoint/2010/main" val="22988671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70000" lnSpcReduction="2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en-US" sz="2500" noProof="0" dirty="0" smtClean="0">
                <a:solidFill>
                  <a:schemeClr val="bg1"/>
                </a:solidFill>
                <a:ea typeface="+mj-ea"/>
                <a:cs typeface="+mj-cs"/>
              </a:rPr>
              <a:t>1</a:t>
            </a:r>
            <a:r>
              <a:rPr lang="ru-RU" sz="2500" noProof="0" dirty="0" smtClean="0">
                <a:solidFill>
                  <a:schemeClr val="bg1"/>
                </a:solidFill>
                <a:ea typeface="+mj-ea"/>
                <a:cs typeface="+mj-cs"/>
              </a:rPr>
              <a:t>6</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7" name="Заголовок 6"/>
          <p:cNvSpPr>
            <a:spLocks noGrp="1"/>
          </p:cNvSpPr>
          <p:nvPr>
            <p:ph type="title"/>
          </p:nvPr>
        </p:nvSpPr>
        <p:spPr>
          <a:xfrm>
            <a:off x="539552" y="339502"/>
            <a:ext cx="7548638" cy="504056"/>
          </a:xfrm>
        </p:spPr>
        <p:txBody>
          <a:bodyPr/>
          <a:lstStyle/>
          <a:p>
            <a:pPr algn="ctr"/>
            <a:r>
              <a:rPr lang="ru-RU" sz="1600" dirty="0" smtClean="0">
                <a:solidFill>
                  <a:srgbClr val="0000FF"/>
                </a:solidFill>
              </a:rPr>
              <a:t/>
            </a:r>
            <a:br>
              <a:rPr lang="ru-RU" sz="1600" dirty="0" smtClean="0">
                <a:solidFill>
                  <a:srgbClr val="0000FF"/>
                </a:solidFill>
              </a:rPr>
            </a:br>
            <a:r>
              <a:rPr lang="ru-RU" sz="1800" dirty="0" smtClean="0">
                <a:solidFill>
                  <a:srgbClr val="0000FF"/>
                </a:solidFill>
              </a:rPr>
              <a:t>Федеральный закон от 23.11.2020 № 374-ФЗ«О внесении изменений в части первую и вторую НК РФ и отдельные законодательные акты РФ»</a:t>
            </a:r>
            <a:r>
              <a:rPr lang="ru-RU" sz="1800" dirty="0" smtClean="0"/>
              <a:t/>
            </a:r>
            <a:br>
              <a:rPr lang="ru-RU" sz="1800" dirty="0" smtClean="0"/>
            </a:br>
            <a:endParaRPr lang="ru-RU" sz="1800" dirty="0"/>
          </a:p>
        </p:txBody>
      </p:sp>
      <p:sp>
        <p:nvSpPr>
          <p:cNvPr id="4" name="Прямоугольник 3"/>
          <p:cNvSpPr/>
          <p:nvPr/>
        </p:nvSpPr>
        <p:spPr>
          <a:xfrm>
            <a:off x="395536" y="699542"/>
            <a:ext cx="7992888" cy="3570208"/>
          </a:xfrm>
          <a:prstGeom prst="rect">
            <a:avLst/>
          </a:prstGeom>
        </p:spPr>
        <p:txBody>
          <a:bodyPr wrap="square">
            <a:spAutoFit/>
          </a:bodyPr>
          <a:lstStyle/>
          <a:p>
            <a:endParaRPr lang="ru-RU" dirty="0" smtClean="0"/>
          </a:p>
          <a:p>
            <a:pPr algn="just">
              <a:buFont typeface="Wingdings" pitchFamily="2" charset="2"/>
              <a:buChar char="Ø"/>
            </a:pPr>
            <a:r>
              <a:rPr lang="ru-RU" sz="1400" dirty="0" smtClean="0"/>
              <a:t>  не учитываются доходы в виде безвозмездно полученного имущества (имущественных прав) при прямом и косвенном участии (новая редакция пп.11 п.1 ст.251 НК РФ)</a:t>
            </a:r>
          </a:p>
          <a:p>
            <a:pPr algn="just"/>
            <a:endParaRPr lang="ru-RU" sz="1400" dirty="0" smtClean="0"/>
          </a:p>
          <a:p>
            <a:pPr algn="just">
              <a:buFont typeface="Wingdings" pitchFamily="2" charset="2"/>
              <a:buChar char="Ø"/>
            </a:pPr>
            <a:r>
              <a:rPr lang="ru-RU" sz="1400" dirty="0" smtClean="0"/>
              <a:t>  не учитываются в доходах НКО имущественные права в виде безвозмездного пользования имуществом, полученные на ведение уставной деятельности от любых лиц (ранее только по государственному  или муниципальному  имуществу по решениям органов государственной власти и местного самоуправления (пп.16 п.2 ст.251 НК РФ)</a:t>
            </a:r>
          </a:p>
          <a:p>
            <a:pPr algn="just"/>
            <a:endParaRPr lang="ru-RU" sz="1400" dirty="0" smtClean="0"/>
          </a:p>
          <a:p>
            <a:pPr algn="just">
              <a:buFont typeface="Wingdings" pitchFamily="2" charset="2"/>
              <a:buChar char="Ø"/>
            </a:pPr>
            <a:r>
              <a:rPr lang="ru-RU" sz="1400" dirty="0" smtClean="0"/>
              <a:t>  вводится определение остаточной стоимости нематериальных активов (НМА): разница между их первоначальной стоимостью и суммой, начисленной за период эксплуатации амортизации (п.3  ст. 257 НК РФ)</a:t>
            </a:r>
          </a:p>
          <a:p>
            <a:pPr algn="just"/>
            <a:endParaRPr lang="ru-RU" sz="1400" dirty="0" smtClean="0"/>
          </a:p>
          <a:p>
            <a:pPr algn="just">
              <a:buFont typeface="Wingdings" pitchFamily="2" charset="2"/>
              <a:buChar char="Ø"/>
            </a:pPr>
            <a:r>
              <a:rPr lang="ru-RU" sz="1400" dirty="0" smtClean="0"/>
              <a:t>  расходы НКО, относящиеся к уставной деятельности, которые должны осуществляться за счет целевых поступлений, не учитываются и не распределяются пропорционально доходам от разных видов деятельности(п. 1 ст. 272 НК РФ) </a:t>
            </a:r>
            <a:endParaRPr lang="ru-RU" sz="1400" dirty="0"/>
          </a:p>
        </p:txBody>
      </p:sp>
    </p:spTree>
    <p:extLst>
      <p:ext uri="{BB962C8B-B14F-4D97-AF65-F5344CB8AC3E}">
        <p14:creationId xmlns:p14="http://schemas.microsoft.com/office/powerpoint/2010/main" val="22988671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70000" lnSpcReduction="2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en-US" sz="2500" noProof="0" dirty="0" smtClean="0">
                <a:solidFill>
                  <a:schemeClr val="bg1"/>
                </a:solidFill>
                <a:ea typeface="+mj-ea"/>
                <a:cs typeface="+mj-cs"/>
              </a:rPr>
              <a:t>1</a:t>
            </a:r>
            <a:r>
              <a:rPr lang="ru-RU" sz="2500" noProof="0" dirty="0" smtClean="0">
                <a:solidFill>
                  <a:schemeClr val="bg1"/>
                </a:solidFill>
                <a:ea typeface="+mj-ea"/>
                <a:cs typeface="+mj-cs"/>
              </a:rPr>
              <a:t>7</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7" name="Заголовок 6"/>
          <p:cNvSpPr>
            <a:spLocks noGrp="1"/>
          </p:cNvSpPr>
          <p:nvPr>
            <p:ph type="title"/>
          </p:nvPr>
        </p:nvSpPr>
        <p:spPr>
          <a:xfrm>
            <a:off x="611189" y="411510"/>
            <a:ext cx="7548638" cy="432049"/>
          </a:xfrm>
        </p:spPr>
        <p:txBody>
          <a:bodyPr/>
          <a:lstStyle/>
          <a:p>
            <a:pPr algn="ctr"/>
            <a:r>
              <a:rPr lang="ru-RU" sz="1600" dirty="0" smtClean="0">
                <a:solidFill>
                  <a:srgbClr val="0000FF"/>
                </a:solidFill>
              </a:rPr>
              <a:t/>
            </a:r>
            <a:br>
              <a:rPr lang="ru-RU" sz="1600" dirty="0" smtClean="0">
                <a:solidFill>
                  <a:srgbClr val="0000FF"/>
                </a:solidFill>
              </a:rPr>
            </a:br>
            <a:r>
              <a:rPr lang="ru-RU" sz="1800" dirty="0" smtClean="0">
                <a:solidFill>
                  <a:srgbClr val="0000FF"/>
                </a:solidFill>
              </a:rPr>
              <a:t>Инвестиционный налоговый вычет (ИНВ) по расходам на НИОКР</a:t>
            </a:r>
            <a:br>
              <a:rPr lang="ru-RU" sz="1800" dirty="0" smtClean="0">
                <a:solidFill>
                  <a:srgbClr val="0000FF"/>
                </a:solidFill>
              </a:rPr>
            </a:br>
            <a:endParaRPr lang="ru-RU" sz="1800" dirty="0">
              <a:solidFill>
                <a:srgbClr val="0000FF"/>
              </a:solidFill>
            </a:endParaRPr>
          </a:p>
        </p:txBody>
      </p:sp>
      <p:sp>
        <p:nvSpPr>
          <p:cNvPr id="4" name="Прямоугольник 3"/>
          <p:cNvSpPr/>
          <p:nvPr/>
        </p:nvSpPr>
        <p:spPr>
          <a:xfrm>
            <a:off x="323528" y="987574"/>
            <a:ext cx="8064896" cy="2923877"/>
          </a:xfrm>
          <a:prstGeom prst="rect">
            <a:avLst/>
          </a:prstGeom>
        </p:spPr>
        <p:txBody>
          <a:bodyPr wrap="square">
            <a:spAutoFit/>
          </a:bodyPr>
          <a:lstStyle/>
          <a:p>
            <a:pPr algn="just">
              <a:buFont typeface="Wingdings" pitchFamily="2" charset="2"/>
              <a:buChar char="Ø"/>
            </a:pPr>
            <a:r>
              <a:rPr lang="ru-RU" b="1" dirty="0" smtClean="0"/>
              <a:t> </a:t>
            </a:r>
            <a:r>
              <a:rPr lang="en-US" b="1" dirty="0" smtClean="0"/>
              <a:t> </a:t>
            </a:r>
            <a:r>
              <a:rPr lang="ru-RU" dirty="0" smtClean="0"/>
              <a:t>с</a:t>
            </a:r>
            <a:r>
              <a:rPr lang="ru-RU" sz="1400" dirty="0" smtClean="0"/>
              <a:t>убъект Российской Федерации вправе ввести ИНВ по расходам на НИОКР (п.1 ст.286.1 НК РФ)</a:t>
            </a:r>
          </a:p>
          <a:p>
            <a:pPr algn="just"/>
            <a:endParaRPr lang="ru-RU" sz="1400" dirty="0" smtClean="0"/>
          </a:p>
          <a:p>
            <a:pPr algn="just">
              <a:buFont typeface="Wingdings" pitchFamily="2" charset="2"/>
              <a:buChar char="Ø"/>
            </a:pPr>
            <a:r>
              <a:rPr lang="en-US" sz="1400" dirty="0" smtClean="0"/>
              <a:t> </a:t>
            </a:r>
            <a:r>
              <a:rPr lang="ru-RU" sz="1400" dirty="0" smtClean="0"/>
              <a:t> применяется к налогу, исчисленному за налоговый (отчетный) период, в котором завершены НИОКР (или отдельные этапы) либо подписан акт их сдачи- приемки (п.5 ст.286.1 НК РФ)</a:t>
            </a:r>
          </a:p>
          <a:p>
            <a:pPr algn="just"/>
            <a:endParaRPr lang="ru-RU" sz="1400" dirty="0" smtClean="0"/>
          </a:p>
          <a:p>
            <a:pPr algn="just">
              <a:buFont typeface="Wingdings" pitchFamily="2" charset="2"/>
              <a:buChar char="Ø"/>
            </a:pPr>
            <a:r>
              <a:rPr lang="en-US" sz="1400" dirty="0" smtClean="0"/>
              <a:t> </a:t>
            </a:r>
            <a:r>
              <a:rPr lang="ru-RU" sz="1400" dirty="0" smtClean="0"/>
              <a:t> может быть перенесен на будущее, если иное не установлено законом субъекта РФ (п.5 ст.286.1 НК РФ)</a:t>
            </a:r>
          </a:p>
          <a:p>
            <a:pPr algn="just"/>
            <a:endParaRPr lang="ru-RU" sz="1400" dirty="0" smtClean="0"/>
          </a:p>
          <a:p>
            <a:pPr algn="just">
              <a:buFont typeface="Wingdings" pitchFamily="2" charset="2"/>
              <a:buChar char="Ø"/>
            </a:pPr>
            <a:r>
              <a:rPr lang="ru-RU" sz="1400" dirty="0" smtClean="0"/>
              <a:t>  не подлежат амортизации НМА, созданные в результате произведенных расходов на НИОКР, в отношении которых налогоплательщик использовал право на применение ИНВ (пп.13 п.2 ст.257 НК РФ)</a:t>
            </a:r>
          </a:p>
          <a:p>
            <a:pPr algn="just"/>
            <a:endParaRPr lang="ru-RU" sz="1400" dirty="0" smtClean="0"/>
          </a:p>
          <a:p>
            <a:pPr algn="just">
              <a:buFont typeface="Wingdings" pitchFamily="2" charset="2"/>
              <a:buChar char="Ø"/>
            </a:pPr>
            <a:r>
              <a:rPr lang="ru-RU" sz="1400" dirty="0" smtClean="0"/>
              <a:t>  не учитываются расходы на НИОКР, в отношении которых налогоплательщик использовал право на применение ИНВ (п.48.27  ст.270 НК РФ)</a:t>
            </a:r>
          </a:p>
        </p:txBody>
      </p:sp>
    </p:spTree>
    <p:extLst>
      <p:ext uri="{BB962C8B-B14F-4D97-AF65-F5344CB8AC3E}">
        <p14:creationId xmlns:p14="http://schemas.microsoft.com/office/powerpoint/2010/main" val="22988671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70000" lnSpcReduction="2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en-US" sz="2500" noProof="0" dirty="0" smtClean="0">
                <a:solidFill>
                  <a:schemeClr val="bg1"/>
                </a:solidFill>
                <a:ea typeface="+mj-ea"/>
                <a:cs typeface="+mj-cs"/>
              </a:rPr>
              <a:t>1</a:t>
            </a:r>
            <a:r>
              <a:rPr lang="ru-RU" sz="2500" noProof="0" dirty="0" smtClean="0">
                <a:solidFill>
                  <a:schemeClr val="bg1"/>
                </a:solidFill>
                <a:ea typeface="+mj-ea"/>
                <a:cs typeface="+mj-cs"/>
              </a:rPr>
              <a:t>8</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7" name="Заголовок 6"/>
          <p:cNvSpPr>
            <a:spLocks noGrp="1"/>
          </p:cNvSpPr>
          <p:nvPr>
            <p:ph type="title"/>
          </p:nvPr>
        </p:nvSpPr>
        <p:spPr>
          <a:xfrm>
            <a:off x="107504" y="267494"/>
            <a:ext cx="8856983" cy="648073"/>
          </a:xfrm>
        </p:spPr>
        <p:txBody>
          <a:bodyPr/>
          <a:lstStyle/>
          <a:p>
            <a:pPr algn="ctr"/>
            <a:r>
              <a:rPr lang="ru-RU" sz="1600" dirty="0" smtClean="0">
                <a:solidFill>
                  <a:srgbClr val="0000FF"/>
                </a:solidFill>
              </a:rPr>
              <a:t/>
            </a:r>
            <a:br>
              <a:rPr lang="ru-RU" sz="1600" dirty="0" smtClean="0">
                <a:solidFill>
                  <a:srgbClr val="0000FF"/>
                </a:solidFill>
              </a:rPr>
            </a:br>
            <a:r>
              <a:rPr lang="ru-RU" sz="1800" dirty="0" smtClean="0">
                <a:solidFill>
                  <a:srgbClr val="0000FF"/>
                </a:solidFill>
              </a:rPr>
              <a:t>Признание  доходов (расходов) в виде процентов по долговым обязательствам</a:t>
            </a:r>
            <a:br>
              <a:rPr lang="ru-RU" sz="1800" dirty="0" smtClean="0">
                <a:solidFill>
                  <a:srgbClr val="0000FF"/>
                </a:solidFill>
              </a:rPr>
            </a:br>
            <a:r>
              <a:rPr lang="ru-RU" sz="1800" dirty="0" smtClean="0">
                <a:solidFill>
                  <a:srgbClr val="0000FF"/>
                </a:solidFill>
              </a:rPr>
              <a:t> из контролируемых сделок</a:t>
            </a:r>
            <a:r>
              <a:rPr lang="ru-RU" sz="1800" dirty="0" smtClean="0"/>
              <a:t/>
            </a:r>
            <a:br>
              <a:rPr lang="ru-RU" sz="1800" dirty="0" smtClean="0"/>
            </a:br>
            <a:endParaRPr lang="ru-RU" sz="1800" dirty="0"/>
          </a:p>
        </p:txBody>
      </p:sp>
      <p:sp>
        <p:nvSpPr>
          <p:cNvPr id="4" name="Прямоугольник 3"/>
          <p:cNvSpPr/>
          <p:nvPr/>
        </p:nvSpPr>
        <p:spPr>
          <a:xfrm>
            <a:off x="467544" y="987574"/>
            <a:ext cx="7848872" cy="2893100"/>
          </a:xfrm>
          <a:prstGeom prst="rect">
            <a:avLst/>
          </a:prstGeom>
        </p:spPr>
        <p:txBody>
          <a:bodyPr wrap="square">
            <a:spAutoFit/>
          </a:bodyPr>
          <a:lstStyle/>
          <a:p>
            <a:pPr algn="just">
              <a:buFont typeface="Wingdings" pitchFamily="2" charset="2"/>
              <a:buChar char="Ø"/>
            </a:pPr>
            <a:r>
              <a:rPr lang="ru-RU" sz="1400" dirty="0" smtClean="0"/>
              <a:t>  по рублевым обязательствам между российскими лицами: от 0 до 180 процентов ключевой ставки Банка России (в действующей редакции - от 75 до 125 процентов) </a:t>
            </a:r>
          </a:p>
          <a:p>
            <a:pPr algn="just"/>
            <a:endParaRPr lang="ru-RU" sz="1400" dirty="0" smtClean="0"/>
          </a:p>
          <a:p>
            <a:pPr algn="just">
              <a:buFont typeface="Wingdings" pitchFamily="2" charset="2"/>
              <a:buChar char="Ø"/>
            </a:pPr>
            <a:r>
              <a:rPr lang="ru-RU" sz="1400" dirty="0" smtClean="0"/>
              <a:t>  по иным рублевым обязательствам: от 75 до 180 процентов ключевой ставки Банка России (в действующей редакции - от 75 до 125 процентов)</a:t>
            </a:r>
          </a:p>
          <a:p>
            <a:pPr algn="just"/>
            <a:endParaRPr lang="ru-RU" sz="1400" dirty="0" smtClean="0"/>
          </a:p>
          <a:p>
            <a:pPr algn="just">
              <a:buFont typeface="Wingdings" pitchFamily="2" charset="2"/>
              <a:buChar char="Ø"/>
            </a:pPr>
            <a:r>
              <a:rPr lang="ru-RU" sz="1400" dirty="0" smtClean="0"/>
              <a:t>  по обязательствам в швейцарских франках или японских йенах: от 0 до ЛИБОР, увеличенной на 5 процентных пунктов (в действующей редакции - от ЛИБОР, увеличенной на 2 процентных пункта, до ЛИБОР, увеличенной на 5 процентных пунктов)</a:t>
            </a:r>
          </a:p>
          <a:p>
            <a:pPr algn="just"/>
            <a:endParaRPr lang="ru-RU" sz="1400" dirty="0" smtClean="0"/>
          </a:p>
          <a:p>
            <a:pPr algn="just">
              <a:buFont typeface="Wingdings" pitchFamily="2" charset="2"/>
              <a:buChar char="Ø"/>
            </a:pPr>
            <a:r>
              <a:rPr lang="ru-RU" sz="1400" dirty="0" smtClean="0"/>
              <a:t>  по обязательствам в иных валютах: от 0 до </a:t>
            </a:r>
            <a:r>
              <a:rPr lang="en-US" sz="1400" dirty="0" smtClean="0"/>
              <a:t>EURIBOR (SHIBOR, </a:t>
            </a:r>
            <a:r>
              <a:rPr lang="ru-RU" sz="1400" dirty="0" smtClean="0"/>
              <a:t>ЛИБОР), увеличенной на 7 процентных пунктов (в действующей редакции - от </a:t>
            </a:r>
            <a:r>
              <a:rPr lang="en-US" sz="1400" dirty="0" smtClean="0"/>
              <a:t>EURIBOR (SHIBOR, </a:t>
            </a:r>
            <a:r>
              <a:rPr lang="ru-RU" sz="1400" dirty="0" smtClean="0"/>
              <a:t>ЛИБОР), увеличенной на 4 процентных пункта, до </a:t>
            </a:r>
            <a:r>
              <a:rPr lang="en-US" sz="1400" dirty="0" smtClean="0"/>
              <a:t>EURIBOR (SHIBOR, </a:t>
            </a:r>
            <a:r>
              <a:rPr lang="ru-RU" sz="1400" dirty="0" smtClean="0"/>
              <a:t>ЛИБОР), увеличенной на 7 процентных пунктов)</a:t>
            </a:r>
          </a:p>
        </p:txBody>
      </p:sp>
    </p:spTree>
    <p:extLst>
      <p:ext uri="{BB962C8B-B14F-4D97-AF65-F5344CB8AC3E}">
        <p14:creationId xmlns:p14="http://schemas.microsoft.com/office/powerpoint/2010/main" val="22988671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70000" lnSpcReduction="2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en-US" sz="2500" noProof="0" dirty="0" smtClean="0">
                <a:solidFill>
                  <a:schemeClr val="bg1"/>
                </a:solidFill>
                <a:ea typeface="+mj-ea"/>
                <a:cs typeface="+mj-cs"/>
              </a:rPr>
              <a:t>1</a:t>
            </a:r>
            <a:r>
              <a:rPr lang="ru-RU" sz="2500" noProof="0" dirty="0" smtClean="0">
                <a:solidFill>
                  <a:schemeClr val="bg1"/>
                </a:solidFill>
                <a:ea typeface="+mj-ea"/>
                <a:cs typeface="+mj-cs"/>
              </a:rPr>
              <a:t>9</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7" name="Заголовок 6"/>
          <p:cNvSpPr>
            <a:spLocks noGrp="1"/>
          </p:cNvSpPr>
          <p:nvPr>
            <p:ph type="title"/>
          </p:nvPr>
        </p:nvSpPr>
        <p:spPr>
          <a:xfrm>
            <a:off x="755576" y="411510"/>
            <a:ext cx="7548638" cy="644797"/>
          </a:xfrm>
        </p:spPr>
        <p:txBody>
          <a:bodyPr/>
          <a:lstStyle/>
          <a:p>
            <a:pPr algn="ctr"/>
            <a:r>
              <a:rPr lang="ru-RU" sz="1600" dirty="0" smtClean="0">
                <a:solidFill>
                  <a:srgbClr val="0000FF"/>
                </a:solidFill>
              </a:rPr>
              <a:t>Специальные правила нормирования процентов по контролируемой задолженности, возникшей до 01.01.2020</a:t>
            </a:r>
            <a:br>
              <a:rPr lang="ru-RU" sz="1600" dirty="0" smtClean="0">
                <a:solidFill>
                  <a:srgbClr val="0000FF"/>
                </a:solidFill>
              </a:rPr>
            </a:br>
            <a:endParaRPr lang="ru-RU" sz="1600" dirty="0">
              <a:solidFill>
                <a:srgbClr val="0000FF"/>
              </a:solidFill>
            </a:endParaRPr>
          </a:p>
        </p:txBody>
      </p:sp>
      <p:sp>
        <p:nvSpPr>
          <p:cNvPr id="4" name="Прямоугольник 3"/>
          <p:cNvSpPr/>
          <p:nvPr/>
        </p:nvSpPr>
        <p:spPr>
          <a:xfrm>
            <a:off x="323528" y="1347614"/>
            <a:ext cx="8280920" cy="1600438"/>
          </a:xfrm>
          <a:prstGeom prst="rect">
            <a:avLst/>
          </a:prstGeom>
        </p:spPr>
        <p:txBody>
          <a:bodyPr wrap="square">
            <a:spAutoFit/>
          </a:bodyPr>
          <a:lstStyle/>
          <a:p>
            <a:pPr algn="just">
              <a:buFont typeface="Wingdings" pitchFamily="2" charset="2"/>
              <a:buChar char="Ø"/>
            </a:pPr>
            <a:r>
              <a:rPr lang="ru-RU" sz="1400" dirty="0" smtClean="0"/>
              <a:t>  величина контролируемой задолженности, выраженная в иностранной валюте, определяется по курсу, установленному Банком России на последнюю отчетную дату соответствующего отчетного (налогового) периода, но не выше курса Банка России на 28 февраля 2020 года</a:t>
            </a:r>
          </a:p>
          <a:p>
            <a:pPr algn="just"/>
            <a:endParaRPr lang="ru-RU" sz="1400" dirty="0" smtClean="0"/>
          </a:p>
          <a:p>
            <a:pPr algn="just">
              <a:buFont typeface="Wingdings" pitchFamily="2" charset="2"/>
              <a:buChar char="Ø"/>
            </a:pPr>
            <a:r>
              <a:rPr lang="ru-RU" sz="1400" dirty="0" smtClean="0"/>
              <a:t>  величина собственного капитала на последнее число каждого отчетного (налогового) периода определяется без учета курсовых разниц, возникших с 28 февраля 2020 года по последнее число отчетного (налогового) периода, на которое определяется коэффициент капитализации</a:t>
            </a:r>
          </a:p>
        </p:txBody>
      </p:sp>
    </p:spTree>
    <p:extLst>
      <p:ext uri="{BB962C8B-B14F-4D97-AF65-F5344CB8AC3E}">
        <p14:creationId xmlns:p14="http://schemas.microsoft.com/office/powerpoint/2010/main" val="22988671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7"/>
          <p:cNvSpPr>
            <a:spLocks noGrp="1"/>
          </p:cNvSpPr>
          <p:nvPr>
            <p:ph type="title"/>
          </p:nvPr>
        </p:nvSpPr>
        <p:spPr>
          <a:xfrm>
            <a:off x="525840" y="339502"/>
            <a:ext cx="8131608" cy="360040"/>
          </a:xfrm>
        </p:spPr>
        <p:txBody>
          <a:bodyPr/>
          <a:lstStyle/>
          <a:p>
            <a:pPr algn="ctr">
              <a:lnSpc>
                <a:spcPts val="2700"/>
              </a:lnSpc>
            </a:pPr>
            <a:r>
              <a:rPr lang="ru-RU" altLang="ru-RU" sz="2000" dirty="0">
                <a:latin typeface="Arial Narrow" panose="020B0606020202030204" pitchFamily="34" charset="0"/>
                <a:cs typeface="Arial" panose="020B0604020202020204" pitchFamily="34" charset="0"/>
              </a:rPr>
              <a:t/>
            </a:r>
            <a:br>
              <a:rPr lang="ru-RU" altLang="ru-RU" sz="2000" dirty="0">
                <a:latin typeface="Arial Narrow" panose="020B0606020202030204" pitchFamily="34" charset="0"/>
                <a:cs typeface="Arial" panose="020B0604020202020204" pitchFamily="34" charset="0"/>
              </a:rPr>
            </a:br>
            <a:r>
              <a:rPr lang="ru-RU" altLang="ru-RU" sz="2000" dirty="0">
                <a:latin typeface="Arial Narrow" panose="020B0606020202030204" pitchFamily="34" charset="0"/>
                <a:cs typeface="Arial" panose="020B0604020202020204" pitchFamily="34" charset="0"/>
              </a:rPr>
              <a:t/>
            </a:r>
            <a:br>
              <a:rPr lang="ru-RU" altLang="ru-RU" sz="2000" dirty="0">
                <a:latin typeface="Arial Narrow" panose="020B0606020202030204" pitchFamily="34" charset="0"/>
                <a:cs typeface="Arial" panose="020B0604020202020204" pitchFamily="34" charset="0"/>
              </a:rPr>
            </a:br>
            <a:r>
              <a:rPr lang="ru-RU" altLang="ru-RU" sz="2000" dirty="0">
                <a:latin typeface="Arial Narrow" panose="020B0606020202030204" pitchFamily="34" charset="0"/>
                <a:cs typeface="Arial" panose="020B0604020202020204" pitchFamily="34" charset="0"/>
              </a:rPr>
              <a:t/>
            </a:r>
            <a:br>
              <a:rPr lang="ru-RU" altLang="ru-RU" sz="2000" dirty="0">
                <a:latin typeface="Arial Narrow" panose="020B0606020202030204" pitchFamily="34" charset="0"/>
                <a:cs typeface="Arial" panose="020B0604020202020204" pitchFamily="34" charset="0"/>
              </a:rPr>
            </a:br>
            <a:r>
              <a:rPr lang="ru-RU" altLang="ru-RU" sz="2000" dirty="0">
                <a:latin typeface="Arial Narrow" panose="020B0606020202030204" pitchFamily="34" charset="0"/>
                <a:cs typeface="Arial" panose="020B0604020202020204" pitchFamily="34" charset="0"/>
              </a:rPr>
              <a:t/>
            </a:r>
            <a:br>
              <a:rPr lang="ru-RU" altLang="ru-RU" sz="2000" dirty="0">
                <a:latin typeface="Arial Narrow" panose="020B0606020202030204" pitchFamily="34" charset="0"/>
                <a:cs typeface="Arial" panose="020B0604020202020204" pitchFamily="34" charset="0"/>
              </a:rPr>
            </a:br>
            <a:r>
              <a:rPr lang="ru-RU" sz="2000" dirty="0"/>
              <a:t>Основные изменения по налогу на прибыль с  2020 года</a:t>
            </a:r>
            <a:br>
              <a:rPr lang="ru-RU" sz="2000" dirty="0"/>
            </a:br>
            <a:r>
              <a:rPr lang="ru-RU" sz="2000" dirty="0"/>
              <a:t/>
            </a:r>
            <a:br>
              <a:rPr lang="ru-RU" sz="2000" dirty="0"/>
            </a:br>
            <a:r>
              <a:rPr lang="ru-RU" sz="2000" dirty="0"/>
              <a:t/>
            </a:r>
            <a:br>
              <a:rPr lang="ru-RU" sz="2000" dirty="0"/>
            </a:br>
            <a:r>
              <a:rPr lang="ru-RU" sz="2000" dirty="0"/>
              <a:t/>
            </a:r>
            <a:br>
              <a:rPr lang="ru-RU" sz="2000" dirty="0"/>
            </a:br>
            <a:endParaRPr lang="ru-RU" altLang="ru-RU" sz="1800" cap="none" dirty="0">
              <a:latin typeface="Arial Narrow" panose="020B0606020202030204" pitchFamily="34" charset="0"/>
              <a:cs typeface="Arial" panose="020B0604020202020204" pitchFamily="34" charset="0"/>
            </a:endParaRPr>
          </a:p>
        </p:txBody>
      </p:sp>
      <p:sp>
        <p:nvSpPr>
          <p:cNvPr id="9" name="Пятиугольник 8"/>
          <p:cNvSpPr/>
          <p:nvPr/>
        </p:nvSpPr>
        <p:spPr>
          <a:xfrm>
            <a:off x="395536" y="3363838"/>
            <a:ext cx="3326060" cy="238390"/>
          </a:xfrm>
          <a:prstGeom prst="homePlat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78027" tIns="39014" rIns="78027" bIns="39014" rtlCol="0" anchor="ctr"/>
          <a:lstStyle/>
          <a:p>
            <a:pPr defTabSz="1013469"/>
            <a:endParaRPr lang="ru-RU" sz="1200" dirty="0">
              <a:solidFill>
                <a:schemeClr val="tx1"/>
              </a:solidFill>
              <a:latin typeface="Arial Narrow" panose="020B0606020202030204" pitchFamily="34" charset="0"/>
              <a:cs typeface="Times New Roman" panose="02020603050405020304" pitchFamily="18" charset="0"/>
            </a:endParaRPr>
          </a:p>
        </p:txBody>
      </p:sp>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100" noProof="0" dirty="0">
                <a:solidFill>
                  <a:schemeClr val="bg1"/>
                </a:solidFill>
                <a:ea typeface="+mj-ea"/>
                <a:cs typeface="+mj-cs"/>
              </a:rPr>
              <a:t> </a:t>
            </a:r>
            <a:r>
              <a:rPr lang="ru-RU" sz="2100" noProof="0" dirty="0" smtClean="0">
                <a:solidFill>
                  <a:schemeClr val="bg1"/>
                </a:solidFill>
                <a:ea typeface="+mj-ea"/>
                <a:cs typeface="+mj-cs"/>
              </a:rPr>
              <a:t>2</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3" name="Прямоугольник 2"/>
          <p:cNvSpPr/>
          <p:nvPr/>
        </p:nvSpPr>
        <p:spPr>
          <a:xfrm>
            <a:off x="251520" y="1653491"/>
            <a:ext cx="8570128" cy="830997"/>
          </a:xfrm>
          <a:prstGeom prst="rect">
            <a:avLst/>
          </a:prstGeom>
        </p:spPr>
        <p:txBody>
          <a:bodyPr wrap="square">
            <a:spAutoFit/>
          </a:bodyPr>
          <a:lstStyle/>
          <a:p>
            <a:pPr marL="285750" indent="-285750" algn="just">
              <a:buFont typeface="Wingdings" panose="05000000000000000000" pitchFamily="2" charset="2"/>
              <a:buChar char="ü"/>
            </a:pPr>
            <a:r>
              <a:rPr lang="ru-RU" b="1" dirty="0">
                <a:solidFill>
                  <a:srgbClr val="FF0000"/>
                </a:solidFill>
              </a:rPr>
              <a:t>образовательные и медицинские организации </a:t>
            </a:r>
            <a:r>
              <a:rPr lang="ru-RU" b="1" dirty="0" smtClean="0"/>
              <a:t>могут </a:t>
            </a:r>
            <a:r>
              <a:rPr lang="ru-RU" b="1" dirty="0"/>
              <a:t>применять льготную ставку бессрочно. По прежним правилам эти организации могли пользоваться ставкой 0% лишь до 1 января 2020 года </a:t>
            </a:r>
            <a:r>
              <a:rPr lang="ru-RU" b="1" dirty="0">
                <a:solidFill>
                  <a:srgbClr val="FF0000"/>
                </a:solidFill>
              </a:rPr>
              <a:t>(п. 1.13 ст. 284 НК РФ и  ст. 284.8 НК РФ)</a:t>
            </a:r>
          </a:p>
        </p:txBody>
      </p:sp>
      <p:sp>
        <p:nvSpPr>
          <p:cNvPr id="6" name="Прямоугольник 5"/>
          <p:cNvSpPr/>
          <p:nvPr/>
        </p:nvSpPr>
        <p:spPr>
          <a:xfrm>
            <a:off x="396712" y="699542"/>
            <a:ext cx="8352928" cy="923330"/>
          </a:xfrm>
          <a:prstGeom prst="rect">
            <a:avLst/>
          </a:prstGeom>
        </p:spPr>
        <p:txBody>
          <a:bodyPr wrap="square">
            <a:spAutoFit/>
          </a:bodyPr>
          <a:lstStyle/>
          <a:p>
            <a:pPr algn="ctr"/>
            <a:r>
              <a:rPr lang="ru-RU" sz="1800" b="1" dirty="0">
                <a:solidFill>
                  <a:srgbClr val="005AA9"/>
                </a:solidFill>
              </a:rPr>
              <a:t>Федеральный закон от 26.07.2019 № 210-ФЗ «О внесении изменений в часть вторую Налогового кодекса Российской Федерации и отдельные законодательные акты Российской Федерации»</a:t>
            </a:r>
          </a:p>
        </p:txBody>
      </p:sp>
      <p:sp>
        <p:nvSpPr>
          <p:cNvPr id="2" name="Прямоугольник 1"/>
          <p:cNvSpPr/>
          <p:nvPr/>
        </p:nvSpPr>
        <p:spPr>
          <a:xfrm>
            <a:off x="323528" y="2571750"/>
            <a:ext cx="7991712" cy="1077218"/>
          </a:xfrm>
          <a:prstGeom prst="rect">
            <a:avLst/>
          </a:prstGeom>
        </p:spPr>
        <p:txBody>
          <a:bodyPr wrap="square">
            <a:spAutoFit/>
          </a:bodyPr>
          <a:lstStyle/>
          <a:p>
            <a:pPr marL="285750" indent="-285750" algn="just">
              <a:buFont typeface="Wingdings" panose="05000000000000000000" pitchFamily="2" charset="2"/>
              <a:buChar char="ü"/>
            </a:pPr>
            <a:r>
              <a:rPr lang="ru-RU" b="1" dirty="0">
                <a:solidFill>
                  <a:srgbClr val="FF0000"/>
                </a:solidFill>
              </a:rPr>
              <a:t>региональные операторы по работе с отходами </a:t>
            </a:r>
            <a:r>
              <a:rPr lang="ru-RU" b="1" dirty="0" smtClean="0">
                <a:solidFill>
                  <a:srgbClr val="FF0000"/>
                </a:solidFill>
              </a:rPr>
              <a:t>могут </a:t>
            </a:r>
            <a:r>
              <a:rPr lang="ru-RU" b="1" dirty="0"/>
              <a:t>применять нулевую ставку по налогу на прибыль в отношении прибыли, которую получили в рамках договора на оказание услуг по обращению с отходами. Кроме того, для льготы нулевую ставку должен ввести регион.</a:t>
            </a:r>
          </a:p>
        </p:txBody>
      </p:sp>
    </p:spTree>
    <p:extLst>
      <p:ext uri="{BB962C8B-B14F-4D97-AF65-F5344CB8AC3E}">
        <p14:creationId xmlns:p14="http://schemas.microsoft.com/office/powerpoint/2010/main" val="32547155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70000" lnSpcReduction="2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noProof="0" dirty="0" smtClean="0">
                <a:solidFill>
                  <a:schemeClr val="bg1"/>
                </a:solidFill>
                <a:ea typeface="+mj-ea"/>
                <a:cs typeface="+mj-cs"/>
              </a:rPr>
              <a:t>20</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7" name="Заголовок 6"/>
          <p:cNvSpPr>
            <a:spLocks noGrp="1"/>
          </p:cNvSpPr>
          <p:nvPr>
            <p:ph type="title"/>
          </p:nvPr>
        </p:nvSpPr>
        <p:spPr>
          <a:xfrm>
            <a:off x="611189" y="558801"/>
            <a:ext cx="7548638" cy="284758"/>
          </a:xfrm>
        </p:spPr>
        <p:txBody>
          <a:bodyPr/>
          <a:lstStyle/>
          <a:p>
            <a:pPr algn="ctr"/>
            <a:r>
              <a:rPr lang="ru-RU" sz="1800" dirty="0" smtClean="0">
                <a:solidFill>
                  <a:srgbClr val="0000FF"/>
                </a:solidFill>
              </a:rPr>
              <a:t>Федеральный закон от 09.11.2020 № 368-Ф3 «О внесении изменений в части первую и вторую НК РФ»</a:t>
            </a:r>
            <a:r>
              <a:rPr lang="ru-RU" sz="1800" dirty="0" smtClean="0"/>
              <a:t/>
            </a:r>
            <a:br>
              <a:rPr lang="ru-RU" sz="1800" dirty="0" smtClean="0"/>
            </a:br>
            <a:endParaRPr lang="ru-RU" sz="1800" dirty="0"/>
          </a:p>
        </p:txBody>
      </p:sp>
      <p:sp>
        <p:nvSpPr>
          <p:cNvPr id="4" name="Прямоугольник 3"/>
          <p:cNvSpPr/>
          <p:nvPr/>
        </p:nvSpPr>
        <p:spPr>
          <a:xfrm>
            <a:off x="395536" y="1275606"/>
            <a:ext cx="7992888" cy="2677656"/>
          </a:xfrm>
          <a:prstGeom prst="rect">
            <a:avLst/>
          </a:prstGeom>
        </p:spPr>
        <p:txBody>
          <a:bodyPr wrap="square">
            <a:spAutoFit/>
          </a:bodyPr>
          <a:lstStyle/>
          <a:p>
            <a:pPr algn="just"/>
            <a:r>
              <a:rPr lang="ru-RU" sz="1400" b="1" dirty="0" smtClean="0"/>
              <a:t>с 01.01.2021 суммы денежных средств, внесенных в виде вклада в имущество АО (ООО), учитываются:</a:t>
            </a:r>
          </a:p>
          <a:p>
            <a:pPr algn="just"/>
            <a:endParaRPr lang="ru-RU" sz="1400" dirty="0" smtClean="0"/>
          </a:p>
          <a:p>
            <a:pPr algn="just">
              <a:buFont typeface="Wingdings" pitchFamily="2" charset="2"/>
              <a:buChar char="Ø"/>
            </a:pPr>
            <a:r>
              <a:rPr lang="ru-RU" sz="1400" dirty="0" smtClean="0"/>
              <a:t>  в уменьшение доходов, полученных при выходе из организации либо при распределении имущества ликвидируемой организации (ч.1 ст.250, п.2 ст.277 НК РФ)</a:t>
            </a:r>
          </a:p>
          <a:p>
            <a:pPr algn="just"/>
            <a:endParaRPr lang="ru-RU" sz="1400" dirty="0" smtClean="0"/>
          </a:p>
          <a:p>
            <a:pPr algn="just">
              <a:buFont typeface="Wingdings" pitchFamily="2" charset="2"/>
              <a:buChar char="Ø"/>
            </a:pPr>
            <a:r>
              <a:rPr lang="ru-RU" sz="1400" dirty="0" smtClean="0"/>
              <a:t>  в уменьшение доходов от реализации акций (долей) (п.2.1 ст.268, п.3 ст.280 НК РФ)</a:t>
            </a:r>
          </a:p>
          <a:p>
            <a:pPr algn="just"/>
            <a:endParaRPr lang="ru-RU" sz="1400" dirty="0" smtClean="0"/>
          </a:p>
          <a:p>
            <a:pPr algn="just">
              <a:buFont typeface="Wingdings" pitchFamily="2" charset="2"/>
              <a:buChar char="Ø"/>
            </a:pPr>
            <a:r>
              <a:rPr lang="ru-RU" sz="1400" dirty="0" smtClean="0"/>
              <a:t>  организация - участник КГН после выхода из КГН (прекращения действия КГН) вправе учитывать убытки, полученные в период участия в КГН, не учтенные при определении консолидированной налоговой базы (п.6 ст.283 НК РФ). При этом налоговая база не может быть уменьшена на сумму убытка, указанного в настоящем пункте, более чем на 50 процентов.</a:t>
            </a:r>
          </a:p>
        </p:txBody>
      </p:sp>
    </p:spTree>
    <p:extLst>
      <p:ext uri="{BB962C8B-B14F-4D97-AF65-F5344CB8AC3E}">
        <p14:creationId xmlns:p14="http://schemas.microsoft.com/office/powerpoint/2010/main" val="22988671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70000" lnSpcReduction="2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dirty="0" smtClean="0">
                <a:solidFill>
                  <a:schemeClr val="bg1"/>
                </a:solidFill>
                <a:ea typeface="+mj-ea"/>
                <a:cs typeface="+mj-cs"/>
              </a:rPr>
              <a:t>21</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7" name="Заголовок 6"/>
          <p:cNvSpPr>
            <a:spLocks noGrp="1"/>
          </p:cNvSpPr>
          <p:nvPr>
            <p:ph type="title"/>
          </p:nvPr>
        </p:nvSpPr>
        <p:spPr>
          <a:xfrm>
            <a:off x="683568" y="411510"/>
            <a:ext cx="7548638" cy="284758"/>
          </a:xfrm>
        </p:spPr>
        <p:txBody>
          <a:bodyPr/>
          <a:lstStyle/>
          <a:p>
            <a:pPr lvl="0" algn="ctr"/>
            <a:r>
              <a:rPr lang="ru-RU" sz="1600" dirty="0" smtClean="0">
                <a:solidFill>
                  <a:srgbClr val="0000FF"/>
                </a:solidFill>
                <a:latin typeface="+mn-lt"/>
                <a:ea typeface="Times New Roman" pitchFamily="18" charset="0"/>
                <a:cs typeface="Times New Roman" pitchFamily="18" charset="0"/>
              </a:rPr>
              <a:t/>
            </a:r>
            <a:br>
              <a:rPr lang="ru-RU" sz="1600" dirty="0" smtClean="0">
                <a:solidFill>
                  <a:srgbClr val="0000FF"/>
                </a:solidFill>
                <a:latin typeface="+mn-lt"/>
                <a:ea typeface="Times New Roman" pitchFamily="18" charset="0"/>
                <a:cs typeface="Times New Roman" pitchFamily="18" charset="0"/>
              </a:rPr>
            </a:br>
            <a:r>
              <a:rPr lang="ru-RU" sz="1800" dirty="0" smtClean="0">
                <a:solidFill>
                  <a:srgbClr val="0000FF"/>
                </a:solidFill>
                <a:latin typeface="+mn-lt"/>
                <a:ea typeface="Times New Roman" pitchFamily="18" charset="0"/>
                <a:cs typeface="Times New Roman" pitchFamily="18" charset="0"/>
              </a:rPr>
              <a:t>Новая форма налоговой декларации по налогу на прибыль</a:t>
            </a:r>
            <a:r>
              <a:rPr lang="ru-RU" sz="1600" b="0" dirty="0" smtClean="0">
                <a:solidFill>
                  <a:srgbClr val="0000FF"/>
                </a:solidFill>
                <a:latin typeface="+mn-lt"/>
                <a:cs typeface="Arial" pitchFamily="34" charset="0"/>
              </a:rPr>
              <a:t/>
            </a:r>
            <a:br>
              <a:rPr lang="ru-RU" sz="1600" b="0" dirty="0" smtClean="0">
                <a:solidFill>
                  <a:srgbClr val="0000FF"/>
                </a:solidFill>
                <a:latin typeface="+mn-lt"/>
                <a:cs typeface="Arial" pitchFamily="34" charset="0"/>
              </a:rPr>
            </a:br>
            <a:endParaRPr lang="ru-RU" sz="1600" dirty="0">
              <a:solidFill>
                <a:srgbClr val="0000FF"/>
              </a:solidFill>
              <a:latin typeface="+mn-lt"/>
            </a:endParaRPr>
          </a:p>
        </p:txBody>
      </p:sp>
      <p:sp>
        <p:nvSpPr>
          <p:cNvPr id="68609" name="Rectangle 1"/>
          <p:cNvSpPr>
            <a:spLocks noChangeArrowheads="1"/>
          </p:cNvSpPr>
          <p:nvPr/>
        </p:nvSpPr>
        <p:spPr bwMode="auto">
          <a:xfrm>
            <a:off x="395536" y="762365"/>
            <a:ext cx="7992888" cy="40934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1" i="0" u="none" strike="noStrike" cap="none" normalizeH="0" baseline="0" dirty="0" smtClean="0">
                <a:ln>
                  <a:noFill/>
                </a:ln>
                <a:solidFill>
                  <a:srgbClr val="000000"/>
                </a:solidFill>
                <a:effectLst/>
                <a:ea typeface="Times New Roman" pitchFamily="18" charset="0"/>
                <a:cs typeface="Times New Roman" pitchFamily="18" charset="0"/>
              </a:rPr>
              <a:t>При сдаче отчётности за 2020 года необходимо будет использовать новую форму декларации.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1" i="0" u="none" strike="noStrike" cap="none" normalizeH="0" baseline="0" dirty="0" smtClean="0">
                <a:ln>
                  <a:noFill/>
                </a:ln>
                <a:solidFill>
                  <a:srgbClr val="000000"/>
                </a:solidFill>
                <a:effectLst/>
                <a:ea typeface="Times New Roman" pitchFamily="18" charset="0"/>
                <a:cs typeface="Times New Roman" pitchFamily="18" charset="0"/>
              </a:rPr>
              <a:t>Об этом сообщается в </a:t>
            </a:r>
            <a:r>
              <a:rPr kumimoji="0" lang="ru-RU" sz="1300" b="1" i="0" u="none" strike="noStrike" cap="none" normalizeH="0" baseline="0" dirty="0" smtClean="0">
                <a:ln>
                  <a:noFill/>
                </a:ln>
                <a:solidFill>
                  <a:srgbClr val="0000FF"/>
                </a:solidFill>
                <a:effectLst/>
                <a:ea typeface="Times New Roman" pitchFamily="18" charset="0"/>
                <a:cs typeface="Times New Roman" pitchFamily="18" charset="0"/>
                <a:hlinkClick r:id="rId3"/>
              </a:rPr>
              <a:t>письме ФНС от 11 сентября 2020 года № ЕД-7-3/655</a:t>
            </a:r>
            <a:r>
              <a:rPr kumimoji="0" lang="ru-RU" sz="1300" b="1" i="0" u="none" strike="noStrike" cap="none" normalizeH="0" baseline="0" dirty="0" smtClean="0">
                <a:ln>
                  <a:noFill/>
                </a:ln>
                <a:solidFill>
                  <a:srgbClr val="000000"/>
                </a:solidFill>
                <a:effectLst/>
                <a:ea typeface="Times New Roman" pitchFamily="18" charset="0"/>
                <a:cs typeface="Times New Roman" pitchFamily="18" charset="0"/>
              </a:rPr>
              <a:t>.</a:t>
            </a:r>
            <a:endParaRPr kumimoji="0" lang="ru-RU" sz="1300" b="1"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300" b="0" i="0" u="none" strike="noStrike" cap="none" normalizeH="0" baseline="0" dirty="0" smtClean="0">
              <a:ln>
                <a:noFill/>
              </a:ln>
              <a:solidFill>
                <a:srgbClr val="000000"/>
              </a:solidFill>
              <a:effectLst/>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В декларации будут использованы новые штрих коды.</a:t>
            </a:r>
            <a:endParaRPr kumimoji="0" lang="ru-RU" sz="13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Налоговая инспекции больше не будет отражать сведения о номере регистрации декларации.</a:t>
            </a:r>
            <a:endParaRPr kumimoji="0" lang="ru-RU" sz="13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Добавлены новые коды признака налогоплательщика, которые указываются на Листе 2 и Приложениях 4 и 5 к Листу 2:</a:t>
            </a:r>
            <a:endParaRPr kumimoji="0" lang="ru-RU" sz="13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sz="1300" b="1" i="0" u="none" strike="noStrike" cap="none" normalizeH="0" baseline="0" dirty="0" smtClean="0">
                <a:ln>
                  <a:noFill/>
                </a:ln>
                <a:solidFill>
                  <a:srgbClr val="000000"/>
                </a:solidFill>
                <a:effectLst/>
                <a:ea typeface="Times New Roman" pitchFamily="18" charset="0"/>
                <a:cs typeface="Times New Roman" pitchFamily="18" charset="0"/>
              </a:rPr>
              <a:t>15</a:t>
            </a: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 – для компаний, владеющих лицензиями на пользование участками недр и применяющих пониженную ставку при уплате в региональный бюджет</a:t>
            </a:r>
            <a:endParaRPr kumimoji="0" lang="ru-RU" sz="1300" b="0" i="0" u="none" strike="noStrike" cap="none" normalizeH="0" baseline="0" dirty="0" smtClean="0">
              <a:ln>
                <a:noFill/>
              </a:ln>
              <a:solidFill>
                <a:srgbClr val="000000"/>
              </a:solidFill>
              <a:effectLst/>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sz="1300" b="1" i="0" u="none" strike="noStrike" cap="none" normalizeH="0" baseline="0" dirty="0" smtClean="0">
                <a:ln>
                  <a:noFill/>
                </a:ln>
                <a:solidFill>
                  <a:srgbClr val="000000"/>
                </a:solidFill>
                <a:effectLst/>
                <a:ea typeface="Times New Roman" pitchFamily="18" charset="0"/>
                <a:cs typeface="Times New Roman" pitchFamily="18" charset="0"/>
              </a:rPr>
              <a:t>16</a:t>
            </a: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 – для компаний, связанных с производством сжиженного природного газа или переработкой углеводородного сырья в товары</a:t>
            </a:r>
            <a:endParaRPr kumimoji="0" lang="ru-RU" sz="1300" b="0" i="0" u="none" strike="noStrike" cap="none" normalizeH="0" baseline="0" dirty="0" smtClean="0">
              <a:ln>
                <a:noFill/>
              </a:ln>
              <a:solidFill>
                <a:srgbClr val="000000"/>
              </a:solidFill>
              <a:effectLst/>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sz="1300" b="1" i="0" u="none" strike="noStrike" cap="none" normalizeH="0" baseline="0" dirty="0" smtClean="0">
                <a:ln>
                  <a:noFill/>
                </a:ln>
                <a:solidFill>
                  <a:srgbClr val="000000"/>
                </a:solidFill>
                <a:effectLst/>
                <a:ea typeface="Times New Roman" pitchFamily="18" charset="0"/>
                <a:cs typeface="Times New Roman" pitchFamily="18" charset="0"/>
              </a:rPr>
              <a:t>17</a:t>
            </a: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 – для компаний, занятых информационными технологиями</a:t>
            </a:r>
            <a:endParaRPr kumimoji="0" lang="ru-RU" sz="1300" b="0" i="0" u="none" strike="noStrike" cap="none" normalizeH="0" baseline="0" dirty="0" smtClean="0">
              <a:ln>
                <a:noFill/>
              </a:ln>
              <a:solidFill>
                <a:srgbClr val="000000"/>
              </a:solidFill>
              <a:effectLst/>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sz="1300" b="1" i="0" u="none" strike="noStrike" cap="none" normalizeH="0" baseline="0" dirty="0" smtClean="0">
                <a:ln>
                  <a:noFill/>
                </a:ln>
                <a:solidFill>
                  <a:srgbClr val="000000"/>
                </a:solidFill>
                <a:effectLst/>
                <a:ea typeface="Times New Roman" pitchFamily="18" charset="0"/>
                <a:cs typeface="Times New Roman" pitchFamily="18" charset="0"/>
              </a:rPr>
              <a:t>18</a:t>
            </a: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 – для резидентов Арктической зоны</a:t>
            </a:r>
            <a:endParaRPr kumimoji="0" lang="ru-RU" sz="1300" b="0" i="0" u="none" strike="noStrike" cap="none" normalizeH="0" baseline="0" dirty="0" smtClean="0">
              <a:ln>
                <a:noFill/>
              </a:ln>
              <a:solidFill>
                <a:srgbClr val="000000"/>
              </a:solidFill>
              <a:effectLst/>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sz="1300" b="1" i="0" u="none" strike="noStrike" cap="none" normalizeH="0" baseline="0" dirty="0" smtClean="0">
                <a:ln>
                  <a:noFill/>
                </a:ln>
                <a:solidFill>
                  <a:srgbClr val="000000"/>
                </a:solidFill>
                <a:effectLst/>
                <a:ea typeface="Times New Roman" pitchFamily="18" charset="0"/>
                <a:cs typeface="Times New Roman" pitchFamily="18" charset="0"/>
              </a:rPr>
              <a:t>19</a:t>
            </a: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 – для компаний, чья деятельность связана с проектированием и разработкой электроники</a:t>
            </a:r>
            <a:endParaRPr kumimoji="0" lang="ru-RU" sz="13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300" b="0" i="0" u="none" strike="noStrike" cap="none" normalizeH="0" baseline="0" dirty="0" smtClean="0">
              <a:ln>
                <a:noFill/>
              </a:ln>
              <a:solidFill>
                <a:srgbClr val="000000"/>
              </a:solidFill>
              <a:effectLst/>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В Листе 4 добавлен новый </a:t>
            </a:r>
            <a:r>
              <a:rPr kumimoji="0" lang="ru-RU" sz="1300" b="1" i="0" u="none" strike="noStrike" cap="none" normalizeH="0" baseline="0" dirty="0" smtClean="0">
                <a:ln>
                  <a:noFill/>
                </a:ln>
                <a:solidFill>
                  <a:srgbClr val="000000"/>
                </a:solidFill>
                <a:effectLst/>
                <a:ea typeface="Times New Roman" pitchFamily="18" charset="0"/>
                <a:cs typeface="Times New Roman" pitchFamily="18" charset="0"/>
              </a:rPr>
              <a:t>код дохода «9»</a:t>
            </a: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 который используется при наличии доходов, полученных акционером, участником или правопреемником при распределении имущества ликвидируемого общества.</a:t>
            </a:r>
            <a:endParaRPr kumimoji="0" lang="ru-RU" sz="13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Из декларации исключены сведения о выплаченных физическим  лицам доходах от операций с ценными бумагами и производными финансовыми инструментами, а также от выплат по ценным бумагам российских эмитентов.</a:t>
            </a:r>
            <a:endParaRPr kumimoji="0" lang="ru-RU" sz="1300" b="0" i="0" u="none" strike="noStrike" cap="none" normalizeH="0" baseline="0" dirty="0" smtClean="0">
              <a:ln>
                <a:noFill/>
              </a:ln>
              <a:solidFill>
                <a:schemeClr val="tx1"/>
              </a:solidFill>
              <a:effectLst/>
              <a:cs typeface="Arial" pitchFamily="34" charset="0"/>
            </a:endParaRPr>
          </a:p>
        </p:txBody>
      </p:sp>
    </p:spTree>
    <p:extLst>
      <p:ext uri="{BB962C8B-B14F-4D97-AF65-F5344CB8AC3E}">
        <p14:creationId xmlns:p14="http://schemas.microsoft.com/office/powerpoint/2010/main" val="22988671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70000" lnSpcReduction="2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noProof="0" dirty="0" smtClean="0">
                <a:solidFill>
                  <a:schemeClr val="bg1"/>
                </a:solidFill>
                <a:ea typeface="+mj-ea"/>
                <a:cs typeface="+mj-cs"/>
              </a:rPr>
              <a:t>22</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7" name="Заголовок 6"/>
          <p:cNvSpPr>
            <a:spLocks noGrp="1"/>
          </p:cNvSpPr>
          <p:nvPr>
            <p:ph type="title"/>
          </p:nvPr>
        </p:nvSpPr>
        <p:spPr>
          <a:xfrm>
            <a:off x="611560" y="411511"/>
            <a:ext cx="8281291" cy="504056"/>
          </a:xfrm>
        </p:spPr>
        <p:txBody>
          <a:bodyPr/>
          <a:lstStyle/>
          <a:p>
            <a:pPr lvl="0" algn="ctr"/>
            <a:r>
              <a:rPr lang="ru-RU" sz="1800" dirty="0" smtClean="0">
                <a:solidFill>
                  <a:srgbClr val="0000FF"/>
                </a:solidFill>
                <a:latin typeface="+mn-lt"/>
                <a:ea typeface="Times New Roman" pitchFamily="18" charset="0"/>
                <a:cs typeface="Times New Roman" pitchFamily="18" charset="0"/>
              </a:rPr>
              <a:t/>
            </a:r>
            <a:br>
              <a:rPr lang="ru-RU" sz="1800" dirty="0" smtClean="0">
                <a:solidFill>
                  <a:srgbClr val="0000FF"/>
                </a:solidFill>
                <a:latin typeface="+mn-lt"/>
                <a:ea typeface="Times New Roman" pitchFamily="18" charset="0"/>
                <a:cs typeface="Times New Roman" pitchFamily="18" charset="0"/>
              </a:rPr>
            </a:br>
            <a:r>
              <a:rPr lang="ru-RU" sz="1800" dirty="0" smtClean="0">
                <a:solidFill>
                  <a:srgbClr val="0000FF"/>
                </a:solidFill>
                <a:latin typeface="+mn-lt"/>
                <a:ea typeface="Times New Roman" pitchFamily="18" charset="0"/>
                <a:cs typeface="Times New Roman" pitchFamily="18" charset="0"/>
              </a:rPr>
              <a:t>Доходы музеев, театров, библиотек для целей налогообложения </a:t>
            </a:r>
            <a:br>
              <a:rPr lang="ru-RU" sz="1800" dirty="0" smtClean="0">
                <a:solidFill>
                  <a:srgbClr val="0000FF"/>
                </a:solidFill>
                <a:latin typeface="+mn-lt"/>
                <a:ea typeface="Times New Roman" pitchFamily="18" charset="0"/>
                <a:cs typeface="Times New Roman" pitchFamily="18" charset="0"/>
              </a:rPr>
            </a:br>
            <a:r>
              <a:rPr lang="ru-RU" sz="1800" dirty="0" smtClean="0">
                <a:solidFill>
                  <a:srgbClr val="0000FF"/>
                </a:solidFill>
                <a:latin typeface="+mn-lt"/>
                <a:ea typeface="Times New Roman" pitchFamily="18" charset="0"/>
                <a:cs typeface="Times New Roman" pitchFamily="18" charset="0"/>
              </a:rPr>
              <a:t>по налогу на прибыль</a:t>
            </a:r>
            <a:r>
              <a:rPr lang="ru-RU" sz="1800" b="0" dirty="0" smtClean="0">
                <a:solidFill>
                  <a:schemeClr val="tx1"/>
                </a:solidFill>
                <a:latin typeface="Arial" pitchFamily="34" charset="0"/>
                <a:cs typeface="Arial" pitchFamily="34" charset="0"/>
              </a:rPr>
              <a:t/>
            </a:r>
            <a:br>
              <a:rPr lang="ru-RU" sz="1800" b="0" dirty="0" smtClean="0">
                <a:solidFill>
                  <a:schemeClr val="tx1"/>
                </a:solidFill>
                <a:latin typeface="Arial" pitchFamily="34" charset="0"/>
                <a:cs typeface="Arial" pitchFamily="34" charset="0"/>
              </a:rPr>
            </a:br>
            <a:endParaRPr lang="ru-RU" sz="1800" dirty="0"/>
          </a:p>
        </p:txBody>
      </p:sp>
      <p:sp>
        <p:nvSpPr>
          <p:cNvPr id="66561" name="Rectangle 1"/>
          <p:cNvSpPr>
            <a:spLocks noChangeArrowheads="1"/>
          </p:cNvSpPr>
          <p:nvPr/>
        </p:nvSpPr>
        <p:spPr bwMode="auto">
          <a:xfrm>
            <a:off x="611560" y="1103571"/>
            <a:ext cx="7560840" cy="169277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В соответствии с </a:t>
            </a:r>
            <a:r>
              <a:rPr kumimoji="0" lang="ru-RU" sz="1300" b="0" i="0" u="none" strike="noStrike" cap="none" normalizeH="0" baseline="0" dirty="0" smtClean="0">
                <a:ln>
                  <a:noFill/>
                </a:ln>
                <a:solidFill>
                  <a:srgbClr val="0000FF"/>
                </a:solidFill>
                <a:effectLst/>
                <a:ea typeface="Times New Roman" pitchFamily="18" charset="0"/>
                <a:cs typeface="Times New Roman" pitchFamily="18" charset="0"/>
                <a:hlinkClick r:id="rId3"/>
              </a:rPr>
              <a:t>приказом ФНС от 26 августа 2020 года № ЕД-7-3/603</a:t>
            </a: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 утверждена новая форма, а также порядок предоставления сведений о доле доходов от деятельности музея, театра или библиотеки, учредителями которых выступают субъекты РФ или муниципальные образования.</a:t>
            </a:r>
            <a:endParaRPr kumimoji="0" lang="ru-RU" sz="13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300" b="0" i="0" u="none" strike="noStrike" cap="none" normalizeH="0" baseline="0" dirty="0" smtClean="0">
              <a:ln>
                <a:noFill/>
              </a:ln>
              <a:solidFill>
                <a:srgbClr val="000000"/>
              </a:solidFill>
              <a:effectLst/>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Изменения коснулись электронной формы предоставления данных и вступили в силу с 1 января 2021 года.</a:t>
            </a:r>
            <a:endParaRPr kumimoji="0" lang="ru-RU" sz="13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Новая форма является </a:t>
            </a:r>
            <a:r>
              <a:rPr kumimoji="0" lang="ru-RU" sz="1300" b="1" i="0" u="none" strike="noStrike" cap="none" normalizeH="0" baseline="0" dirty="0" smtClean="0">
                <a:ln>
                  <a:noFill/>
                </a:ln>
                <a:solidFill>
                  <a:srgbClr val="000000"/>
                </a:solidFill>
                <a:effectLst/>
                <a:ea typeface="Times New Roman" pitchFamily="18" charset="0"/>
                <a:cs typeface="Times New Roman" pitchFamily="18" charset="0"/>
              </a:rPr>
              <a:t>подтверждением права применять 0% ставку</a:t>
            </a: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 по уплате налога в бюджет региона, поскольку  наглядно отражает структуру полученных доходов.</a:t>
            </a:r>
            <a:endParaRPr kumimoji="0" lang="ru-RU" sz="1300" b="0" i="0" u="none" strike="noStrike" cap="none" normalizeH="0" baseline="0" dirty="0" smtClean="0">
              <a:ln>
                <a:noFill/>
              </a:ln>
              <a:solidFill>
                <a:schemeClr val="tx1"/>
              </a:solidFill>
              <a:effectLst/>
              <a:cs typeface="Arial" pitchFamily="34" charset="0"/>
            </a:endParaRPr>
          </a:p>
        </p:txBody>
      </p:sp>
      <p:pic>
        <p:nvPicPr>
          <p:cNvPr id="66562" name="Picture 2"/>
          <p:cNvPicPr>
            <a:picLocks noChangeAspect="1" noChangeArrowheads="1"/>
          </p:cNvPicPr>
          <p:nvPr/>
        </p:nvPicPr>
        <p:blipFill>
          <a:blip r:embed="rId4" cstate="print"/>
          <a:srcRect/>
          <a:stretch>
            <a:fillRect/>
          </a:stretch>
        </p:blipFill>
        <p:spPr bwMode="auto">
          <a:xfrm>
            <a:off x="1547664" y="2773263"/>
            <a:ext cx="4391330" cy="2370237"/>
          </a:xfrm>
          <a:prstGeom prst="rect">
            <a:avLst/>
          </a:prstGeom>
          <a:noFill/>
          <a:ln w="9525">
            <a:noFill/>
            <a:miter lim="800000"/>
            <a:headEnd/>
            <a:tailEnd/>
          </a:ln>
        </p:spPr>
      </p:pic>
    </p:spTree>
    <p:extLst>
      <p:ext uri="{BB962C8B-B14F-4D97-AF65-F5344CB8AC3E}">
        <p14:creationId xmlns:p14="http://schemas.microsoft.com/office/powerpoint/2010/main" val="22988671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70000" lnSpcReduction="2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noProof="0" dirty="0" smtClean="0">
                <a:solidFill>
                  <a:schemeClr val="bg1"/>
                </a:solidFill>
                <a:ea typeface="+mj-ea"/>
                <a:cs typeface="+mj-cs"/>
              </a:rPr>
              <a:t>23</a:t>
            </a:r>
            <a:endParaRPr kumimoji="0" lang="ru-RU" sz="2500" i="0" u="none" strike="noStrike" kern="1200" cap="none" spc="0" normalizeH="0" baseline="0" noProof="0" dirty="0">
              <a:ln>
                <a:noFill/>
              </a:ln>
              <a:solidFill>
                <a:schemeClr val="bg1"/>
              </a:solidFill>
              <a:effectLst/>
              <a:uLnTx/>
              <a:uFillTx/>
              <a:ea typeface="+mj-ea"/>
              <a:cs typeface="+mj-cs"/>
            </a:endParaRPr>
          </a:p>
        </p:txBody>
      </p:sp>
      <p:pic>
        <p:nvPicPr>
          <p:cNvPr id="4" name="Picture 2"/>
          <p:cNvPicPr>
            <a:picLocks noChangeAspect="1" noChangeArrowheads="1"/>
          </p:cNvPicPr>
          <p:nvPr/>
        </p:nvPicPr>
        <p:blipFill>
          <a:blip r:embed="rId3" cstate="print"/>
          <a:srcRect/>
          <a:stretch>
            <a:fillRect/>
          </a:stretch>
        </p:blipFill>
        <p:spPr bwMode="auto">
          <a:xfrm>
            <a:off x="827584" y="411510"/>
            <a:ext cx="6984776" cy="4464496"/>
          </a:xfrm>
          <a:prstGeom prst="rect">
            <a:avLst/>
          </a:prstGeom>
          <a:noFill/>
          <a:ln w="9525">
            <a:noFill/>
            <a:miter lim="800000"/>
            <a:headEnd/>
            <a:tailEnd/>
          </a:ln>
        </p:spPr>
      </p:pic>
    </p:spTree>
    <p:extLst>
      <p:ext uri="{BB962C8B-B14F-4D97-AF65-F5344CB8AC3E}">
        <p14:creationId xmlns:p14="http://schemas.microsoft.com/office/powerpoint/2010/main" val="22988671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70000" lnSpcReduction="2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noProof="0" dirty="0" smtClean="0">
                <a:solidFill>
                  <a:schemeClr val="bg1"/>
                </a:solidFill>
                <a:ea typeface="+mj-ea"/>
                <a:cs typeface="+mj-cs"/>
              </a:rPr>
              <a:t>24</a:t>
            </a:r>
            <a:endParaRPr kumimoji="0" lang="ru-RU" sz="2500" i="0" u="none" strike="noStrike" kern="1200" cap="none" spc="0" normalizeH="0" baseline="0" noProof="0" dirty="0">
              <a:ln>
                <a:noFill/>
              </a:ln>
              <a:solidFill>
                <a:schemeClr val="bg1"/>
              </a:solidFill>
              <a:effectLst/>
              <a:uLnTx/>
              <a:uFillTx/>
              <a:ea typeface="+mj-ea"/>
              <a:cs typeface="+mj-cs"/>
            </a:endParaRPr>
          </a:p>
        </p:txBody>
      </p:sp>
      <p:pic>
        <p:nvPicPr>
          <p:cNvPr id="62465" name="Picture 1"/>
          <p:cNvPicPr>
            <a:picLocks noChangeAspect="1" noChangeArrowheads="1"/>
          </p:cNvPicPr>
          <p:nvPr/>
        </p:nvPicPr>
        <p:blipFill>
          <a:blip r:embed="rId3" cstate="print"/>
          <a:srcRect/>
          <a:stretch>
            <a:fillRect/>
          </a:stretch>
        </p:blipFill>
        <p:spPr bwMode="auto">
          <a:xfrm>
            <a:off x="308997" y="411510"/>
            <a:ext cx="7994149" cy="4392488"/>
          </a:xfrm>
          <a:prstGeom prst="rect">
            <a:avLst/>
          </a:prstGeom>
          <a:noFill/>
          <a:ln w="9525">
            <a:noFill/>
            <a:miter lim="800000"/>
            <a:headEnd/>
            <a:tailEnd/>
          </a:ln>
        </p:spPr>
      </p:pic>
    </p:spTree>
    <p:extLst>
      <p:ext uri="{BB962C8B-B14F-4D97-AF65-F5344CB8AC3E}">
        <p14:creationId xmlns:p14="http://schemas.microsoft.com/office/powerpoint/2010/main" val="22988671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755576" y="915566"/>
            <a:ext cx="7632700" cy="3206749"/>
          </a:xfrm>
        </p:spPr>
        <p:txBody>
          <a:bodyPr/>
          <a:lstStyle/>
          <a:p>
            <a:pPr lvl="3"/>
            <a:endParaRPr lang="ru-RU" altLang="ru-RU" sz="4800" b="1" dirty="0">
              <a:solidFill>
                <a:schemeClr val="tx2"/>
              </a:solidFill>
              <a:effectLst>
                <a:outerShdw blurRad="38100" dist="38100" dir="2700000" algn="tl">
                  <a:srgbClr val="C0C0C0"/>
                </a:outerShdw>
              </a:effectLst>
              <a:latin typeface="Calibri" pitchFamily="34" charset="0"/>
            </a:endParaRPr>
          </a:p>
          <a:p>
            <a:pPr lvl="3"/>
            <a:endParaRPr lang="ru-RU" altLang="ru-RU" sz="4800" b="1" dirty="0">
              <a:solidFill>
                <a:schemeClr val="tx2"/>
              </a:solidFill>
              <a:effectLst>
                <a:outerShdw blurRad="38100" dist="38100" dir="2700000" algn="tl">
                  <a:srgbClr val="C0C0C0"/>
                </a:outerShdw>
              </a:effectLst>
              <a:latin typeface="Calibri" pitchFamily="34" charset="0"/>
            </a:endParaRPr>
          </a:p>
          <a:p>
            <a:pPr lvl="3"/>
            <a:endParaRPr lang="ru-RU" altLang="ru-RU" sz="4800" b="1" dirty="0">
              <a:solidFill>
                <a:schemeClr val="tx2"/>
              </a:solidFill>
              <a:effectLst>
                <a:outerShdw blurRad="38100" dist="38100" dir="2700000" algn="tl">
                  <a:srgbClr val="C0C0C0"/>
                </a:outerShdw>
              </a:effectLst>
              <a:latin typeface="Calibri" pitchFamily="34" charset="0"/>
            </a:endParaRPr>
          </a:p>
          <a:p>
            <a:pPr lvl="3"/>
            <a:endParaRPr lang="ru-RU" altLang="ru-RU" sz="4800" b="1" dirty="0">
              <a:solidFill>
                <a:schemeClr val="tx2"/>
              </a:solidFill>
              <a:effectLst>
                <a:outerShdw blurRad="38100" dist="38100" dir="2700000" algn="tl">
                  <a:srgbClr val="C0C0C0"/>
                </a:outerShdw>
              </a:effectLst>
              <a:latin typeface="Calibri" pitchFamily="34" charset="0"/>
            </a:endParaRPr>
          </a:p>
          <a:p>
            <a:pPr lvl="3"/>
            <a:endParaRPr lang="ru-RU" altLang="ru-RU" sz="4800" b="1" dirty="0">
              <a:solidFill>
                <a:schemeClr val="tx2"/>
              </a:solidFill>
              <a:effectLst>
                <a:outerShdw blurRad="38100" dist="38100" dir="2700000" algn="tl">
                  <a:srgbClr val="C0C0C0"/>
                </a:outerShdw>
              </a:effectLst>
              <a:latin typeface="Calibri" pitchFamily="34" charset="0"/>
            </a:endParaRPr>
          </a:p>
          <a:p>
            <a:pPr lvl="3"/>
            <a:r>
              <a:rPr lang="ru-RU" altLang="ru-RU" sz="4800" b="1" dirty="0">
                <a:solidFill>
                  <a:schemeClr val="tx2"/>
                </a:solidFill>
                <a:effectLst>
                  <a:outerShdw blurRad="38100" dist="38100" dir="2700000" algn="tl">
                    <a:srgbClr val="C0C0C0"/>
                  </a:outerShdw>
                </a:effectLst>
                <a:latin typeface="Calibri" pitchFamily="34" charset="0"/>
              </a:rPr>
              <a:t>Благодарю за внимание</a:t>
            </a:r>
            <a:r>
              <a:rPr lang="en-US" altLang="ru-RU" sz="4800" b="1" dirty="0">
                <a:solidFill>
                  <a:schemeClr val="tx2"/>
                </a:solidFill>
                <a:effectLst>
                  <a:outerShdw blurRad="38100" dist="38100" dir="2700000" algn="tl">
                    <a:srgbClr val="C0C0C0"/>
                  </a:outerShdw>
                </a:effectLst>
                <a:latin typeface="Calibri" pitchFamily="34" charset="0"/>
              </a:rPr>
              <a:t>!</a:t>
            </a:r>
            <a:endParaRPr lang="ru-RU" altLang="ru-RU" sz="4800" b="1" dirty="0">
              <a:solidFill>
                <a:schemeClr val="tx2"/>
              </a:solidFill>
              <a:effectLst>
                <a:outerShdw blurRad="38100" dist="38100" dir="2700000" algn="tl">
                  <a:srgbClr val="C0C0C0"/>
                </a:outerShdw>
              </a:effectLst>
              <a:latin typeface="Calibri" pitchFamily="34" charset="0"/>
            </a:endParaRPr>
          </a:p>
          <a:p>
            <a:pPr lvl="3"/>
            <a:endParaRPr lang="ru-RU" sz="4800" dirty="0"/>
          </a:p>
        </p:txBody>
      </p:sp>
    </p:spTree>
    <p:extLst>
      <p:ext uri="{BB962C8B-B14F-4D97-AF65-F5344CB8AC3E}">
        <p14:creationId xmlns:p14="http://schemas.microsoft.com/office/powerpoint/2010/main" val="27312809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ятиугольник 8"/>
          <p:cNvSpPr/>
          <p:nvPr/>
        </p:nvSpPr>
        <p:spPr>
          <a:xfrm>
            <a:off x="395536" y="3363838"/>
            <a:ext cx="3326060" cy="238390"/>
          </a:xfrm>
          <a:prstGeom prst="homePlat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78027" tIns="39014" rIns="78027" bIns="39014" rtlCol="0" anchor="ctr"/>
          <a:lstStyle/>
          <a:p>
            <a:pPr defTabSz="1013469"/>
            <a:endParaRPr lang="ru-RU" sz="1200" dirty="0">
              <a:solidFill>
                <a:schemeClr val="tx1"/>
              </a:solidFill>
              <a:latin typeface="Arial Narrow" panose="020B0606020202030204" pitchFamily="34" charset="0"/>
              <a:cs typeface="Times New Roman" panose="02020603050405020304" pitchFamily="18" charset="0"/>
            </a:endParaRPr>
          </a:p>
        </p:txBody>
      </p:sp>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100" noProof="0" dirty="0">
                <a:solidFill>
                  <a:schemeClr val="bg1"/>
                </a:solidFill>
                <a:ea typeface="+mj-ea"/>
                <a:cs typeface="+mj-cs"/>
              </a:rPr>
              <a:t> </a:t>
            </a:r>
            <a:r>
              <a:rPr lang="ru-RU" sz="2100" noProof="0" dirty="0" smtClean="0">
                <a:solidFill>
                  <a:schemeClr val="bg1"/>
                </a:solidFill>
                <a:ea typeface="+mj-ea"/>
                <a:cs typeface="+mj-cs"/>
              </a:rPr>
              <a:t>3</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2" name="Прямоугольник 1"/>
          <p:cNvSpPr/>
          <p:nvPr/>
        </p:nvSpPr>
        <p:spPr>
          <a:xfrm>
            <a:off x="426244" y="627534"/>
            <a:ext cx="7992888" cy="3293209"/>
          </a:xfrm>
          <a:prstGeom prst="rect">
            <a:avLst/>
          </a:prstGeom>
        </p:spPr>
        <p:txBody>
          <a:bodyPr wrap="square">
            <a:spAutoFit/>
          </a:bodyPr>
          <a:lstStyle/>
          <a:p>
            <a:r>
              <a:rPr lang="ru-RU" b="1" dirty="0"/>
              <a:t>С 1 января 2020 правила применения инвестиционного вычета скорректированы</a:t>
            </a:r>
          </a:p>
          <a:p>
            <a:endParaRPr lang="ru-RU" b="1" dirty="0"/>
          </a:p>
          <a:p>
            <a:pPr algn="just"/>
            <a:endParaRPr lang="ru-RU" b="1" dirty="0">
              <a:solidFill>
                <a:srgbClr val="FF0000"/>
              </a:solidFill>
            </a:endParaRPr>
          </a:p>
          <a:p>
            <a:pPr marL="285750" indent="-285750" algn="just">
              <a:buFont typeface="Wingdings" panose="05000000000000000000" pitchFamily="2" charset="2"/>
              <a:buChar char="ü"/>
            </a:pPr>
            <a:r>
              <a:rPr lang="ru-RU" b="1" dirty="0" smtClean="0">
                <a:solidFill>
                  <a:srgbClr val="FF0000"/>
                </a:solidFill>
              </a:rPr>
              <a:t>появилась </a:t>
            </a:r>
            <a:r>
              <a:rPr lang="ru-RU" b="1" dirty="0">
                <a:solidFill>
                  <a:srgbClr val="FF0000"/>
                </a:solidFill>
              </a:rPr>
              <a:t>возможность применять </a:t>
            </a:r>
            <a:r>
              <a:rPr lang="ru-RU" b="1" dirty="0"/>
              <a:t>инвестиционный вычет по основным средствам, которые относятся к </a:t>
            </a:r>
            <a:r>
              <a:rPr lang="ru-RU" b="1" u="sng" dirty="0">
                <a:hlinkClick r:id="rId3"/>
              </a:rPr>
              <a:t>8</a:t>
            </a:r>
            <a:r>
              <a:rPr lang="ru-RU" b="1" dirty="0"/>
              <a:t> - </a:t>
            </a:r>
            <a:r>
              <a:rPr lang="ru-RU" b="1" u="sng" dirty="0">
                <a:hlinkClick r:id="rId4"/>
              </a:rPr>
              <a:t>10 амортизационным группам</a:t>
            </a:r>
            <a:r>
              <a:rPr lang="ru-RU" b="1" dirty="0"/>
              <a:t> (кроме зданий, сооружений, передаточных устройств);</a:t>
            </a:r>
          </a:p>
          <a:p>
            <a:pPr algn="just"/>
            <a:r>
              <a:rPr lang="ru-RU" b="1" dirty="0"/>
              <a:t> </a:t>
            </a:r>
          </a:p>
          <a:p>
            <a:pPr marL="285750" indent="-285750" algn="just">
              <a:buFont typeface="Wingdings" panose="05000000000000000000" pitchFamily="2" charset="2"/>
              <a:buChar char="ü"/>
            </a:pPr>
            <a:r>
              <a:rPr lang="ru-RU" b="1" dirty="0" smtClean="0">
                <a:solidFill>
                  <a:srgbClr val="FF0000"/>
                </a:solidFill>
              </a:rPr>
              <a:t>можно дополнительно </a:t>
            </a:r>
            <a:r>
              <a:rPr lang="ru-RU" b="1" dirty="0">
                <a:solidFill>
                  <a:srgbClr val="FF0000"/>
                </a:solidFill>
              </a:rPr>
              <a:t>включать </a:t>
            </a:r>
            <a:r>
              <a:rPr lang="ru-RU" b="1" dirty="0"/>
              <a:t>в инвестиционный вычет не более 100% суммы расходов на создание объектов транспортной и коммунальной инфраструктуры и не более 80% суммы расходов на создание объектов социальной инфраструктуры. Их создание должно быть предусмотрено договором о комплексном освоении территории для строительства стандартного жилья.</a:t>
            </a:r>
          </a:p>
          <a:p>
            <a:pPr algn="just"/>
            <a:r>
              <a:rPr lang="ru-RU" b="1" dirty="0"/>
              <a:t>Применять инвестиционный вычет можно </a:t>
            </a:r>
            <a:r>
              <a:rPr lang="ru-RU" b="1" u="sng" dirty="0">
                <a:hlinkClick r:id="rId5"/>
              </a:rPr>
              <a:t>до конца 2027 года</a:t>
            </a:r>
            <a:r>
              <a:rPr lang="ru-RU" b="1" dirty="0"/>
              <a:t>.</a:t>
            </a:r>
          </a:p>
        </p:txBody>
      </p:sp>
      <p:sp>
        <p:nvSpPr>
          <p:cNvPr id="3" name="Заголовок 2"/>
          <p:cNvSpPr>
            <a:spLocks noGrp="1"/>
          </p:cNvSpPr>
          <p:nvPr>
            <p:ph type="title"/>
          </p:nvPr>
        </p:nvSpPr>
        <p:spPr>
          <a:xfrm>
            <a:off x="448676" y="269448"/>
            <a:ext cx="8280920" cy="358086"/>
          </a:xfrm>
        </p:spPr>
        <p:txBody>
          <a:bodyPr/>
          <a:lstStyle/>
          <a:p>
            <a:pPr algn="ctr"/>
            <a:r>
              <a:rPr lang="ru-RU" sz="1800" dirty="0"/>
              <a:t>Продолжение слайда</a:t>
            </a:r>
          </a:p>
        </p:txBody>
      </p:sp>
      <p:sp>
        <p:nvSpPr>
          <p:cNvPr id="6" name="Прямоугольник 5"/>
          <p:cNvSpPr/>
          <p:nvPr/>
        </p:nvSpPr>
        <p:spPr>
          <a:xfrm>
            <a:off x="472091" y="3776667"/>
            <a:ext cx="7947041" cy="1077218"/>
          </a:xfrm>
          <a:prstGeom prst="rect">
            <a:avLst/>
          </a:prstGeom>
        </p:spPr>
        <p:txBody>
          <a:bodyPr wrap="square">
            <a:spAutoFit/>
          </a:bodyPr>
          <a:lstStyle/>
          <a:p>
            <a:r>
              <a:rPr lang="ru-RU" b="1" dirty="0"/>
              <a:t>Новые расходы</a:t>
            </a:r>
            <a:r>
              <a:rPr lang="ru-RU" dirty="0"/>
              <a:t> </a:t>
            </a:r>
          </a:p>
          <a:p>
            <a:pPr marL="285750" indent="-285750">
              <a:buFont typeface="Wingdings" panose="05000000000000000000" pitchFamily="2" charset="2"/>
              <a:buChar char="ü"/>
            </a:pPr>
            <a:r>
              <a:rPr lang="ru-RU" b="1" dirty="0">
                <a:solidFill>
                  <a:srgbClr val="FF0000"/>
                </a:solidFill>
              </a:rPr>
              <a:t>компании </a:t>
            </a:r>
            <a:r>
              <a:rPr lang="ru-RU" b="1" dirty="0" smtClean="0">
                <a:solidFill>
                  <a:srgbClr val="FF0000"/>
                </a:solidFill>
              </a:rPr>
              <a:t>могут </a:t>
            </a:r>
            <a:r>
              <a:rPr lang="ru-RU" b="1" dirty="0">
                <a:solidFill>
                  <a:srgbClr val="FF0000"/>
                </a:solidFill>
              </a:rPr>
              <a:t>учитывать как внереализационные расходы </a:t>
            </a:r>
            <a:r>
              <a:rPr lang="ru-RU" b="1" dirty="0"/>
              <a:t>стоимость объектов социальной инфраструктуры, безвозмездно передаваемых в государственную или муниципальную собственность </a:t>
            </a:r>
            <a:r>
              <a:rPr lang="ru-RU" b="1" dirty="0">
                <a:solidFill>
                  <a:srgbClr val="FF0000"/>
                </a:solidFill>
              </a:rPr>
              <a:t>(подп. 19.4 п. 1 ст. 265 НК).</a:t>
            </a:r>
          </a:p>
        </p:txBody>
      </p:sp>
    </p:spTree>
    <p:extLst>
      <p:ext uri="{BB962C8B-B14F-4D97-AF65-F5344CB8AC3E}">
        <p14:creationId xmlns:p14="http://schemas.microsoft.com/office/powerpoint/2010/main" val="10689719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ятиугольник 8"/>
          <p:cNvSpPr/>
          <p:nvPr/>
        </p:nvSpPr>
        <p:spPr>
          <a:xfrm>
            <a:off x="395536" y="3363838"/>
            <a:ext cx="3326060" cy="238390"/>
          </a:xfrm>
          <a:prstGeom prst="homePlat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78027" tIns="39014" rIns="78027" bIns="39014" rtlCol="0" anchor="ctr"/>
          <a:lstStyle/>
          <a:p>
            <a:pPr defTabSz="1013469"/>
            <a:endParaRPr lang="ru-RU" sz="1200" dirty="0">
              <a:solidFill>
                <a:schemeClr val="tx1"/>
              </a:solidFill>
              <a:latin typeface="Arial Narrow" panose="020B0606020202030204" pitchFamily="34" charset="0"/>
              <a:cs typeface="Times New Roman" panose="02020603050405020304" pitchFamily="18" charset="0"/>
            </a:endParaRPr>
          </a:p>
        </p:txBody>
      </p:sp>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100" noProof="0" dirty="0">
                <a:solidFill>
                  <a:schemeClr val="bg1"/>
                </a:solidFill>
                <a:ea typeface="+mj-ea"/>
                <a:cs typeface="+mj-cs"/>
              </a:rPr>
              <a:t> </a:t>
            </a:r>
            <a:r>
              <a:rPr lang="ru-RU" sz="2100" noProof="0" dirty="0" smtClean="0">
                <a:solidFill>
                  <a:schemeClr val="bg1"/>
                </a:solidFill>
                <a:ea typeface="+mj-ea"/>
                <a:cs typeface="+mj-cs"/>
              </a:rPr>
              <a:t>4</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4" name="Заголовок 2"/>
          <p:cNvSpPr>
            <a:spLocks noGrp="1"/>
          </p:cNvSpPr>
          <p:nvPr>
            <p:ph type="title"/>
          </p:nvPr>
        </p:nvSpPr>
        <p:spPr>
          <a:xfrm>
            <a:off x="448676" y="269448"/>
            <a:ext cx="8280920" cy="500782"/>
          </a:xfrm>
        </p:spPr>
        <p:txBody>
          <a:bodyPr/>
          <a:lstStyle/>
          <a:p>
            <a:pPr algn="ctr"/>
            <a:r>
              <a:rPr lang="ru-RU" sz="1800" dirty="0"/>
              <a:t>Продолжение слайда</a:t>
            </a:r>
          </a:p>
        </p:txBody>
      </p:sp>
      <p:sp>
        <p:nvSpPr>
          <p:cNvPr id="2" name="Прямоугольник 1"/>
          <p:cNvSpPr/>
          <p:nvPr/>
        </p:nvSpPr>
        <p:spPr>
          <a:xfrm>
            <a:off x="395536" y="843558"/>
            <a:ext cx="7920880" cy="3539430"/>
          </a:xfrm>
          <a:prstGeom prst="rect">
            <a:avLst/>
          </a:prstGeom>
        </p:spPr>
        <p:txBody>
          <a:bodyPr wrap="square">
            <a:spAutoFit/>
          </a:bodyPr>
          <a:lstStyle/>
          <a:p>
            <a:pPr algn="just"/>
            <a:r>
              <a:rPr lang="ru-RU" b="1" dirty="0"/>
              <a:t>Скорректирован перечень случаев, когда начисление амортизации приостанавливается и имущество исключается из состава амортизируемого. </a:t>
            </a:r>
          </a:p>
          <a:p>
            <a:pPr algn="just"/>
            <a:endParaRPr lang="ru-RU" b="1" dirty="0"/>
          </a:p>
          <a:p>
            <a:pPr marL="285750" indent="-285750" algn="just">
              <a:buFont typeface="Wingdings" panose="05000000000000000000" pitchFamily="2" charset="2"/>
              <a:buChar char="ü"/>
            </a:pPr>
            <a:r>
              <a:rPr lang="ru-RU" b="1" dirty="0">
                <a:solidFill>
                  <a:srgbClr val="FF0000"/>
                </a:solidFill>
              </a:rPr>
              <a:t>так, с 1 января 2020 года </a:t>
            </a:r>
            <a:r>
              <a:rPr lang="ru-RU" b="1" dirty="0"/>
              <a:t>можно </a:t>
            </a:r>
            <a:r>
              <a:rPr lang="ru-RU" b="1" dirty="0" smtClean="0"/>
              <a:t>продолжать </a:t>
            </a:r>
            <a:r>
              <a:rPr lang="ru-RU" b="1" dirty="0"/>
              <a:t>начислять амортизацию по имуществу, переданному по договору ссуды. Но при этом суммы начисленной амортизации в расходах не учитываются </a:t>
            </a:r>
            <a:r>
              <a:rPr lang="ru-RU" b="1" dirty="0">
                <a:solidFill>
                  <a:srgbClr val="FF0000"/>
                </a:solidFill>
              </a:rPr>
              <a:t>(новый п. 16.1 ст. </a:t>
            </a:r>
            <a:r>
              <a:rPr lang="ru-RU" b="1" u="sng" dirty="0">
                <a:solidFill>
                  <a:srgbClr val="FF0000"/>
                </a:solidFill>
                <a:hlinkClick r:id="rId3"/>
              </a:rPr>
              <a:t>270</a:t>
            </a:r>
            <a:r>
              <a:rPr lang="ru-RU" b="1" dirty="0">
                <a:solidFill>
                  <a:srgbClr val="FF0000"/>
                </a:solidFill>
              </a:rPr>
              <a:t> НК РФ).</a:t>
            </a:r>
          </a:p>
          <a:p>
            <a:pPr marL="285750" indent="-285750" algn="just">
              <a:buFont typeface="Wingdings" panose="05000000000000000000" pitchFamily="2" charset="2"/>
              <a:buChar char="ü"/>
            </a:pPr>
            <a:endParaRPr lang="ru-RU" b="1" dirty="0">
              <a:solidFill>
                <a:srgbClr val="FF0000"/>
              </a:solidFill>
            </a:endParaRPr>
          </a:p>
          <a:p>
            <a:pPr marL="285750" indent="-285750" algn="just">
              <a:buFont typeface="Wingdings" panose="05000000000000000000" pitchFamily="2" charset="2"/>
              <a:buChar char="ü"/>
            </a:pPr>
            <a:r>
              <a:rPr lang="ru-RU" b="1" dirty="0">
                <a:solidFill>
                  <a:srgbClr val="FF0000"/>
                </a:solidFill>
              </a:rPr>
              <a:t>с 1 января 2020 года </a:t>
            </a:r>
            <a:r>
              <a:rPr lang="ru-RU" b="1" dirty="0" smtClean="0"/>
              <a:t>появилось </a:t>
            </a:r>
            <a:r>
              <a:rPr lang="ru-RU" b="1" dirty="0"/>
              <a:t>правило о том, что в отношении объектов, законсервированных по решению руководства на период более, чем на 3 месяца, срок полезного использования на время консервации не продлевается. </a:t>
            </a:r>
          </a:p>
          <a:p>
            <a:pPr algn="just"/>
            <a:r>
              <a:rPr lang="ru-RU" b="1" dirty="0"/>
              <a:t>       При этом начисление амортизации по-прежнему надо прекратить с 1 числа месяца, в котором ОС были переведены на консервацию, а продолжить — с 1 числа месяца, следующего за тем, в котором произошла </a:t>
            </a:r>
            <a:r>
              <a:rPr lang="ru-RU" b="1" dirty="0" err="1"/>
              <a:t>расконсервация</a:t>
            </a:r>
            <a:r>
              <a:rPr lang="ru-RU" b="1" dirty="0"/>
              <a:t> (</a:t>
            </a:r>
            <a:r>
              <a:rPr lang="ru-RU" b="1" dirty="0">
                <a:solidFill>
                  <a:srgbClr val="FF0000"/>
                </a:solidFill>
              </a:rPr>
              <a:t>новая редакция п. 2 ст. </a:t>
            </a:r>
            <a:r>
              <a:rPr lang="ru-RU" b="1" u="sng" dirty="0">
                <a:solidFill>
                  <a:srgbClr val="FF0000"/>
                </a:solidFill>
                <a:hlinkClick r:id="rId3"/>
              </a:rPr>
              <a:t>322</a:t>
            </a:r>
            <a:r>
              <a:rPr lang="ru-RU" b="1" dirty="0">
                <a:solidFill>
                  <a:srgbClr val="FF0000"/>
                </a:solidFill>
              </a:rPr>
              <a:t> НК РФ).</a:t>
            </a:r>
          </a:p>
        </p:txBody>
      </p:sp>
    </p:spTree>
    <p:extLst>
      <p:ext uri="{BB962C8B-B14F-4D97-AF65-F5344CB8AC3E}">
        <p14:creationId xmlns:p14="http://schemas.microsoft.com/office/powerpoint/2010/main" val="22988671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ятиугольник 8"/>
          <p:cNvSpPr/>
          <p:nvPr/>
        </p:nvSpPr>
        <p:spPr>
          <a:xfrm>
            <a:off x="395536" y="3363838"/>
            <a:ext cx="3326060" cy="238390"/>
          </a:xfrm>
          <a:prstGeom prst="homePlat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78027" tIns="39014" rIns="78027" bIns="39014" rtlCol="0" anchor="ctr"/>
          <a:lstStyle/>
          <a:p>
            <a:pPr defTabSz="1013469"/>
            <a:endParaRPr lang="ru-RU" sz="1200" dirty="0">
              <a:solidFill>
                <a:schemeClr val="tx1"/>
              </a:solidFill>
              <a:latin typeface="Arial Narrow" panose="020B0606020202030204" pitchFamily="34" charset="0"/>
              <a:cs typeface="Times New Roman" panose="02020603050405020304" pitchFamily="18" charset="0"/>
            </a:endParaRPr>
          </a:p>
        </p:txBody>
      </p:sp>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100" noProof="0" dirty="0">
                <a:solidFill>
                  <a:schemeClr val="bg1"/>
                </a:solidFill>
                <a:ea typeface="+mj-ea"/>
                <a:cs typeface="+mj-cs"/>
              </a:rPr>
              <a:t> </a:t>
            </a:r>
            <a:r>
              <a:rPr lang="ru-RU" sz="2100" noProof="0" dirty="0" smtClean="0">
                <a:solidFill>
                  <a:schemeClr val="bg1"/>
                </a:solidFill>
                <a:ea typeface="+mj-ea"/>
                <a:cs typeface="+mj-cs"/>
              </a:rPr>
              <a:t>5</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4" name="Заголовок 2"/>
          <p:cNvSpPr>
            <a:spLocks noGrp="1"/>
          </p:cNvSpPr>
          <p:nvPr>
            <p:ph type="title"/>
          </p:nvPr>
        </p:nvSpPr>
        <p:spPr>
          <a:xfrm>
            <a:off x="448676" y="269448"/>
            <a:ext cx="8280920" cy="500782"/>
          </a:xfrm>
        </p:spPr>
        <p:txBody>
          <a:bodyPr/>
          <a:lstStyle/>
          <a:p>
            <a:pPr algn="ctr"/>
            <a:r>
              <a:rPr lang="ru-RU" sz="1800" dirty="0"/>
              <a:t>Продолжение слайда</a:t>
            </a:r>
          </a:p>
        </p:txBody>
      </p:sp>
      <p:sp>
        <p:nvSpPr>
          <p:cNvPr id="6" name="Прямоугольник 5"/>
          <p:cNvSpPr/>
          <p:nvPr/>
        </p:nvSpPr>
        <p:spPr>
          <a:xfrm>
            <a:off x="539552" y="987574"/>
            <a:ext cx="8383636" cy="2308324"/>
          </a:xfrm>
          <a:prstGeom prst="rect">
            <a:avLst/>
          </a:prstGeom>
        </p:spPr>
        <p:txBody>
          <a:bodyPr wrap="square">
            <a:spAutoFit/>
          </a:bodyPr>
          <a:lstStyle/>
          <a:p>
            <a:r>
              <a:rPr lang="ru-RU" b="1" dirty="0" smtClean="0">
                <a:hlinkClick r:id="rId3"/>
              </a:rPr>
              <a:t>Ограничена </a:t>
            </a:r>
            <a:r>
              <a:rPr lang="ru-RU" b="1" dirty="0">
                <a:hlinkClick r:id="rId3"/>
              </a:rPr>
              <a:t>возможность</a:t>
            </a:r>
            <a:r>
              <a:rPr lang="ru-RU" b="1" dirty="0"/>
              <a:t> переходить с линейного метода на нелинейный. Менять метод начисления амортизации </a:t>
            </a:r>
            <a:r>
              <a:rPr lang="ru-RU" b="1" dirty="0">
                <a:solidFill>
                  <a:srgbClr val="FF0000"/>
                </a:solidFill>
              </a:rPr>
              <a:t>можно </a:t>
            </a:r>
            <a:r>
              <a:rPr lang="ru-RU" b="1" dirty="0" smtClean="0">
                <a:solidFill>
                  <a:srgbClr val="FF0000"/>
                </a:solidFill>
              </a:rPr>
              <a:t> </a:t>
            </a:r>
            <a:r>
              <a:rPr lang="ru-RU" b="1" dirty="0">
                <a:solidFill>
                  <a:srgbClr val="FF0000"/>
                </a:solidFill>
              </a:rPr>
              <a:t>только один раз в пять лет</a:t>
            </a:r>
            <a:r>
              <a:rPr lang="ru-RU" b="1" dirty="0"/>
              <a:t>. </a:t>
            </a:r>
            <a:r>
              <a:rPr lang="ru-RU" b="1" dirty="0" smtClean="0"/>
              <a:t>Ранее </a:t>
            </a:r>
            <a:r>
              <a:rPr lang="ru-RU" b="1" dirty="0"/>
              <a:t>подобное ограничение </a:t>
            </a:r>
            <a:r>
              <a:rPr lang="ru-RU" b="1" dirty="0" smtClean="0"/>
              <a:t>действовало </a:t>
            </a:r>
            <a:r>
              <a:rPr lang="ru-RU" b="1" dirty="0"/>
              <a:t>только при переходе с нелинейного метода на линейный</a:t>
            </a:r>
            <a:r>
              <a:rPr lang="ru-RU" b="1" dirty="0" smtClean="0"/>
              <a:t>.</a:t>
            </a:r>
          </a:p>
          <a:p>
            <a:endParaRPr lang="ru-RU" b="1" dirty="0" smtClean="0"/>
          </a:p>
          <a:p>
            <a:endParaRPr lang="ru-RU" b="1" dirty="0" smtClean="0"/>
          </a:p>
          <a:p>
            <a:pPr algn="just"/>
            <a:r>
              <a:rPr lang="ru-RU" b="1" u="sng" dirty="0" smtClean="0">
                <a:solidFill>
                  <a:srgbClr val="0000FF"/>
                </a:solidFill>
              </a:rPr>
              <a:t>Выявленные результаты интеллектуальной деятельности</a:t>
            </a:r>
            <a:r>
              <a:rPr lang="ru-RU" b="1" dirty="0" smtClean="0"/>
              <a:t> подлежат учету в целях налогообложения во внереализационных доходах. Ранее (в 2018 и 2019 годах выявленные права на результаты интеллектуальной деятельности в доходах не учитывались). Федеральный закон от 18.07.2017 № 166-ФЗ.</a:t>
            </a:r>
            <a:endParaRPr lang="ru-RU" b="1" dirty="0"/>
          </a:p>
        </p:txBody>
      </p:sp>
      <p:sp>
        <p:nvSpPr>
          <p:cNvPr id="7" name="Прямоугольник 6"/>
          <p:cNvSpPr/>
          <p:nvPr/>
        </p:nvSpPr>
        <p:spPr>
          <a:xfrm>
            <a:off x="467544" y="3081397"/>
            <a:ext cx="7704856" cy="1569660"/>
          </a:xfrm>
          <a:prstGeom prst="rect">
            <a:avLst/>
          </a:prstGeom>
        </p:spPr>
        <p:txBody>
          <a:bodyPr wrap="square">
            <a:spAutoFit/>
          </a:bodyPr>
          <a:lstStyle/>
          <a:p>
            <a:endParaRPr lang="ru-RU" dirty="0" smtClean="0"/>
          </a:p>
          <a:p>
            <a:pPr algn="just"/>
            <a:r>
              <a:rPr lang="ru-RU" dirty="0" smtClean="0"/>
              <a:t>Проект Федерального закона № 864110-7 «О внесении изменений в статью 2 Федерального закона «О внесении изменений в статьи 251 и 262 части второй Налогового кодекса Российской Федерации» предусматривает </a:t>
            </a:r>
            <a:r>
              <a:rPr lang="ru-RU" b="1" dirty="0" smtClean="0"/>
              <a:t>выведение доходов в виде имущественных прав на результаты интеллектуальной деятельности из-под налогообложения налогом на прибыль.</a:t>
            </a:r>
          </a:p>
        </p:txBody>
      </p:sp>
    </p:spTree>
    <p:extLst>
      <p:ext uri="{BB962C8B-B14F-4D97-AF65-F5344CB8AC3E}">
        <p14:creationId xmlns:p14="http://schemas.microsoft.com/office/powerpoint/2010/main" val="8754672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ятиугольник 8"/>
          <p:cNvSpPr/>
          <p:nvPr/>
        </p:nvSpPr>
        <p:spPr>
          <a:xfrm>
            <a:off x="395536" y="3363838"/>
            <a:ext cx="3326060" cy="238390"/>
          </a:xfrm>
          <a:prstGeom prst="homePlat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78027" tIns="39014" rIns="78027" bIns="39014" rtlCol="0" anchor="ctr"/>
          <a:lstStyle/>
          <a:p>
            <a:pPr defTabSz="1013469"/>
            <a:endParaRPr lang="ru-RU" sz="1200" dirty="0">
              <a:solidFill>
                <a:schemeClr val="tx1"/>
              </a:solidFill>
              <a:latin typeface="Arial Narrow" panose="020B0606020202030204" pitchFamily="34" charset="0"/>
              <a:cs typeface="Times New Roman" panose="02020603050405020304" pitchFamily="18" charset="0"/>
            </a:endParaRPr>
          </a:p>
        </p:txBody>
      </p:sp>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92500" lnSpcReduction="1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dirty="0" smtClean="0">
                <a:solidFill>
                  <a:schemeClr val="bg1"/>
                </a:solidFill>
                <a:ea typeface="+mj-ea"/>
                <a:cs typeface="+mj-cs"/>
              </a:rPr>
              <a:t>6</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4" name="Заголовок 2"/>
          <p:cNvSpPr>
            <a:spLocks noGrp="1"/>
          </p:cNvSpPr>
          <p:nvPr>
            <p:ph type="title"/>
          </p:nvPr>
        </p:nvSpPr>
        <p:spPr>
          <a:xfrm>
            <a:off x="448676" y="269448"/>
            <a:ext cx="8280920" cy="500782"/>
          </a:xfrm>
        </p:spPr>
        <p:txBody>
          <a:bodyPr/>
          <a:lstStyle/>
          <a:p>
            <a:pPr algn="ctr"/>
            <a:r>
              <a:rPr lang="ru-RU" sz="1800" dirty="0"/>
              <a:t>Продолжение слайда</a:t>
            </a:r>
          </a:p>
        </p:txBody>
      </p:sp>
      <p:sp>
        <p:nvSpPr>
          <p:cNvPr id="2" name="Прямоугольник 1"/>
          <p:cNvSpPr/>
          <p:nvPr/>
        </p:nvSpPr>
        <p:spPr>
          <a:xfrm>
            <a:off x="467544" y="1131590"/>
            <a:ext cx="7992888" cy="584775"/>
          </a:xfrm>
          <a:prstGeom prst="rect">
            <a:avLst/>
          </a:prstGeom>
        </p:spPr>
        <p:txBody>
          <a:bodyPr wrap="square">
            <a:spAutoFit/>
          </a:bodyPr>
          <a:lstStyle/>
          <a:p>
            <a:pPr marL="285750" indent="-285750">
              <a:buFont typeface="Wingdings" panose="05000000000000000000" pitchFamily="2" charset="2"/>
              <a:buChar char="ü"/>
            </a:pPr>
            <a:r>
              <a:rPr lang="ru-RU" b="1" dirty="0"/>
              <a:t>с 01.01.2020 ограничение по переносу убытков на будущее в размере 50% от суммы налоговой базы текущего периода </a:t>
            </a:r>
            <a:r>
              <a:rPr lang="ru-RU" b="1" dirty="0">
                <a:solidFill>
                  <a:srgbClr val="FF0000"/>
                </a:solidFill>
              </a:rPr>
              <a:t>продлено до конца 2021 года.</a:t>
            </a:r>
          </a:p>
        </p:txBody>
      </p:sp>
      <p:sp>
        <p:nvSpPr>
          <p:cNvPr id="3" name="Прямоугольник 2"/>
          <p:cNvSpPr/>
          <p:nvPr/>
        </p:nvSpPr>
        <p:spPr>
          <a:xfrm>
            <a:off x="467544" y="1889413"/>
            <a:ext cx="7848872" cy="2800767"/>
          </a:xfrm>
          <a:prstGeom prst="rect">
            <a:avLst/>
          </a:prstGeom>
        </p:spPr>
        <p:txBody>
          <a:bodyPr wrap="square">
            <a:spAutoFit/>
          </a:bodyPr>
          <a:lstStyle/>
          <a:p>
            <a:pPr algn="just"/>
            <a:r>
              <a:rPr lang="ru-RU" dirty="0"/>
              <a:t> </a:t>
            </a:r>
            <a:r>
              <a:rPr lang="ru-RU" b="1" dirty="0"/>
              <a:t>В случае прекращения налогоплательщиком деятельности по причине реорганизации налогоплательщик-правопреемник вправе уменьшать налоговую базу в порядке и на условиях, которые предусмотрены статьей 283 НК РФ, на сумму убытков, полученных реорганизуемыми организациями до момента реорганизации.</a:t>
            </a:r>
          </a:p>
          <a:p>
            <a:pPr algn="just"/>
            <a:endParaRPr lang="ru-RU" b="1" dirty="0"/>
          </a:p>
          <a:p>
            <a:pPr marL="285750" indent="-285750" algn="just">
              <a:buFont typeface="Wingdings" panose="05000000000000000000" pitchFamily="2" charset="2"/>
              <a:buChar char="ü"/>
            </a:pPr>
            <a:r>
              <a:rPr lang="ru-RU" b="1" dirty="0"/>
              <a:t>с </a:t>
            </a:r>
            <a:r>
              <a:rPr lang="ru-RU" b="1" dirty="0" smtClean="0"/>
              <a:t>01.01.2020 </a:t>
            </a:r>
            <a:r>
              <a:rPr lang="ru-RU" b="1" dirty="0"/>
              <a:t>данные положения не применяются, если в ходе мероприятий налогового контроля будет установлено, </a:t>
            </a:r>
            <a:r>
              <a:rPr lang="ru-RU" b="1" dirty="0">
                <a:solidFill>
                  <a:srgbClr val="FF0000"/>
                </a:solidFill>
              </a:rPr>
              <a:t>что основной целью реорганизации является уменьшение налоговой базы налогоплательщика-правопреемника на сумму убытков, полученных реорганизуемыми организациями до момента реорганизации.</a:t>
            </a:r>
            <a:endParaRPr lang="ru-RU" b="1" dirty="0"/>
          </a:p>
          <a:p>
            <a:pPr algn="just"/>
            <a:endParaRPr lang="ru-RU" dirty="0"/>
          </a:p>
        </p:txBody>
      </p:sp>
    </p:spTree>
    <p:extLst>
      <p:ext uri="{BB962C8B-B14F-4D97-AF65-F5344CB8AC3E}">
        <p14:creationId xmlns:p14="http://schemas.microsoft.com/office/powerpoint/2010/main" val="22988671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ятиугольник 8"/>
          <p:cNvSpPr/>
          <p:nvPr/>
        </p:nvSpPr>
        <p:spPr>
          <a:xfrm>
            <a:off x="395536" y="3363838"/>
            <a:ext cx="3326060" cy="238390"/>
          </a:xfrm>
          <a:prstGeom prst="homePlat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78027" tIns="39014" rIns="78027" bIns="39014" rtlCol="0" anchor="ctr"/>
          <a:lstStyle/>
          <a:p>
            <a:pPr defTabSz="1013469"/>
            <a:endParaRPr lang="ru-RU" sz="1200" dirty="0">
              <a:solidFill>
                <a:schemeClr val="tx1"/>
              </a:solidFill>
              <a:latin typeface="Arial Narrow" panose="020B0606020202030204" pitchFamily="34" charset="0"/>
              <a:cs typeface="Times New Roman" panose="02020603050405020304" pitchFamily="18" charset="0"/>
            </a:endParaRPr>
          </a:p>
        </p:txBody>
      </p:sp>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92500" lnSpcReduction="1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noProof="0" dirty="0" smtClean="0">
                <a:solidFill>
                  <a:schemeClr val="bg1"/>
                </a:solidFill>
                <a:ea typeface="+mj-ea"/>
                <a:cs typeface="+mj-cs"/>
              </a:rPr>
              <a:t>7</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4" name="Заголовок 2"/>
          <p:cNvSpPr>
            <a:spLocks noGrp="1"/>
          </p:cNvSpPr>
          <p:nvPr>
            <p:ph type="title"/>
          </p:nvPr>
        </p:nvSpPr>
        <p:spPr>
          <a:xfrm>
            <a:off x="448676" y="269448"/>
            <a:ext cx="8280920" cy="500782"/>
          </a:xfrm>
        </p:spPr>
        <p:txBody>
          <a:bodyPr/>
          <a:lstStyle/>
          <a:p>
            <a:pPr algn="ctr"/>
            <a:r>
              <a:rPr lang="ru-RU" sz="1800" dirty="0" smtClean="0"/>
              <a:t>Федеральный закон от 22.04.20</a:t>
            </a:r>
            <a:r>
              <a:rPr lang="en-US" sz="1800" dirty="0" smtClean="0"/>
              <a:t>20</a:t>
            </a:r>
            <a:r>
              <a:rPr lang="ru-RU" sz="1800" dirty="0" smtClean="0"/>
              <a:t> № </a:t>
            </a:r>
            <a:r>
              <a:rPr lang="en-US" sz="1800" dirty="0" smtClean="0"/>
              <a:t>121-</a:t>
            </a:r>
            <a:r>
              <a:rPr lang="ru-RU" sz="1800" dirty="0" smtClean="0"/>
              <a:t>ФЗ</a:t>
            </a:r>
            <a:endParaRPr lang="ru-RU" sz="1800" dirty="0"/>
          </a:p>
        </p:txBody>
      </p:sp>
      <p:sp>
        <p:nvSpPr>
          <p:cNvPr id="6" name="Прямоугольник 5"/>
          <p:cNvSpPr/>
          <p:nvPr/>
        </p:nvSpPr>
        <p:spPr>
          <a:xfrm>
            <a:off x="323528" y="771550"/>
            <a:ext cx="8568952" cy="338554"/>
          </a:xfrm>
          <a:prstGeom prst="rect">
            <a:avLst/>
          </a:prstGeom>
        </p:spPr>
        <p:txBody>
          <a:bodyPr wrap="square">
            <a:spAutoFit/>
          </a:bodyPr>
          <a:lstStyle/>
          <a:p>
            <a:r>
              <a:rPr lang="ru-RU" b="1" dirty="0" smtClean="0"/>
              <a:t>Разрешен переход на уплату</a:t>
            </a:r>
            <a:r>
              <a:rPr lang="en-US" b="1" dirty="0" smtClean="0"/>
              <a:t> </a:t>
            </a:r>
            <a:r>
              <a:rPr lang="ru-RU" b="1" dirty="0" smtClean="0"/>
              <a:t>ежеквартальных авансовых платежей</a:t>
            </a:r>
            <a:r>
              <a:rPr lang="en-US" b="1" dirty="0" smtClean="0"/>
              <a:t> </a:t>
            </a:r>
            <a:r>
              <a:rPr lang="ru-RU" b="1" dirty="0" smtClean="0"/>
              <a:t>в течение 2020 года</a:t>
            </a:r>
            <a:endParaRPr lang="ru-RU" b="1" dirty="0"/>
          </a:p>
        </p:txBody>
      </p:sp>
      <p:sp>
        <p:nvSpPr>
          <p:cNvPr id="7" name="Прямоугольник 6"/>
          <p:cNvSpPr/>
          <p:nvPr/>
        </p:nvSpPr>
        <p:spPr>
          <a:xfrm>
            <a:off x="467544" y="1203598"/>
            <a:ext cx="7920880" cy="3539430"/>
          </a:xfrm>
          <a:prstGeom prst="rect">
            <a:avLst/>
          </a:prstGeom>
        </p:spPr>
        <p:txBody>
          <a:bodyPr wrap="square">
            <a:spAutoFit/>
          </a:bodyPr>
          <a:lstStyle/>
          <a:p>
            <a:pPr algn="just"/>
            <a:r>
              <a:rPr lang="ru-RU" sz="1300" dirty="0" smtClean="0"/>
              <a:t>       </a:t>
            </a:r>
            <a:r>
              <a:rPr lang="ru-RU" sz="1400" dirty="0" smtClean="0">
                <a:solidFill>
                  <a:srgbClr val="FF0000"/>
                </a:solidFill>
              </a:rPr>
              <a:t>Переход может быть осуществлен начиная с отчетного периода </a:t>
            </a:r>
            <a:r>
              <a:rPr lang="ru-RU" sz="1400" dirty="0" smtClean="0"/>
              <a:t>— 4 месяца, 5 месяцев и т. д. до окончания календарного года. Сумма авансовых платежей, подлежащих уплате в бюджет, определяется с учетом  ранее начисленных сумм авансовых платежей.</a:t>
            </a:r>
          </a:p>
          <a:p>
            <a:pPr algn="just"/>
            <a:r>
              <a:rPr lang="ru-RU" sz="1400" dirty="0" smtClean="0"/>
              <a:t>        Изменение порядка исчисления авансовых платежей по налогу должно быть отражено в учетной политике организации. Налогоплательщик обязан уведомить о таком переходе налоговый орган по месту своего нахождения (по месту учета в качестве крупнейшего налогоплательщика) не позднее 20-го числа месяца, на который приходится окончание отчетного периода, начиная с которого он переходит на уплату ежемесячных авансовых платежей исходя из фактической прибыли. То есть, чтобы применять новый порядок начиная с авансового платежа за январь — август, нужно подать документы не позднее 20 августа.</a:t>
            </a:r>
          </a:p>
          <a:p>
            <a:pPr algn="just"/>
            <a:r>
              <a:rPr lang="ru-RU" sz="1400" dirty="0" smtClean="0"/>
              <a:t>         ФНС России письмом от 22.04.2020 № СД-4-3/6802@ направила рекомендуемые форму и формат представления уведомления об изменении порядка исчисления авансовых платежей по налогу на прибыль организаций в электронной форме. </a:t>
            </a:r>
            <a:r>
              <a:rPr lang="ru-RU" sz="1400" dirty="0" smtClean="0">
                <a:solidFill>
                  <a:srgbClr val="FF0000"/>
                </a:solidFill>
              </a:rPr>
              <a:t>О б </a:t>
            </a:r>
            <a:r>
              <a:rPr lang="ru-RU" sz="1400" dirty="0" err="1" smtClean="0">
                <a:solidFill>
                  <a:srgbClr val="FF0000"/>
                </a:solidFill>
              </a:rPr>
              <a:t>р</a:t>
            </a:r>
            <a:r>
              <a:rPr lang="ru-RU" sz="1400" dirty="0" smtClean="0">
                <a:solidFill>
                  <a:srgbClr val="FF0000"/>
                </a:solidFill>
              </a:rPr>
              <a:t> а т и т е в </a:t>
            </a:r>
            <a:r>
              <a:rPr lang="ru-RU" sz="1400" dirty="0" err="1" smtClean="0">
                <a:solidFill>
                  <a:srgbClr val="FF0000"/>
                </a:solidFill>
              </a:rPr>
              <a:t>н</a:t>
            </a:r>
            <a:r>
              <a:rPr lang="ru-RU" sz="1400" dirty="0" smtClean="0">
                <a:solidFill>
                  <a:srgbClr val="FF0000"/>
                </a:solidFill>
              </a:rPr>
              <a:t> и м а </a:t>
            </a:r>
            <a:r>
              <a:rPr lang="ru-RU" sz="1400" dirty="0" err="1" smtClean="0">
                <a:solidFill>
                  <a:srgbClr val="FF0000"/>
                </a:solidFill>
              </a:rPr>
              <a:t>н</a:t>
            </a:r>
            <a:r>
              <a:rPr lang="ru-RU" sz="1400" dirty="0" smtClean="0">
                <a:solidFill>
                  <a:srgbClr val="FF0000"/>
                </a:solidFill>
              </a:rPr>
              <a:t> и е: возможность изменения системы уплаты авансовых платежей предоставлена налогоплательщикам только в 2020 году.</a:t>
            </a:r>
          </a:p>
          <a:p>
            <a:pPr algn="just"/>
            <a:r>
              <a:rPr lang="ru-RU" sz="1400" dirty="0" smtClean="0"/>
              <a:t>            </a:t>
            </a:r>
            <a:endParaRPr lang="ru-RU" sz="1400" dirty="0"/>
          </a:p>
        </p:txBody>
      </p:sp>
    </p:spTree>
    <p:extLst>
      <p:ext uri="{BB962C8B-B14F-4D97-AF65-F5344CB8AC3E}">
        <p14:creationId xmlns:p14="http://schemas.microsoft.com/office/powerpoint/2010/main" val="22988671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ятиугольник 8"/>
          <p:cNvSpPr/>
          <p:nvPr/>
        </p:nvSpPr>
        <p:spPr>
          <a:xfrm>
            <a:off x="395536" y="3363838"/>
            <a:ext cx="3326060" cy="238390"/>
          </a:xfrm>
          <a:prstGeom prst="homePlat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78027" tIns="39014" rIns="78027" bIns="39014" rtlCol="0" anchor="ctr"/>
          <a:lstStyle/>
          <a:p>
            <a:pPr defTabSz="1013469"/>
            <a:endParaRPr lang="ru-RU" sz="1200" dirty="0">
              <a:solidFill>
                <a:schemeClr val="tx1"/>
              </a:solidFill>
              <a:latin typeface="Arial Narrow" panose="020B0606020202030204" pitchFamily="34" charset="0"/>
              <a:cs typeface="Times New Roman" panose="02020603050405020304" pitchFamily="18" charset="0"/>
            </a:endParaRPr>
          </a:p>
        </p:txBody>
      </p:sp>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92500" lnSpcReduction="1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noProof="0" dirty="0" smtClean="0">
                <a:solidFill>
                  <a:schemeClr val="bg1"/>
                </a:solidFill>
                <a:ea typeface="+mj-ea"/>
                <a:cs typeface="+mj-cs"/>
              </a:rPr>
              <a:t>8</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4" name="Заголовок 2"/>
          <p:cNvSpPr>
            <a:spLocks noGrp="1"/>
          </p:cNvSpPr>
          <p:nvPr>
            <p:ph type="title"/>
          </p:nvPr>
        </p:nvSpPr>
        <p:spPr>
          <a:xfrm>
            <a:off x="448676" y="269448"/>
            <a:ext cx="8280920" cy="500782"/>
          </a:xfrm>
        </p:spPr>
        <p:txBody>
          <a:bodyPr/>
          <a:lstStyle/>
          <a:p>
            <a:pPr algn="ctr"/>
            <a:r>
              <a:rPr lang="ru-RU" sz="1800" dirty="0" smtClean="0"/>
              <a:t>Федеральный закон от 22.04.20</a:t>
            </a:r>
            <a:r>
              <a:rPr lang="en-US" sz="1800" dirty="0" smtClean="0"/>
              <a:t>20</a:t>
            </a:r>
            <a:r>
              <a:rPr lang="ru-RU" sz="1800" dirty="0" smtClean="0"/>
              <a:t> № </a:t>
            </a:r>
            <a:r>
              <a:rPr lang="en-US" sz="1800" dirty="0" smtClean="0"/>
              <a:t>121-</a:t>
            </a:r>
            <a:r>
              <a:rPr lang="ru-RU" sz="1800" dirty="0" smtClean="0"/>
              <a:t>ФЗ</a:t>
            </a:r>
            <a:endParaRPr lang="ru-RU" sz="1800" dirty="0"/>
          </a:p>
        </p:txBody>
      </p:sp>
      <p:sp>
        <p:nvSpPr>
          <p:cNvPr id="6" name="Прямоугольник 5"/>
          <p:cNvSpPr/>
          <p:nvPr/>
        </p:nvSpPr>
        <p:spPr>
          <a:xfrm>
            <a:off x="323528" y="699542"/>
            <a:ext cx="8496944" cy="584775"/>
          </a:xfrm>
          <a:prstGeom prst="rect">
            <a:avLst/>
          </a:prstGeom>
        </p:spPr>
        <p:txBody>
          <a:bodyPr wrap="square">
            <a:spAutoFit/>
          </a:bodyPr>
          <a:lstStyle/>
          <a:p>
            <a:r>
              <a:rPr lang="ru-RU" b="1" dirty="0" smtClean="0"/>
              <a:t>Расходы, связанные с профилактикой и лечением новой </a:t>
            </a:r>
            <a:r>
              <a:rPr lang="ru-RU" b="1" dirty="0" err="1" smtClean="0"/>
              <a:t>коронавирусной</a:t>
            </a:r>
            <a:r>
              <a:rPr lang="ru-RU" b="1" dirty="0" smtClean="0"/>
              <a:t> инфекции, учитываются  для целей налогообложения</a:t>
            </a:r>
            <a:endParaRPr lang="ru-RU" b="1" dirty="0"/>
          </a:p>
        </p:txBody>
      </p:sp>
      <p:sp>
        <p:nvSpPr>
          <p:cNvPr id="7" name="Прямоугольник 6"/>
          <p:cNvSpPr/>
          <p:nvPr/>
        </p:nvSpPr>
        <p:spPr>
          <a:xfrm>
            <a:off x="251520" y="1275606"/>
            <a:ext cx="8568952" cy="1600438"/>
          </a:xfrm>
          <a:prstGeom prst="rect">
            <a:avLst/>
          </a:prstGeom>
        </p:spPr>
        <p:txBody>
          <a:bodyPr wrap="square">
            <a:spAutoFit/>
          </a:bodyPr>
          <a:lstStyle/>
          <a:p>
            <a:pPr algn="just"/>
            <a:r>
              <a:rPr lang="ru-RU" sz="1400" dirty="0" smtClean="0">
                <a:solidFill>
                  <a:srgbClr val="FF0000"/>
                </a:solidFill>
              </a:rPr>
              <a:t>Расширен перечень </a:t>
            </a:r>
            <a:r>
              <a:rPr lang="ru-RU" sz="1400" i="1" dirty="0" smtClean="0">
                <a:solidFill>
                  <a:srgbClr val="FF0000"/>
                </a:solidFill>
              </a:rPr>
              <a:t>прочих расходов, связанных с производством и реализацией</a:t>
            </a:r>
            <a:r>
              <a:rPr lang="ru-RU" sz="1400" i="1" dirty="0" smtClean="0"/>
              <a:t>, в частности, на обеспечение нормальных условий труда и мер по технике безопасности. Теперь к ним относятся также расходы </a:t>
            </a:r>
            <a:r>
              <a:rPr lang="ru-RU" sz="1400" dirty="0" smtClean="0"/>
              <a:t>на дезинфекцию помещений и приобретение приборов, лабораторного оборудования, спецодежды и других средств индивидуальной и коллективной защиты, не указанных в </a:t>
            </a:r>
            <a:r>
              <a:rPr lang="ru-RU" sz="1400" dirty="0" err="1" smtClean="0"/>
              <a:t>подп</a:t>
            </a:r>
            <a:r>
              <a:rPr lang="ru-RU" sz="1400" dirty="0" smtClean="0"/>
              <a:t>. 3 п. 1 ст. 254 НК РФ, для выполнения санитарно-эпидемиологических и гигиенических требований органов государственной власти и органов местного самоуправления, их должностных лиц в связи с распространением новой </a:t>
            </a:r>
            <a:r>
              <a:rPr lang="ru-RU" sz="1400" dirty="0" err="1" smtClean="0"/>
              <a:t>коронавирусной</a:t>
            </a:r>
            <a:r>
              <a:rPr lang="ru-RU" sz="1400" dirty="0" smtClean="0"/>
              <a:t> инфекции (подпункт 7 пункта 1 статьи 264 НК РФ)</a:t>
            </a:r>
            <a:endParaRPr lang="ru-RU" sz="1400" dirty="0"/>
          </a:p>
        </p:txBody>
      </p:sp>
      <p:sp>
        <p:nvSpPr>
          <p:cNvPr id="8" name="Прямоугольник 7"/>
          <p:cNvSpPr/>
          <p:nvPr/>
        </p:nvSpPr>
        <p:spPr>
          <a:xfrm>
            <a:off x="251520" y="2931790"/>
            <a:ext cx="8208912" cy="1384995"/>
          </a:xfrm>
          <a:prstGeom prst="rect">
            <a:avLst/>
          </a:prstGeom>
        </p:spPr>
        <p:txBody>
          <a:bodyPr wrap="square">
            <a:spAutoFit/>
          </a:bodyPr>
          <a:lstStyle/>
          <a:p>
            <a:pPr algn="just"/>
            <a:r>
              <a:rPr lang="ru-RU" sz="1400" dirty="0" smtClean="0"/>
              <a:t>Напомним, что в составе материальных расходов также учитываются расходы на приобретение инструментов, приспособлений, инвентаря, приборов, лабораторного оборудования, спецодежды и других средств индивидуальной и коллективной защиты, предусмотренных законодательством Российской Федерации, и другого имущества, не являющихся амортизируемым имуществом. Стоимость такого имущества включается в состав материальных расходов в полной сумме по мере ввода его в эксплуатацию (подп. 3 п. 1 ст. 254 НК РФ).</a:t>
            </a:r>
            <a:endParaRPr lang="ru-RU" sz="1400" dirty="0"/>
          </a:p>
        </p:txBody>
      </p:sp>
    </p:spTree>
    <p:extLst>
      <p:ext uri="{BB962C8B-B14F-4D97-AF65-F5344CB8AC3E}">
        <p14:creationId xmlns:p14="http://schemas.microsoft.com/office/powerpoint/2010/main" val="22988671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ятиугольник 8"/>
          <p:cNvSpPr/>
          <p:nvPr/>
        </p:nvSpPr>
        <p:spPr>
          <a:xfrm>
            <a:off x="395536" y="3363838"/>
            <a:ext cx="3326060" cy="238390"/>
          </a:xfrm>
          <a:prstGeom prst="homePlat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78027" tIns="39014" rIns="78027" bIns="39014" rtlCol="0" anchor="ctr"/>
          <a:lstStyle/>
          <a:p>
            <a:pPr defTabSz="1013469"/>
            <a:endParaRPr lang="ru-RU" sz="1200" dirty="0">
              <a:solidFill>
                <a:schemeClr val="tx1"/>
              </a:solidFill>
              <a:latin typeface="Arial Narrow" panose="020B0606020202030204" pitchFamily="34" charset="0"/>
              <a:cs typeface="Times New Roman" panose="02020603050405020304" pitchFamily="18" charset="0"/>
            </a:endParaRPr>
          </a:p>
        </p:txBody>
      </p:sp>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92500" lnSpcReduction="1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noProof="0" dirty="0" smtClean="0">
                <a:solidFill>
                  <a:schemeClr val="bg1"/>
                </a:solidFill>
                <a:ea typeface="+mj-ea"/>
                <a:cs typeface="+mj-cs"/>
              </a:rPr>
              <a:t>9</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4" name="Заголовок 2"/>
          <p:cNvSpPr>
            <a:spLocks noGrp="1"/>
          </p:cNvSpPr>
          <p:nvPr>
            <p:ph type="title"/>
          </p:nvPr>
        </p:nvSpPr>
        <p:spPr>
          <a:xfrm>
            <a:off x="467544" y="267494"/>
            <a:ext cx="8280920" cy="500782"/>
          </a:xfrm>
        </p:spPr>
        <p:txBody>
          <a:bodyPr/>
          <a:lstStyle/>
          <a:p>
            <a:pPr algn="ctr"/>
            <a:r>
              <a:rPr lang="ru-RU" sz="1800" dirty="0" smtClean="0"/>
              <a:t>Продолжение слайда</a:t>
            </a:r>
            <a:endParaRPr lang="ru-RU" sz="1800" dirty="0"/>
          </a:p>
        </p:txBody>
      </p:sp>
      <p:sp>
        <p:nvSpPr>
          <p:cNvPr id="6" name="Прямоугольник 5"/>
          <p:cNvSpPr/>
          <p:nvPr/>
        </p:nvSpPr>
        <p:spPr>
          <a:xfrm>
            <a:off x="611560" y="771550"/>
            <a:ext cx="7920880" cy="1815882"/>
          </a:xfrm>
          <a:prstGeom prst="rect">
            <a:avLst/>
          </a:prstGeom>
        </p:spPr>
        <p:txBody>
          <a:bodyPr wrap="square">
            <a:spAutoFit/>
          </a:bodyPr>
          <a:lstStyle/>
          <a:p>
            <a:pPr algn="just"/>
            <a:r>
              <a:rPr lang="ru-RU" sz="1400" dirty="0" smtClean="0"/>
              <a:t>Также расходы организаций на оплату услуг по проведению исследований на предмет наличия у работников новой </a:t>
            </a:r>
            <a:r>
              <a:rPr lang="ru-RU" sz="1400" dirty="0" err="1" smtClean="0"/>
              <a:t>коронавирусной</a:t>
            </a:r>
            <a:r>
              <a:rPr lang="ru-RU" sz="1400" dirty="0" smtClean="0"/>
              <a:t> инфекции, а также иммунитета к ней, обусловленные выполнением требований действующего законодательства Российской Федерации в части обеспечения нормальных (безопасных) условий труда работников, учитываются для целей налогообложения прибыли организаций в составе прочих расходов, связанных с производством и реализацией, на основании </a:t>
            </a:r>
            <a:r>
              <a:rPr lang="ru-RU" sz="1400" dirty="0" err="1" smtClean="0"/>
              <a:t>пп</a:t>
            </a:r>
            <a:r>
              <a:rPr lang="ru-RU" sz="1400" dirty="0" smtClean="0"/>
              <a:t>. 7 п. 1 ст. 264 НК РФ. </a:t>
            </a:r>
          </a:p>
          <a:p>
            <a:pPr algn="just"/>
            <a:r>
              <a:rPr lang="ru-RU" sz="1400" dirty="0" smtClean="0"/>
              <a:t>Такие разъяснения даны Минфином России в письме от 23.06.2020 № 03-03-10/54288 (доведено до налоговых органов письмом ФНС России от 29.06.2020 № СД-4-3/10479@).</a:t>
            </a:r>
            <a:endParaRPr lang="ru-RU" sz="1400" dirty="0"/>
          </a:p>
        </p:txBody>
      </p:sp>
    </p:spTree>
    <p:extLst>
      <p:ext uri="{BB962C8B-B14F-4D97-AF65-F5344CB8AC3E}">
        <p14:creationId xmlns:p14="http://schemas.microsoft.com/office/powerpoint/2010/main" val="2298867196"/>
      </p:ext>
    </p:extLst>
  </p:cSld>
  <p:clrMapOvr>
    <a:masterClrMapping/>
  </p:clrMapOvr>
  <p:timing>
    <p:tnLst>
      <p:par>
        <p:cTn id="1" dur="indefinite" restart="never" nodeType="tmRoot"/>
      </p:par>
    </p:tnLst>
  </p:timing>
</p:sld>
</file>

<file path=ppt/theme/theme1.xml><?xml version="1.0" encoding="utf-8"?>
<a:theme xmlns:a="http://schemas.openxmlformats.org/drawingml/2006/main" name="Present_FNS2012_16-9">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104306" tIns="52153" rIns="104306" bIns="52153" rtlCol="0" anchor="ctr">
        <a:normAutofit/>
      </a:bodyPr>
      <a:lstStyle>
        <a:defPPr marL="0" marR="0" indent="0" algn="l" defTabSz="1043056" rtl="0" eaLnBrk="1" fontAlgn="auto" latinLnBrk="0" hangingPunct="1">
          <a:lnSpc>
            <a:spcPct val="100000"/>
          </a:lnSpc>
          <a:spcBef>
            <a:spcPct val="0"/>
          </a:spcBef>
          <a:spcAft>
            <a:spcPts val="0"/>
          </a:spcAft>
          <a:buClrTx/>
          <a:buSzTx/>
          <a:buFontTx/>
          <a:buNone/>
          <a:tabLst/>
          <a:defRPr kumimoji="0" sz="4800" b="1" i="0" u="none" strike="noStrike" kern="1200" cap="none" spc="0" normalizeH="0" baseline="0" noProof="0" dirty="0" smtClean="0">
            <a:ln>
              <a:noFill/>
            </a:ln>
            <a:solidFill>
              <a:srgbClr val="005AA9"/>
            </a:solidFill>
            <a:effectLst/>
            <a:uLnTx/>
            <a:uFillTx/>
            <a:latin typeface="+mj-lt"/>
            <a:ea typeface="+mj-ea"/>
            <a:cs typeface="+mj-cs"/>
          </a:defRPr>
        </a:defPPr>
      </a:lstStyle>
    </a:txDef>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Present_FNS2012_16-9</Template>
  <TotalTime>5510</TotalTime>
  <Words>3074</Words>
  <Application>Microsoft Office PowerPoint</Application>
  <PresentationFormat>Экран (16:9)</PresentationFormat>
  <Paragraphs>213</Paragraphs>
  <Slides>25</Slides>
  <Notes>25</Notes>
  <HiddenSlides>0</HiddenSlides>
  <MMClips>0</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Present_FNS2012_16-9</vt:lpstr>
      <vt:lpstr>  Основные изменения по налогу на прибыль организаций, вступившие в силу с 1 января 2020 года, и вступающие в силу с 2021 года  заместитель начальника отдела налогообложения юридических лиц Жигулин Степан Анатольевич</vt:lpstr>
      <vt:lpstr>    Основные изменения по налогу на прибыль с  2020 года    </vt:lpstr>
      <vt:lpstr>Продолжение слайда</vt:lpstr>
      <vt:lpstr>Продолжение слайда</vt:lpstr>
      <vt:lpstr>Продолжение слайда</vt:lpstr>
      <vt:lpstr>Продолжение слайда</vt:lpstr>
      <vt:lpstr>Федеральный закон от 22.04.2020 № 121-ФЗ</vt:lpstr>
      <vt:lpstr>Федеральный закон от 22.04.2020 № 121-ФЗ</vt:lpstr>
      <vt:lpstr>Продолжение слайда</vt:lpstr>
      <vt:lpstr>Продолжение слайда</vt:lpstr>
      <vt:lpstr>Федеральный закон от 22.04.2020 № 121-ФЗ</vt:lpstr>
      <vt:lpstr>Федеральный закон от 08.06.2020 № 172-ФЗ</vt:lpstr>
      <vt:lpstr>Федеральный закон от 08.06.2020 № 172-ФЗ</vt:lpstr>
      <vt:lpstr>Федеральный закон от 15 октября 2020 года № 323-ФЗ</vt:lpstr>
      <vt:lpstr>Федеральный закон от 31 июля 2020 года № 265-ФЗ</vt:lpstr>
      <vt:lpstr> Федеральный закон от 23.11.2020 № 374-ФЗ«О внесении изменений в части первую и вторую НК РФ и отдельные законодательные акты РФ» </vt:lpstr>
      <vt:lpstr> Инвестиционный налоговый вычет (ИНВ) по расходам на НИОКР </vt:lpstr>
      <vt:lpstr> Признание  доходов (расходов) в виде процентов по долговым обязательствам  из контролируемых сделок </vt:lpstr>
      <vt:lpstr>Специальные правила нормирования процентов по контролируемой задолженности, возникшей до 01.01.2020 </vt:lpstr>
      <vt:lpstr>Федеральный закон от 09.11.2020 № 368-Ф3 «О внесении изменений в части первую и вторую НК РФ» </vt:lpstr>
      <vt:lpstr> Новая форма налоговой декларации по налогу на прибыль </vt:lpstr>
      <vt:lpstr> Доходы музеев, театров, библиотек для целей налогообложения  по налогу на прибыль </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Жигулин С.А.</dc:creator>
  <cp:lastModifiedBy>Жигулин Степан Анатольевич</cp:lastModifiedBy>
  <cp:revision>488</cp:revision>
  <cp:lastPrinted>2021-02-18T02:49:11Z</cp:lastPrinted>
  <dcterms:created xsi:type="dcterms:W3CDTF">2017-01-30T04:46:12Z</dcterms:created>
  <dcterms:modified xsi:type="dcterms:W3CDTF">2021-02-18T04:52:58Z</dcterms:modified>
</cp:coreProperties>
</file>