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4" r:id="rId2"/>
    <p:sldMasterId id="2147483680" r:id="rId3"/>
  </p:sldMasterIdLst>
  <p:notesMasterIdLst>
    <p:notesMasterId r:id="rId13"/>
  </p:notesMasterIdLst>
  <p:sldIdLst>
    <p:sldId id="283" r:id="rId4"/>
    <p:sldId id="306" r:id="rId5"/>
    <p:sldId id="305" r:id="rId6"/>
    <p:sldId id="304" r:id="rId7"/>
    <p:sldId id="293" r:id="rId8"/>
    <p:sldId id="301" r:id="rId9"/>
    <p:sldId id="303" r:id="rId10"/>
    <p:sldId id="307" r:id="rId11"/>
    <p:sldId id="284" r:id="rId12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5AA9"/>
    <a:srgbClr val="FF3300"/>
    <a:srgbClr val="FF33CC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20" y="-270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130547207688079E-2"/>
          <c:y val="4.1277919474668301E-2"/>
          <c:w val="0.71479297439173428"/>
          <c:h val="0.8404482835240528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вновь созданных организаций</c:v>
                </c:pt>
              </c:strCache>
            </c:strRef>
          </c:tx>
          <c:spPr>
            <a:ln w="38100">
              <a:solidFill>
                <a:srgbClr val="0070C0"/>
              </a:solidFill>
            </a:ln>
          </c:spPr>
          <c:marker>
            <c:spPr>
              <a:ln w="38100">
                <a:solidFill>
                  <a:srgbClr val="0070C0"/>
                </a:solidFill>
              </a:ln>
            </c:spPr>
          </c:marker>
          <c:dLbls>
            <c:dLbl>
              <c:idx val="0"/>
              <c:layout>
                <c:manualLayout>
                  <c:x val="-6.9883527454242922E-2"/>
                  <c:y val="-6.33663366336633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1580698835274545E-2"/>
                  <c:y val="-8.31683168316831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6572379367720464E-2"/>
                  <c:y val="-7.1287128712871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9900166389351084E-2"/>
                  <c:y val="-8.7128712871287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3244592346089852E-2"/>
                  <c:y val="9.5049504950495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172532417033028E-2"/>
                  <c:y val="-6.19168837857321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005AA9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13307</c:v>
                </c:pt>
                <c:pt idx="1">
                  <c:v>14477</c:v>
                </c:pt>
                <c:pt idx="2">
                  <c:v>13993</c:v>
                </c:pt>
                <c:pt idx="3">
                  <c:v>15294</c:v>
                </c:pt>
                <c:pt idx="4">
                  <c:v>12643</c:v>
                </c:pt>
                <c:pt idx="5">
                  <c:v>9559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Колчество исключенных из ЕГРЮЛ недействующих организаций</c:v>
                </c:pt>
              </c:strCache>
            </c:strRef>
          </c:tx>
          <c:spPr>
            <a:ln w="38100">
              <a:solidFill>
                <a:srgbClr val="FF0000"/>
              </a:solidFill>
            </a:ln>
          </c:spPr>
          <c:marker>
            <c:spPr>
              <a:ln w="38100"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6.9883527454242936E-2"/>
                  <c:y val="8.7128712871287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3244592346089852E-2"/>
                  <c:y val="9.9009900990098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6589018302828619E-2"/>
                  <c:y val="8.7128712871287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6638935108153077E-2"/>
                  <c:y val="-9.5049504950495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4172532417033028E-2"/>
                  <c:y val="-5.91024799772898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13087</c:v>
                </c:pt>
                <c:pt idx="1">
                  <c:v>13729</c:v>
                </c:pt>
                <c:pt idx="2">
                  <c:v>8321</c:v>
                </c:pt>
                <c:pt idx="3">
                  <c:v>29755</c:v>
                </c:pt>
                <c:pt idx="4">
                  <c:v>15991</c:v>
                </c:pt>
                <c:pt idx="5">
                  <c:v>15040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670208"/>
        <c:axId val="94688384"/>
      </c:lineChart>
      <c:catAx>
        <c:axId val="94670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rgbClr val="002060"/>
            </a:solidFill>
          </a:ln>
        </c:spPr>
        <c:txPr>
          <a:bodyPr/>
          <a:lstStyle/>
          <a:p>
            <a:pPr>
              <a:defRPr sz="1400" b="1">
                <a:solidFill>
                  <a:srgbClr val="002060"/>
                </a:solidFill>
                <a:latin typeface="Trebuchet MS" panose="020B0603020202020204" pitchFamily="34" charset="0"/>
              </a:defRPr>
            </a:pPr>
            <a:endParaRPr lang="ru-RU"/>
          </a:p>
        </c:txPr>
        <c:crossAx val="94688384"/>
        <c:crosses val="autoZero"/>
        <c:auto val="1"/>
        <c:lblAlgn val="ctr"/>
        <c:lblOffset val="100"/>
        <c:noMultiLvlLbl val="0"/>
      </c:catAx>
      <c:valAx>
        <c:axId val="9468838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946702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909796545239826"/>
          <c:y val="0.12745806021553158"/>
          <c:w val="0.24101270126364557"/>
          <c:h val="0.74508387956893674"/>
        </c:manualLayout>
      </c:layout>
      <c:overlay val="0"/>
      <c:txPr>
        <a:bodyPr/>
        <a:lstStyle/>
        <a:p>
          <a:pPr>
            <a:defRPr sz="1400" b="1">
              <a:solidFill>
                <a:srgbClr val="002060"/>
              </a:solidFill>
              <a:latin typeface="Trebuchet MS" panose="020B0603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3BC177-2DFD-4973-8E43-8FBB991EFE7D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97D366-15F4-4780-90E4-D6DBD54964CF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altLang="ru-RU" sz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Выделение в особую группу нарушений, которые могут совершаться при представлении недостоверных сведений при государственной регистрации </a:t>
          </a:r>
          <a:r>
            <a:rPr lang="ru-RU" altLang="ru-RU" sz="12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(часть 5 ст. 14.25 КоАП РФ)</a:t>
          </a:r>
          <a:r>
            <a:rPr lang="ru-RU" altLang="ru-RU" sz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.</a:t>
          </a:r>
          <a:endParaRPr lang="ru-RU" altLang="ru-RU" sz="1200" dirty="0">
            <a:solidFill>
              <a:srgbClr val="FF000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gm:t>
    </dgm:pt>
    <dgm:pt modelId="{C10B0408-829A-4ADF-B472-025734339500}" type="parTrans" cxnId="{9D333516-CB08-48EE-BE45-E178356D2768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852B0795-8CDA-4B51-9FFB-7A9F63D5116B}" type="sibTrans" cxnId="{9D333516-CB08-48EE-BE45-E178356D2768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FBBB339D-F298-406C-9FBA-FF7D53A21D36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altLang="ru-RU" sz="12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Уголовная наказуемость за любые действия</a:t>
          </a:r>
          <a:r>
            <a:rPr lang="ru-RU" altLang="ru-RU" sz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, связанные с регистрацией с использованием подставных лиц (ст.173.1 и ст. 173.2 УК РФ)</a:t>
          </a:r>
          <a:endParaRPr lang="ru-RU" altLang="ru-RU" sz="1200" dirty="0">
            <a:solidFill>
              <a:srgbClr val="FF000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gm:t>
    </dgm:pt>
    <dgm:pt modelId="{21D9C9D0-A503-4000-8301-5DCD38C43C9B}" type="parTrans" cxnId="{92A6AE23-8799-4F02-A258-9E34D1CE92DF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A25DB470-445A-45C4-AD1B-CB93450C0878}" type="sibTrans" cxnId="{92A6AE23-8799-4F02-A258-9E34D1CE92DF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618E2A21-7DCF-49BF-99B5-EDF75BD7DC68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altLang="ru-RU" sz="12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Уточнение понятия должностного лица</a:t>
          </a:r>
          <a:r>
            <a:rPr lang="ru-RU" altLang="ru-RU" sz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 в целях безусловного отнесения к субъектам административных правонарушений (учредители юридического лица, являющиеся заявителями при регистрации).</a:t>
          </a:r>
        </a:p>
      </dgm:t>
    </dgm:pt>
    <dgm:pt modelId="{0D56B0A0-343C-4D3D-88E4-2CCC55C7C4DF}" type="parTrans" cxnId="{2360DE6A-2FE2-4998-BF9B-030EE2C65870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6CB50113-095D-4E65-A0DD-1F5B31C67964}" type="sibTrans" cxnId="{2360DE6A-2FE2-4998-BF9B-030EE2C65870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E34A8F0E-DA28-4071-93A9-9ACA715D2A13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altLang="ru-RU" sz="12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Увеличение срока давности за административные правонарушения </a:t>
          </a:r>
          <a:r>
            <a:rPr lang="ru-RU" altLang="ru-RU" sz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 сфере государственной регистрации </a:t>
          </a:r>
          <a:r>
            <a:rPr lang="ru-RU" altLang="ru-RU" sz="12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до одного года.</a:t>
          </a:r>
          <a:endParaRPr lang="ru-RU" altLang="ru-RU" sz="1200" b="1" dirty="0">
            <a:solidFill>
              <a:srgbClr val="FF000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gm:t>
    </dgm:pt>
    <dgm:pt modelId="{858C7F29-2173-476A-8B21-02C4B3000B0D}" type="parTrans" cxnId="{3E1E3685-21DF-4955-BFC6-A75452CC63F6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EAC3EB75-F43C-4882-A2F2-94B05C2112B8}" type="sibTrans" cxnId="{3E1E3685-21DF-4955-BFC6-A75452CC63F6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9BA27BA4-F61E-4671-A447-9E1BB0215275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altLang="ru-RU" sz="12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Уточнение термина «подставные лица»</a:t>
          </a:r>
          <a:r>
            <a:rPr lang="ru-RU" altLang="ru-RU" sz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 </a:t>
          </a:r>
          <a:r>
            <a:rPr lang="ru-RU" altLang="ru-RU" sz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 целях распространения его на лиц, предоставляющих за плату согласие на регистрацию юридических лиц </a:t>
          </a:r>
          <a:endParaRPr lang="ru-RU" altLang="ru-RU" sz="1200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gm:t>
    </dgm:pt>
    <dgm:pt modelId="{85EF9F31-8C6D-4EE1-AF50-B6DEA5C2041E}" type="parTrans" cxnId="{906C9125-1195-48DE-8398-424B7D34A151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36A7D7DD-AD99-44FA-81E7-65B72688F1D3}" type="sibTrans" cxnId="{906C9125-1195-48DE-8398-424B7D34A151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6E92A0D3-9619-4F5A-A713-BB591459EAB1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altLang="ru-RU" sz="12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Введение процедуры предварительного уведомления об изменении места нахождения</a:t>
          </a:r>
          <a:r>
            <a:rPr lang="ru-RU" altLang="ru-RU" sz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 организации. Осуществление регистрации изменения места нахождения организации </a:t>
          </a:r>
          <a:r>
            <a:rPr lang="ru-RU" altLang="ru-RU" sz="1200" dirty="0" err="1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регорганом</a:t>
          </a:r>
          <a:r>
            <a:rPr lang="ru-RU" altLang="ru-RU" sz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 по новому месту нахождения ЮЛ. </a:t>
          </a:r>
          <a:endParaRPr lang="ru-RU" altLang="ru-RU" sz="1200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gm:t>
    </dgm:pt>
    <dgm:pt modelId="{B6055FD1-862B-4EFF-BCA7-B041F76C8CFC}" type="parTrans" cxnId="{D41CBDE0-D67D-4DC4-B271-29025C2C90E8}">
      <dgm:prSet/>
      <dgm:spPr/>
      <dgm:t>
        <a:bodyPr/>
        <a:lstStyle/>
        <a:p>
          <a:endParaRPr lang="ru-RU"/>
        </a:p>
      </dgm:t>
    </dgm:pt>
    <dgm:pt modelId="{9ABED415-0070-4188-A4BD-9C5B23B0DEB7}" type="sibTrans" cxnId="{D41CBDE0-D67D-4DC4-B271-29025C2C90E8}">
      <dgm:prSet/>
      <dgm:spPr/>
      <dgm:t>
        <a:bodyPr/>
        <a:lstStyle/>
        <a:p>
          <a:endParaRPr lang="ru-RU"/>
        </a:p>
      </dgm:t>
    </dgm:pt>
    <dgm:pt modelId="{645AABA2-B81B-47CB-9663-C1C9A7E7A2E5}" type="pres">
      <dgm:prSet presAssocID="{7B3BC177-2DFD-4973-8E43-8FBB991EFE7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4DD636-CA43-4CD4-BCB1-6B53A06D7403}" type="pres">
      <dgm:prSet presAssocID="{9BA27BA4-F61E-4671-A447-9E1BB0215275}" presName="parentText" presStyleLbl="node1" presStyleIdx="0" presStyleCnt="6" custLinFactY="294155" custLinFactNeighborY="3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83389-9F21-45FC-A635-AC9CF8CCE890}" type="pres">
      <dgm:prSet presAssocID="{36A7D7DD-AD99-44FA-81E7-65B72688F1D3}" presName="spacer" presStyleCnt="0"/>
      <dgm:spPr/>
    </dgm:pt>
    <dgm:pt modelId="{D7A92D81-1932-4533-B6A6-CCFAE95B661E}" type="pres">
      <dgm:prSet presAssocID="{E34A8F0E-DA28-4071-93A9-9ACA715D2A13}" presName="parentText" presStyleLbl="node1" presStyleIdx="1" presStyleCnt="6" custScaleY="91926" custLinFactNeighborX="-885" custLinFactNeighborY="-138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F1CD1E-8EB9-4683-81E4-1693FD0D168C}" type="pres">
      <dgm:prSet presAssocID="{EAC3EB75-F43C-4882-A2F2-94B05C2112B8}" presName="spacer" presStyleCnt="0"/>
      <dgm:spPr/>
    </dgm:pt>
    <dgm:pt modelId="{9E1D82F7-99C5-48FC-A77A-03E3311CF61B}" type="pres">
      <dgm:prSet presAssocID="{618E2A21-7DCF-49BF-99B5-EDF75BD7DC68}" presName="parentText" presStyleLbl="node1" presStyleIdx="2" presStyleCnt="6" custLinFactNeighborY="275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5DD03-FC17-447A-89DF-C1C4DD182FB0}" type="pres">
      <dgm:prSet presAssocID="{6CB50113-095D-4E65-A0DD-1F5B31C67964}" presName="spacer" presStyleCnt="0"/>
      <dgm:spPr/>
    </dgm:pt>
    <dgm:pt modelId="{E4FC5330-E0B7-4EBB-B700-26EC2B2A0983}" type="pres">
      <dgm:prSet presAssocID="{FBBB339D-F298-406C-9FBA-FF7D53A21D36}" presName="parentText" presStyleLbl="node1" presStyleIdx="3" presStyleCnt="6" custLinFactY="100000" custLinFactNeighborX="-3976" custLinFactNeighborY="1022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88EB47-4756-4242-A93E-58C1AD14E631}" type="pres">
      <dgm:prSet presAssocID="{A25DB470-445A-45C4-AD1B-CB93450C0878}" presName="spacer" presStyleCnt="0"/>
      <dgm:spPr/>
    </dgm:pt>
    <dgm:pt modelId="{484C80E9-3794-40D6-9E84-34585953AB5F}" type="pres">
      <dgm:prSet presAssocID="{6E92A0D3-9619-4F5A-A713-BB591459EAB1}" presName="parentText" presStyleLbl="node1" presStyleIdx="4" presStyleCnt="6" custLinFactY="119920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A93B8F-94AD-49B0-9EF7-3B3A510C6477}" type="pres">
      <dgm:prSet presAssocID="{9ABED415-0070-4188-A4BD-9C5B23B0DEB7}" presName="spacer" presStyleCnt="0"/>
      <dgm:spPr/>
    </dgm:pt>
    <dgm:pt modelId="{62007EBC-0380-453E-9FF3-23D0D1C19CCB}" type="pres">
      <dgm:prSet presAssocID="{9897D366-15F4-4780-90E4-D6DBD54964CF}" presName="parentText" presStyleLbl="node1" presStyleIdx="5" presStyleCnt="6" custLinFactY="-628430" custLinFactNeighborY="-7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A6AE23-8799-4F02-A258-9E34D1CE92DF}" srcId="{7B3BC177-2DFD-4973-8E43-8FBB991EFE7D}" destId="{FBBB339D-F298-406C-9FBA-FF7D53A21D36}" srcOrd="3" destOrd="0" parTransId="{21D9C9D0-A503-4000-8301-5DCD38C43C9B}" sibTransId="{A25DB470-445A-45C4-AD1B-CB93450C0878}"/>
    <dgm:cxn modelId="{D56E406F-24F3-493F-8638-9E90032ED41B}" type="presOf" srcId="{9897D366-15F4-4780-90E4-D6DBD54964CF}" destId="{62007EBC-0380-453E-9FF3-23D0D1C19CCB}" srcOrd="0" destOrd="0" presId="urn:microsoft.com/office/officeart/2005/8/layout/vList2"/>
    <dgm:cxn modelId="{906C9125-1195-48DE-8398-424B7D34A151}" srcId="{7B3BC177-2DFD-4973-8E43-8FBB991EFE7D}" destId="{9BA27BA4-F61E-4671-A447-9E1BB0215275}" srcOrd="0" destOrd="0" parTransId="{85EF9F31-8C6D-4EE1-AF50-B6DEA5C2041E}" sibTransId="{36A7D7DD-AD99-44FA-81E7-65B72688F1D3}"/>
    <dgm:cxn modelId="{56B31CB4-0903-4BA6-8867-33FC43DDBF70}" type="presOf" srcId="{6E92A0D3-9619-4F5A-A713-BB591459EAB1}" destId="{484C80E9-3794-40D6-9E84-34585953AB5F}" srcOrd="0" destOrd="0" presId="urn:microsoft.com/office/officeart/2005/8/layout/vList2"/>
    <dgm:cxn modelId="{2360DE6A-2FE2-4998-BF9B-030EE2C65870}" srcId="{7B3BC177-2DFD-4973-8E43-8FBB991EFE7D}" destId="{618E2A21-7DCF-49BF-99B5-EDF75BD7DC68}" srcOrd="2" destOrd="0" parTransId="{0D56B0A0-343C-4D3D-88E4-2CCC55C7C4DF}" sibTransId="{6CB50113-095D-4E65-A0DD-1F5B31C67964}"/>
    <dgm:cxn modelId="{D41CBDE0-D67D-4DC4-B271-29025C2C90E8}" srcId="{7B3BC177-2DFD-4973-8E43-8FBB991EFE7D}" destId="{6E92A0D3-9619-4F5A-A713-BB591459EAB1}" srcOrd="4" destOrd="0" parTransId="{B6055FD1-862B-4EFF-BCA7-B041F76C8CFC}" sibTransId="{9ABED415-0070-4188-A4BD-9C5B23B0DEB7}"/>
    <dgm:cxn modelId="{9D333516-CB08-48EE-BE45-E178356D2768}" srcId="{7B3BC177-2DFD-4973-8E43-8FBB991EFE7D}" destId="{9897D366-15F4-4780-90E4-D6DBD54964CF}" srcOrd="5" destOrd="0" parTransId="{C10B0408-829A-4ADF-B472-025734339500}" sibTransId="{852B0795-8CDA-4B51-9FFB-7A9F63D5116B}"/>
    <dgm:cxn modelId="{204B29F2-5C61-466F-B5E9-22996875BE0E}" type="presOf" srcId="{7B3BC177-2DFD-4973-8E43-8FBB991EFE7D}" destId="{645AABA2-B81B-47CB-9663-C1C9A7E7A2E5}" srcOrd="0" destOrd="0" presId="urn:microsoft.com/office/officeart/2005/8/layout/vList2"/>
    <dgm:cxn modelId="{1B23AA15-EC91-4BA1-9EE6-C86D991289C6}" type="presOf" srcId="{FBBB339D-F298-406C-9FBA-FF7D53A21D36}" destId="{E4FC5330-E0B7-4EBB-B700-26EC2B2A0983}" srcOrd="0" destOrd="0" presId="urn:microsoft.com/office/officeart/2005/8/layout/vList2"/>
    <dgm:cxn modelId="{3E1E3685-21DF-4955-BFC6-A75452CC63F6}" srcId="{7B3BC177-2DFD-4973-8E43-8FBB991EFE7D}" destId="{E34A8F0E-DA28-4071-93A9-9ACA715D2A13}" srcOrd="1" destOrd="0" parTransId="{858C7F29-2173-476A-8B21-02C4B3000B0D}" sibTransId="{EAC3EB75-F43C-4882-A2F2-94B05C2112B8}"/>
    <dgm:cxn modelId="{C7AFA710-764B-444A-A2E0-CE3891419593}" type="presOf" srcId="{9BA27BA4-F61E-4671-A447-9E1BB0215275}" destId="{2D4DD636-CA43-4CD4-BCB1-6B53A06D7403}" srcOrd="0" destOrd="0" presId="urn:microsoft.com/office/officeart/2005/8/layout/vList2"/>
    <dgm:cxn modelId="{6F306954-7AA9-461D-91C9-E41299854F20}" type="presOf" srcId="{618E2A21-7DCF-49BF-99B5-EDF75BD7DC68}" destId="{9E1D82F7-99C5-48FC-A77A-03E3311CF61B}" srcOrd="0" destOrd="0" presId="urn:microsoft.com/office/officeart/2005/8/layout/vList2"/>
    <dgm:cxn modelId="{6C4A9A8D-6A27-4D10-A058-50670807C278}" type="presOf" srcId="{E34A8F0E-DA28-4071-93A9-9ACA715D2A13}" destId="{D7A92D81-1932-4533-B6A6-CCFAE95B661E}" srcOrd="0" destOrd="0" presId="urn:microsoft.com/office/officeart/2005/8/layout/vList2"/>
    <dgm:cxn modelId="{3AA9C2BF-53D5-45DC-A831-7ECEAFEE4926}" type="presParOf" srcId="{645AABA2-B81B-47CB-9663-C1C9A7E7A2E5}" destId="{2D4DD636-CA43-4CD4-BCB1-6B53A06D7403}" srcOrd="0" destOrd="0" presId="urn:microsoft.com/office/officeart/2005/8/layout/vList2"/>
    <dgm:cxn modelId="{8527E1F8-0D64-4CC3-A0E5-44E7B1611F90}" type="presParOf" srcId="{645AABA2-B81B-47CB-9663-C1C9A7E7A2E5}" destId="{47F83389-9F21-45FC-A635-AC9CF8CCE890}" srcOrd="1" destOrd="0" presId="urn:microsoft.com/office/officeart/2005/8/layout/vList2"/>
    <dgm:cxn modelId="{2399A9A5-29BE-4767-B458-B19C04F9A2BD}" type="presParOf" srcId="{645AABA2-B81B-47CB-9663-C1C9A7E7A2E5}" destId="{D7A92D81-1932-4533-B6A6-CCFAE95B661E}" srcOrd="2" destOrd="0" presId="urn:microsoft.com/office/officeart/2005/8/layout/vList2"/>
    <dgm:cxn modelId="{DA23170C-5C13-4984-913E-385FC425EC03}" type="presParOf" srcId="{645AABA2-B81B-47CB-9663-C1C9A7E7A2E5}" destId="{07F1CD1E-8EB9-4683-81E4-1693FD0D168C}" srcOrd="3" destOrd="0" presId="urn:microsoft.com/office/officeart/2005/8/layout/vList2"/>
    <dgm:cxn modelId="{C51BDC96-5254-4615-8342-2F4D8E0FEA44}" type="presParOf" srcId="{645AABA2-B81B-47CB-9663-C1C9A7E7A2E5}" destId="{9E1D82F7-99C5-48FC-A77A-03E3311CF61B}" srcOrd="4" destOrd="0" presId="urn:microsoft.com/office/officeart/2005/8/layout/vList2"/>
    <dgm:cxn modelId="{1F42337D-2F42-43F0-818A-86DB7B313FD7}" type="presParOf" srcId="{645AABA2-B81B-47CB-9663-C1C9A7E7A2E5}" destId="{3C45DD03-FC17-447A-89DF-C1C4DD182FB0}" srcOrd="5" destOrd="0" presId="urn:microsoft.com/office/officeart/2005/8/layout/vList2"/>
    <dgm:cxn modelId="{D8F605A5-47A5-4B6A-AFE0-746151BDC626}" type="presParOf" srcId="{645AABA2-B81B-47CB-9663-C1C9A7E7A2E5}" destId="{E4FC5330-E0B7-4EBB-B700-26EC2B2A0983}" srcOrd="6" destOrd="0" presId="urn:microsoft.com/office/officeart/2005/8/layout/vList2"/>
    <dgm:cxn modelId="{56B6D46C-DDA3-4214-B4F5-427A86E3878A}" type="presParOf" srcId="{645AABA2-B81B-47CB-9663-C1C9A7E7A2E5}" destId="{9488EB47-4756-4242-A93E-58C1AD14E631}" srcOrd="7" destOrd="0" presId="urn:microsoft.com/office/officeart/2005/8/layout/vList2"/>
    <dgm:cxn modelId="{5987D0BE-3AAA-4128-A9E6-A9000B77F0DF}" type="presParOf" srcId="{645AABA2-B81B-47CB-9663-C1C9A7E7A2E5}" destId="{484C80E9-3794-40D6-9E84-34585953AB5F}" srcOrd="8" destOrd="0" presId="urn:microsoft.com/office/officeart/2005/8/layout/vList2"/>
    <dgm:cxn modelId="{9F6821D3-AFD3-4BBF-9889-648ACA60E399}" type="presParOf" srcId="{645AABA2-B81B-47CB-9663-C1C9A7E7A2E5}" destId="{71A93B8F-94AD-49B0-9EF7-3B3A510C6477}" srcOrd="9" destOrd="0" presId="urn:microsoft.com/office/officeart/2005/8/layout/vList2"/>
    <dgm:cxn modelId="{7C79A517-10E5-4D22-8DFA-260CF2183247}" type="presParOf" srcId="{645AABA2-B81B-47CB-9663-C1C9A7E7A2E5}" destId="{62007EBC-0380-453E-9FF3-23D0D1C19CCB}" srcOrd="10" destOrd="0" presId="urn:microsoft.com/office/officeart/2005/8/layout/vList2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3BC177-2DFD-4973-8E43-8FBB991EFE7D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D75260-18D2-45F0-9BDD-4CA1AB0AAC19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altLang="ru-RU" sz="14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Введение </a:t>
          </a:r>
          <a:r>
            <a:rPr lang="ru-RU" altLang="ru-RU" sz="14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процедуры проверки достоверности сведений</a:t>
          </a:r>
          <a:r>
            <a:rPr lang="ru-RU" altLang="ru-RU" sz="14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, а также возможности </a:t>
          </a:r>
          <a:r>
            <a:rPr lang="ru-RU" altLang="ru-RU" sz="14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приостановления </a:t>
          </a:r>
          <a:r>
            <a:rPr lang="ru-RU" altLang="ru-RU" sz="14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для этих целей государственной регистрации на срок до 30 дней</a:t>
          </a:r>
          <a:endParaRPr lang="ru-RU" sz="1400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B704E834-10A6-4914-8AF6-97FE1CCBBC87}" type="parTrans" cxnId="{F51E3BFC-ACD8-499A-A999-F0ECD5B10CEF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898FD2AD-C950-46C4-82FC-C147C6BD9F23}" type="sibTrans" cxnId="{F51E3BFC-ACD8-499A-A999-F0ECD5B10CEF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9897D366-15F4-4780-90E4-D6DBD54964CF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altLang="ru-RU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Регламентация </a:t>
          </a:r>
          <a:r>
            <a:rPr lang="ru-RU" altLang="ru-RU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возможности внесения </a:t>
          </a:r>
          <a:r>
            <a:rPr lang="ru-RU" altLang="ru-RU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 единый государственный реестр юридических лиц </a:t>
          </a:r>
          <a:r>
            <a:rPr lang="ru-RU" altLang="ru-RU" b="1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записи о недостоверности сведений</a:t>
          </a:r>
          <a:r>
            <a:rPr lang="ru-RU" altLang="ru-RU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 о юридическом лице </a:t>
          </a:r>
          <a:endParaRPr lang="ru-RU" altLang="ru-RU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gm:t>
    </dgm:pt>
    <dgm:pt modelId="{C10B0408-829A-4ADF-B472-025734339500}" type="parTrans" cxnId="{9D333516-CB08-48EE-BE45-E178356D2768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852B0795-8CDA-4B51-9FFB-7A9F63D5116B}" type="sibTrans" cxnId="{9D333516-CB08-48EE-BE45-E178356D2768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F7061D94-42DD-4A58-BB16-B6BACE17750A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altLang="ru-RU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Введение </a:t>
          </a:r>
          <a:r>
            <a:rPr lang="ru-RU" altLang="ru-RU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ограничения на участие в создании юридических лиц </a:t>
          </a:r>
          <a:r>
            <a:rPr lang="ru-RU" altLang="ru-RU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на определённый срок для физических лиц, ранее задействованных в создании и деятельности юридических лиц с признаками фиктивной деятельности, нарушавших законодательство </a:t>
          </a:r>
          <a:endParaRPr lang="ru-RU" altLang="ru-RU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gm:t>
    </dgm:pt>
    <dgm:pt modelId="{9E44A058-EF56-4A3B-8032-14AAB42A8376}" type="parTrans" cxnId="{9C261C8F-347E-4A43-966A-B8F2E04042DB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F304207B-BC99-4039-AE6A-18A553A4F7EB}" type="sibTrans" cxnId="{9C261C8F-347E-4A43-966A-B8F2E04042DB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B9115918-A388-4283-B738-974E499D622F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altLang="ru-RU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Введение </a:t>
          </a:r>
          <a:r>
            <a:rPr lang="ru-RU" altLang="ru-RU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дополнительных оснований для отказа в государственной регистрации </a:t>
          </a:r>
          <a:r>
            <a:rPr lang="ru-RU" altLang="ru-RU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 случае несоблюдения обязательных процедур</a:t>
          </a:r>
          <a:endParaRPr lang="ru-RU" altLang="ru-RU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gm:t>
    </dgm:pt>
    <dgm:pt modelId="{BE5659F0-2A85-4F78-AF48-C8D9F514DE8D}" type="parTrans" cxnId="{DC2B48BF-06B3-4C0D-BA66-A6D58B78C3A8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F8591DC5-AACC-4FFC-BF07-20C7D138DD0D}" type="sibTrans" cxnId="{DC2B48BF-06B3-4C0D-BA66-A6D58B78C3A8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FBBB339D-F298-406C-9FBA-FF7D53A21D36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altLang="ru-RU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Внесение изменений </a:t>
          </a:r>
          <a:r>
            <a:rPr lang="ru-RU" altLang="ru-RU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для исключения злоупотреблений процедурами </a:t>
          </a:r>
          <a:r>
            <a:rPr lang="ru-RU" altLang="ru-RU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регистрации при ликвидации юридического лица</a:t>
          </a:r>
          <a:endParaRPr lang="ru-RU" altLang="ru-RU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gm:t>
    </dgm:pt>
    <dgm:pt modelId="{21D9C9D0-A503-4000-8301-5DCD38C43C9B}" type="parTrans" cxnId="{92A6AE23-8799-4F02-A258-9E34D1CE92DF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A25DB470-445A-45C4-AD1B-CB93450C0878}" type="sibTrans" cxnId="{92A6AE23-8799-4F02-A258-9E34D1CE92DF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645AABA2-B81B-47CB-9663-C1C9A7E7A2E5}" type="pres">
      <dgm:prSet presAssocID="{7B3BC177-2DFD-4973-8E43-8FBB991EFE7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851938-D06D-4EF3-9070-8635E7D7B7FB}" type="pres">
      <dgm:prSet presAssocID="{D6D75260-18D2-45F0-9BDD-4CA1AB0AAC19}" presName="parentText" presStyleLbl="node1" presStyleIdx="0" presStyleCnt="5" custLinFactY="9286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09D695-F361-468E-B4C2-6A0C8BCBFD21}" type="pres">
      <dgm:prSet presAssocID="{898FD2AD-C950-46C4-82FC-C147C6BD9F23}" presName="spacer" presStyleCnt="0"/>
      <dgm:spPr/>
    </dgm:pt>
    <dgm:pt modelId="{E4FC5330-E0B7-4EBB-B700-26EC2B2A0983}" type="pres">
      <dgm:prSet presAssocID="{FBBB339D-F298-406C-9FBA-FF7D53A21D36}" presName="parentText" presStyleLbl="node1" presStyleIdx="1" presStyleCnt="5" custLinFactY="9671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88EB47-4756-4242-A93E-58C1AD14E631}" type="pres">
      <dgm:prSet presAssocID="{A25DB470-445A-45C4-AD1B-CB93450C0878}" presName="spacer" presStyleCnt="0"/>
      <dgm:spPr/>
    </dgm:pt>
    <dgm:pt modelId="{A7D33369-EF5D-4D39-911A-0D7273F0AFA6}" type="pres">
      <dgm:prSet presAssocID="{B9115918-A388-4283-B738-974E499D622F}" presName="parentText" presStyleLbl="node1" presStyleIdx="2" presStyleCnt="5" custLinFactY="9786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28821B-A946-4456-B9AF-C0D701C502CE}" type="pres">
      <dgm:prSet presAssocID="{F8591DC5-AACC-4FFC-BF07-20C7D138DD0D}" presName="spacer" presStyleCnt="0"/>
      <dgm:spPr/>
    </dgm:pt>
    <dgm:pt modelId="{C264964F-9A3D-4921-A672-314C4CBC70F0}" type="pres">
      <dgm:prSet presAssocID="{F7061D94-42DD-4A58-BB16-B6BACE17750A}" presName="parentText" presStyleLbl="node1" presStyleIdx="3" presStyleCnt="5" custLinFactY="8932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158D0D-8AF9-4991-B825-FC6C1F897065}" type="pres">
      <dgm:prSet presAssocID="{F304207B-BC99-4039-AE6A-18A553A4F7EB}" presName="spacer" presStyleCnt="0"/>
      <dgm:spPr/>
    </dgm:pt>
    <dgm:pt modelId="{62007EBC-0380-453E-9FF3-23D0D1C19CCB}" type="pres">
      <dgm:prSet presAssocID="{9897D366-15F4-4780-90E4-D6DBD54964CF}" presName="parentText" presStyleLbl="node1" presStyleIdx="4" presStyleCnt="5" custLinFactY="-400155" custLinFactNeighborY="-5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A6AE23-8799-4F02-A258-9E34D1CE92DF}" srcId="{7B3BC177-2DFD-4973-8E43-8FBB991EFE7D}" destId="{FBBB339D-F298-406C-9FBA-FF7D53A21D36}" srcOrd="1" destOrd="0" parTransId="{21D9C9D0-A503-4000-8301-5DCD38C43C9B}" sibTransId="{A25DB470-445A-45C4-AD1B-CB93450C0878}"/>
    <dgm:cxn modelId="{DC2B48BF-06B3-4C0D-BA66-A6D58B78C3A8}" srcId="{7B3BC177-2DFD-4973-8E43-8FBB991EFE7D}" destId="{B9115918-A388-4283-B738-974E499D622F}" srcOrd="2" destOrd="0" parTransId="{BE5659F0-2A85-4F78-AF48-C8D9F514DE8D}" sibTransId="{F8591DC5-AACC-4FFC-BF07-20C7D138DD0D}"/>
    <dgm:cxn modelId="{F51E3BFC-ACD8-499A-A999-F0ECD5B10CEF}" srcId="{7B3BC177-2DFD-4973-8E43-8FBB991EFE7D}" destId="{D6D75260-18D2-45F0-9BDD-4CA1AB0AAC19}" srcOrd="0" destOrd="0" parTransId="{B704E834-10A6-4914-8AF6-97FE1CCBBC87}" sibTransId="{898FD2AD-C950-46C4-82FC-C147C6BD9F23}"/>
    <dgm:cxn modelId="{04D232D5-D0F9-4643-9F50-A5CD36CFC9CF}" type="presOf" srcId="{D6D75260-18D2-45F0-9BDD-4CA1AB0AAC19}" destId="{E9851938-D06D-4EF3-9070-8635E7D7B7FB}" srcOrd="0" destOrd="0" presId="urn:microsoft.com/office/officeart/2005/8/layout/vList2"/>
    <dgm:cxn modelId="{CD084480-C5BC-49F9-881F-7F9D80FC8296}" type="presOf" srcId="{FBBB339D-F298-406C-9FBA-FF7D53A21D36}" destId="{E4FC5330-E0B7-4EBB-B700-26EC2B2A0983}" srcOrd="0" destOrd="0" presId="urn:microsoft.com/office/officeart/2005/8/layout/vList2"/>
    <dgm:cxn modelId="{90421127-7958-4F66-B4B6-D6FBDE0F200C}" type="presOf" srcId="{9897D366-15F4-4780-90E4-D6DBD54964CF}" destId="{62007EBC-0380-453E-9FF3-23D0D1C19CCB}" srcOrd="0" destOrd="0" presId="urn:microsoft.com/office/officeart/2005/8/layout/vList2"/>
    <dgm:cxn modelId="{9C261C8F-347E-4A43-966A-B8F2E04042DB}" srcId="{7B3BC177-2DFD-4973-8E43-8FBB991EFE7D}" destId="{F7061D94-42DD-4A58-BB16-B6BACE17750A}" srcOrd="3" destOrd="0" parTransId="{9E44A058-EF56-4A3B-8032-14AAB42A8376}" sibTransId="{F304207B-BC99-4039-AE6A-18A553A4F7EB}"/>
    <dgm:cxn modelId="{9D333516-CB08-48EE-BE45-E178356D2768}" srcId="{7B3BC177-2DFD-4973-8E43-8FBB991EFE7D}" destId="{9897D366-15F4-4780-90E4-D6DBD54964CF}" srcOrd="4" destOrd="0" parTransId="{C10B0408-829A-4ADF-B472-025734339500}" sibTransId="{852B0795-8CDA-4B51-9FFB-7A9F63D5116B}"/>
    <dgm:cxn modelId="{DA63EF84-3448-4949-8E45-58E9D2089266}" type="presOf" srcId="{B9115918-A388-4283-B738-974E499D622F}" destId="{A7D33369-EF5D-4D39-911A-0D7273F0AFA6}" srcOrd="0" destOrd="0" presId="urn:microsoft.com/office/officeart/2005/8/layout/vList2"/>
    <dgm:cxn modelId="{C372528E-B95F-4DD1-9B26-745D9772B6BE}" type="presOf" srcId="{7B3BC177-2DFD-4973-8E43-8FBB991EFE7D}" destId="{645AABA2-B81B-47CB-9663-C1C9A7E7A2E5}" srcOrd="0" destOrd="0" presId="urn:microsoft.com/office/officeart/2005/8/layout/vList2"/>
    <dgm:cxn modelId="{AEC773DE-7178-4CE1-BD6E-A593FFAFCC24}" type="presOf" srcId="{F7061D94-42DD-4A58-BB16-B6BACE17750A}" destId="{C264964F-9A3D-4921-A672-314C4CBC70F0}" srcOrd="0" destOrd="0" presId="urn:microsoft.com/office/officeart/2005/8/layout/vList2"/>
    <dgm:cxn modelId="{CDC95E49-440E-4EAE-AA94-1675F4ED86B8}" type="presParOf" srcId="{645AABA2-B81B-47CB-9663-C1C9A7E7A2E5}" destId="{E9851938-D06D-4EF3-9070-8635E7D7B7FB}" srcOrd="0" destOrd="0" presId="urn:microsoft.com/office/officeart/2005/8/layout/vList2"/>
    <dgm:cxn modelId="{25FD77C7-F95B-4E1F-8196-17894EB7E31D}" type="presParOf" srcId="{645AABA2-B81B-47CB-9663-C1C9A7E7A2E5}" destId="{EE09D695-F361-468E-B4C2-6A0C8BCBFD21}" srcOrd="1" destOrd="0" presId="urn:microsoft.com/office/officeart/2005/8/layout/vList2"/>
    <dgm:cxn modelId="{329BD8F7-2586-48CA-B386-EB0575BC8964}" type="presParOf" srcId="{645AABA2-B81B-47CB-9663-C1C9A7E7A2E5}" destId="{E4FC5330-E0B7-4EBB-B700-26EC2B2A0983}" srcOrd="2" destOrd="0" presId="urn:microsoft.com/office/officeart/2005/8/layout/vList2"/>
    <dgm:cxn modelId="{252E266B-87BA-4E1D-8387-B651B70BDCB5}" type="presParOf" srcId="{645AABA2-B81B-47CB-9663-C1C9A7E7A2E5}" destId="{9488EB47-4756-4242-A93E-58C1AD14E631}" srcOrd="3" destOrd="0" presId="urn:microsoft.com/office/officeart/2005/8/layout/vList2"/>
    <dgm:cxn modelId="{0D095EAC-AB28-48A2-B941-822F21ECD1AA}" type="presParOf" srcId="{645AABA2-B81B-47CB-9663-C1C9A7E7A2E5}" destId="{A7D33369-EF5D-4D39-911A-0D7273F0AFA6}" srcOrd="4" destOrd="0" presId="urn:microsoft.com/office/officeart/2005/8/layout/vList2"/>
    <dgm:cxn modelId="{D57AB34C-7A9F-4680-851B-40A60647526D}" type="presParOf" srcId="{645AABA2-B81B-47CB-9663-C1C9A7E7A2E5}" destId="{1728821B-A946-4456-B9AF-C0D701C502CE}" srcOrd="5" destOrd="0" presId="urn:microsoft.com/office/officeart/2005/8/layout/vList2"/>
    <dgm:cxn modelId="{9A29BAD1-4DE4-43C7-B539-50ADFC90D2D6}" type="presParOf" srcId="{645AABA2-B81B-47CB-9663-C1C9A7E7A2E5}" destId="{C264964F-9A3D-4921-A672-314C4CBC70F0}" srcOrd="6" destOrd="0" presId="urn:microsoft.com/office/officeart/2005/8/layout/vList2"/>
    <dgm:cxn modelId="{E3CD95A6-FEC2-4F52-BDE5-78D2362DACA8}" type="presParOf" srcId="{645AABA2-B81B-47CB-9663-C1C9A7E7A2E5}" destId="{8C158D0D-8AF9-4991-B825-FC6C1F897065}" srcOrd="7" destOrd="0" presId="urn:microsoft.com/office/officeart/2005/8/layout/vList2"/>
    <dgm:cxn modelId="{19D43019-3BEE-4922-ACFF-C3DF293CFB47}" type="presParOf" srcId="{645AABA2-B81B-47CB-9663-C1C9A7E7A2E5}" destId="{62007EBC-0380-453E-9FF3-23D0D1C19CCB}" srcOrd="8" destOrd="0" presId="urn:microsoft.com/office/officeart/2005/8/layout/vList2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D095AA-1FBA-4B0A-A144-338A9C518112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F360CD-8B82-4734-823B-54638C60B00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rebuchet MS" panose="020B0603020202020204" pitchFamily="34" charset="0"/>
            </a:rPr>
            <a:t>ОГРАНИЧЕНИЯ НА 3 ГОДА ДЛЯ ВНЕСЕНИЯ В ЕГРЮЛ СВЕДЕНИЙ О РУКОВОДИТЕЛЕ И/ИЛИ УЧРЕДИТЕЛЕ</a:t>
          </a:r>
          <a:endParaRPr lang="ru-RU" sz="1800" b="1" dirty="0">
            <a:solidFill>
              <a:srgbClr val="002060"/>
            </a:solidFill>
            <a:latin typeface="Trebuchet MS" panose="020B0603020202020204" pitchFamily="34" charset="0"/>
          </a:endParaRPr>
        </a:p>
      </dgm:t>
    </dgm:pt>
    <dgm:pt modelId="{D4079284-DC88-4B04-B2BE-86C237020430}" type="parTrans" cxnId="{7DE1BE34-5DE6-4EFA-AEBA-9D68F44A9562}">
      <dgm:prSet/>
      <dgm:spPr/>
      <dgm:t>
        <a:bodyPr/>
        <a:lstStyle/>
        <a:p>
          <a:endParaRPr lang="ru-RU"/>
        </a:p>
      </dgm:t>
    </dgm:pt>
    <dgm:pt modelId="{FC0B5735-76DE-4C48-A33D-DDE08B0EF92C}" type="sibTrans" cxnId="{7DE1BE34-5DE6-4EFA-AEBA-9D68F44A9562}">
      <dgm:prSet/>
      <dgm:spPr/>
      <dgm:t>
        <a:bodyPr/>
        <a:lstStyle/>
        <a:p>
          <a:endParaRPr lang="ru-RU"/>
        </a:p>
      </dgm:t>
    </dgm:pt>
    <dgm:pt modelId="{63B76A03-CAB2-40ED-B8F6-8DC407138B59}">
      <dgm:prSet phldrT="[Текст]" custT="1"/>
      <dgm:spPr>
        <a:solidFill>
          <a:schemeClr val="accent1">
            <a:lumMod val="40000"/>
            <a:lumOff val="6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ОРГАНИЗАЦИЯ ИСКЛЮЧЕНА ИЗ ЕГРЮЛ КАК НЕДЕЙСТВУЮЩЕЕ ЮЛ ПРИ НАЛИЧИИ ЗАДОЛЖЕННОСТИ ПЕРЕД БЮДЖЕТОМ</a:t>
          </a:r>
          <a:endParaRPr lang="ru-RU" sz="2000" b="1" dirty="0">
            <a:solidFill>
              <a:srgbClr val="002060"/>
            </a:solidFill>
          </a:endParaRPr>
        </a:p>
      </dgm:t>
    </dgm:pt>
    <dgm:pt modelId="{3229BF96-1195-4142-B0A2-0B155372F107}" type="parTrans" cxnId="{8F8A70F8-AE66-4E0A-8CF5-AEC068A27158}">
      <dgm:prSet/>
      <dgm:spPr/>
      <dgm:t>
        <a:bodyPr/>
        <a:lstStyle/>
        <a:p>
          <a:endParaRPr lang="ru-RU"/>
        </a:p>
      </dgm:t>
    </dgm:pt>
    <dgm:pt modelId="{3C085B79-8FAD-41C4-B057-179C524A5F3D}" type="sibTrans" cxnId="{8F8A70F8-AE66-4E0A-8CF5-AEC068A27158}">
      <dgm:prSet/>
      <dgm:spPr/>
      <dgm:t>
        <a:bodyPr/>
        <a:lstStyle/>
        <a:p>
          <a:endParaRPr lang="ru-RU"/>
        </a:p>
      </dgm:t>
    </dgm:pt>
    <dgm:pt modelId="{E438D430-38CD-4B3B-9D67-3D856FC73794}">
      <dgm:prSet phldrT="[Текст]" custT="1"/>
      <dgm:spPr>
        <a:solidFill>
          <a:srgbClr val="FF99CC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В ОТНОШЕНИИ  ОРГАНИЗАЦИИ СОДЕРЖИТСЯ ЗАПИСЬ О НЕДОСТОВЕРНОСТИ СВЕДЕНИЙ</a:t>
          </a:r>
          <a:endParaRPr lang="ru-RU" sz="2000" b="1" dirty="0">
            <a:solidFill>
              <a:srgbClr val="002060"/>
            </a:solidFill>
          </a:endParaRPr>
        </a:p>
      </dgm:t>
    </dgm:pt>
    <dgm:pt modelId="{55F71CD0-BD83-4016-BC74-FC4FD04C38D9}" type="parTrans" cxnId="{9FC2F321-D402-4119-B162-751178B22291}">
      <dgm:prSet/>
      <dgm:spPr/>
      <dgm:t>
        <a:bodyPr/>
        <a:lstStyle/>
        <a:p>
          <a:endParaRPr lang="ru-RU"/>
        </a:p>
      </dgm:t>
    </dgm:pt>
    <dgm:pt modelId="{0069D4BC-E2CA-4174-B896-7AF1DF4D9017}" type="sibTrans" cxnId="{9FC2F321-D402-4119-B162-751178B22291}">
      <dgm:prSet/>
      <dgm:spPr/>
      <dgm:t>
        <a:bodyPr/>
        <a:lstStyle/>
        <a:p>
          <a:endParaRPr lang="ru-RU"/>
        </a:p>
      </dgm:t>
    </dgm:pt>
    <dgm:pt modelId="{52E00A85-8AF4-4403-9571-87BF87C16C00}">
      <dgm:prSet phldrT="[Текст]" custT="1"/>
      <dgm:spPr>
        <a:solidFill>
          <a:srgbClr val="92D05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dirty="0" smtClean="0"/>
            <a:t> </a:t>
          </a:r>
          <a:r>
            <a:rPr lang="ru-RU" sz="2000" b="1" dirty="0" smtClean="0">
              <a:solidFill>
                <a:srgbClr val="002060"/>
              </a:solidFill>
            </a:rPr>
            <a:t>В ОТНОШЕНИИ ОРГАНИЗАЦИИ НЕ ИСПОЛНЕНО РЕШЕНИЕ СУДА О ПРИНУДИТЕЛЬНОЙ ЛИКВИДАЦИИ</a:t>
          </a:r>
          <a:endParaRPr lang="ru-RU" sz="2000" b="1" dirty="0">
            <a:solidFill>
              <a:srgbClr val="002060"/>
            </a:solidFill>
          </a:endParaRPr>
        </a:p>
      </dgm:t>
    </dgm:pt>
    <dgm:pt modelId="{43B8AFC9-919C-4E81-BDC2-C4DBFAF5A8AC}" type="parTrans" cxnId="{C259FAE9-2F06-4FAB-9BEF-1272E2D2F8C3}">
      <dgm:prSet/>
      <dgm:spPr/>
      <dgm:t>
        <a:bodyPr/>
        <a:lstStyle/>
        <a:p>
          <a:endParaRPr lang="ru-RU"/>
        </a:p>
      </dgm:t>
    </dgm:pt>
    <dgm:pt modelId="{4FFA3D11-FAA3-4E63-B149-E6D8CB00D7D8}" type="sibTrans" cxnId="{C259FAE9-2F06-4FAB-9BEF-1272E2D2F8C3}">
      <dgm:prSet/>
      <dgm:spPr/>
      <dgm:t>
        <a:bodyPr/>
        <a:lstStyle/>
        <a:p>
          <a:endParaRPr lang="ru-RU"/>
        </a:p>
      </dgm:t>
    </dgm:pt>
    <dgm:pt modelId="{66FE042A-1A9A-4795-BE71-D589A00BF99D}" type="pres">
      <dgm:prSet presAssocID="{2CD095AA-1FBA-4B0A-A144-338A9C51811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6ABD82-72DE-42E7-AABC-418175E3BCB7}" type="pres">
      <dgm:prSet presAssocID="{16F360CD-8B82-4734-823B-54638C60B005}" presName="roof" presStyleLbl="dkBgShp" presStyleIdx="0" presStyleCnt="2" custScaleY="55039" custLinFactNeighborX="893" custLinFactNeighborY="18137"/>
      <dgm:spPr/>
      <dgm:t>
        <a:bodyPr/>
        <a:lstStyle/>
        <a:p>
          <a:endParaRPr lang="ru-RU"/>
        </a:p>
      </dgm:t>
    </dgm:pt>
    <dgm:pt modelId="{81565F8B-C568-4E82-9C5A-EF01AFA5D4DD}" type="pres">
      <dgm:prSet presAssocID="{16F360CD-8B82-4734-823B-54638C60B005}" presName="pillars" presStyleCnt="0"/>
      <dgm:spPr/>
    </dgm:pt>
    <dgm:pt modelId="{90E504D3-D6E6-4D2D-9A35-CC684EA18661}" type="pres">
      <dgm:prSet presAssocID="{16F360CD-8B82-4734-823B-54638C60B005}" presName="pillar1" presStyleLbl="node1" presStyleIdx="0" presStyleCnt="3" custScaleY="111122" custLinFactNeighborX="-147" custLinFactNeighborY="-1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BB63BE-9951-4F5C-889C-BBE104D9A0CA}" type="pres">
      <dgm:prSet presAssocID="{E438D430-38CD-4B3B-9D67-3D856FC73794}" presName="pillarX" presStyleLbl="node1" presStyleIdx="1" presStyleCnt="3" custScaleY="112799" custLinFactNeighborX="340" custLinFactNeighborY="4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C2373-3BBA-4E05-9B5A-06285C375E6A}" type="pres">
      <dgm:prSet presAssocID="{52E00A85-8AF4-4403-9571-87BF87C16C00}" presName="pillarX" presStyleLbl="node1" presStyleIdx="2" presStyleCnt="3" custScaleY="112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1D7C1-2BE2-4AB3-906E-5A104D8AF407}" type="pres">
      <dgm:prSet presAssocID="{16F360CD-8B82-4734-823B-54638C60B005}" presName="base" presStyleLbl="dkBgShp" presStyleIdx="1" presStyleCnt="2"/>
      <dgm:spPr>
        <a:solidFill>
          <a:srgbClr val="00B0F0"/>
        </a:solidFill>
        <a:scene3d>
          <a:camera prst="orthographicFront"/>
          <a:lightRig rig="threePt" dir="t"/>
        </a:scene3d>
        <a:sp3d>
          <a:bevelT/>
        </a:sp3d>
      </dgm:spPr>
    </dgm:pt>
  </dgm:ptLst>
  <dgm:cxnLst>
    <dgm:cxn modelId="{C2A49EEC-39D9-4621-8584-B54450B5DAE3}" type="presOf" srcId="{16F360CD-8B82-4734-823B-54638C60B005}" destId="{3B6ABD82-72DE-42E7-AABC-418175E3BCB7}" srcOrd="0" destOrd="0" presId="urn:microsoft.com/office/officeart/2005/8/layout/hList3"/>
    <dgm:cxn modelId="{F532A548-7832-400D-81EF-00A52717CE58}" type="presOf" srcId="{E438D430-38CD-4B3B-9D67-3D856FC73794}" destId="{13BB63BE-9951-4F5C-889C-BBE104D9A0CA}" srcOrd="0" destOrd="0" presId="urn:microsoft.com/office/officeart/2005/8/layout/hList3"/>
    <dgm:cxn modelId="{9FC2F321-D402-4119-B162-751178B22291}" srcId="{16F360CD-8B82-4734-823B-54638C60B005}" destId="{E438D430-38CD-4B3B-9D67-3D856FC73794}" srcOrd="1" destOrd="0" parTransId="{55F71CD0-BD83-4016-BC74-FC4FD04C38D9}" sibTransId="{0069D4BC-E2CA-4174-B896-7AF1DF4D9017}"/>
    <dgm:cxn modelId="{7DE1BE34-5DE6-4EFA-AEBA-9D68F44A9562}" srcId="{2CD095AA-1FBA-4B0A-A144-338A9C518112}" destId="{16F360CD-8B82-4734-823B-54638C60B005}" srcOrd="0" destOrd="0" parTransId="{D4079284-DC88-4B04-B2BE-86C237020430}" sibTransId="{FC0B5735-76DE-4C48-A33D-DDE08B0EF92C}"/>
    <dgm:cxn modelId="{8B311FBB-93C7-4CEF-9C01-F09C668D5934}" type="presOf" srcId="{52E00A85-8AF4-4403-9571-87BF87C16C00}" destId="{5DCC2373-3BBA-4E05-9B5A-06285C375E6A}" srcOrd="0" destOrd="0" presId="urn:microsoft.com/office/officeart/2005/8/layout/hList3"/>
    <dgm:cxn modelId="{C259FAE9-2F06-4FAB-9BEF-1272E2D2F8C3}" srcId="{16F360CD-8B82-4734-823B-54638C60B005}" destId="{52E00A85-8AF4-4403-9571-87BF87C16C00}" srcOrd="2" destOrd="0" parTransId="{43B8AFC9-919C-4E81-BDC2-C4DBFAF5A8AC}" sibTransId="{4FFA3D11-FAA3-4E63-B149-E6D8CB00D7D8}"/>
    <dgm:cxn modelId="{ACF9B718-B94F-4A64-B438-42DFEB91F177}" type="presOf" srcId="{63B76A03-CAB2-40ED-B8F6-8DC407138B59}" destId="{90E504D3-D6E6-4D2D-9A35-CC684EA18661}" srcOrd="0" destOrd="0" presId="urn:microsoft.com/office/officeart/2005/8/layout/hList3"/>
    <dgm:cxn modelId="{19FCD6B0-E1B6-4C4E-9C17-46EEF6AF0B87}" type="presOf" srcId="{2CD095AA-1FBA-4B0A-A144-338A9C518112}" destId="{66FE042A-1A9A-4795-BE71-D589A00BF99D}" srcOrd="0" destOrd="0" presId="urn:microsoft.com/office/officeart/2005/8/layout/hList3"/>
    <dgm:cxn modelId="{8F8A70F8-AE66-4E0A-8CF5-AEC068A27158}" srcId="{16F360CD-8B82-4734-823B-54638C60B005}" destId="{63B76A03-CAB2-40ED-B8F6-8DC407138B59}" srcOrd="0" destOrd="0" parTransId="{3229BF96-1195-4142-B0A2-0B155372F107}" sibTransId="{3C085B79-8FAD-41C4-B057-179C524A5F3D}"/>
    <dgm:cxn modelId="{0A3EB3AE-5D09-4114-B502-7A08E858349C}" type="presParOf" srcId="{66FE042A-1A9A-4795-BE71-D589A00BF99D}" destId="{3B6ABD82-72DE-42E7-AABC-418175E3BCB7}" srcOrd="0" destOrd="0" presId="urn:microsoft.com/office/officeart/2005/8/layout/hList3"/>
    <dgm:cxn modelId="{AB833361-1F05-4AE2-ACE5-05E3AEA10B1A}" type="presParOf" srcId="{66FE042A-1A9A-4795-BE71-D589A00BF99D}" destId="{81565F8B-C568-4E82-9C5A-EF01AFA5D4DD}" srcOrd="1" destOrd="0" presId="urn:microsoft.com/office/officeart/2005/8/layout/hList3"/>
    <dgm:cxn modelId="{DB69C055-A592-4331-9404-C0215A77D777}" type="presParOf" srcId="{81565F8B-C568-4E82-9C5A-EF01AFA5D4DD}" destId="{90E504D3-D6E6-4D2D-9A35-CC684EA18661}" srcOrd="0" destOrd="0" presId="urn:microsoft.com/office/officeart/2005/8/layout/hList3"/>
    <dgm:cxn modelId="{FFDA9EF8-8AE9-4A1B-8059-6A00A8F3DCEB}" type="presParOf" srcId="{81565F8B-C568-4E82-9C5A-EF01AFA5D4DD}" destId="{13BB63BE-9951-4F5C-889C-BBE104D9A0CA}" srcOrd="1" destOrd="0" presId="urn:microsoft.com/office/officeart/2005/8/layout/hList3"/>
    <dgm:cxn modelId="{C06EEA36-DDD6-4649-B513-4AD011153610}" type="presParOf" srcId="{81565F8B-C568-4E82-9C5A-EF01AFA5D4DD}" destId="{5DCC2373-3BBA-4E05-9B5A-06285C375E6A}" srcOrd="2" destOrd="0" presId="urn:microsoft.com/office/officeart/2005/8/layout/hList3"/>
    <dgm:cxn modelId="{F7C85778-B1D6-4858-9496-CD6BFD45F85E}" type="presParOf" srcId="{66FE042A-1A9A-4795-BE71-D589A00BF99D}" destId="{59D1D7C1-2BE2-4AB3-906E-5A104D8AF40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4DD636-CA43-4CD4-BCB1-6B53A06D7403}">
      <dsp:nvSpPr>
        <dsp:cNvPr id="0" name=""/>
        <dsp:cNvSpPr/>
      </dsp:nvSpPr>
      <dsp:spPr>
        <a:xfrm>
          <a:off x="0" y="2160237"/>
          <a:ext cx="8136903" cy="637065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2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Уточнение термина «подставные лица»</a:t>
          </a:r>
          <a:r>
            <a:rPr lang="ru-RU" altLang="ru-RU" sz="1200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 </a:t>
          </a:r>
          <a:r>
            <a:rPr lang="ru-RU" altLang="ru-RU" sz="12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 целях распространения его на лиц, предоставляющих за плату согласие на регистрацию юридических лиц </a:t>
          </a:r>
          <a:endParaRPr lang="ru-RU" altLang="ru-RU" sz="1200" kern="1200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sp:txBody>
      <dsp:txXfrm>
        <a:off x="31099" y="2191336"/>
        <a:ext cx="8074705" cy="574867"/>
      </dsp:txXfrm>
    </dsp:sp>
    <dsp:sp modelId="{D7A92D81-1932-4533-B6A6-CCFAE95B661E}">
      <dsp:nvSpPr>
        <dsp:cNvPr id="0" name=""/>
        <dsp:cNvSpPr/>
      </dsp:nvSpPr>
      <dsp:spPr>
        <a:xfrm>
          <a:off x="0" y="720081"/>
          <a:ext cx="8136903" cy="585628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2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Увеличение срока давности за административные правонарушения </a:t>
          </a:r>
          <a:r>
            <a:rPr lang="ru-RU" altLang="ru-RU" sz="12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 сфере государственной регистрации </a:t>
          </a:r>
          <a:r>
            <a:rPr lang="ru-RU" altLang="ru-RU" sz="12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до одного года.</a:t>
          </a:r>
          <a:endParaRPr lang="ru-RU" altLang="ru-RU" sz="1200" b="1" kern="1200" dirty="0">
            <a:solidFill>
              <a:srgbClr val="FF000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sp:txBody>
      <dsp:txXfrm>
        <a:off x="28588" y="748669"/>
        <a:ext cx="8079727" cy="528452"/>
      </dsp:txXfrm>
    </dsp:sp>
    <dsp:sp modelId="{9E1D82F7-99C5-48FC-A77A-03E3311CF61B}">
      <dsp:nvSpPr>
        <dsp:cNvPr id="0" name=""/>
        <dsp:cNvSpPr/>
      </dsp:nvSpPr>
      <dsp:spPr>
        <a:xfrm>
          <a:off x="0" y="1440159"/>
          <a:ext cx="8136903" cy="637065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2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Уточнение понятия должностного лица</a:t>
          </a:r>
          <a:r>
            <a:rPr lang="ru-RU" altLang="ru-RU" sz="12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 в целях безусловного отнесения к субъектам административных правонарушений (учредители юридического лица, являющиеся заявителями при регистрации).</a:t>
          </a:r>
        </a:p>
      </dsp:txBody>
      <dsp:txXfrm>
        <a:off x="31099" y="1471258"/>
        <a:ext cx="8074705" cy="574867"/>
      </dsp:txXfrm>
    </dsp:sp>
    <dsp:sp modelId="{E4FC5330-E0B7-4EBB-B700-26EC2B2A0983}">
      <dsp:nvSpPr>
        <dsp:cNvPr id="0" name=""/>
        <dsp:cNvSpPr/>
      </dsp:nvSpPr>
      <dsp:spPr>
        <a:xfrm>
          <a:off x="0" y="2880320"/>
          <a:ext cx="8136903" cy="637065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2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Уголовная наказуемость за любые действия</a:t>
          </a:r>
          <a:r>
            <a:rPr lang="ru-RU" altLang="ru-RU" sz="12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, связанные с регистрацией с использованием подставных лиц (ст.173.1 и ст. 173.2 УК РФ)</a:t>
          </a:r>
          <a:endParaRPr lang="ru-RU" altLang="ru-RU" sz="1200" kern="1200" dirty="0">
            <a:solidFill>
              <a:srgbClr val="FF000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sp:txBody>
      <dsp:txXfrm>
        <a:off x="31099" y="2911419"/>
        <a:ext cx="8074705" cy="574867"/>
      </dsp:txXfrm>
    </dsp:sp>
    <dsp:sp modelId="{484C80E9-3794-40D6-9E84-34585953AB5F}">
      <dsp:nvSpPr>
        <dsp:cNvPr id="0" name=""/>
        <dsp:cNvSpPr/>
      </dsp:nvSpPr>
      <dsp:spPr>
        <a:xfrm>
          <a:off x="0" y="3611406"/>
          <a:ext cx="8136903" cy="637065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2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Введение процедуры предварительного уведомления об изменении места нахождения</a:t>
          </a:r>
          <a:r>
            <a:rPr lang="ru-RU" altLang="ru-RU" sz="12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 организации. Осуществление регистрации изменения места нахождения организации </a:t>
          </a:r>
          <a:r>
            <a:rPr lang="ru-RU" altLang="ru-RU" sz="1200" kern="1200" dirty="0" err="1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регорганом</a:t>
          </a:r>
          <a:r>
            <a:rPr lang="ru-RU" altLang="ru-RU" sz="12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 по новому месту нахождения ЮЛ. </a:t>
          </a:r>
          <a:endParaRPr lang="ru-RU" altLang="ru-RU" sz="1200" kern="1200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sp:txBody>
      <dsp:txXfrm>
        <a:off x="31099" y="3642505"/>
        <a:ext cx="8074705" cy="574867"/>
      </dsp:txXfrm>
    </dsp:sp>
    <dsp:sp modelId="{62007EBC-0380-453E-9FF3-23D0D1C19CCB}">
      <dsp:nvSpPr>
        <dsp:cNvPr id="0" name=""/>
        <dsp:cNvSpPr/>
      </dsp:nvSpPr>
      <dsp:spPr>
        <a:xfrm>
          <a:off x="0" y="0"/>
          <a:ext cx="8136903" cy="637065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2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Выделение в особую группу нарушений, которые могут совершаться при представлении недостоверных сведений при государственной регистрации </a:t>
          </a:r>
          <a:r>
            <a:rPr lang="ru-RU" altLang="ru-RU" sz="12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(часть 5 ст. 14.25 КоАП РФ)</a:t>
          </a:r>
          <a:r>
            <a:rPr lang="ru-RU" altLang="ru-RU" sz="12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.</a:t>
          </a:r>
          <a:endParaRPr lang="ru-RU" altLang="ru-RU" sz="1200" kern="1200" dirty="0">
            <a:solidFill>
              <a:srgbClr val="FF000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sp:txBody>
      <dsp:txXfrm>
        <a:off x="31099" y="31099"/>
        <a:ext cx="8074705" cy="5748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851938-D06D-4EF3-9070-8635E7D7B7FB}">
      <dsp:nvSpPr>
        <dsp:cNvPr id="0" name=""/>
        <dsp:cNvSpPr/>
      </dsp:nvSpPr>
      <dsp:spPr>
        <a:xfrm>
          <a:off x="0" y="844021"/>
          <a:ext cx="8064895" cy="743242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Введение </a:t>
          </a:r>
          <a:r>
            <a:rPr lang="ru-RU" altLang="ru-RU" sz="14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процедуры проверки достоверности сведений</a:t>
          </a: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, а также возможности </a:t>
          </a:r>
          <a:r>
            <a:rPr lang="ru-RU" altLang="ru-RU" sz="1400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приостановления </a:t>
          </a: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для этих целей государственной регистрации на срок до 30 дней</a:t>
          </a:r>
          <a:endParaRPr lang="ru-RU" sz="1400" kern="1200" dirty="0">
            <a:solidFill>
              <a:srgbClr val="002060"/>
            </a:solidFill>
            <a:latin typeface="Trebuchet MS" panose="020B0603020202020204" pitchFamily="34" charset="0"/>
          </a:endParaRPr>
        </a:p>
      </dsp:txBody>
      <dsp:txXfrm>
        <a:off x="36282" y="880303"/>
        <a:ext cx="7992331" cy="670678"/>
      </dsp:txXfrm>
    </dsp:sp>
    <dsp:sp modelId="{E4FC5330-E0B7-4EBB-B700-26EC2B2A0983}">
      <dsp:nvSpPr>
        <dsp:cNvPr id="0" name=""/>
        <dsp:cNvSpPr/>
      </dsp:nvSpPr>
      <dsp:spPr>
        <a:xfrm>
          <a:off x="0" y="1656183"/>
          <a:ext cx="8064895" cy="743242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Внесение изменений </a:t>
          </a:r>
          <a:r>
            <a:rPr lang="ru-RU" altLang="ru-RU" sz="14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для исключения злоупотреблений процедурами </a:t>
          </a: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регистрации при ликвидации юридического лица</a:t>
          </a:r>
          <a:endParaRPr lang="ru-RU" altLang="ru-RU" sz="1400" kern="1200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sp:txBody>
      <dsp:txXfrm>
        <a:off x="36282" y="1692465"/>
        <a:ext cx="7992331" cy="670678"/>
      </dsp:txXfrm>
    </dsp:sp>
    <dsp:sp modelId="{A7D33369-EF5D-4D39-911A-0D7273F0AFA6}">
      <dsp:nvSpPr>
        <dsp:cNvPr id="0" name=""/>
        <dsp:cNvSpPr/>
      </dsp:nvSpPr>
      <dsp:spPr>
        <a:xfrm>
          <a:off x="0" y="2448271"/>
          <a:ext cx="8064895" cy="743242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Введение </a:t>
          </a:r>
          <a:r>
            <a:rPr lang="ru-RU" altLang="ru-RU" sz="14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дополнительных оснований для отказа в государственной регистрации </a:t>
          </a: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 случае несоблюдения обязательных процедур</a:t>
          </a:r>
          <a:endParaRPr lang="ru-RU" altLang="ru-RU" sz="1400" kern="1200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sp:txBody>
      <dsp:txXfrm>
        <a:off x="36282" y="2484553"/>
        <a:ext cx="7992331" cy="670678"/>
      </dsp:txXfrm>
    </dsp:sp>
    <dsp:sp modelId="{C264964F-9A3D-4921-A672-314C4CBC70F0}">
      <dsp:nvSpPr>
        <dsp:cNvPr id="0" name=""/>
        <dsp:cNvSpPr/>
      </dsp:nvSpPr>
      <dsp:spPr>
        <a:xfrm>
          <a:off x="0" y="3168353"/>
          <a:ext cx="8064895" cy="743242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Введение </a:t>
          </a:r>
          <a:r>
            <a:rPr lang="ru-RU" altLang="ru-RU" sz="14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ограничения на участие в создании юридических лиц </a:t>
          </a: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на определённый срок для физических лиц, ранее задействованных в создании и деятельности юридических лиц с признаками фиктивной деятельности, нарушавших законодательство </a:t>
          </a:r>
          <a:endParaRPr lang="ru-RU" altLang="ru-RU" sz="1400" kern="1200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sp:txBody>
      <dsp:txXfrm>
        <a:off x="36282" y="3204635"/>
        <a:ext cx="7992331" cy="670678"/>
      </dsp:txXfrm>
    </dsp:sp>
    <dsp:sp modelId="{62007EBC-0380-453E-9FF3-23D0D1C19CCB}">
      <dsp:nvSpPr>
        <dsp:cNvPr id="0" name=""/>
        <dsp:cNvSpPr/>
      </dsp:nvSpPr>
      <dsp:spPr>
        <a:xfrm>
          <a:off x="0" y="72009"/>
          <a:ext cx="8064895" cy="743242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Регламентация </a:t>
          </a:r>
          <a:r>
            <a:rPr lang="ru-RU" altLang="ru-RU" sz="1400" b="1" kern="1200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возможности внесения </a:t>
          </a: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в единый государственный реестр юридических лиц </a:t>
          </a:r>
          <a:r>
            <a:rPr lang="ru-RU" altLang="ru-RU" sz="1400" b="1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записи о недостоверности сведений</a:t>
          </a:r>
          <a:r>
            <a:rPr lang="ru-RU" altLang="ru-RU" sz="1400" kern="1200" dirty="0" smtClean="0">
              <a:solidFill>
                <a:srgbClr val="002060"/>
              </a:solidFill>
              <a:latin typeface="Trebuchet MS" panose="020B0603020202020204" pitchFamily="34" charset="0"/>
              <a:cs typeface="Arial" panose="020B0604020202020204" pitchFamily="34" charset="0"/>
            </a:rPr>
            <a:t> о юридическом лице </a:t>
          </a:r>
          <a:endParaRPr lang="ru-RU" altLang="ru-RU" sz="1400" kern="1200" dirty="0">
            <a:solidFill>
              <a:srgbClr val="002060"/>
            </a:solidFill>
            <a:latin typeface="Trebuchet MS" panose="020B0603020202020204" pitchFamily="34" charset="0"/>
            <a:cs typeface="Arial" panose="020B0604020202020204" pitchFamily="34" charset="0"/>
          </a:endParaRPr>
        </a:p>
      </dsp:txBody>
      <dsp:txXfrm>
        <a:off x="36282" y="108291"/>
        <a:ext cx="7992331" cy="6706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6ABD82-72DE-42E7-AABC-418175E3BCB7}">
      <dsp:nvSpPr>
        <dsp:cNvPr id="0" name=""/>
        <dsp:cNvSpPr/>
      </dsp:nvSpPr>
      <dsp:spPr>
        <a:xfrm>
          <a:off x="0" y="375815"/>
          <a:ext cx="8064895" cy="704099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rebuchet MS" panose="020B0603020202020204" pitchFamily="34" charset="0"/>
            </a:rPr>
            <a:t>ОГРАНИЧЕНИЯ НА 3 ГОДА ДЛЯ ВНЕСЕНИЯ В ЕГРЮЛ СВЕДЕНИЙ О РУКОВОДИТЕЛЕ И/ИЛИ УЧРЕДИТЕЛЕ</a:t>
          </a:r>
          <a:endParaRPr lang="ru-RU" sz="1800" b="1" kern="1200" dirty="0">
            <a:solidFill>
              <a:srgbClr val="002060"/>
            </a:solidFill>
            <a:latin typeface="Trebuchet MS" panose="020B0603020202020204" pitchFamily="34" charset="0"/>
          </a:endParaRPr>
        </a:p>
      </dsp:txBody>
      <dsp:txXfrm>
        <a:off x="0" y="375815"/>
        <a:ext cx="8064895" cy="704099"/>
      </dsp:txXfrm>
    </dsp:sp>
    <dsp:sp modelId="{90E504D3-D6E6-4D2D-9A35-CC684EA18661}">
      <dsp:nvSpPr>
        <dsp:cNvPr id="0" name=""/>
        <dsp:cNvSpPr/>
      </dsp:nvSpPr>
      <dsp:spPr>
        <a:xfrm>
          <a:off x="0" y="951886"/>
          <a:ext cx="2685673" cy="298526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ОРГАНИЗАЦИЯ ИСКЛЮЧЕНА ИЗ ЕГРЮЛ КАК НЕДЕЙСТВУЮЩЕЕ ЮЛ ПРИ НАЛИЧИИ ЗАДОЛЖЕННОСТИ ПЕРЕД БЮДЖЕТОМ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0" y="951886"/>
        <a:ext cx="2685673" cy="2985266"/>
      </dsp:txXfrm>
    </dsp:sp>
    <dsp:sp modelId="{13BB63BE-9951-4F5C-889C-BBE104D9A0CA}">
      <dsp:nvSpPr>
        <dsp:cNvPr id="0" name=""/>
        <dsp:cNvSpPr/>
      </dsp:nvSpPr>
      <dsp:spPr>
        <a:xfrm>
          <a:off x="2698742" y="974413"/>
          <a:ext cx="2685673" cy="3030318"/>
        </a:xfrm>
        <a:prstGeom prst="rect">
          <a:avLst/>
        </a:prstGeom>
        <a:solidFill>
          <a:srgbClr val="FF99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В ОТНОШЕНИИ  ОРГАНИЗАЦИИ СОДЕРЖИТСЯ ЗАПИСЬ О НЕДОСТОВЕРНОСТИ СВЕДЕНИЙ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2698742" y="974413"/>
        <a:ext cx="2685673" cy="3030318"/>
      </dsp:txXfrm>
    </dsp:sp>
    <dsp:sp modelId="{5DCC2373-3BBA-4E05-9B5A-06285C375E6A}">
      <dsp:nvSpPr>
        <dsp:cNvPr id="0" name=""/>
        <dsp:cNvSpPr/>
      </dsp:nvSpPr>
      <dsp:spPr>
        <a:xfrm>
          <a:off x="5375284" y="968986"/>
          <a:ext cx="2685673" cy="3019464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</a:t>
          </a:r>
          <a:r>
            <a:rPr lang="ru-RU" sz="2000" b="1" kern="1200" dirty="0" smtClean="0">
              <a:solidFill>
                <a:srgbClr val="002060"/>
              </a:solidFill>
            </a:rPr>
            <a:t>В ОТНОШЕНИИ ОРГАНИЗАЦИИ НЕ ИСПОЛНЕНО РЕШЕНИЕ СУДА О ПРИНУДИТЕЛЬНОЙ ЛИКВИДАЦИИ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5375284" y="968986"/>
        <a:ext cx="2685673" cy="3019464"/>
      </dsp:txXfrm>
    </dsp:sp>
    <dsp:sp modelId="{59D1D7C1-2BE2-4AB3-906E-5A104D8AF407}">
      <dsp:nvSpPr>
        <dsp:cNvPr id="0" name=""/>
        <dsp:cNvSpPr/>
      </dsp:nvSpPr>
      <dsp:spPr>
        <a:xfrm>
          <a:off x="0" y="3821956"/>
          <a:ext cx="8064895" cy="298497"/>
        </a:xfrm>
        <a:prstGeom prst="rect">
          <a:avLst/>
        </a:prstGeom>
        <a:solidFill>
          <a:srgbClr val="00B0F0"/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721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843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2588" y="687388"/>
            <a:ext cx="6092825" cy="34274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2588" y="687388"/>
            <a:ext cx="6092825" cy="34274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4488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9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7561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997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862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9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2175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7357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495987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1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022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690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466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6435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8784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7573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3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412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4143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83518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5604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9968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1599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081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733782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1798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510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1689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159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2271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0339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2335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261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1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5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5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93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284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7374" y="2424803"/>
            <a:ext cx="7772400" cy="867029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latin typeface="Trebuchet MS" panose="020B0603020202020204" pitchFamily="34" charset="0"/>
              </a:rPr>
              <a:t> «</a:t>
            </a:r>
            <a:r>
              <a:rPr lang="ru-RU" sz="1800" dirty="0"/>
              <a:t>О государственной регистрации юридических лиц. Обеспечение публичной достоверности</a:t>
            </a:r>
            <a:r>
              <a:rPr lang="ru-RU" sz="1800" i="1" dirty="0"/>
              <a:t> </a:t>
            </a:r>
            <a:r>
              <a:rPr lang="ru-RU" sz="1800" dirty="0"/>
              <a:t>ЕГРЮЛ</a:t>
            </a:r>
            <a:r>
              <a:rPr lang="ru-RU" sz="1800" dirty="0" smtClean="0">
                <a:latin typeface="Trebuchet MS" panose="020B0603020202020204" pitchFamily="34" charset="0"/>
              </a:rPr>
              <a:t>»</a:t>
            </a:r>
            <a:endParaRPr lang="ru-RU" sz="1800" dirty="0">
              <a:latin typeface="Trebuchet MS" panose="020B0603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7917" y="1739040"/>
            <a:ext cx="3571323" cy="685762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17681" y="3796324"/>
            <a:ext cx="7624490" cy="881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Начальник отдела регистрации и учета налогоплательщиков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 УФНС </a:t>
            </a:r>
            <a:r>
              <a:rPr lang="ru-RU" sz="1400" dirty="0">
                <a:solidFill>
                  <a:schemeClr val="bg1"/>
                </a:solidFill>
                <a:latin typeface="Trebuchet MS" panose="020B0603020202020204" pitchFamily="34" charset="0"/>
              </a:rPr>
              <a:t>России по Новосибирской области </a:t>
            </a:r>
            <a:endParaRPr lang="ru-RU" sz="1400" dirty="0" smtClean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Хасанова Резеда Ахатовна</a:t>
            </a:r>
            <a:endParaRPr lang="ru-RU" sz="14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9957" y="4824967"/>
            <a:ext cx="1416214" cy="1959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dirty="0" smtClean="0"/>
              <a:t>201</a:t>
            </a:r>
            <a:r>
              <a:rPr lang="ru-RU" dirty="0"/>
              <a:t>9</a:t>
            </a:r>
            <a:r>
              <a:rPr lang="ru-RU" dirty="0" smtClean="0"/>
              <a:t>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91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5311996"/>
              </p:ext>
            </p:extLst>
          </p:nvPr>
        </p:nvGraphicFramePr>
        <p:xfrm>
          <a:off x="323528" y="699542"/>
          <a:ext cx="8064896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267495"/>
            <a:ext cx="3312368" cy="428774"/>
          </a:xfrm>
        </p:spPr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СТАТИСТИКА ЕГРЮЛ</a:t>
            </a:r>
            <a:endParaRPr lang="ru-RU" sz="2400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299943"/>
            <a:ext cx="77048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2060"/>
                </a:solidFill>
              </a:rPr>
              <a:t>ВСЕГО ИСКЛЮЧЕНО ИЗ ЕГРЮЛ НЕДЕЙСТВУЮЩИХ ОРГАНИЗАЦИЙ -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202487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549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1"/>
            <a:ext cx="7548638" cy="500782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СНЯТИЕ АДМИНИСТРАТИВНЫХ БАРЬЕРОВ</a:t>
            </a:r>
            <a:endParaRPr lang="ru-RU" sz="2400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1131591"/>
            <a:ext cx="7632700" cy="3580110"/>
          </a:xfrm>
        </p:spPr>
        <p:txBody>
          <a:bodyPr/>
          <a:lstStyle/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FF0000"/>
                </a:solidFill>
              </a:rPr>
              <a:t>Уменьшение </a:t>
            </a:r>
            <a:r>
              <a:rPr lang="ru-RU" sz="1800" dirty="0" smtClean="0">
                <a:solidFill>
                  <a:schemeClr val="tx2"/>
                </a:solidFill>
              </a:rPr>
              <a:t>срока </a:t>
            </a:r>
            <a:r>
              <a:rPr lang="ru-RU" sz="1800" dirty="0">
                <a:solidFill>
                  <a:schemeClr val="tx2"/>
                </a:solidFill>
              </a:rPr>
              <a:t>регистрации (при создании ЮЛ, регистрация ФЛ в качестве </a:t>
            </a:r>
            <a:r>
              <a:rPr lang="ru-RU" sz="1800" dirty="0" smtClean="0">
                <a:solidFill>
                  <a:schemeClr val="tx2"/>
                </a:solidFill>
              </a:rPr>
              <a:t>ИП) </a:t>
            </a:r>
            <a:r>
              <a:rPr lang="ru-RU" sz="1800" dirty="0" smtClean="0">
                <a:solidFill>
                  <a:srgbClr val="FF0000"/>
                </a:solidFill>
              </a:rPr>
              <a:t>до </a:t>
            </a:r>
            <a:r>
              <a:rPr lang="ru-RU" sz="1800" dirty="0">
                <a:solidFill>
                  <a:srgbClr val="FF0000"/>
                </a:solidFill>
              </a:rPr>
              <a:t>3 </a:t>
            </a:r>
            <a:r>
              <a:rPr lang="ru-RU" sz="1800" dirty="0" smtClean="0">
                <a:solidFill>
                  <a:srgbClr val="FF0000"/>
                </a:solidFill>
              </a:rPr>
              <a:t>дней.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FF0000"/>
                </a:solidFill>
              </a:rPr>
              <a:t>Возможность представления документов в </a:t>
            </a:r>
            <a:r>
              <a:rPr lang="ru-RU" sz="1800" dirty="0" err="1">
                <a:solidFill>
                  <a:srgbClr val="FF0000"/>
                </a:solidFill>
              </a:rPr>
              <a:t>регорган</a:t>
            </a:r>
            <a:r>
              <a:rPr lang="ru-RU" sz="1800" dirty="0">
                <a:solidFill>
                  <a:srgbClr val="FF0000"/>
                </a:solidFill>
              </a:rPr>
              <a:t> нотариусом либо в электронном виде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FF0000"/>
                </a:solidFill>
              </a:rPr>
              <a:t>Возможность досудебного обжалования решений регистрирующего органа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FF0000"/>
                </a:solidFill>
              </a:rPr>
              <a:t>Отсутствие обязанности </a:t>
            </a:r>
            <a:r>
              <a:rPr lang="ru-RU" sz="1800" dirty="0">
                <a:solidFill>
                  <a:srgbClr val="002060"/>
                </a:solidFill>
              </a:rPr>
              <a:t>сообщать об открытии счетов в кредитных организациях.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>
                <a:solidFill>
                  <a:srgbClr val="FF0000"/>
                </a:solidFill>
              </a:rPr>
              <a:t>Открытие счета </a:t>
            </a:r>
            <a:r>
              <a:rPr lang="ru-RU" sz="1800" dirty="0" smtClean="0">
                <a:solidFill>
                  <a:srgbClr val="FF0000"/>
                </a:solidFill>
              </a:rPr>
              <a:t>в </a:t>
            </a:r>
            <a:r>
              <a:rPr lang="ru-RU" sz="1800" dirty="0">
                <a:solidFill>
                  <a:srgbClr val="FF0000"/>
                </a:solidFill>
              </a:rPr>
              <a:t>кредитном учреждении  на основании сведений, содержащихся в </a:t>
            </a:r>
            <a:r>
              <a:rPr lang="ru-RU" sz="1800" dirty="0" err="1">
                <a:solidFill>
                  <a:srgbClr val="FF0000"/>
                </a:solidFill>
              </a:rPr>
              <a:t>госреестре</a:t>
            </a:r>
            <a:endParaRPr lang="ru-RU" sz="1800" dirty="0">
              <a:solidFill>
                <a:srgbClr val="FF0000"/>
              </a:solidFill>
            </a:endParaRP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srgbClr val="002060"/>
                </a:solidFill>
              </a:rPr>
              <a:t>Право ООО использовать </a:t>
            </a:r>
            <a:r>
              <a:rPr lang="ru-RU" sz="1800" dirty="0" smtClean="0">
                <a:solidFill>
                  <a:srgbClr val="FF0000"/>
                </a:solidFill>
              </a:rPr>
              <a:t>типовые уставы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srgbClr val="FF0000"/>
                </a:solidFill>
              </a:rPr>
              <a:t>Право ООО на изготовление печати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srgbClr val="FF0000"/>
                </a:solidFill>
              </a:rPr>
              <a:t>Возможность повторного представления документов без госпошлины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456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7495"/>
            <a:ext cx="8568952" cy="360040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rgbClr val="002060"/>
                </a:solidFill>
              </a:rPr>
              <a:t>ИЗМЕНЕНИЯ ЗАКОНОДАТЕЛЬСТВА (ФЕДЕРАЛЬНЫЙ ЗАКОН № 67-ФЗ)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6024972"/>
              </p:ext>
            </p:extLst>
          </p:nvPr>
        </p:nvGraphicFramePr>
        <p:xfrm>
          <a:off x="323528" y="699542"/>
          <a:ext cx="8136904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0086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9502"/>
            <a:ext cx="8424936" cy="432048"/>
          </a:xfrm>
        </p:spPr>
        <p:txBody>
          <a:bodyPr/>
          <a:lstStyle/>
          <a:p>
            <a:pPr algn="ctr"/>
            <a:r>
              <a:rPr lang="ru-RU" sz="1800" dirty="0">
                <a:solidFill>
                  <a:srgbClr val="002060"/>
                </a:solidFill>
              </a:rPr>
              <a:t>ИЗМЕНЕНИЯ ЗАКОНОДАТЕЛЬСТВА (ФЕДЕРАЛЬНЫЙ ЗАКОН </a:t>
            </a:r>
            <a:r>
              <a:rPr lang="ru-RU" sz="1800">
                <a:solidFill>
                  <a:srgbClr val="002060"/>
                </a:solidFill>
              </a:rPr>
              <a:t>№ </a:t>
            </a:r>
            <a:r>
              <a:rPr lang="ru-RU" sz="1800" smtClean="0">
                <a:solidFill>
                  <a:srgbClr val="002060"/>
                </a:solidFill>
              </a:rPr>
              <a:t>67-ФЗ)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68192213"/>
              </p:ext>
            </p:extLst>
          </p:nvPr>
        </p:nvGraphicFramePr>
        <p:xfrm>
          <a:off x="323528" y="771550"/>
          <a:ext cx="8064896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674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-1910" y="277005"/>
            <a:ext cx="6230094" cy="32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2" tIns="45696" rIns="91392" bIns="45696"/>
          <a:lstStyle>
            <a:lvl1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600" b="1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630"/>
              </a:lnSpc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>ПОРЯДОК ПРОВЕРКИ ДОСТОВЕРНОСТИ СВЕДЕНИЙ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5288" y="1264610"/>
            <a:ext cx="4722778" cy="39950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just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ИНФОРМАЦИЯ О НЕДОСТОВЕРНОСТИ СВЕДЕНИЙ 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1520" y="2667628"/>
            <a:ext cx="8136904" cy="65031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Направляет поручение в налоговый орган о </a:t>
            </a:r>
            <a:r>
              <a:rPr lang="ru-RU" sz="1600" b="1" dirty="0">
                <a:solidFill>
                  <a:srgbClr val="002060"/>
                </a:solidFill>
              </a:rPr>
              <a:t>проведении мероприятий по установлению достоверности сведений об адресе ЮЛ/ причастности ФЛ к деятельности ЮЛ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2238091"/>
            <a:ext cx="8136904" cy="40527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Проводит проверку </a:t>
            </a:r>
            <a:r>
              <a:rPr lang="ru-RU" sz="1600" b="1" dirty="0">
                <a:solidFill>
                  <a:srgbClr val="002060"/>
                </a:solidFill>
              </a:rPr>
              <a:t>сведений, имеющихся в </a:t>
            </a:r>
            <a:r>
              <a:rPr lang="ru-RU" sz="1600" b="1" dirty="0" smtClean="0">
                <a:solidFill>
                  <a:srgbClr val="002060"/>
                </a:solidFill>
              </a:rPr>
              <a:t>регистрирующем органе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16" name="Прямая со стрелкой 15"/>
          <p:cNvCxnSpPr>
            <a:stCxn id="19" idx="3"/>
          </p:cNvCxnSpPr>
          <p:nvPr/>
        </p:nvCxnSpPr>
        <p:spPr>
          <a:xfrm>
            <a:off x="5148066" y="1464360"/>
            <a:ext cx="761503" cy="0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323528" y="3564311"/>
            <a:ext cx="8064896" cy="5436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</a:rPr>
              <a:t>Направляет уведомления </a:t>
            </a:r>
            <a:r>
              <a:rPr lang="ru-RU" sz="1600" b="1" dirty="0">
                <a:solidFill>
                  <a:srgbClr val="002060"/>
                </a:solidFill>
              </a:rPr>
              <a:t>по адресу ЮЛ, участникам и руководителю о необходимости представления в достоверных сведений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021263" y="1698361"/>
            <a:ext cx="1869034" cy="30300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РЕГОРГАН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23528" y="4371950"/>
            <a:ext cx="8064896" cy="44930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Вносит  в ЕГРЮЛ записи о недостоверности сведений (об адресе ЮЛ, должностном лице, участнике)  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6844084" y="1972774"/>
            <a:ext cx="0" cy="2653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08" name="Picture 2" descr="C:\Program Files (x86)\Microsoft Office\MEDIA\CAGCAT10\j0292020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29161"/>
            <a:ext cx="1869034" cy="119667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sp>
        <p:nvSpPr>
          <p:cNvPr id="144" name="Скругленный прямоугольник 143"/>
          <p:cNvSpPr/>
          <p:nvPr/>
        </p:nvSpPr>
        <p:spPr>
          <a:xfrm>
            <a:off x="2195736" y="3328611"/>
            <a:ext cx="6192688" cy="23569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just"/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</a:rPr>
              <a:t>Подтверждение достоверности сведений ЕГРЮЛ – дальнейшая работа не проводится</a:t>
            </a:r>
          </a:p>
        </p:txBody>
      </p:sp>
      <p:sp>
        <p:nvSpPr>
          <p:cNvPr id="183" name="Скругленный прямоугольник 182"/>
          <p:cNvSpPr/>
          <p:nvPr/>
        </p:nvSpPr>
        <p:spPr>
          <a:xfrm>
            <a:off x="2168013" y="4119604"/>
            <a:ext cx="6220411" cy="23569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just"/>
            <a:r>
              <a:rPr lang="ru-RU" sz="1200" b="1" i="1" dirty="0">
                <a:solidFill>
                  <a:schemeClr val="tx2">
                    <a:lumMod val="50000"/>
                  </a:schemeClr>
                </a:solidFill>
              </a:rPr>
              <a:t>Внесены в ЕГРЮЛ изменения – дальнейшая работа не проводится</a:t>
            </a:r>
          </a:p>
        </p:txBody>
      </p:sp>
      <p:sp>
        <p:nvSpPr>
          <p:cNvPr id="14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403435" y="4398169"/>
            <a:ext cx="503585" cy="513582"/>
          </a:xfrm>
        </p:spPr>
        <p:txBody>
          <a:bodyPr/>
          <a:lstStyle/>
          <a:p>
            <a:r>
              <a:rPr lang="ru-RU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29547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763688" y="306360"/>
            <a:ext cx="6230094" cy="32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2" tIns="45696" rIns="91392" bIns="45696"/>
          <a:lstStyle>
            <a:lvl1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600" b="1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630"/>
              </a:lnSpc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>ПОСЛЕДСТВИЯ НЕЗАКОННЫХ ДЕЙСТВИЙ ПРИ РЕГИСТРАЦИИ</a:t>
            </a:r>
            <a:endParaRPr lang="ru-RU" sz="1800" dirty="0">
              <a:solidFill>
                <a:srgbClr val="002060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70846253"/>
              </p:ext>
            </p:extLst>
          </p:nvPr>
        </p:nvGraphicFramePr>
        <p:xfrm>
          <a:off x="323528" y="539750"/>
          <a:ext cx="8064896" cy="4264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4155927"/>
            <a:ext cx="8064896" cy="468052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ПО СОСТОЯНИЮ НА 1 </a:t>
            </a:r>
            <a:r>
              <a:rPr lang="ru-RU" sz="1400" b="1" dirty="0" smtClean="0">
                <a:solidFill>
                  <a:srgbClr val="002060"/>
                </a:solidFill>
              </a:rPr>
              <a:t>октября 2019 </a:t>
            </a:r>
            <a:r>
              <a:rPr lang="ru-RU" sz="1400" b="1" dirty="0" smtClean="0">
                <a:solidFill>
                  <a:srgbClr val="002060"/>
                </a:solidFill>
              </a:rPr>
              <a:t>ГОДА В РЕЕСТР ВНЕСЕНО </a:t>
            </a:r>
            <a:r>
              <a:rPr lang="ru-RU" sz="1400" b="1" dirty="0" smtClean="0">
                <a:solidFill>
                  <a:srgbClr val="FF0000"/>
                </a:solidFill>
              </a:rPr>
              <a:t>БОЛЕЕ </a:t>
            </a:r>
            <a:r>
              <a:rPr lang="ru-RU" sz="1400" b="1" dirty="0" smtClean="0">
                <a:solidFill>
                  <a:srgbClr val="FF0000"/>
                </a:solidFill>
              </a:rPr>
              <a:t>53,5 </a:t>
            </a:r>
            <a:r>
              <a:rPr lang="ru-RU" sz="1400" b="1" dirty="0" smtClean="0">
                <a:solidFill>
                  <a:srgbClr val="FF0000"/>
                </a:solidFill>
              </a:rPr>
              <a:t>ТЫСЯЧ ЗАПИСЕЙ </a:t>
            </a:r>
            <a:r>
              <a:rPr lang="ru-RU" sz="1400" b="1" dirty="0" smtClean="0">
                <a:solidFill>
                  <a:srgbClr val="002060"/>
                </a:solidFill>
              </a:rPr>
              <a:t>О НЕДОСТОВЕРНОСТИ В ОТНОШЕНИИ </a:t>
            </a:r>
            <a:r>
              <a:rPr lang="ru-RU" sz="1400" b="1" dirty="0" smtClean="0">
                <a:solidFill>
                  <a:srgbClr val="FF0000"/>
                </a:solidFill>
              </a:rPr>
              <a:t>БОЛЕЕ ЧЕМ </a:t>
            </a:r>
            <a:r>
              <a:rPr lang="ru-RU" sz="1400" b="1" dirty="0" smtClean="0">
                <a:solidFill>
                  <a:srgbClr val="FF0000"/>
                </a:solidFill>
              </a:rPr>
              <a:t>46,5 </a:t>
            </a:r>
            <a:r>
              <a:rPr lang="ru-RU" sz="1400" b="1" dirty="0" smtClean="0">
                <a:solidFill>
                  <a:srgbClr val="FF0000"/>
                </a:solidFill>
              </a:rPr>
              <a:t>ТЫСЯЧ ЮЛ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5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403435" y="4398169"/>
            <a:ext cx="503585" cy="513582"/>
          </a:xfrm>
        </p:spPr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550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9502"/>
            <a:ext cx="7848872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ЭЛЕКТРОННЫЕ СЕРВИСЫ ФНС РОССИИ (</a:t>
            </a:r>
            <a:r>
              <a:rPr lang="en-US" sz="1800" b="1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www.nalog.ru)</a:t>
            </a:r>
            <a:endParaRPr lang="ru-RU" sz="1800" b="1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Номер слайда 3"/>
          <p:cNvSpPr txBox="1">
            <a:spLocks/>
          </p:cNvSpPr>
          <p:nvPr/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defPPr>
              <a:defRPr lang="ru-RU"/>
            </a:defPPr>
            <a:lvl1pPr marL="0" algn="ctr" defTabSz="816296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8148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6296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2444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2591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0739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48887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57035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5183" algn="l" defTabSz="816296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20E89E6-FE54-4E13-859C-1FA908D70D39}" type="slidenum">
              <a:rPr lang="ru-RU" sz="2100" smtClean="0">
                <a:solidFill>
                  <a:prstClr val="white"/>
                </a:solidFill>
              </a:rPr>
              <a:pPr/>
              <a:t>8</a:t>
            </a:fld>
            <a:endParaRPr lang="ru-RU" sz="2100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710843"/>
            <a:ext cx="8079903" cy="4131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4067944" y="4083918"/>
            <a:ext cx="2016224" cy="5710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709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779664"/>
            <a:ext cx="7548638" cy="94615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Благодарю за внимание!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403435" y="4398169"/>
            <a:ext cx="503585" cy="513582"/>
          </a:xfrm>
        </p:spPr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0683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2786</TotalTime>
  <Words>542</Words>
  <Application>Microsoft Office PowerPoint</Application>
  <PresentationFormat>Экран (16:9)</PresentationFormat>
  <Paragraphs>67</Paragraphs>
  <Slides>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Present_FNS2012_16-9</vt:lpstr>
      <vt:lpstr>1_Present_FNS2012_16-9</vt:lpstr>
      <vt:lpstr>2_Present_FNS2012_16-9</vt:lpstr>
      <vt:lpstr> «О государственной регистрации юридических лиц. Обеспечение публичной достоверности ЕГРЮЛ»</vt:lpstr>
      <vt:lpstr>СТАТИСТИКА ЕГРЮЛ</vt:lpstr>
      <vt:lpstr>СНЯТИЕ АДМИНИСТРАТИВНЫХ БАРЬЕРОВ</vt:lpstr>
      <vt:lpstr>ИЗМЕНЕНИЯ ЗАКОНОДАТЕЛЬСТВА (ФЕДЕРАЛЬНЫЙ ЗАКОН № 67-ФЗ)</vt:lpstr>
      <vt:lpstr>ИЗМЕНЕНИЯ ЗАКОНОДАТЕЛЬСТВА (ФЕДЕРАЛЬНЫЙ ЗАКОН № 67-ФЗ)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Круглова Оксана Валентиновна</dc:creator>
  <cp:lastModifiedBy>Хасанова Р.А.</cp:lastModifiedBy>
  <cp:revision>232</cp:revision>
  <dcterms:created xsi:type="dcterms:W3CDTF">2017-01-30T11:20:07Z</dcterms:created>
  <dcterms:modified xsi:type="dcterms:W3CDTF">2019-11-07T09:57:30Z</dcterms:modified>
</cp:coreProperties>
</file>