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311" r:id="rId2"/>
    <p:sldId id="294" r:id="rId3"/>
    <p:sldId id="310" r:id="rId4"/>
    <p:sldId id="312" r:id="rId5"/>
    <p:sldId id="309" r:id="rId6"/>
    <p:sldId id="287" r:id="rId7"/>
  </p:sldIdLst>
  <p:sldSz cx="9144000" cy="5143500" type="screen16x9"/>
  <p:notesSz cx="6797675" cy="987425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FB6511"/>
    <a:srgbClr val="FF99FF"/>
    <a:srgbClr val="F8A6CB"/>
    <a:srgbClr val="F77B15"/>
    <a:srgbClr val="6AA27D"/>
    <a:srgbClr val="D729C2"/>
    <a:srgbClr val="F79747"/>
    <a:srgbClr val="FC606F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15" d="100"/>
          <a:sy n="115" d="100"/>
        </p:scale>
        <p:origin x="-684" y="-11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12.11.2019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0" tIns="45560" rIns="91120" bIns="4556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3"/>
            <a:ext cx="5438140" cy="4443412"/>
          </a:xfrm>
          <a:prstGeom prst="rect">
            <a:avLst/>
          </a:prstGeom>
        </p:spPr>
        <p:txBody>
          <a:bodyPr vert="horz" lIns="91120" tIns="45560" rIns="91120" bIns="4556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2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8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911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12.11.2019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2829" y="2499742"/>
            <a:ext cx="8034325" cy="14329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Об  изменениях по единому налогу на вмененный доход для отдельных видов деятельности, вступающих </a:t>
            </a:r>
            <a:br>
              <a:rPr lang="ru-RU" sz="2200" dirty="0" smtClean="0"/>
            </a:br>
            <a:r>
              <a:rPr lang="ru-RU" sz="2200" dirty="0" smtClean="0"/>
              <a:t>в силу с 1 января 2020 года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000" dirty="0" smtClean="0"/>
              <a:t>заместитель начальника отдела налогообложения юридических лиц</a:t>
            </a:r>
            <a:br>
              <a:rPr lang="ru-RU" sz="2000" dirty="0" smtClean="0"/>
            </a:br>
            <a:r>
              <a:rPr lang="ru-RU" sz="2000" dirty="0" smtClean="0"/>
              <a:t>Жигулин Степан Анатольевич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9592" y="4587974"/>
            <a:ext cx="6400800" cy="432048"/>
          </a:xfrm>
        </p:spPr>
        <p:txBody>
          <a:bodyPr/>
          <a:lstStyle/>
          <a:p>
            <a:r>
              <a:rPr lang="ru-RU" sz="1800" dirty="0" smtClean="0"/>
              <a:t>13.11.2019</a:t>
            </a:r>
          </a:p>
          <a:p>
            <a:endParaRPr lang="ru-RU" sz="1800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835696" y="1779662"/>
            <a:ext cx="5328592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УФНС России по Новосибирской области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4125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7"/>
          <p:cNvSpPr>
            <a:spLocks noGrp="1"/>
          </p:cNvSpPr>
          <p:nvPr>
            <p:ph type="title"/>
          </p:nvPr>
        </p:nvSpPr>
        <p:spPr>
          <a:xfrm>
            <a:off x="395535" y="267494"/>
            <a:ext cx="8512657" cy="936104"/>
          </a:xfrm>
        </p:spPr>
        <p:txBody>
          <a:bodyPr/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.201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325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части первую и вторую Налогового кодекса Российской Федерации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20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95536" y="3363838"/>
            <a:ext cx="3326060" cy="238390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027" tIns="39014" rIns="78027" bIns="39014" rtlCol="0" anchor="ctr"/>
          <a:lstStyle/>
          <a:p>
            <a:pPr defTabSz="1013469"/>
            <a:endParaRPr lang="ru-RU" sz="1200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9132" y="4443958"/>
            <a:ext cx="504056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noProof="0" dirty="0" smtClean="0">
                <a:solidFill>
                  <a:schemeClr val="bg1"/>
                </a:solidFill>
                <a:ea typeface="+mj-ea"/>
                <a:cs typeface="+mj-cs"/>
              </a:rPr>
              <a:t> 2</a:t>
            </a:r>
            <a:endParaRPr kumimoji="0" lang="ru-RU" sz="19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24791"/>
            <a:ext cx="816761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01.01.2020 года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запрет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системы налогообложения в виде ЕНВД в отношении предпринимательской деятельности в сфере розничной торговли товарами, подлежащими обязательной маркировке средствами идентификации, в том числе контрольными (идентификационными)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знаками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абзац двенадцатый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346.27 НК РФ).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розничной торговле для целей применения ЕНВД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относиться реализация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 товаров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подлежащих обязательной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обувных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маркировка которых установлена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Распоряжением Правительства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от 28.04.2018 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792-р. Правила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маркировки обувных товаров средствами идентификации утверждены Постановлением Правительства РФ от 05.07.2019 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860;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лекарственных препаратов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обязательная маркировка которых установлена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РФ от 24.01.2017 № 62;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одежды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принадлежностей к одежде и прочих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изделий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натурального меха,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обязательная маркировка которых установлена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от 11.08.2016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787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48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597913"/>
            <a:ext cx="7920360" cy="4320479"/>
          </a:xfrm>
        </p:spPr>
        <p:txBody>
          <a:bodyPr/>
          <a:lstStyle/>
          <a:p>
            <a:pPr marL="0" indent="284163" algn="just"/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относится к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розничной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торговле (абзац двенадцатый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346.27 НК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в редакции, действующей с 01.01.2020) реализация: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подакцизных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(указанных в </a:t>
            </a:r>
            <a:r>
              <a:rPr lang="ru-RU" sz="1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6-10 п. 1 ст.181 НК РФ);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продуктов питания и напитков, в том числе алкогольных, в барах, ресторанах, кафе и других объектах организации общественного питания;</a:t>
            </a: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невостребованных вещей в ломбардах;</a:t>
            </a: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газа;</a:t>
            </a: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грузовых и специальных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автомобилей, прицепов, полуприцепов, прицепов-роспусков, автобусов любых типов;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товаров по образцам и каталогам вне стационарной торговой сети, а также через телемагазины, телефонную связь и компьютерные сети;</a:t>
            </a: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передача лекарственных препаратов по льготным (бесплатным) рецептам;</a:t>
            </a:r>
          </a:p>
          <a:p>
            <a:pPr algn="just"/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продукции собственного производства (изготовления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лекарственных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препаратов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обувных товаров и предметов одежды, принадлежностей к одежде и прочих изделий из натурального меха, подлежащих обязательной маркировке средствами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идентификации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195486"/>
            <a:ext cx="2760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84163"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 слайда №2)</a:t>
            </a:r>
          </a:p>
        </p:txBody>
      </p:sp>
    </p:spTree>
    <p:extLst>
      <p:ext uri="{BB962C8B-B14F-4D97-AF65-F5344CB8AC3E}">
        <p14:creationId xmlns:p14="http://schemas.microsoft.com/office/powerpoint/2010/main" val="3049259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339502"/>
            <a:ext cx="7632700" cy="4608511"/>
          </a:xfrm>
        </p:spPr>
        <p:txBody>
          <a:bodyPr/>
          <a:lstStyle/>
          <a:p>
            <a:pPr marL="0" indent="284163" algn="r"/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 слайда №2)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15566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пп.6-10  пункта 1 статьи 181 НК РФ. </a:t>
            </a: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Подакцизные </a:t>
            </a: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товары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автомобили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легковые;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мотоциклы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мощностью двигателя свыше 112,5 кВт (150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бензин;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дизельное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топливо;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моторные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масла для дизельных и (или) карбюраторных (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инжекторных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двигателей;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прямогонный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бензин.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Прямогонным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бензином признаются бензиновые фракции, за исключением автомобильного бензина, авиационного керосина,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акрилатов.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69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203598"/>
            <a:ext cx="7992888" cy="3600400"/>
          </a:xfrm>
        </p:spPr>
        <p:txBody>
          <a:bodyPr/>
          <a:lstStyle/>
          <a:p>
            <a:pPr marL="0" indent="284163" algn="just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01.01.2020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налогоплательщики не вправе применять ЕНВД, если была </a:t>
            </a:r>
            <a:r>
              <a:rPr lang="ru-RU" sz="1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осуществлена реализация товаров, </a:t>
            </a:r>
            <a:r>
              <a:rPr lang="ru-RU" sz="16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относящаяся к розничной </a:t>
            </a:r>
            <a:r>
              <a:rPr lang="ru-RU" sz="16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торговле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через:</a:t>
            </a:r>
          </a:p>
          <a:p>
            <a:pPr marL="0" indent="284163" algn="just">
              <a:buFont typeface="Wingdings" panose="05000000000000000000" pitchFamily="2" charset="2"/>
              <a:buChar char="ü"/>
            </a:pPr>
            <a:endParaRPr 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магазины и павильоны с площадью торгового зала не более 150 </a:t>
            </a:r>
            <a:r>
              <a:rPr lang="ru-RU" sz="16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(пп.6 п.2 ст.346.26 НК РФ);</a:t>
            </a:r>
          </a:p>
          <a:p>
            <a:pPr marL="285750" indent="-285750" algn="just">
              <a:buFontTx/>
              <a:buChar char="-"/>
            </a:pPr>
            <a:endParaRPr lang="ru-RU" sz="16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стационарной торговой сети, не имеющей торговых залов, а также объекты нестационарной торговой сети (пп.7 п.2 ст.346.26 НК РФ).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/>
            <a:endParaRPr lang="ru-RU" sz="16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/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утратившим право на применение 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ЕНВД, </a:t>
            </a:r>
            <a:r>
              <a:rPr lang="ru-RU" sz="1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перешедшим на общий режим налогообложения с начала налогового периода, в котором были допущены нарушения </a:t>
            </a:r>
            <a:r>
              <a:rPr lang="ru-RU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указанных </a:t>
            </a:r>
            <a:r>
              <a:rPr lang="ru-RU" sz="1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</a:t>
            </a:r>
            <a:r>
              <a:rPr lang="ru-RU" sz="16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2.3 ст.346.26 НК РФ).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/>
            <a:endParaRPr lang="ru-RU" sz="16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Заголовок 7"/>
          <p:cNvSpPr>
            <a:spLocks noGrp="1"/>
          </p:cNvSpPr>
          <p:nvPr>
            <p:ph type="title"/>
          </p:nvPr>
        </p:nvSpPr>
        <p:spPr>
          <a:xfrm>
            <a:off x="395535" y="267494"/>
            <a:ext cx="8512657" cy="936104"/>
          </a:xfrm>
        </p:spPr>
        <p:txBody>
          <a:bodyPr/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.201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325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внесении изменений в части первую и вторую Налогового кодекса Российской Федерации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2000" cap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260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55576" y="915566"/>
            <a:ext cx="7632700" cy="3206749"/>
          </a:xfrm>
        </p:spPr>
        <p:txBody>
          <a:bodyPr/>
          <a:lstStyle/>
          <a:p>
            <a:pPr lvl="3"/>
            <a:endParaRPr lang="ru-RU" alt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altLang="ru-RU" sz="48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r>
              <a:rPr lang="ru-RU" alt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Благодарю </a:t>
            </a:r>
            <a:r>
              <a:rPr lang="ru-RU" altLang="ru-RU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 </a:t>
            </a:r>
            <a:r>
              <a:rPr lang="ru-RU" alt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внимание</a:t>
            </a:r>
            <a:r>
              <a:rPr lang="en-US" altLang="ru-RU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!</a:t>
            </a:r>
            <a:endParaRPr lang="ru-RU" altLang="ru-RU" sz="4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lvl="3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3128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5621</TotalTime>
  <Words>502</Words>
  <Application>Microsoft Office PowerPoint</Application>
  <PresentationFormat>Экран (16:9)</PresentationFormat>
  <Paragraphs>51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Present_FNS2012_16-9</vt:lpstr>
      <vt:lpstr>  Об  изменениях по единому налогу на вмененный доход для отдельных видов деятельности, вступающих  в силу с 1 января 2020 года  заместитель начальника отдела налогообложения юридических лиц Жигулин Степан Анатольевич</vt:lpstr>
      <vt:lpstr>Федеральный закон от 29.09.2019 № 325-ФЗ   «О внесении изменений в части первую и вторую Налогового кодекса Российской Федерации»</vt:lpstr>
      <vt:lpstr>Презентация PowerPoint</vt:lpstr>
      <vt:lpstr>Презентация PowerPoint</vt:lpstr>
      <vt:lpstr>Федеральный закон от 29.09.2019 № 325-ФЗ   «О внесении изменений в части первую и вторую Налогового кодекса Российской Федерации»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Жигулин С.А.</dc:creator>
  <cp:lastModifiedBy>Жигулин Степан Анатольевич</cp:lastModifiedBy>
  <cp:revision>413</cp:revision>
  <cp:lastPrinted>2019-10-28T11:00:48Z</cp:lastPrinted>
  <dcterms:created xsi:type="dcterms:W3CDTF">2017-01-30T04:46:12Z</dcterms:created>
  <dcterms:modified xsi:type="dcterms:W3CDTF">2019-11-12T04:50:12Z</dcterms:modified>
</cp:coreProperties>
</file>