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  <p:sldMasterId id="2147483689" r:id="rId2"/>
  </p:sldMasterIdLst>
  <p:sldIdLst>
    <p:sldId id="265" r:id="rId3"/>
    <p:sldId id="288" r:id="rId4"/>
    <p:sldId id="293" r:id="rId5"/>
    <p:sldId id="287" r:id="rId6"/>
    <p:sldId id="273" r:id="rId7"/>
  </p:sldIdLst>
  <p:sldSz cx="9144000" cy="5143500" type="screen16x9"/>
  <p:notesSz cx="6797675" cy="987425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D961"/>
    <a:srgbClr val="0062AC"/>
    <a:srgbClr val="0066FF"/>
    <a:srgbClr val="0033CC"/>
    <a:srgbClr val="009900"/>
    <a:srgbClr val="CC0000"/>
    <a:srgbClr val="DA0000"/>
    <a:srgbClr val="F6A30E"/>
    <a:srgbClr val="D7D2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85BE263C-DBD7-4A20-BB59-AAB30ACAA65A}" styleName="Средний стиль 3 - 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Стиль из темы 2 - акцент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4643" autoAdjust="0"/>
  </p:normalViewPr>
  <p:slideViewPr>
    <p:cSldViewPr>
      <p:cViewPr varScale="1">
        <p:scale>
          <a:sx n="111" d="100"/>
          <a:sy n="111" d="100"/>
        </p:scale>
        <p:origin x="-690" y="-8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 prstMaterial="plastic">
              <a:bevelT/>
              <a:bevelB/>
            </a:sp3d>
          </c:spPr>
          <c:explosion val="11"/>
          <c:dPt>
            <c:idx val="0"/>
            <c:bubble3D val="0"/>
            <c:spPr>
              <a:solidFill>
                <a:srgbClr val="0062AC"/>
              </a:solidFill>
              <a:scene3d>
                <a:camera prst="orthographicFront"/>
                <a:lightRig rig="threePt" dir="t"/>
              </a:scene3d>
              <a:sp3d prstMaterial="plastic">
                <a:bevelT/>
                <a:bevelB/>
              </a:sp3d>
            </c:spPr>
          </c:dPt>
          <c:dPt>
            <c:idx val="1"/>
            <c:bubble3D val="0"/>
            <c:spPr>
              <a:solidFill>
                <a:schemeClr val="accent6"/>
              </a:solidFill>
              <a:scene3d>
                <a:camera prst="orthographicFront"/>
                <a:lightRig rig="threePt" dir="t"/>
              </a:scene3d>
              <a:sp3d prstMaterial="plastic">
                <a:bevelT/>
                <a:bevelB/>
              </a:sp3d>
            </c:spPr>
          </c:dPt>
          <c:cat>
            <c:strRef>
              <c:f>Лист1!$A$2:$A$3</c:f>
              <c:strCache>
                <c:ptCount val="2"/>
                <c:pt idx="0">
                  <c:v>Кв. 1</c:v>
                </c:pt>
                <c:pt idx="1">
                  <c:v>Кв. 2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60</c:v>
                </c:pt>
                <c:pt idx="1">
                  <c:v>40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36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ln w="19050"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chemeClr val="tx2">
                  <a:lumMod val="40000"/>
                  <a:lumOff val="60000"/>
                </a:schemeClr>
              </a:solidFill>
              <a:ln w="19050">
                <a:solidFill>
                  <a:schemeClr val="bg1"/>
                </a:solidFill>
              </a:ln>
            </c:spPr>
          </c:dPt>
          <c:dPt>
            <c:idx val="1"/>
            <c:bubble3D val="0"/>
            <c:spPr>
              <a:solidFill>
                <a:schemeClr val="accent6"/>
              </a:solidFill>
              <a:ln w="19050">
                <a:solidFill>
                  <a:schemeClr val="bg1"/>
                </a:solidFill>
              </a:ln>
            </c:spPr>
          </c:dPt>
          <c:dPt>
            <c:idx val="2"/>
            <c:bubble3D val="0"/>
            <c:spPr>
              <a:solidFill>
                <a:schemeClr val="tx2"/>
              </a:solidFill>
              <a:ln w="19050">
                <a:solidFill>
                  <a:schemeClr val="bg1"/>
                </a:solidFill>
              </a:ln>
            </c:spPr>
          </c:dPt>
          <c:dPt>
            <c:idx val="3"/>
            <c:bubble3D val="0"/>
            <c:spPr>
              <a:solidFill>
                <a:schemeClr val="tx2"/>
              </a:solidFill>
              <a:ln w="19050">
                <a:solidFill>
                  <a:schemeClr val="bg1"/>
                </a:solidFill>
              </a:ln>
            </c:spPr>
          </c:dPt>
          <c:dLbls>
            <c:dLbl>
              <c:idx val="0"/>
              <c:layout>
                <c:manualLayout>
                  <c:x val="-1.625006850832688E-2"/>
                  <c:y val="-2.9115675413791978E-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8958413259714695E-2"/>
                  <c:y val="1.479076311020632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3.5208481768041575E-2"/>
                  <c:y val="-1.109307233265474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400" b="1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Лист1!$A$2:$A$4</c:f>
              <c:strCache>
                <c:ptCount val="3"/>
                <c:pt idx="0">
                  <c:v>Кв. 1</c:v>
                </c:pt>
                <c:pt idx="1">
                  <c:v>Кв. 2</c:v>
                </c:pt>
                <c:pt idx="2">
                  <c:v>Кв. 4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242</c:v>
                </c:pt>
                <c:pt idx="1">
                  <c:v>1218</c:v>
                </c:pt>
                <c:pt idx="2">
                  <c:v>4440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327"/>
        <c:holeSize val="61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0.57153</cdr:x>
      <cdr:y>0.25247</cdr:y>
    </cdr:from>
    <cdr:to>
      <cdr:x>0.88904</cdr:x>
      <cdr:y>0.55148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296144" y="608002"/>
          <a:ext cx="720080" cy="72008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none" lIns="104306" tIns="52153" rIns="104306" bIns="52153" rtlCol="0" anchor="ctr">
          <a:normAutofit/>
        </a:bodyPr>
        <a:lstStyle xmlns:a="http://schemas.openxmlformats.org/drawingml/2006/main"/>
        <a:p xmlns:a="http://schemas.openxmlformats.org/drawingml/2006/main">
          <a:pPr marL="0" marR="0" indent="0" algn="ctr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kumimoji="0" lang="ru-RU" sz="1800" b="1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rPr>
            <a:t>НДФЛ</a:t>
          </a:r>
        </a:p>
        <a:p xmlns:a="http://schemas.openxmlformats.org/drawingml/2006/main">
          <a:pPr marL="0" marR="0" indent="0" algn="ctr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lang="ru-RU" sz="1800" b="1" kern="1200" dirty="0" smtClean="0">
              <a:solidFill>
                <a:schemeClr val="tx2"/>
              </a:solidFill>
              <a:effectLst/>
              <a:latin typeface="+mj-lt"/>
              <a:ea typeface="+mj-ea"/>
              <a:cs typeface="+mj-cs"/>
            </a:rPr>
            <a:t>40%</a:t>
          </a:r>
          <a:endParaRPr kumimoji="0" lang="ru-RU" sz="1800" b="1" i="0" u="none" strike="noStrike" kern="1200" cap="none" spc="0" normalizeH="0" baseline="0" noProof="0" dirty="0" smtClean="0">
            <a:ln>
              <a:noFill/>
            </a:ln>
            <a:solidFill>
              <a:schemeClr val="tx2"/>
            </a:solidFill>
            <a:effectLst/>
            <a:uLnTx/>
            <a:uFillTx/>
            <a:latin typeface="+mj-lt"/>
            <a:ea typeface="+mj-ea"/>
            <a:cs typeface="+mj-cs"/>
          </a:endParaRPr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168"/>
            <a:ext cx="9144000" cy="514289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2794987"/>
            <a:ext cx="7772400" cy="1102519"/>
          </a:xfrm>
        </p:spPr>
        <p:txBody>
          <a:bodyPr>
            <a:normAutofit/>
          </a:bodyPr>
          <a:lstStyle>
            <a:lvl1pPr>
              <a:defRPr sz="45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92159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2500" b="0">
                <a:solidFill>
                  <a:schemeClr val="bg1"/>
                </a:solidFill>
                <a:latin typeface="+mj-lt"/>
              </a:defRPr>
            </a:lvl1pPr>
            <a:lvl2pPr marL="4081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62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44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25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407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488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7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51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123549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3995" y="778396"/>
            <a:ext cx="7562805" cy="85725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45365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DEE4C3-B3F9-4492-AC4E-AEB8AB20370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80231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8"/>
            <a:ext cx="3008313" cy="871537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4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5"/>
            <a:ext cx="3008313" cy="3518297"/>
          </a:xfrm>
        </p:spPr>
        <p:txBody>
          <a:bodyPr/>
          <a:lstStyle>
            <a:lvl1pPr marL="0" indent="0">
              <a:buNone/>
              <a:defRPr sz="1300"/>
            </a:lvl1pPr>
            <a:lvl2pPr marL="408148" indent="0">
              <a:buNone/>
              <a:defRPr sz="1100"/>
            </a:lvl2pPr>
            <a:lvl3pPr marL="816296" indent="0">
              <a:buNone/>
              <a:defRPr sz="900"/>
            </a:lvl3pPr>
            <a:lvl4pPr marL="1224443" indent="0">
              <a:buNone/>
              <a:defRPr sz="800"/>
            </a:lvl4pPr>
            <a:lvl5pPr marL="1632591" indent="0">
              <a:buNone/>
              <a:defRPr sz="800"/>
            </a:lvl5pPr>
            <a:lvl6pPr marL="2040739" indent="0">
              <a:buNone/>
              <a:defRPr sz="800"/>
            </a:lvl6pPr>
            <a:lvl7pPr marL="2448887" indent="0">
              <a:buNone/>
              <a:defRPr sz="800"/>
            </a:lvl7pPr>
            <a:lvl8pPr marL="2857035" indent="0">
              <a:buNone/>
              <a:defRPr sz="800"/>
            </a:lvl8pPr>
            <a:lvl9pPr marL="326518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C1266-D9B9-4642-A506-7317DD4ADF7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26049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900"/>
            </a:lvl1pPr>
            <a:lvl2pPr marL="408148" indent="0">
              <a:buNone/>
              <a:defRPr sz="2500"/>
            </a:lvl2pPr>
            <a:lvl3pPr marL="816296" indent="0">
              <a:buNone/>
              <a:defRPr sz="2100"/>
            </a:lvl3pPr>
            <a:lvl4pPr marL="1224443" indent="0">
              <a:buNone/>
              <a:defRPr sz="1800"/>
            </a:lvl4pPr>
            <a:lvl5pPr marL="1632591" indent="0">
              <a:buNone/>
              <a:defRPr sz="1800"/>
            </a:lvl5pPr>
            <a:lvl6pPr marL="2040739" indent="0">
              <a:buNone/>
              <a:defRPr sz="1800"/>
            </a:lvl6pPr>
            <a:lvl7pPr marL="2448887" indent="0">
              <a:buNone/>
              <a:defRPr sz="1800"/>
            </a:lvl7pPr>
            <a:lvl8pPr marL="2857035" indent="0">
              <a:buNone/>
              <a:defRPr sz="1800"/>
            </a:lvl8pPr>
            <a:lvl9pPr marL="3265183" indent="0">
              <a:buNone/>
              <a:defRPr sz="18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300"/>
            </a:lvl1pPr>
            <a:lvl2pPr marL="408148" indent="0">
              <a:buNone/>
              <a:defRPr sz="1100"/>
            </a:lvl2pPr>
            <a:lvl3pPr marL="816296" indent="0">
              <a:buNone/>
              <a:defRPr sz="900"/>
            </a:lvl3pPr>
            <a:lvl4pPr marL="1224443" indent="0">
              <a:buNone/>
              <a:defRPr sz="800"/>
            </a:lvl4pPr>
            <a:lvl5pPr marL="1632591" indent="0">
              <a:buNone/>
              <a:defRPr sz="800"/>
            </a:lvl5pPr>
            <a:lvl6pPr marL="2040739" indent="0">
              <a:buNone/>
              <a:defRPr sz="800"/>
            </a:lvl6pPr>
            <a:lvl7pPr marL="2448887" indent="0">
              <a:buNone/>
              <a:defRPr sz="800"/>
            </a:lvl7pPr>
            <a:lvl8pPr marL="2857035" indent="0">
              <a:buNone/>
              <a:defRPr sz="800"/>
            </a:lvl8pPr>
            <a:lvl9pPr marL="326518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78A2D-CC43-4DD9-8CF9-DF5286C3CC1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672889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58524-75FA-4DFF-9D30-F97C17CE17A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50957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0" y="227409"/>
            <a:ext cx="2405063" cy="4838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227409"/>
            <a:ext cx="7065962" cy="4838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9B2CD-5EDF-45E0-A730-F2C3E6027E1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119272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58" y="1071"/>
            <a:ext cx="9142642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2522767"/>
            <a:ext cx="7772400" cy="1102519"/>
          </a:xfrm>
        </p:spPr>
        <p:txBody>
          <a:bodyPr>
            <a:normAutofit/>
          </a:bodyPr>
          <a:lstStyle>
            <a:lvl1pPr>
              <a:defRPr sz="45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64937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2500" b="0">
                <a:solidFill>
                  <a:schemeClr val="bg1"/>
                </a:solidFill>
                <a:latin typeface="+mj-lt"/>
              </a:defRPr>
            </a:lvl1pPr>
            <a:lvl2pPr marL="4081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62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44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25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407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488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7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51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7370866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57" y="1434"/>
            <a:ext cx="9142643" cy="514171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5" y="1205153"/>
            <a:ext cx="7320689" cy="3621940"/>
          </a:xfrm>
        </p:spPr>
        <p:txBody>
          <a:bodyPr/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2020" indent="2485">
              <a:defRPr>
                <a:latin typeface="+mj-lt"/>
              </a:defRPr>
            </a:lvl2pPr>
            <a:lvl3pPr marL="491981" indent="-203750">
              <a:tabLst/>
              <a:defRPr>
                <a:latin typeface="+mj-lt"/>
              </a:defRPr>
            </a:lvl3pPr>
            <a:lvl4pPr marL="0" indent="282020">
              <a:lnSpc>
                <a:spcPts val="1409"/>
              </a:lnSpc>
              <a:spcBef>
                <a:spcPts val="313"/>
              </a:spcBef>
              <a:defRPr>
                <a:latin typeface="+mj-lt"/>
              </a:defRPr>
            </a:lvl4pPr>
            <a:lvl5pPr>
              <a:lnSpc>
                <a:spcPts val="1409"/>
              </a:lnSpc>
              <a:spcBef>
                <a:spcPts val="313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3845307"/>
            <a:ext cx="923618" cy="282640"/>
          </a:xfrm>
          <a:prstGeom prst="rect">
            <a:avLst/>
          </a:prstGeom>
          <a:noFill/>
        </p:spPr>
        <p:txBody>
          <a:bodyPr wrap="square" lIns="71561" tIns="35780" rIns="71561" bIns="35780" rtlCol="0">
            <a:noAutofit/>
          </a:bodyPr>
          <a:lstStyle/>
          <a:p>
            <a:pPr defTabSz="816296"/>
            <a:endParaRPr lang="ru-RU" sz="1600" dirty="0">
              <a:solidFill>
                <a:prstClr val="black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822635" y="375802"/>
            <a:ext cx="7337192" cy="829352"/>
          </a:xfrm>
        </p:spPr>
        <p:txBody>
          <a:bodyPr/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61824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354"/>
            <a:ext cx="9142643" cy="514171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5" y="1205153"/>
            <a:ext cx="7320689" cy="3621940"/>
          </a:xfrm>
        </p:spPr>
        <p:txBody>
          <a:bodyPr/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4505" indent="0">
              <a:defRPr>
                <a:latin typeface="+mj-lt"/>
              </a:defRPr>
            </a:lvl2pPr>
            <a:lvl3pPr marL="491981" indent="-203750"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 marL="112310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821926" y="375802"/>
            <a:ext cx="7337901" cy="829352"/>
          </a:xfrm>
        </p:spPr>
        <p:txBody>
          <a:bodyPr/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18130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"/>
            <a:ext cx="9142643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759380"/>
            <a:ext cx="7320689" cy="1518472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5" y="2572290"/>
            <a:ext cx="7320689" cy="2254803"/>
          </a:xfrm>
        </p:spPr>
        <p:txBody>
          <a:bodyPr anchor="t"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0814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1629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22444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632591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040739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448887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85703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26518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15535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-564"/>
            <a:ext cx="9144000" cy="5142895"/>
          </a:xfrm>
          <a:prstGeom prst="rect">
            <a:avLst/>
          </a:prstGeom>
          <a:noFill/>
        </p:spPr>
      </p:pic>
      <p:sp>
        <p:nvSpPr>
          <p:cNvPr id="8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2478466" y="935856"/>
            <a:ext cx="6102883" cy="3580110"/>
          </a:xfrm>
        </p:spPr>
        <p:txBody>
          <a:bodyPr anchor="t">
            <a:normAutofit/>
          </a:bodyPr>
          <a:lstStyle>
            <a:lvl1pPr algn="l">
              <a:lnSpc>
                <a:spcPts val="5400"/>
              </a:lnSpc>
              <a:defRPr sz="4700" b="1">
                <a:solidFill>
                  <a:srgbClr val="8D8C90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5192604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57" y="1434"/>
            <a:ext cx="9142643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375801"/>
            <a:ext cx="7337192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5" y="1205153"/>
            <a:ext cx="3620764" cy="3521848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29" y="1205153"/>
            <a:ext cx="3644897" cy="3521848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317091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4" y="375800"/>
            <a:ext cx="7864166" cy="829353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4" y="1205154"/>
            <a:ext cx="3674753" cy="426002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48" indent="0">
              <a:buNone/>
              <a:defRPr sz="1800" b="1"/>
            </a:lvl2pPr>
            <a:lvl3pPr marL="816296" indent="0">
              <a:buNone/>
              <a:defRPr sz="1600" b="1"/>
            </a:lvl3pPr>
            <a:lvl4pPr marL="1224443" indent="0">
              <a:buNone/>
              <a:defRPr sz="1400" b="1"/>
            </a:lvl4pPr>
            <a:lvl5pPr marL="1632591" indent="0">
              <a:buNone/>
              <a:defRPr sz="1400" b="1"/>
            </a:lvl5pPr>
            <a:lvl6pPr marL="2040739" indent="0">
              <a:buNone/>
              <a:defRPr sz="1400" b="1"/>
            </a:lvl6pPr>
            <a:lvl7pPr marL="2448887" indent="0">
              <a:buNone/>
              <a:defRPr sz="1400" b="1"/>
            </a:lvl7pPr>
            <a:lvl8pPr marL="2857035" indent="0">
              <a:buNone/>
              <a:defRPr sz="1400" b="1"/>
            </a:lvl8pPr>
            <a:lvl9pPr marL="326518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34" y="1631157"/>
            <a:ext cx="3674753" cy="319593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1" y="1205154"/>
            <a:ext cx="3587825" cy="426002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48" indent="0">
              <a:buNone/>
              <a:defRPr sz="1800" b="1"/>
            </a:lvl2pPr>
            <a:lvl3pPr marL="816296" indent="0">
              <a:buNone/>
              <a:defRPr sz="1600" b="1"/>
            </a:lvl3pPr>
            <a:lvl4pPr marL="1224443" indent="0">
              <a:buNone/>
              <a:defRPr sz="1400" b="1"/>
            </a:lvl4pPr>
            <a:lvl5pPr marL="1632591" indent="0">
              <a:buNone/>
              <a:defRPr sz="1400" b="1"/>
            </a:lvl5pPr>
            <a:lvl6pPr marL="2040739" indent="0">
              <a:buNone/>
              <a:defRPr sz="1400" b="1"/>
            </a:lvl6pPr>
            <a:lvl7pPr marL="2448887" indent="0">
              <a:buNone/>
              <a:defRPr sz="1400" b="1"/>
            </a:lvl7pPr>
            <a:lvl8pPr marL="2857035" indent="0">
              <a:buNone/>
              <a:defRPr sz="1400" b="1"/>
            </a:lvl8pPr>
            <a:lvl9pPr marL="326518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1" y="1641073"/>
            <a:ext cx="3587825" cy="318602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29613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57" y="1434"/>
            <a:ext cx="9142643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375801"/>
            <a:ext cx="7864166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249481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191048" y="4404443"/>
            <a:ext cx="567428" cy="489830"/>
          </a:xfrm>
          <a:prstGeom prst="rect">
            <a:avLst/>
          </a:prstGeom>
        </p:spPr>
        <p:txBody>
          <a:bodyPr vert="horz" lIns="81630" tIns="40815" rIns="81630" bIns="40815" rtlCol="0" anchor="ctr">
            <a:normAutofit/>
          </a:bodyPr>
          <a:lstStyle>
            <a:lvl1pPr algn="ctr">
              <a:defRPr sz="2100" i="0">
                <a:solidFill>
                  <a:schemeClr val="bg1"/>
                </a:solidFill>
                <a:latin typeface="+mj-lt"/>
              </a:defRPr>
            </a:lvl1pPr>
          </a:lstStyle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927470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8"/>
            <a:ext cx="3008313" cy="871537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4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5"/>
            <a:ext cx="3008313" cy="3518297"/>
          </a:xfrm>
        </p:spPr>
        <p:txBody>
          <a:bodyPr/>
          <a:lstStyle>
            <a:lvl1pPr marL="0" indent="0">
              <a:buNone/>
              <a:defRPr sz="1300"/>
            </a:lvl1pPr>
            <a:lvl2pPr marL="408148" indent="0">
              <a:buNone/>
              <a:defRPr sz="1100"/>
            </a:lvl2pPr>
            <a:lvl3pPr marL="816296" indent="0">
              <a:buNone/>
              <a:defRPr sz="900"/>
            </a:lvl3pPr>
            <a:lvl4pPr marL="1224443" indent="0">
              <a:buNone/>
              <a:defRPr sz="800"/>
            </a:lvl4pPr>
            <a:lvl5pPr marL="1632591" indent="0">
              <a:buNone/>
              <a:defRPr sz="800"/>
            </a:lvl5pPr>
            <a:lvl6pPr marL="2040739" indent="0">
              <a:buNone/>
              <a:defRPr sz="800"/>
            </a:lvl6pPr>
            <a:lvl7pPr marL="2448887" indent="0">
              <a:buNone/>
              <a:defRPr sz="800"/>
            </a:lvl7pPr>
            <a:lvl8pPr marL="2857035" indent="0">
              <a:buNone/>
              <a:defRPr sz="800"/>
            </a:lvl8pPr>
            <a:lvl9pPr marL="326518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675279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900"/>
            </a:lvl1pPr>
            <a:lvl2pPr marL="408148" indent="0">
              <a:buNone/>
              <a:defRPr sz="2500"/>
            </a:lvl2pPr>
            <a:lvl3pPr marL="816296" indent="0">
              <a:buNone/>
              <a:defRPr sz="2100"/>
            </a:lvl3pPr>
            <a:lvl4pPr marL="1224443" indent="0">
              <a:buNone/>
              <a:defRPr sz="1800"/>
            </a:lvl4pPr>
            <a:lvl5pPr marL="1632591" indent="0">
              <a:buNone/>
              <a:defRPr sz="1800"/>
            </a:lvl5pPr>
            <a:lvl6pPr marL="2040739" indent="0">
              <a:buNone/>
              <a:defRPr sz="1800"/>
            </a:lvl6pPr>
            <a:lvl7pPr marL="2448887" indent="0">
              <a:buNone/>
              <a:defRPr sz="1800"/>
            </a:lvl7pPr>
            <a:lvl8pPr marL="2857035" indent="0">
              <a:buNone/>
              <a:defRPr sz="1800"/>
            </a:lvl8pPr>
            <a:lvl9pPr marL="3265183" indent="0">
              <a:buNone/>
              <a:defRPr sz="18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300"/>
            </a:lvl1pPr>
            <a:lvl2pPr marL="408148" indent="0">
              <a:buNone/>
              <a:defRPr sz="1100"/>
            </a:lvl2pPr>
            <a:lvl3pPr marL="816296" indent="0">
              <a:buNone/>
              <a:defRPr sz="900"/>
            </a:lvl3pPr>
            <a:lvl4pPr marL="1224443" indent="0">
              <a:buNone/>
              <a:defRPr sz="800"/>
            </a:lvl4pPr>
            <a:lvl5pPr marL="1632591" indent="0">
              <a:buNone/>
              <a:defRPr sz="800"/>
            </a:lvl5pPr>
            <a:lvl6pPr marL="2040739" indent="0">
              <a:buNone/>
              <a:defRPr sz="800"/>
            </a:lvl6pPr>
            <a:lvl7pPr marL="2448887" indent="0">
              <a:buNone/>
              <a:defRPr sz="800"/>
            </a:lvl7pPr>
            <a:lvl8pPr marL="2857035" indent="0">
              <a:buNone/>
              <a:defRPr sz="800"/>
            </a:lvl8pPr>
            <a:lvl9pPr marL="326518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667525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308016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0" y="227409"/>
            <a:ext cx="2405063" cy="4838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227409"/>
            <a:ext cx="7065962" cy="4838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64200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1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2020" indent="2485">
              <a:defRPr>
                <a:latin typeface="+mj-lt"/>
              </a:defRPr>
            </a:lvl2pPr>
            <a:lvl3pPr marL="491981" indent="-203750">
              <a:tabLst/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3845307"/>
            <a:ext cx="923618" cy="282640"/>
          </a:xfrm>
          <a:prstGeom prst="rect">
            <a:avLst/>
          </a:prstGeom>
          <a:noFill/>
        </p:spPr>
        <p:txBody>
          <a:bodyPr wrap="square" lIns="71561" tIns="35780" rIns="71561" bIns="35780" rtlCol="0">
            <a:noAutofit/>
          </a:bodyPr>
          <a:lstStyle/>
          <a:p>
            <a:pPr defTabSz="816296"/>
            <a:endParaRPr lang="ru-RU" sz="1600" dirty="0">
              <a:solidFill>
                <a:prstClr val="black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611189" y="558800"/>
            <a:ext cx="7548638" cy="946151"/>
          </a:xfrm>
        </p:spPr>
        <p:txBody>
          <a:bodyPr/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34218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1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2020" indent="2485">
              <a:defRPr>
                <a:latin typeface="+mj-lt"/>
              </a:defRPr>
            </a:lvl2pPr>
            <a:lvl3pPr marL="491981" indent="-203750">
              <a:tabLst/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3845307"/>
            <a:ext cx="923618" cy="282640"/>
          </a:xfrm>
          <a:prstGeom prst="rect">
            <a:avLst/>
          </a:prstGeom>
          <a:noFill/>
        </p:spPr>
        <p:txBody>
          <a:bodyPr wrap="square" lIns="71561" tIns="35780" rIns="71561" bIns="35780" rtlCol="0">
            <a:noAutofit/>
          </a:bodyPr>
          <a:lstStyle/>
          <a:p>
            <a:pPr defTabSz="816296"/>
            <a:endParaRPr lang="ru-RU" sz="1600" dirty="0">
              <a:solidFill>
                <a:prstClr val="black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611188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3639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" y="1169"/>
            <a:ext cx="9143998" cy="514289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0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4505" indent="0">
              <a:defRPr>
                <a:latin typeface="+mj-lt"/>
              </a:defRPr>
            </a:lvl2pPr>
            <a:lvl3pPr marL="491981" indent="-203750"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 marL="112310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611188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21764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169"/>
            <a:ext cx="9144000" cy="514289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0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4505" indent="0">
              <a:defRPr>
                <a:latin typeface="+mj-lt"/>
              </a:defRPr>
            </a:lvl2pPr>
            <a:lvl3pPr marL="491981" indent="-203750"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 marL="112310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611188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94721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-564"/>
            <a:ext cx="9144000" cy="514289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7046" y="1478186"/>
            <a:ext cx="5736842" cy="1021556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07046" y="353046"/>
            <a:ext cx="5736842" cy="1125140"/>
          </a:xfrm>
        </p:spPr>
        <p:txBody>
          <a:bodyPr anchor="b"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0814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1629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22444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632591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040739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448887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85703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26518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3187269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9" y="558799"/>
            <a:ext cx="8075612" cy="946151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11188" y="1504950"/>
            <a:ext cx="3647576" cy="320675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0" y="1504950"/>
            <a:ext cx="3671888" cy="320675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39830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48" indent="0">
              <a:buNone/>
              <a:defRPr sz="1800" b="1"/>
            </a:lvl2pPr>
            <a:lvl3pPr marL="816296" indent="0">
              <a:buNone/>
              <a:defRPr sz="1600" b="1"/>
            </a:lvl3pPr>
            <a:lvl4pPr marL="1224443" indent="0">
              <a:buNone/>
              <a:defRPr sz="1400" b="1"/>
            </a:lvl4pPr>
            <a:lvl5pPr marL="1632591" indent="0">
              <a:buNone/>
              <a:defRPr sz="1400" b="1"/>
            </a:lvl5pPr>
            <a:lvl6pPr marL="2040739" indent="0">
              <a:buNone/>
              <a:defRPr sz="1400" b="1"/>
            </a:lvl6pPr>
            <a:lvl7pPr marL="2448887" indent="0">
              <a:buNone/>
              <a:defRPr sz="1400" b="1"/>
            </a:lvl7pPr>
            <a:lvl8pPr marL="2857035" indent="0">
              <a:buNone/>
              <a:defRPr sz="1400" b="1"/>
            </a:lvl8pPr>
            <a:lvl9pPr marL="326518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48" indent="0">
              <a:buNone/>
              <a:defRPr sz="1800" b="1"/>
            </a:lvl2pPr>
            <a:lvl3pPr marL="816296" indent="0">
              <a:buNone/>
              <a:defRPr sz="1600" b="1"/>
            </a:lvl3pPr>
            <a:lvl4pPr marL="1224443" indent="0">
              <a:buNone/>
              <a:defRPr sz="1400" b="1"/>
            </a:lvl4pPr>
            <a:lvl5pPr marL="1632591" indent="0">
              <a:buNone/>
              <a:defRPr sz="1400" b="1"/>
            </a:lvl5pPr>
            <a:lvl6pPr marL="2040739" indent="0">
              <a:buNone/>
              <a:defRPr sz="1400" b="1"/>
            </a:lvl6pPr>
            <a:lvl7pPr marL="2448887" indent="0">
              <a:buNone/>
              <a:defRPr sz="1400" b="1"/>
            </a:lvl7pPr>
            <a:lvl8pPr marL="2857035" indent="0">
              <a:buNone/>
              <a:defRPr sz="1400" b="1"/>
            </a:lvl8pPr>
            <a:lvl9pPr marL="326518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5A173-E5E4-4B86-BADB-BBB422306F4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14846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16.9-03.png"/>
          <p:cNvPicPr>
            <a:picLocks noChangeAspect="1" noChangeArrowheads="1"/>
          </p:cNvPicPr>
          <p:nvPr/>
        </p:nvPicPr>
        <p:blipFill>
          <a:blip r:embed="rId17" cstate="print"/>
          <a:stretch>
            <a:fillRect/>
          </a:stretch>
        </p:blipFill>
        <p:spPr bwMode="auto">
          <a:xfrm>
            <a:off x="1" y="1169"/>
            <a:ext cx="9143998" cy="514289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8" y="558800"/>
            <a:ext cx="7632700" cy="925984"/>
          </a:xfrm>
          <a:prstGeom prst="rect">
            <a:avLst/>
          </a:prstGeom>
        </p:spPr>
        <p:txBody>
          <a:bodyPr vert="horz" lIns="81630" tIns="40815" rIns="81630" bIns="40815" rtlCol="0" anchor="ctr">
            <a:no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11189" y="1491630"/>
            <a:ext cx="7632699" cy="3220070"/>
          </a:xfrm>
          <a:prstGeom prst="rect">
            <a:avLst/>
          </a:prstGeom>
        </p:spPr>
        <p:txBody>
          <a:bodyPr vert="horz" lIns="81630" tIns="40815" rIns="81630" bIns="40815" rtlCol="0">
            <a:no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4767263"/>
            <a:ext cx="2133600" cy="273844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816296"/>
            <a:fld id="{461EDECA-DAED-49E8-AB44-A10369DCE76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816296"/>
              <a:t>11.11.2019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1" y="4767263"/>
            <a:ext cx="2895600" cy="273844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816296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403431" y="4398169"/>
            <a:ext cx="503585" cy="513582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ctr">
              <a:lnSpc>
                <a:spcPts val="1878"/>
              </a:lnSpc>
              <a:defRPr sz="2100">
                <a:solidFill>
                  <a:schemeClr val="bg1"/>
                </a:solidFill>
                <a:latin typeface="+mn-lt"/>
              </a:defRPr>
            </a:lvl1pPr>
          </a:lstStyle>
          <a:p>
            <a:pPr defTabSz="816296"/>
            <a:fld id="{E20E89E6-FE54-4E13-859C-1FA908D70D39}" type="slidenum">
              <a:rPr lang="ru-RU" smtClean="0">
                <a:solidFill>
                  <a:prstClr val="white"/>
                </a:solidFill>
              </a:rPr>
              <a:pPr defTabSz="816296"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93271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  <p:sldLayoutId id="2147483687" r:id="rId14"/>
    <p:sldLayoutId id="2147483688" r:id="rId15"/>
  </p:sldLayoutIdLst>
  <p:hf hdr="0" ftr="0" dt="0"/>
  <p:txStyles>
    <p:titleStyle>
      <a:lvl1pPr algn="l" defTabSz="816296" rtl="0" eaLnBrk="1" latinLnBrk="0" hangingPunct="1">
        <a:spcBef>
          <a:spcPct val="0"/>
        </a:spcBef>
        <a:buNone/>
        <a:defRPr sz="38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284505" indent="0" algn="l" defTabSz="816296" rtl="0" eaLnBrk="1" latinLnBrk="0" hangingPunct="1">
        <a:spcBef>
          <a:spcPct val="20000"/>
        </a:spcBef>
        <a:buFont typeface="+mj-lt"/>
        <a:buNone/>
        <a:defRPr sz="24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284505" indent="0" algn="l" defTabSz="816296" rtl="0" eaLnBrk="1" latinLnBrk="0" hangingPunct="1">
        <a:spcBef>
          <a:spcPct val="20000"/>
        </a:spcBef>
        <a:buFont typeface="Arial" pitchFamily="34" charset="0"/>
        <a:buNone/>
        <a:defRPr sz="20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557828" indent="-203750" algn="l" defTabSz="816296" rtl="0" eaLnBrk="1" latinLnBrk="0" hangingPunct="1">
        <a:spcBef>
          <a:spcPct val="20000"/>
        </a:spcBef>
        <a:buFont typeface="Arial" pitchFamily="34" charset="0"/>
        <a:buChar char="•"/>
        <a:defRPr sz="20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282020" algn="just" defTabSz="816296" rtl="0" eaLnBrk="1" latinLnBrk="0" hangingPunct="1">
        <a:lnSpc>
          <a:spcPts val="1900"/>
        </a:lnSpc>
        <a:spcBef>
          <a:spcPts val="400"/>
        </a:spcBef>
        <a:buFont typeface="Arial" pitchFamily="34" charset="0"/>
        <a:buNone/>
        <a:tabLst/>
        <a:defRPr sz="16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123109" indent="0" algn="l" defTabSz="816296" rtl="0" eaLnBrk="1" latinLnBrk="0" hangingPunct="1">
        <a:lnSpc>
          <a:spcPts val="1800"/>
        </a:lnSpc>
        <a:spcBef>
          <a:spcPts val="400"/>
        </a:spcBef>
        <a:buFont typeface="Arial" pitchFamily="34" charset="0"/>
        <a:buNone/>
        <a:defRPr sz="14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244813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52961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61109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69256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8148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6296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24443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32591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40739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48887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035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65183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953" y="367516"/>
            <a:ext cx="7343873" cy="832711"/>
          </a:xfrm>
          <a:prstGeom prst="rect">
            <a:avLst/>
          </a:prstGeom>
        </p:spPr>
        <p:txBody>
          <a:bodyPr vert="horz" lIns="81630" tIns="40815" rIns="81630" bIns="40815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5953" y="1200150"/>
            <a:ext cx="7343873" cy="3626943"/>
          </a:xfrm>
          <a:prstGeom prst="rect">
            <a:avLst/>
          </a:prstGeom>
        </p:spPr>
        <p:txBody>
          <a:bodyPr vert="horz" lIns="81630" tIns="40815" rIns="81630" bIns="40815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4767263"/>
            <a:ext cx="2133600" cy="273844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816296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1" y="4767263"/>
            <a:ext cx="2895600" cy="273844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816296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081" y="4531069"/>
            <a:ext cx="619711" cy="473875"/>
          </a:xfrm>
          <a:prstGeom prst="rect">
            <a:avLst/>
          </a:prstGeom>
        </p:spPr>
        <p:txBody>
          <a:bodyPr vert="horz" lIns="81630" tIns="40815" rIns="81630" bIns="40815" rtlCol="0" anchor="ctr">
            <a:normAutofit/>
          </a:bodyPr>
          <a:lstStyle>
            <a:lvl1pPr algn="ctr">
              <a:lnSpc>
                <a:spcPts val="1878"/>
              </a:lnSpc>
              <a:defRPr sz="2100">
                <a:solidFill>
                  <a:schemeClr val="bg1"/>
                </a:solidFill>
              </a:defRPr>
            </a:lvl1pPr>
          </a:lstStyle>
          <a:p>
            <a:pPr defTabSz="816296"/>
            <a:fld id="{E20E89E6-FE54-4E13-859C-1FA908D70D39}" type="slidenum">
              <a:rPr lang="ru-RU" smtClean="0">
                <a:solidFill>
                  <a:prstClr val="white"/>
                </a:solidFill>
              </a:rPr>
              <a:pPr defTabSz="816296"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35470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</p:sldLayoutIdLst>
  <p:hf hdr="0" ftr="0" dt="0"/>
  <p:txStyles>
    <p:titleStyle>
      <a:lvl1pPr algn="l" defTabSz="816296" rtl="0" eaLnBrk="1" latinLnBrk="0" hangingPunct="1">
        <a:lnSpc>
          <a:spcPts val="4070"/>
        </a:lnSpc>
        <a:spcBef>
          <a:spcPct val="0"/>
        </a:spcBef>
        <a:buNone/>
        <a:defRPr sz="33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284505" indent="0" algn="l" defTabSz="816296" rtl="0" eaLnBrk="1" latinLnBrk="0" hangingPunct="1">
        <a:spcBef>
          <a:spcPct val="20000"/>
        </a:spcBef>
        <a:buFont typeface="+mj-lt"/>
        <a:buNone/>
        <a:defRPr sz="28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284505" indent="0" algn="l" defTabSz="816296" rtl="0" eaLnBrk="1" latinLnBrk="0" hangingPunct="1">
        <a:spcBef>
          <a:spcPct val="20000"/>
        </a:spcBef>
        <a:buFont typeface="Arial" pitchFamily="34" charset="0"/>
        <a:buNone/>
        <a:defRPr sz="19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557828" indent="-203750" algn="l" defTabSz="816296" rtl="0" eaLnBrk="1" latinLnBrk="0" hangingPunct="1">
        <a:spcBef>
          <a:spcPct val="20000"/>
        </a:spcBef>
        <a:buFont typeface="Arial" pitchFamily="34" charset="0"/>
        <a:buChar char="•"/>
        <a:defRPr sz="19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282020" algn="just" defTabSz="816296" rtl="0" eaLnBrk="1" latinLnBrk="0" hangingPunct="1">
        <a:lnSpc>
          <a:spcPts val="1409"/>
        </a:lnSpc>
        <a:spcBef>
          <a:spcPts val="313"/>
        </a:spcBef>
        <a:buFont typeface="Arial" pitchFamily="34" charset="0"/>
        <a:buNone/>
        <a:tabLst/>
        <a:defRPr sz="13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123109" indent="0" algn="l" defTabSz="816296" rtl="0" eaLnBrk="1" latinLnBrk="0" hangingPunct="1">
        <a:lnSpc>
          <a:spcPts val="1409"/>
        </a:lnSpc>
        <a:spcBef>
          <a:spcPts val="313"/>
        </a:spcBef>
        <a:buFont typeface="Arial" pitchFamily="34" charset="0"/>
        <a:buNone/>
        <a:defRPr sz="11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244813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52961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61109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69256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8148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6296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24443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32591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40739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48887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035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65183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76461" y="2139702"/>
            <a:ext cx="7772400" cy="432048"/>
          </a:xfrm>
        </p:spPr>
        <p:txBody>
          <a:bodyPr>
            <a:normAutofit/>
          </a:bodyPr>
          <a:lstStyle/>
          <a:p>
            <a:pPr algn="ctr"/>
            <a:r>
              <a:rPr lang="ru-RU" sz="2000" dirty="0" smtClean="0">
                <a:latin typeface="Trebuchet MS" panose="020B0603020202020204" pitchFamily="34" charset="0"/>
              </a:rPr>
              <a:t>УФНС России по Новосибирской области</a:t>
            </a:r>
            <a:endParaRPr lang="ru-RU" sz="2000" dirty="0">
              <a:latin typeface="Trebuchet MS" panose="020B0603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2643758"/>
            <a:ext cx="8280920" cy="10801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rebuchet MS" panose="020B0603020202020204" pitchFamily="34" charset="0"/>
              </a:rPr>
              <a:t>Скрытые </a:t>
            </a:r>
            <a:r>
              <a:rPr lang="ru-RU" dirty="0">
                <a:latin typeface="Trebuchet MS" panose="020B0603020202020204" pitchFamily="34" charset="0"/>
              </a:rPr>
              <a:t>формы оплаты труда, как риск налогового правонарушения. Результаты работы, проводимой налоговыми органами области по сокращению неформальной </a:t>
            </a:r>
            <a:r>
              <a:rPr lang="ru-RU" dirty="0" smtClean="0">
                <a:latin typeface="Trebuchet MS" panose="020B0603020202020204" pitchFamily="34" charset="0"/>
              </a:rPr>
              <a:t>занятости</a:t>
            </a:r>
            <a:endParaRPr lang="ru-RU" dirty="0">
              <a:latin typeface="Trebuchet MS" panose="020B0603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2201" y="3795886"/>
            <a:ext cx="8280920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atin typeface="Trebuchet MS" panose="020B0603020202020204" pitchFamily="34" charset="0"/>
              </a:rPr>
              <a:t>Заместитель начальника </a:t>
            </a:r>
            <a:r>
              <a:rPr lang="ru-RU" sz="1400" dirty="0">
                <a:latin typeface="Trebuchet MS" panose="020B0603020202020204" pitchFamily="34" charset="0"/>
              </a:rPr>
              <a:t>отдела налогообложения доходов физических </a:t>
            </a:r>
            <a:r>
              <a:rPr lang="ru-RU" sz="1400" dirty="0" smtClean="0">
                <a:latin typeface="Trebuchet MS" panose="020B0603020202020204" pitchFamily="34" charset="0"/>
              </a:rPr>
              <a:t>лиц</a:t>
            </a:r>
            <a:r>
              <a:rPr lang="en-US" sz="1400" dirty="0" smtClean="0">
                <a:latin typeface="Trebuchet MS" panose="020B0603020202020204" pitchFamily="34" charset="0"/>
              </a:rPr>
              <a:t> </a:t>
            </a:r>
          </a:p>
          <a:p>
            <a:pPr algn="ctr"/>
            <a:r>
              <a:rPr lang="ru-RU" sz="1400" dirty="0" smtClean="0">
                <a:latin typeface="Trebuchet MS" panose="020B0603020202020204" pitchFamily="34" charset="0"/>
              </a:rPr>
              <a:t>и </a:t>
            </a:r>
            <a:r>
              <a:rPr lang="ru-RU" sz="1400" dirty="0">
                <a:latin typeface="Trebuchet MS" panose="020B0603020202020204" pitchFamily="34" charset="0"/>
              </a:rPr>
              <a:t>администрирования страховых </a:t>
            </a:r>
            <a:r>
              <a:rPr lang="ru-RU" sz="1400" dirty="0" smtClean="0">
                <a:latin typeface="Trebuchet MS" panose="020B0603020202020204" pitchFamily="34" charset="0"/>
              </a:rPr>
              <a:t>взносов  </a:t>
            </a:r>
            <a:endParaRPr lang="ru-RU" sz="1400" dirty="0">
              <a:latin typeface="Trebuchet MS" panose="020B0603020202020204" pitchFamily="34" charset="0"/>
            </a:endParaRPr>
          </a:p>
          <a:p>
            <a:pPr algn="ctr"/>
            <a:r>
              <a:rPr lang="ru-RU" sz="1400" dirty="0" smtClean="0">
                <a:latin typeface="Trebuchet MS" panose="020B0603020202020204" pitchFamily="34" charset="0"/>
              </a:rPr>
              <a:t>Климов Геннадий Николаевич</a:t>
            </a:r>
            <a:endParaRPr lang="ru-RU" sz="1400" dirty="0">
              <a:latin typeface="Trebuchet MS" panose="020B0603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22201" y="4731990"/>
            <a:ext cx="8280920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atin typeface="Trebuchet MS" panose="020B0603020202020204" pitchFamily="34" charset="0"/>
              </a:rPr>
              <a:t>13 ноября 2019 года</a:t>
            </a:r>
            <a:endParaRPr lang="ru-RU" sz="1400" dirty="0"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4799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2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4410" y="411510"/>
            <a:ext cx="79928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0534"/>
            <a:r>
              <a:rPr lang="ru-RU" sz="2400" b="1" dirty="0" smtClean="0">
                <a:solidFill>
                  <a:srgbClr val="0062AC"/>
                </a:solidFill>
                <a:latin typeface="+mj-lt"/>
              </a:rPr>
              <a:t>Методы борьбы с «теневой» заработной платой</a:t>
            </a:r>
            <a:endParaRPr lang="ru-RU" sz="2400" b="1" dirty="0">
              <a:solidFill>
                <a:srgbClr val="0062AC"/>
              </a:solidFill>
              <a:latin typeface="+mj-lt"/>
            </a:endParaRP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1404385741"/>
              </p:ext>
            </p:extLst>
          </p:nvPr>
        </p:nvGraphicFramePr>
        <p:xfrm>
          <a:off x="6092955" y="871549"/>
          <a:ext cx="2267856" cy="24082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558007" y="1271975"/>
            <a:ext cx="5670177" cy="41241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defTabSz="1043056">
              <a:spcBef>
                <a:spcPct val="0"/>
              </a:spcBef>
            </a:pPr>
            <a:r>
              <a:rPr kumimoji="0" lang="ru-RU" sz="1600" i="0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1. К</a:t>
            </a:r>
            <a:r>
              <a:rPr lang="ru-RU" sz="1600" dirty="0" smtClean="0"/>
              <a:t>ОМИССИИ ПО ЛЕГАЛИЗАЦИИ «ТЕНЕВОЙ» ЗАРАБОТНОЙ ПЛАТЫ И СНИЖЕНИЯ НЕФОРМАЛЬНОЙ ЗАНЯТОСТИ</a:t>
            </a:r>
            <a:endParaRPr kumimoji="0" lang="ru-RU" sz="1600" i="0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70974" y="1779662"/>
            <a:ext cx="4968552" cy="428153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algn="just" defTabSz="1043056">
              <a:spcBef>
                <a:spcPct val="0"/>
              </a:spcBef>
            </a:pPr>
            <a:r>
              <a:rPr kumimoji="0" lang="ru-RU" sz="1400" b="1" i="0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rPr>
              <a:t>Результат – самостоятельное</a:t>
            </a:r>
            <a:r>
              <a:rPr kumimoji="0" lang="ru-RU" sz="1400" b="1" i="0" strike="noStrike" kern="1200" cap="none" spc="0" normalizeH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rPr>
              <a:t> уточнение налогоплательщиками налоговых обязательств</a:t>
            </a:r>
            <a:endParaRPr kumimoji="0" lang="ru-RU" sz="1400" b="1" i="0" strike="noStrike" kern="1200" cap="none" spc="0" normalizeH="0" baseline="0" noProof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616044" y="4036036"/>
            <a:ext cx="5256585" cy="700444"/>
            <a:chOff x="4723370" y="4059015"/>
            <a:chExt cx="5256585" cy="700444"/>
          </a:xfrm>
        </p:grpSpPr>
        <p:sp>
          <p:nvSpPr>
            <p:cNvPr id="13" name="TextBox 12"/>
            <p:cNvSpPr txBox="1"/>
            <p:nvPr/>
          </p:nvSpPr>
          <p:spPr>
            <a:xfrm>
              <a:off x="4723370" y="4059015"/>
              <a:ext cx="5256585" cy="412412"/>
            </a:xfrm>
            <a:prstGeom prst="rect">
              <a:avLst/>
            </a:prstGeom>
          </p:spPr>
          <p:txBody>
            <a:bodyPr vert="horz" wrap="square" lIns="104306" tIns="52153" rIns="104306" bIns="52153" rtlCol="0" anchor="ctr">
              <a:noAutofit/>
            </a:bodyPr>
            <a:lstStyle/>
            <a:p>
              <a:pPr defTabSz="1043056">
                <a:spcBef>
                  <a:spcPct val="0"/>
                </a:spcBef>
              </a:pPr>
              <a:r>
                <a:rPr kumimoji="0" lang="ru-RU" sz="1600" i="0" strike="noStrike" kern="120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+mj-lt"/>
                  <a:ea typeface="+mj-ea"/>
                  <a:cs typeface="+mj-cs"/>
                </a:rPr>
                <a:t>4. ВЫЕЗДНЫЕ НАЛОГОВЫЕ ПРОВЕРКИ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4740854" y="4471427"/>
              <a:ext cx="4968552" cy="288032"/>
            </a:xfrm>
            <a:prstGeom prst="rect">
              <a:avLst/>
            </a:prstGeom>
          </p:spPr>
          <p:txBody>
            <a:bodyPr vert="horz" wrap="square" lIns="104306" tIns="52153" rIns="104306" bIns="52153" rtlCol="0" anchor="ctr">
              <a:noAutofit/>
            </a:bodyPr>
            <a:lstStyle/>
            <a:p>
              <a:pPr algn="just" defTabSz="1043056">
                <a:spcBef>
                  <a:spcPct val="0"/>
                </a:spcBef>
              </a:pPr>
              <a:r>
                <a:rPr lang="ru-RU" sz="1400" b="1" dirty="0" smtClean="0">
                  <a:solidFill>
                    <a:schemeClr val="accent6">
                      <a:lumMod val="75000"/>
                    </a:schemeClr>
                  </a:solidFill>
                  <a:latin typeface="Arial Narrow" panose="020B0606020202030204" pitchFamily="34" charset="0"/>
                </a:rPr>
                <a:t>Результат </a:t>
              </a:r>
              <a:r>
                <a:rPr kumimoji="0" lang="ru-RU" sz="1400" b="1" i="0" strike="noStrike" kern="1200" cap="none" spc="0" normalizeH="0" baseline="0" noProof="0" dirty="0" smtClean="0">
                  <a:ln>
                    <a:noFill/>
                  </a:ln>
                  <a:solidFill>
                    <a:schemeClr val="accent6">
                      <a:lumMod val="75000"/>
                    </a:schemeClr>
                  </a:solidFill>
                  <a:effectLst/>
                  <a:uLnTx/>
                  <a:uFillTx/>
                  <a:latin typeface="Arial Narrow" panose="020B0606020202030204" pitchFamily="34" charset="0"/>
                  <a:ea typeface="+mj-ea"/>
                  <a:cs typeface="+mj-cs"/>
                </a:rPr>
                <a:t>– доначисление налогоплательщикам налогов, пеней, штрафов</a:t>
              </a: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580974" y="2181438"/>
            <a:ext cx="5256585" cy="41241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defTabSz="1043056">
              <a:spcBef>
                <a:spcPct val="0"/>
              </a:spcBef>
            </a:pPr>
            <a:r>
              <a:rPr kumimoji="0" lang="ru-RU" sz="1600" i="0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2. АСК НДС-2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62182" y="2706066"/>
            <a:ext cx="4968552" cy="428153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algn="just" defTabSz="1043056">
              <a:spcBef>
                <a:spcPct val="0"/>
              </a:spcBef>
            </a:pPr>
            <a:r>
              <a:rPr kumimoji="0" lang="ru-RU" sz="1400" b="1" i="0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rPr>
              <a:t>Результат – </a:t>
            </a:r>
            <a:r>
              <a:rPr lang="ru-RU" sz="1400" b="1" dirty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</a:rPr>
              <a:t>самостоятельное уточнение налогоплательщиками налоговых </a:t>
            </a:r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</a:rPr>
              <a:t>обязательств или </a:t>
            </a:r>
            <a:r>
              <a:rPr lang="ru-RU" sz="1400" b="1" dirty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</a:rPr>
              <a:t>доначисление налогоплательщикам налогов, пеней, штрафов</a:t>
            </a:r>
          </a:p>
          <a:p>
            <a:pPr algn="just" defTabSz="1043056">
              <a:spcBef>
                <a:spcPct val="0"/>
              </a:spcBef>
            </a:pPr>
            <a:endParaRPr lang="ru-RU" sz="1400" b="1" dirty="0">
              <a:solidFill>
                <a:schemeClr val="accent6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17" name="TextBox 1"/>
          <p:cNvSpPr txBox="1"/>
          <p:nvPr/>
        </p:nvSpPr>
        <p:spPr>
          <a:xfrm>
            <a:off x="6516216" y="2900556"/>
            <a:ext cx="1656184" cy="72008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Бюджет субъекта</a:t>
            </a:r>
            <a:r>
              <a:rPr kumimoji="0" lang="ru-RU" sz="1600" b="1" i="0" u="none" strike="noStrike" kern="120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РФ</a:t>
            </a:r>
            <a:endParaRPr kumimoji="0" lang="ru-RU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98560" y="3137040"/>
            <a:ext cx="5256585" cy="41241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defTabSz="1043056">
              <a:spcBef>
                <a:spcPct val="0"/>
              </a:spcBef>
            </a:pPr>
            <a:r>
              <a:rPr kumimoji="0" lang="ru-RU" sz="1600" i="0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3. АНАЛИЗ </a:t>
            </a:r>
            <a:r>
              <a:rPr lang="ru-RU" sz="1600" dirty="0" smtClean="0">
                <a:latin typeface="+mj-lt"/>
                <a:ea typeface="+mj-ea"/>
                <a:cs typeface="+mj-cs"/>
              </a:rPr>
              <a:t>БАНКАМИ СОМНИТЕЛЬНЫХ ВЫПЛАТ ФЛ</a:t>
            </a:r>
            <a:r>
              <a:rPr kumimoji="0" lang="ru-RU" sz="1600" i="0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ru-RU" sz="1600" i="0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16044" y="3549452"/>
            <a:ext cx="4968552" cy="28803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algn="just" defTabSz="1043056">
              <a:spcBef>
                <a:spcPct val="0"/>
              </a:spcBef>
            </a:pPr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</a:rPr>
              <a:t>Результат </a:t>
            </a:r>
            <a:r>
              <a:rPr kumimoji="0" lang="ru-RU" sz="1400" b="1" i="0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rPr>
              <a:t>– блокирование операций по счету налогоплательщика</a:t>
            </a:r>
          </a:p>
        </p:txBody>
      </p:sp>
    </p:spTree>
    <p:extLst>
      <p:ext uri="{BB962C8B-B14F-4D97-AF65-F5344CB8AC3E}">
        <p14:creationId xmlns:p14="http://schemas.microsoft.com/office/powerpoint/2010/main" val="8478908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3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0171" y="313741"/>
            <a:ext cx="79928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0534"/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+mj-lt"/>
              </a:rPr>
              <a:t>6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+mj-lt"/>
              </a:rPr>
              <a:t> </a:t>
            </a:r>
            <a:r>
              <a:rPr lang="ru-RU" sz="2000" b="1" dirty="0" smtClean="0">
                <a:solidFill>
                  <a:srgbClr val="0062AC"/>
                </a:solidFill>
                <a:latin typeface="+mj-lt"/>
              </a:rPr>
              <a:t>основных зон риска налогоплательщиков</a:t>
            </a:r>
            <a:endParaRPr lang="ru-RU" sz="2000" b="1" dirty="0">
              <a:solidFill>
                <a:srgbClr val="0062AC"/>
              </a:solidFill>
              <a:latin typeface="+mj-lt"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539552" y="1027555"/>
            <a:ext cx="7992886" cy="541982"/>
            <a:chOff x="539552" y="1027555"/>
            <a:chExt cx="7992886" cy="541982"/>
          </a:xfrm>
        </p:grpSpPr>
        <p:grpSp>
          <p:nvGrpSpPr>
            <p:cNvPr id="6" name="Группа 5"/>
            <p:cNvGrpSpPr/>
            <p:nvPr/>
          </p:nvGrpSpPr>
          <p:grpSpPr>
            <a:xfrm>
              <a:off x="539552" y="1027555"/>
              <a:ext cx="7992886" cy="541982"/>
              <a:chOff x="1505957" y="1309688"/>
              <a:chExt cx="6130534" cy="931862"/>
            </a:xfrm>
          </p:grpSpPr>
          <p:sp>
            <p:nvSpPr>
              <p:cNvPr id="7" name="AutoShape 864"/>
              <p:cNvSpPr>
                <a:spLocks noChangeArrowheads="1"/>
              </p:cNvSpPr>
              <p:nvPr/>
            </p:nvSpPr>
            <p:spPr bwMode="auto">
              <a:xfrm>
                <a:off x="1505957" y="1341840"/>
                <a:ext cx="6130534" cy="785703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29000">
                    <a:schemeClr val="tx2"/>
                  </a:gs>
                  <a:gs pos="100000">
                    <a:schemeClr val="accent1"/>
                  </a:gs>
                </a:gsLst>
                <a:lin ang="5400000" scaled="1"/>
              </a:gradFill>
              <a:ln w="19050" algn="ctr">
                <a:noFill/>
                <a:round/>
                <a:headEnd/>
                <a:tailEnd/>
              </a:ln>
              <a:effectLst>
                <a:outerShdw blurRad="149987" dist="127000" dir="2880000" algn="ctr">
                  <a:srgbClr val="000000">
                    <a:alpha val="28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146050" h="139700"/>
              </a:sp3d>
            </p:spPr>
            <p:txBody>
              <a:bodyPr wrap="none" lIns="72000" tIns="0" rIns="72000" bIns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altLang="ko-KR" sz="2000" b="1" kern="0" dirty="0">
                  <a:solidFill>
                    <a:prstClr val="white"/>
                  </a:solidFill>
                  <a:latin typeface="Times New Roman" pitchFamily="18" charset="0"/>
                  <a:ea typeface="굴림"/>
                  <a:cs typeface="Times New Roman" pitchFamily="18" charset="0"/>
                </a:endParaRPr>
              </a:p>
            </p:txBody>
          </p:sp>
          <p:grpSp>
            <p:nvGrpSpPr>
              <p:cNvPr id="8" name="Group 48"/>
              <p:cNvGrpSpPr>
                <a:grpSpLocks/>
              </p:cNvGrpSpPr>
              <p:nvPr/>
            </p:nvGrpSpPr>
            <p:grpSpPr bwMode="auto">
              <a:xfrm>
                <a:off x="1727263" y="1309688"/>
                <a:ext cx="5829237" cy="931862"/>
                <a:chOff x="991" y="890"/>
                <a:chExt cx="3340" cy="549"/>
              </a:xfrm>
            </p:grpSpPr>
            <p:pic>
              <p:nvPicPr>
                <p:cNvPr id="10" name="Picture 49" descr="그림자"/>
                <p:cNvPicPr>
                  <a:picLocks noChangeAspect="1" noChangeArrowheads="1"/>
                </p:cNvPicPr>
                <p:nvPr/>
              </p:nvPicPr>
              <p:blipFill>
                <a:blip r:embed="rId2">
                  <a:grayscl/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383" y="890"/>
                  <a:ext cx="2948" cy="54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1" name="AutoShape 50"/>
                <p:cNvSpPr>
                  <a:spLocks noChangeArrowheads="1"/>
                </p:cNvSpPr>
                <p:nvPr/>
              </p:nvSpPr>
              <p:spPr bwMode="auto">
                <a:xfrm>
                  <a:off x="991" y="972"/>
                  <a:ext cx="3258" cy="330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rgbClr val="C0504D">
                        <a:lumMod val="20000"/>
                        <a:lumOff val="80000"/>
                      </a:srgbClr>
                    </a:gs>
                    <a:gs pos="100000">
                      <a:srgbClr val="FFFFFF"/>
                    </a:gs>
                  </a:gsLst>
                  <a:lin ang="5400000" scaled="1"/>
                </a:gradFill>
                <a:ln w="19050" algn="ctr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 wrap="none" lIns="342000" tIns="36000" bIns="36000" anchor="ctr"/>
                <a:lstStyle/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altLang="ko-KR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333333"/>
                    </a:solidFill>
                    <a:effectLst/>
                    <a:uLnTx/>
                    <a:uFillTx/>
                    <a:latin typeface="HY헤드라인M" pitchFamily="18" charset="-127"/>
                    <a:ea typeface="HY헤드라인M" pitchFamily="18" charset="-127"/>
                  </a:endParaRPr>
                </a:p>
              </p:txBody>
            </p:sp>
            <p:sp>
              <p:nvSpPr>
                <p:cNvPr id="12" name="AutoShape 51"/>
                <p:cNvSpPr>
                  <a:spLocks noChangeArrowheads="1"/>
                </p:cNvSpPr>
                <p:nvPr/>
              </p:nvSpPr>
              <p:spPr bwMode="auto">
                <a:xfrm>
                  <a:off x="1551" y="990"/>
                  <a:ext cx="2611" cy="155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rgbClr val="FFFFFF">
                        <a:alpha val="37999"/>
                      </a:srgbClr>
                    </a:gs>
                    <a:gs pos="100000">
                      <a:srgbClr val="767676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lIns="342000" tIns="190800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5pPr>
                  <a:lvl6pPr marL="25146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6pPr>
                  <a:lvl7pPr marL="29718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7pPr>
                  <a:lvl8pPr marL="34290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8pPr>
                  <a:lvl9pPr marL="38862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9pPr>
                </a:lstStyle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ko-KR" altLang="ko-KR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굴림" charset="-127"/>
                    <a:ea typeface="굴림" charset="-127"/>
                  </a:endParaRPr>
                </a:p>
              </p:txBody>
            </p:sp>
          </p:grpSp>
        </p:grpSp>
        <p:sp>
          <p:nvSpPr>
            <p:cNvPr id="14" name="TextBox 13"/>
            <p:cNvSpPr txBox="1"/>
            <p:nvPr/>
          </p:nvSpPr>
          <p:spPr>
            <a:xfrm>
              <a:off x="899592" y="1122036"/>
              <a:ext cx="5763081" cy="314520"/>
            </a:xfrm>
            <a:prstGeom prst="rect">
              <a:avLst/>
            </a:prstGeom>
          </p:spPr>
          <p:txBody>
            <a:bodyPr lIns="104306" tIns="52153" rIns="104306" bIns="52153" anchor="ctr"/>
            <a:lstStyle/>
            <a:p>
              <a:pPr defTabSz="1043056" fontAlgn="auto">
                <a:spcAft>
                  <a:spcPts val="0"/>
                </a:spcAft>
                <a:defRPr/>
              </a:pPr>
              <a:r>
                <a:rPr lang="ru-RU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 Narrow" panose="020B0606020202030204" pitchFamily="34" charset="0"/>
                </a:rPr>
                <a:t>Выплата заработной платы в </a:t>
              </a:r>
              <a:r>
                <a:rPr lang="ru-RU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 Narrow" panose="020B0606020202030204" pitchFamily="34" charset="0"/>
                </a:rPr>
                <a:t>размере ниже МРОТ</a:t>
              </a:r>
            </a:p>
          </p:txBody>
        </p:sp>
      </p:grpSp>
      <p:grpSp>
        <p:nvGrpSpPr>
          <p:cNvPr id="27" name="Группа 26"/>
          <p:cNvGrpSpPr/>
          <p:nvPr/>
        </p:nvGrpSpPr>
        <p:grpSpPr>
          <a:xfrm>
            <a:off x="538380" y="1615154"/>
            <a:ext cx="7992886" cy="645954"/>
            <a:chOff x="539552" y="923583"/>
            <a:chExt cx="7992886" cy="645954"/>
          </a:xfrm>
        </p:grpSpPr>
        <p:grpSp>
          <p:nvGrpSpPr>
            <p:cNvPr id="28" name="Группа 27"/>
            <p:cNvGrpSpPr/>
            <p:nvPr/>
          </p:nvGrpSpPr>
          <p:grpSpPr>
            <a:xfrm>
              <a:off x="539552" y="923583"/>
              <a:ext cx="7992886" cy="645954"/>
              <a:chOff x="1505957" y="1130924"/>
              <a:chExt cx="6130534" cy="1110627"/>
            </a:xfrm>
          </p:grpSpPr>
          <p:sp>
            <p:nvSpPr>
              <p:cNvPr id="30" name="AutoShape 864"/>
              <p:cNvSpPr>
                <a:spLocks noChangeArrowheads="1"/>
              </p:cNvSpPr>
              <p:nvPr/>
            </p:nvSpPr>
            <p:spPr bwMode="auto">
              <a:xfrm>
                <a:off x="1505957" y="1130924"/>
                <a:ext cx="6130534" cy="1110626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29000">
                    <a:schemeClr val="tx2"/>
                  </a:gs>
                  <a:gs pos="100000">
                    <a:schemeClr val="accent1"/>
                  </a:gs>
                </a:gsLst>
                <a:lin ang="5400000" scaled="1"/>
              </a:gradFill>
              <a:ln w="19050" algn="ctr">
                <a:noFill/>
                <a:round/>
                <a:headEnd/>
                <a:tailEnd/>
              </a:ln>
              <a:effectLst>
                <a:outerShdw blurRad="149987" dist="127000" dir="2880000" algn="ctr">
                  <a:srgbClr val="000000">
                    <a:alpha val="28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146050" h="139700"/>
              </a:sp3d>
            </p:spPr>
            <p:txBody>
              <a:bodyPr wrap="none" lIns="72000" tIns="0" rIns="72000" bIns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altLang="ko-KR" sz="2000" b="1" kern="0" dirty="0">
                  <a:solidFill>
                    <a:prstClr val="white"/>
                  </a:solidFill>
                  <a:latin typeface="Times New Roman" pitchFamily="18" charset="0"/>
                  <a:ea typeface="굴림"/>
                  <a:cs typeface="Times New Roman" pitchFamily="18" charset="0"/>
                </a:endParaRPr>
              </a:p>
            </p:txBody>
          </p:sp>
          <p:grpSp>
            <p:nvGrpSpPr>
              <p:cNvPr id="31" name="Group 48"/>
              <p:cNvGrpSpPr>
                <a:grpSpLocks/>
              </p:cNvGrpSpPr>
              <p:nvPr/>
            </p:nvGrpSpPr>
            <p:grpSpPr bwMode="auto">
              <a:xfrm>
                <a:off x="1725518" y="1284228"/>
                <a:ext cx="5830982" cy="957323"/>
                <a:chOff x="990" y="875"/>
                <a:chExt cx="3341" cy="564"/>
              </a:xfrm>
            </p:grpSpPr>
            <p:pic>
              <p:nvPicPr>
                <p:cNvPr id="32" name="Picture 49" descr="그림자"/>
                <p:cNvPicPr>
                  <a:picLocks noChangeAspect="1" noChangeArrowheads="1"/>
                </p:cNvPicPr>
                <p:nvPr/>
              </p:nvPicPr>
              <p:blipFill>
                <a:blip r:embed="rId2">
                  <a:grayscl/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383" y="890"/>
                  <a:ext cx="2948" cy="54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33" name="AutoShape 50"/>
                <p:cNvSpPr>
                  <a:spLocks noChangeArrowheads="1"/>
                </p:cNvSpPr>
                <p:nvPr/>
              </p:nvSpPr>
              <p:spPr bwMode="auto">
                <a:xfrm>
                  <a:off x="990" y="875"/>
                  <a:ext cx="3258" cy="453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rgbClr val="C0504D">
                        <a:lumMod val="20000"/>
                        <a:lumOff val="80000"/>
                      </a:srgbClr>
                    </a:gs>
                    <a:gs pos="100000">
                      <a:srgbClr val="FFFFFF"/>
                    </a:gs>
                  </a:gsLst>
                  <a:lin ang="5400000" scaled="1"/>
                </a:gradFill>
                <a:ln w="19050" algn="ctr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 wrap="none" lIns="342000" tIns="36000" bIns="36000" anchor="ctr"/>
                <a:lstStyle/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altLang="ko-KR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333333"/>
                    </a:solidFill>
                    <a:effectLst/>
                    <a:uLnTx/>
                    <a:uFillTx/>
                    <a:latin typeface="HY헤드라인M" pitchFamily="18" charset="-127"/>
                    <a:ea typeface="HY헤드라인M" pitchFamily="18" charset="-127"/>
                  </a:endParaRPr>
                </a:p>
              </p:txBody>
            </p:sp>
            <p:sp>
              <p:nvSpPr>
                <p:cNvPr id="34" name="AutoShape 51"/>
                <p:cNvSpPr>
                  <a:spLocks noChangeArrowheads="1"/>
                </p:cNvSpPr>
                <p:nvPr/>
              </p:nvSpPr>
              <p:spPr bwMode="auto">
                <a:xfrm>
                  <a:off x="1551" y="990"/>
                  <a:ext cx="2611" cy="155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rgbClr val="FFFFFF">
                        <a:alpha val="37999"/>
                      </a:srgbClr>
                    </a:gs>
                    <a:gs pos="100000">
                      <a:srgbClr val="767676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lIns="342000" tIns="190800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5pPr>
                  <a:lvl6pPr marL="25146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6pPr>
                  <a:lvl7pPr marL="29718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7pPr>
                  <a:lvl8pPr marL="34290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8pPr>
                  <a:lvl9pPr marL="38862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9pPr>
                </a:lstStyle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ko-KR" altLang="ko-KR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굴림" charset="-127"/>
                    <a:ea typeface="굴림" charset="-127"/>
                  </a:endParaRPr>
                </a:p>
              </p:txBody>
            </p:sp>
          </p:grpSp>
        </p:grpSp>
        <p:sp>
          <p:nvSpPr>
            <p:cNvPr id="29" name="TextBox 28"/>
            <p:cNvSpPr txBox="1"/>
            <p:nvPr/>
          </p:nvSpPr>
          <p:spPr>
            <a:xfrm>
              <a:off x="878981" y="1007181"/>
              <a:ext cx="7285000" cy="440950"/>
            </a:xfrm>
            <a:prstGeom prst="rect">
              <a:avLst/>
            </a:prstGeom>
          </p:spPr>
          <p:txBody>
            <a:bodyPr lIns="104306" tIns="52153" rIns="104306" bIns="52153" anchor="ctr"/>
            <a:lstStyle/>
            <a:p>
              <a:pPr defTabSz="1043056" fontAlgn="auto">
                <a:spcAft>
                  <a:spcPts val="0"/>
                </a:spcAft>
                <a:defRPr/>
              </a:pPr>
              <a:r>
                <a:rPr lang="ru-RU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 Narrow" panose="020B0606020202030204" pitchFamily="34" charset="0"/>
                </a:rPr>
                <a:t>Осуществление</a:t>
              </a:r>
              <a:r>
                <a:rPr lang="ru-RU" sz="1600" b="1" dirty="0" smtClean="0">
                  <a:solidFill>
                    <a:schemeClr val="accent6">
                      <a:lumMod val="75000"/>
                    </a:schemeClr>
                  </a:solidFill>
                  <a:latin typeface="+mj-lt"/>
                </a:rPr>
                <a:t> </a:t>
              </a:r>
              <a:r>
                <a:rPr lang="ru-RU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 Narrow" panose="020B0606020202030204" pitchFamily="34" charset="0"/>
                </a:rPr>
                <a:t>деятельности, которая  </a:t>
              </a:r>
              <a:r>
                <a:rPr lang="ru-RU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 Narrow" panose="020B0606020202030204" pitchFamily="34" charset="0"/>
                </a:rPr>
                <a:t>предполагает </a:t>
              </a:r>
              <a:r>
                <a:rPr lang="ru-RU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 Narrow" panose="020B0606020202030204" pitchFamily="34" charset="0"/>
                </a:rPr>
                <a:t>наличие наемных работников, и не </a:t>
              </a:r>
              <a:r>
                <a:rPr lang="ru-RU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 Narrow" panose="020B0606020202030204" pitchFamily="34" charset="0"/>
                </a:rPr>
                <a:t>отражение </a:t>
              </a:r>
              <a:r>
                <a:rPr lang="ru-RU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 Narrow" panose="020B0606020202030204" pitchFamily="34" charset="0"/>
                </a:rPr>
                <a:t>в отчетности выплат </a:t>
              </a:r>
              <a:r>
                <a:rPr lang="ru-RU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 Narrow" panose="020B0606020202030204" pitchFamily="34" charset="0"/>
                </a:rPr>
                <a:t>доходов физическим лицам</a:t>
              </a:r>
            </a:p>
          </p:txBody>
        </p:sp>
      </p:grpSp>
      <p:grpSp>
        <p:nvGrpSpPr>
          <p:cNvPr id="35" name="Группа 34"/>
          <p:cNvGrpSpPr/>
          <p:nvPr/>
        </p:nvGrpSpPr>
        <p:grpSpPr>
          <a:xfrm>
            <a:off x="560841" y="2355726"/>
            <a:ext cx="7992886" cy="541982"/>
            <a:chOff x="539552" y="1027555"/>
            <a:chExt cx="7992886" cy="541982"/>
          </a:xfrm>
        </p:grpSpPr>
        <p:grpSp>
          <p:nvGrpSpPr>
            <p:cNvPr id="36" name="Группа 35"/>
            <p:cNvGrpSpPr/>
            <p:nvPr/>
          </p:nvGrpSpPr>
          <p:grpSpPr>
            <a:xfrm>
              <a:off x="539552" y="1027555"/>
              <a:ext cx="7992886" cy="541982"/>
              <a:chOff x="1505957" y="1309688"/>
              <a:chExt cx="6130534" cy="931862"/>
            </a:xfrm>
          </p:grpSpPr>
          <p:sp>
            <p:nvSpPr>
              <p:cNvPr id="38" name="AutoShape 864"/>
              <p:cNvSpPr>
                <a:spLocks noChangeArrowheads="1"/>
              </p:cNvSpPr>
              <p:nvPr/>
            </p:nvSpPr>
            <p:spPr bwMode="auto">
              <a:xfrm>
                <a:off x="1505957" y="1341840"/>
                <a:ext cx="6130534" cy="785703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29000">
                    <a:schemeClr val="tx2"/>
                  </a:gs>
                  <a:gs pos="100000">
                    <a:schemeClr val="accent1"/>
                  </a:gs>
                </a:gsLst>
                <a:lin ang="5400000" scaled="1"/>
              </a:gradFill>
              <a:ln w="19050" algn="ctr">
                <a:noFill/>
                <a:round/>
                <a:headEnd/>
                <a:tailEnd/>
              </a:ln>
              <a:effectLst>
                <a:outerShdw blurRad="149987" dist="127000" dir="2880000" algn="ctr">
                  <a:srgbClr val="000000">
                    <a:alpha val="28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146050" h="139700"/>
              </a:sp3d>
            </p:spPr>
            <p:txBody>
              <a:bodyPr wrap="none" lIns="72000" tIns="0" rIns="72000" bIns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altLang="ko-KR" sz="2000" b="1" kern="0" dirty="0">
                  <a:solidFill>
                    <a:prstClr val="white"/>
                  </a:solidFill>
                  <a:latin typeface="Times New Roman" pitchFamily="18" charset="0"/>
                  <a:ea typeface="굴림"/>
                  <a:cs typeface="Times New Roman" pitchFamily="18" charset="0"/>
                </a:endParaRPr>
              </a:p>
            </p:txBody>
          </p:sp>
          <p:grpSp>
            <p:nvGrpSpPr>
              <p:cNvPr id="39" name="Group 48"/>
              <p:cNvGrpSpPr>
                <a:grpSpLocks/>
              </p:cNvGrpSpPr>
              <p:nvPr/>
            </p:nvGrpSpPr>
            <p:grpSpPr bwMode="auto">
              <a:xfrm>
                <a:off x="1727263" y="1309688"/>
                <a:ext cx="5829237" cy="931862"/>
                <a:chOff x="991" y="890"/>
                <a:chExt cx="3340" cy="549"/>
              </a:xfrm>
            </p:grpSpPr>
            <p:pic>
              <p:nvPicPr>
                <p:cNvPr id="40" name="Picture 49" descr="그림자"/>
                <p:cNvPicPr>
                  <a:picLocks noChangeAspect="1" noChangeArrowheads="1"/>
                </p:cNvPicPr>
                <p:nvPr/>
              </p:nvPicPr>
              <p:blipFill>
                <a:blip r:embed="rId2">
                  <a:grayscl/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383" y="890"/>
                  <a:ext cx="2948" cy="54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41" name="AutoShape 50"/>
                <p:cNvSpPr>
                  <a:spLocks noChangeArrowheads="1"/>
                </p:cNvSpPr>
                <p:nvPr/>
              </p:nvSpPr>
              <p:spPr bwMode="auto">
                <a:xfrm>
                  <a:off x="991" y="972"/>
                  <a:ext cx="3258" cy="330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rgbClr val="C0504D">
                        <a:lumMod val="20000"/>
                        <a:lumOff val="80000"/>
                      </a:srgbClr>
                    </a:gs>
                    <a:gs pos="100000">
                      <a:srgbClr val="FFFFFF"/>
                    </a:gs>
                  </a:gsLst>
                  <a:lin ang="5400000" scaled="1"/>
                </a:gradFill>
                <a:ln w="19050" algn="ctr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 wrap="none" lIns="342000" tIns="36000" bIns="36000" anchor="ctr"/>
                <a:lstStyle/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altLang="ko-KR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333333"/>
                    </a:solidFill>
                    <a:effectLst/>
                    <a:uLnTx/>
                    <a:uFillTx/>
                    <a:latin typeface="HY헤드라인M" pitchFamily="18" charset="-127"/>
                    <a:ea typeface="HY헤드라인M" pitchFamily="18" charset="-127"/>
                  </a:endParaRPr>
                </a:p>
              </p:txBody>
            </p:sp>
            <p:sp>
              <p:nvSpPr>
                <p:cNvPr id="42" name="AutoShape 51"/>
                <p:cNvSpPr>
                  <a:spLocks noChangeArrowheads="1"/>
                </p:cNvSpPr>
                <p:nvPr/>
              </p:nvSpPr>
              <p:spPr bwMode="auto">
                <a:xfrm>
                  <a:off x="1551" y="990"/>
                  <a:ext cx="2611" cy="155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rgbClr val="FFFFFF">
                        <a:alpha val="37999"/>
                      </a:srgbClr>
                    </a:gs>
                    <a:gs pos="100000">
                      <a:srgbClr val="767676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lIns="342000" tIns="190800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5pPr>
                  <a:lvl6pPr marL="25146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6pPr>
                  <a:lvl7pPr marL="29718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7pPr>
                  <a:lvl8pPr marL="34290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8pPr>
                  <a:lvl9pPr marL="38862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9pPr>
                </a:lstStyle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ko-KR" altLang="ko-KR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굴림" charset="-127"/>
                    <a:ea typeface="굴림" charset="-127"/>
                  </a:endParaRPr>
                </a:p>
              </p:txBody>
            </p:sp>
          </p:grpSp>
        </p:grpSp>
        <p:sp>
          <p:nvSpPr>
            <p:cNvPr id="37" name="TextBox 36"/>
            <p:cNvSpPr txBox="1"/>
            <p:nvPr/>
          </p:nvSpPr>
          <p:spPr>
            <a:xfrm>
              <a:off x="899592" y="1122036"/>
              <a:ext cx="6669253" cy="314520"/>
            </a:xfrm>
            <a:prstGeom prst="rect">
              <a:avLst/>
            </a:prstGeom>
          </p:spPr>
          <p:txBody>
            <a:bodyPr lIns="104306" tIns="52153" rIns="104306" bIns="52153" anchor="ctr"/>
            <a:lstStyle/>
            <a:p>
              <a:pPr defTabSz="1043056" fontAlgn="auto">
                <a:spcAft>
                  <a:spcPts val="0"/>
                </a:spcAft>
                <a:defRPr/>
              </a:pPr>
              <a:r>
                <a:rPr lang="ru-RU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 Narrow" panose="020B0606020202030204" pitchFamily="34" charset="0"/>
                </a:rPr>
                <a:t>Смена места нахождения более </a:t>
              </a:r>
              <a:r>
                <a:rPr lang="ru-RU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 Narrow" panose="020B0606020202030204" pitchFamily="34" charset="0"/>
                </a:rPr>
                <a:t>2-х </a:t>
              </a:r>
              <a:r>
                <a:rPr lang="ru-RU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 Narrow" panose="020B0606020202030204" pitchFamily="34" charset="0"/>
                </a:rPr>
                <a:t>раз</a:t>
              </a:r>
              <a:endParaRPr lang="ru-R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</a:endParaRPr>
            </a:p>
          </p:txBody>
        </p:sp>
      </p:grpSp>
      <p:grpSp>
        <p:nvGrpSpPr>
          <p:cNvPr id="43" name="Группа 42"/>
          <p:cNvGrpSpPr/>
          <p:nvPr/>
        </p:nvGrpSpPr>
        <p:grpSpPr>
          <a:xfrm>
            <a:off x="560841" y="3003798"/>
            <a:ext cx="7992886" cy="541982"/>
            <a:chOff x="539552" y="1027555"/>
            <a:chExt cx="7992886" cy="541982"/>
          </a:xfrm>
        </p:grpSpPr>
        <p:grpSp>
          <p:nvGrpSpPr>
            <p:cNvPr id="44" name="Группа 43"/>
            <p:cNvGrpSpPr/>
            <p:nvPr/>
          </p:nvGrpSpPr>
          <p:grpSpPr>
            <a:xfrm>
              <a:off x="539552" y="1027555"/>
              <a:ext cx="7992886" cy="541982"/>
              <a:chOff x="1505957" y="1309688"/>
              <a:chExt cx="6130534" cy="931862"/>
            </a:xfrm>
          </p:grpSpPr>
          <p:sp>
            <p:nvSpPr>
              <p:cNvPr id="46" name="AutoShape 864"/>
              <p:cNvSpPr>
                <a:spLocks noChangeArrowheads="1"/>
              </p:cNvSpPr>
              <p:nvPr/>
            </p:nvSpPr>
            <p:spPr bwMode="auto">
              <a:xfrm>
                <a:off x="1505957" y="1341840"/>
                <a:ext cx="6130534" cy="785703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29000">
                    <a:schemeClr val="tx2"/>
                  </a:gs>
                  <a:gs pos="100000">
                    <a:schemeClr val="accent1"/>
                  </a:gs>
                </a:gsLst>
                <a:lin ang="5400000" scaled="1"/>
              </a:gradFill>
              <a:ln w="19050" algn="ctr">
                <a:noFill/>
                <a:round/>
                <a:headEnd/>
                <a:tailEnd/>
              </a:ln>
              <a:effectLst>
                <a:outerShdw blurRad="149987" dist="127000" dir="2880000" algn="ctr">
                  <a:srgbClr val="000000">
                    <a:alpha val="28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146050" h="139700"/>
              </a:sp3d>
            </p:spPr>
            <p:txBody>
              <a:bodyPr wrap="none" lIns="72000" tIns="0" rIns="72000" bIns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altLang="ko-KR" sz="2000" b="1" kern="0" dirty="0">
                  <a:solidFill>
                    <a:prstClr val="white"/>
                  </a:solidFill>
                  <a:latin typeface="Times New Roman" pitchFamily="18" charset="0"/>
                  <a:ea typeface="굴림"/>
                  <a:cs typeface="Times New Roman" pitchFamily="18" charset="0"/>
                </a:endParaRPr>
              </a:p>
            </p:txBody>
          </p:sp>
          <p:grpSp>
            <p:nvGrpSpPr>
              <p:cNvPr id="47" name="Group 48"/>
              <p:cNvGrpSpPr>
                <a:grpSpLocks/>
              </p:cNvGrpSpPr>
              <p:nvPr/>
            </p:nvGrpSpPr>
            <p:grpSpPr bwMode="auto">
              <a:xfrm>
                <a:off x="1727263" y="1309688"/>
                <a:ext cx="5829237" cy="931862"/>
                <a:chOff x="991" y="890"/>
                <a:chExt cx="3340" cy="549"/>
              </a:xfrm>
            </p:grpSpPr>
            <p:pic>
              <p:nvPicPr>
                <p:cNvPr id="48" name="Picture 49" descr="그림자"/>
                <p:cNvPicPr>
                  <a:picLocks noChangeAspect="1" noChangeArrowheads="1"/>
                </p:cNvPicPr>
                <p:nvPr/>
              </p:nvPicPr>
              <p:blipFill>
                <a:blip r:embed="rId2">
                  <a:grayscl/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383" y="890"/>
                  <a:ext cx="2948" cy="54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49" name="AutoShape 50"/>
                <p:cNvSpPr>
                  <a:spLocks noChangeArrowheads="1"/>
                </p:cNvSpPr>
                <p:nvPr/>
              </p:nvSpPr>
              <p:spPr bwMode="auto">
                <a:xfrm>
                  <a:off x="991" y="972"/>
                  <a:ext cx="3258" cy="330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rgbClr val="C0504D">
                        <a:lumMod val="20000"/>
                        <a:lumOff val="80000"/>
                      </a:srgbClr>
                    </a:gs>
                    <a:gs pos="100000">
                      <a:srgbClr val="FFFFFF"/>
                    </a:gs>
                  </a:gsLst>
                  <a:lin ang="5400000" scaled="1"/>
                </a:gradFill>
                <a:ln w="19050" algn="ctr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 wrap="none" lIns="342000" tIns="36000" bIns="36000" anchor="ctr"/>
                <a:lstStyle/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altLang="ko-KR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333333"/>
                    </a:solidFill>
                    <a:effectLst/>
                    <a:uLnTx/>
                    <a:uFillTx/>
                    <a:latin typeface="HY헤드라인M" pitchFamily="18" charset="-127"/>
                    <a:ea typeface="HY헤드라인M" pitchFamily="18" charset="-127"/>
                  </a:endParaRPr>
                </a:p>
              </p:txBody>
            </p:sp>
            <p:sp>
              <p:nvSpPr>
                <p:cNvPr id="50" name="AutoShape 51"/>
                <p:cNvSpPr>
                  <a:spLocks noChangeArrowheads="1"/>
                </p:cNvSpPr>
                <p:nvPr/>
              </p:nvSpPr>
              <p:spPr bwMode="auto">
                <a:xfrm>
                  <a:off x="1551" y="990"/>
                  <a:ext cx="2611" cy="155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rgbClr val="FFFFFF">
                        <a:alpha val="37999"/>
                      </a:srgbClr>
                    </a:gs>
                    <a:gs pos="100000">
                      <a:srgbClr val="767676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lIns="342000" tIns="190800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5pPr>
                  <a:lvl6pPr marL="25146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6pPr>
                  <a:lvl7pPr marL="29718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7pPr>
                  <a:lvl8pPr marL="34290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8pPr>
                  <a:lvl9pPr marL="38862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9pPr>
                </a:lstStyle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ko-KR" altLang="ko-KR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굴림" charset="-127"/>
                    <a:ea typeface="굴림" charset="-127"/>
                  </a:endParaRPr>
                </a:p>
              </p:txBody>
            </p:sp>
          </p:grpSp>
        </p:grpSp>
        <p:sp>
          <p:nvSpPr>
            <p:cNvPr id="45" name="TextBox 44"/>
            <p:cNvSpPr txBox="1"/>
            <p:nvPr/>
          </p:nvSpPr>
          <p:spPr>
            <a:xfrm>
              <a:off x="899592" y="1122036"/>
              <a:ext cx="7506094" cy="314520"/>
            </a:xfrm>
            <a:prstGeom prst="rect">
              <a:avLst/>
            </a:prstGeom>
          </p:spPr>
          <p:txBody>
            <a:bodyPr lIns="104306" tIns="52153" rIns="104306" bIns="52153" anchor="ctr"/>
            <a:lstStyle/>
            <a:p>
              <a:pPr defTabSz="1043056" fontAlgn="auto">
                <a:spcAft>
                  <a:spcPts val="0"/>
                </a:spcAft>
                <a:defRPr/>
              </a:pPr>
              <a:r>
                <a:rPr lang="ru-RU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 Narrow" panose="020B0606020202030204" pitchFamily="34" charset="0"/>
                </a:rPr>
                <a:t>Ввод в состав </a:t>
              </a:r>
              <a:r>
                <a:rPr lang="ru-RU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 Narrow" panose="020B0606020202030204" pitchFamily="34" charset="0"/>
                </a:rPr>
                <a:t>учредителей </a:t>
              </a:r>
              <a:r>
                <a:rPr lang="ru-RU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 Narrow" panose="020B0606020202030204" pitchFamily="34" charset="0"/>
                </a:rPr>
                <a:t>иностранных ФЛ </a:t>
              </a:r>
              <a:r>
                <a:rPr lang="ru-RU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 Narrow" panose="020B0606020202030204" pitchFamily="34" charset="0"/>
                </a:rPr>
                <a:t>и ЮЛ</a:t>
              </a:r>
            </a:p>
          </p:txBody>
        </p:sp>
      </p:grpSp>
      <p:grpSp>
        <p:nvGrpSpPr>
          <p:cNvPr id="51" name="Группа 50"/>
          <p:cNvGrpSpPr/>
          <p:nvPr/>
        </p:nvGrpSpPr>
        <p:grpSpPr>
          <a:xfrm>
            <a:off x="560841" y="3651870"/>
            <a:ext cx="7992886" cy="541982"/>
            <a:chOff x="539552" y="1027555"/>
            <a:chExt cx="7992886" cy="541982"/>
          </a:xfrm>
        </p:grpSpPr>
        <p:grpSp>
          <p:nvGrpSpPr>
            <p:cNvPr id="52" name="Группа 51"/>
            <p:cNvGrpSpPr/>
            <p:nvPr/>
          </p:nvGrpSpPr>
          <p:grpSpPr>
            <a:xfrm>
              <a:off x="539552" y="1027555"/>
              <a:ext cx="7992886" cy="541982"/>
              <a:chOff x="1505957" y="1309688"/>
              <a:chExt cx="6130534" cy="931862"/>
            </a:xfrm>
          </p:grpSpPr>
          <p:sp>
            <p:nvSpPr>
              <p:cNvPr id="54" name="AutoShape 864"/>
              <p:cNvSpPr>
                <a:spLocks noChangeArrowheads="1"/>
              </p:cNvSpPr>
              <p:nvPr/>
            </p:nvSpPr>
            <p:spPr bwMode="auto">
              <a:xfrm>
                <a:off x="1505957" y="1341840"/>
                <a:ext cx="6130534" cy="785703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29000">
                    <a:schemeClr val="tx2"/>
                  </a:gs>
                  <a:gs pos="100000">
                    <a:schemeClr val="accent1"/>
                  </a:gs>
                </a:gsLst>
                <a:lin ang="5400000" scaled="1"/>
              </a:gradFill>
              <a:ln w="19050" algn="ctr">
                <a:noFill/>
                <a:round/>
                <a:headEnd/>
                <a:tailEnd/>
              </a:ln>
              <a:effectLst>
                <a:outerShdw blurRad="149987" dist="127000" dir="2880000" algn="ctr">
                  <a:srgbClr val="000000">
                    <a:alpha val="28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146050" h="139700"/>
              </a:sp3d>
            </p:spPr>
            <p:txBody>
              <a:bodyPr wrap="none" lIns="72000" tIns="0" rIns="72000" bIns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altLang="ko-KR" sz="2000" b="1" kern="0" dirty="0">
                  <a:solidFill>
                    <a:prstClr val="white"/>
                  </a:solidFill>
                  <a:latin typeface="Times New Roman" pitchFamily="18" charset="0"/>
                  <a:ea typeface="굴림"/>
                  <a:cs typeface="Times New Roman" pitchFamily="18" charset="0"/>
                </a:endParaRPr>
              </a:p>
            </p:txBody>
          </p:sp>
          <p:grpSp>
            <p:nvGrpSpPr>
              <p:cNvPr id="55" name="Group 48"/>
              <p:cNvGrpSpPr>
                <a:grpSpLocks/>
              </p:cNvGrpSpPr>
              <p:nvPr/>
            </p:nvGrpSpPr>
            <p:grpSpPr bwMode="auto">
              <a:xfrm>
                <a:off x="1727263" y="1309688"/>
                <a:ext cx="5829237" cy="931862"/>
                <a:chOff x="991" y="890"/>
                <a:chExt cx="3340" cy="549"/>
              </a:xfrm>
            </p:grpSpPr>
            <p:pic>
              <p:nvPicPr>
                <p:cNvPr id="56" name="Picture 49" descr="그림자"/>
                <p:cNvPicPr>
                  <a:picLocks noChangeAspect="1" noChangeArrowheads="1"/>
                </p:cNvPicPr>
                <p:nvPr/>
              </p:nvPicPr>
              <p:blipFill>
                <a:blip r:embed="rId2">
                  <a:grayscl/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383" y="890"/>
                  <a:ext cx="2948" cy="54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57" name="AutoShape 50"/>
                <p:cNvSpPr>
                  <a:spLocks noChangeArrowheads="1"/>
                </p:cNvSpPr>
                <p:nvPr/>
              </p:nvSpPr>
              <p:spPr bwMode="auto">
                <a:xfrm>
                  <a:off x="991" y="972"/>
                  <a:ext cx="3258" cy="330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rgbClr val="C0504D">
                        <a:lumMod val="20000"/>
                        <a:lumOff val="80000"/>
                      </a:srgbClr>
                    </a:gs>
                    <a:gs pos="100000">
                      <a:srgbClr val="FFFFFF"/>
                    </a:gs>
                  </a:gsLst>
                  <a:lin ang="5400000" scaled="1"/>
                </a:gradFill>
                <a:ln w="19050" algn="ctr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 wrap="none" lIns="342000" tIns="36000" bIns="36000" anchor="ctr"/>
                <a:lstStyle/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altLang="ko-KR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333333"/>
                    </a:solidFill>
                    <a:effectLst/>
                    <a:uLnTx/>
                    <a:uFillTx/>
                    <a:latin typeface="HY헤드라인M" pitchFamily="18" charset="-127"/>
                    <a:ea typeface="HY헤드라인M" pitchFamily="18" charset="-127"/>
                  </a:endParaRPr>
                </a:p>
              </p:txBody>
            </p:sp>
            <p:sp>
              <p:nvSpPr>
                <p:cNvPr id="58" name="AutoShape 51"/>
                <p:cNvSpPr>
                  <a:spLocks noChangeArrowheads="1"/>
                </p:cNvSpPr>
                <p:nvPr/>
              </p:nvSpPr>
              <p:spPr bwMode="auto">
                <a:xfrm>
                  <a:off x="1551" y="990"/>
                  <a:ext cx="2611" cy="155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rgbClr val="FFFFFF">
                        <a:alpha val="37999"/>
                      </a:srgbClr>
                    </a:gs>
                    <a:gs pos="100000">
                      <a:srgbClr val="767676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lIns="342000" tIns="190800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5pPr>
                  <a:lvl6pPr marL="25146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6pPr>
                  <a:lvl7pPr marL="29718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7pPr>
                  <a:lvl8pPr marL="34290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8pPr>
                  <a:lvl9pPr marL="38862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9pPr>
                </a:lstStyle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ko-KR" altLang="ko-KR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굴림" charset="-127"/>
                    <a:ea typeface="굴림" charset="-127"/>
                  </a:endParaRPr>
                </a:p>
              </p:txBody>
            </p:sp>
          </p:grpSp>
        </p:grpSp>
        <p:sp>
          <p:nvSpPr>
            <p:cNvPr id="53" name="TextBox 52"/>
            <p:cNvSpPr txBox="1"/>
            <p:nvPr/>
          </p:nvSpPr>
          <p:spPr>
            <a:xfrm>
              <a:off x="899592" y="1122036"/>
              <a:ext cx="6669253" cy="314520"/>
            </a:xfrm>
            <a:prstGeom prst="rect">
              <a:avLst/>
            </a:prstGeom>
          </p:spPr>
          <p:txBody>
            <a:bodyPr lIns="104306" tIns="52153" rIns="104306" bIns="52153" anchor="ctr"/>
            <a:lstStyle/>
            <a:p>
              <a:pPr defTabSz="1043056" fontAlgn="auto">
                <a:spcAft>
                  <a:spcPts val="0"/>
                </a:spcAft>
                <a:defRPr/>
              </a:pPr>
              <a:r>
                <a:rPr lang="ru-RU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 Narrow" panose="020B0606020202030204" pitchFamily="34" charset="0"/>
                </a:rPr>
                <a:t>Вновь зарегистрированные организации</a:t>
              </a:r>
              <a:endParaRPr lang="ru-R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</a:endParaRPr>
            </a:p>
          </p:txBody>
        </p:sp>
      </p:grpSp>
      <p:grpSp>
        <p:nvGrpSpPr>
          <p:cNvPr id="59" name="Группа 58"/>
          <p:cNvGrpSpPr/>
          <p:nvPr/>
        </p:nvGrpSpPr>
        <p:grpSpPr>
          <a:xfrm>
            <a:off x="527747" y="4299942"/>
            <a:ext cx="7992886" cy="647614"/>
            <a:chOff x="539552" y="1027555"/>
            <a:chExt cx="7992886" cy="647614"/>
          </a:xfrm>
        </p:grpSpPr>
        <p:grpSp>
          <p:nvGrpSpPr>
            <p:cNvPr id="60" name="Группа 59"/>
            <p:cNvGrpSpPr/>
            <p:nvPr/>
          </p:nvGrpSpPr>
          <p:grpSpPr>
            <a:xfrm>
              <a:off x="539552" y="1027555"/>
              <a:ext cx="7992886" cy="647614"/>
              <a:chOff x="1505957" y="1309688"/>
              <a:chExt cx="6130534" cy="1113482"/>
            </a:xfrm>
          </p:grpSpPr>
          <p:sp>
            <p:nvSpPr>
              <p:cNvPr id="62" name="AutoShape 864"/>
              <p:cNvSpPr>
                <a:spLocks noChangeArrowheads="1"/>
              </p:cNvSpPr>
              <p:nvPr/>
            </p:nvSpPr>
            <p:spPr bwMode="auto">
              <a:xfrm>
                <a:off x="1505957" y="1341840"/>
                <a:ext cx="6130534" cy="1081330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29000">
                    <a:schemeClr val="tx2"/>
                  </a:gs>
                  <a:gs pos="100000">
                    <a:schemeClr val="accent1"/>
                  </a:gs>
                </a:gsLst>
                <a:lin ang="5400000" scaled="1"/>
              </a:gradFill>
              <a:ln w="19050" algn="ctr">
                <a:noFill/>
                <a:round/>
                <a:headEnd/>
                <a:tailEnd/>
              </a:ln>
              <a:effectLst>
                <a:outerShdw blurRad="149987" dist="127000" dir="2880000" algn="ctr">
                  <a:srgbClr val="000000">
                    <a:alpha val="28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146050" h="139700"/>
              </a:sp3d>
            </p:spPr>
            <p:txBody>
              <a:bodyPr wrap="none" lIns="72000" tIns="0" rIns="72000" bIns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altLang="ko-KR" sz="2000" b="1" kern="0" dirty="0">
                  <a:solidFill>
                    <a:prstClr val="white"/>
                  </a:solidFill>
                  <a:latin typeface="Times New Roman" pitchFamily="18" charset="0"/>
                  <a:ea typeface="굴림"/>
                  <a:cs typeface="Times New Roman" pitchFamily="18" charset="0"/>
                </a:endParaRPr>
              </a:p>
            </p:txBody>
          </p:sp>
          <p:grpSp>
            <p:nvGrpSpPr>
              <p:cNvPr id="63" name="Group 48"/>
              <p:cNvGrpSpPr>
                <a:grpSpLocks/>
              </p:cNvGrpSpPr>
              <p:nvPr/>
            </p:nvGrpSpPr>
            <p:grpSpPr bwMode="auto">
              <a:xfrm>
                <a:off x="1727263" y="1309688"/>
                <a:ext cx="5829237" cy="1113482"/>
                <a:chOff x="991" y="890"/>
                <a:chExt cx="3340" cy="656"/>
              </a:xfrm>
            </p:grpSpPr>
            <p:pic>
              <p:nvPicPr>
                <p:cNvPr id="64" name="Picture 49" descr="그림자"/>
                <p:cNvPicPr>
                  <a:picLocks noChangeAspect="1" noChangeArrowheads="1"/>
                </p:cNvPicPr>
                <p:nvPr/>
              </p:nvPicPr>
              <p:blipFill>
                <a:blip r:embed="rId2">
                  <a:grayscl/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383" y="890"/>
                  <a:ext cx="2948" cy="6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65" name="AutoShape 50"/>
                <p:cNvSpPr>
                  <a:spLocks noChangeArrowheads="1"/>
                </p:cNvSpPr>
                <p:nvPr/>
              </p:nvSpPr>
              <p:spPr bwMode="auto">
                <a:xfrm>
                  <a:off x="991" y="972"/>
                  <a:ext cx="3258" cy="502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rgbClr val="C0504D">
                        <a:lumMod val="20000"/>
                        <a:lumOff val="80000"/>
                      </a:srgbClr>
                    </a:gs>
                    <a:gs pos="100000">
                      <a:srgbClr val="FFFFFF"/>
                    </a:gs>
                  </a:gsLst>
                  <a:lin ang="5400000" scaled="1"/>
                </a:gradFill>
                <a:ln w="19050" algn="ctr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 wrap="none" lIns="342000" tIns="36000" bIns="36000" anchor="ctr"/>
                <a:lstStyle/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altLang="ko-KR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333333"/>
                    </a:solidFill>
                    <a:effectLst/>
                    <a:uLnTx/>
                    <a:uFillTx/>
                    <a:latin typeface="HY헤드라인M" pitchFamily="18" charset="-127"/>
                    <a:ea typeface="HY헤드라인M" pitchFamily="18" charset="-127"/>
                  </a:endParaRPr>
                </a:p>
              </p:txBody>
            </p:sp>
            <p:sp>
              <p:nvSpPr>
                <p:cNvPr id="66" name="AutoShape 51"/>
                <p:cNvSpPr>
                  <a:spLocks noChangeArrowheads="1"/>
                </p:cNvSpPr>
                <p:nvPr/>
              </p:nvSpPr>
              <p:spPr bwMode="auto">
                <a:xfrm>
                  <a:off x="1551" y="990"/>
                  <a:ext cx="2611" cy="155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rgbClr val="FFFFFF">
                        <a:alpha val="37999"/>
                      </a:srgbClr>
                    </a:gs>
                    <a:gs pos="100000">
                      <a:srgbClr val="767676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lIns="342000" tIns="190800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5pPr>
                  <a:lvl6pPr marL="25146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6pPr>
                  <a:lvl7pPr marL="29718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7pPr>
                  <a:lvl8pPr marL="34290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8pPr>
                  <a:lvl9pPr marL="38862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굴림" charset="-127"/>
                      <a:ea typeface="굴림" charset="-127"/>
                    </a:defRPr>
                  </a:lvl9pPr>
                </a:lstStyle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ko-KR" altLang="ko-KR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굴림" charset="-127"/>
                    <a:ea typeface="굴림" charset="-127"/>
                  </a:endParaRPr>
                </a:p>
              </p:txBody>
            </p:sp>
          </p:grpSp>
        </p:grpSp>
        <p:sp>
          <p:nvSpPr>
            <p:cNvPr id="61" name="TextBox 60"/>
            <p:cNvSpPr txBox="1"/>
            <p:nvPr/>
          </p:nvSpPr>
          <p:spPr>
            <a:xfrm>
              <a:off x="875101" y="1228725"/>
              <a:ext cx="6273504" cy="245273"/>
            </a:xfrm>
            <a:prstGeom prst="rect">
              <a:avLst/>
            </a:prstGeom>
          </p:spPr>
          <p:txBody>
            <a:bodyPr lIns="104306" tIns="52153" rIns="104306" bIns="52153" anchor="ctr"/>
            <a:lstStyle/>
            <a:p>
              <a:pPr defTabSz="1043056" fontAlgn="auto">
                <a:spcAft>
                  <a:spcPts val="0"/>
                </a:spcAft>
                <a:defRPr/>
              </a:pPr>
              <a:r>
                <a:rPr lang="ru-RU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 Narrow" panose="020B0606020202030204" pitchFamily="34" charset="0"/>
                </a:rPr>
                <a:t>Передача управление делами учредителям, зарегистрированным </a:t>
              </a:r>
            </a:p>
            <a:p>
              <a:pPr defTabSz="1043056" fontAlgn="auto">
                <a:spcAft>
                  <a:spcPts val="0"/>
                </a:spcAft>
                <a:defRPr/>
              </a:pPr>
              <a:r>
                <a:rPr lang="ru-RU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 Narrow" panose="020B0606020202030204" pitchFamily="34" charset="0"/>
                </a:rPr>
                <a:t>в </a:t>
              </a:r>
              <a:r>
                <a:rPr lang="ru-RU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 Narrow" panose="020B0606020202030204" pitchFamily="34" charset="0"/>
                </a:rPr>
                <a:t>качестве </a:t>
              </a:r>
              <a:r>
                <a:rPr lang="ru-RU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 Narrow" panose="020B0606020202030204" pitchFamily="34" charset="0"/>
                </a:rPr>
                <a:t>индивидуального предпринимателя </a:t>
              </a:r>
              <a:r>
                <a:rPr lang="ru-RU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 Narrow" panose="020B0606020202030204" pitchFamily="34" charset="0"/>
                </a:rPr>
                <a:t>на УСН</a:t>
              </a: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6212701" y="338156"/>
            <a:ext cx="2601777" cy="1241173"/>
            <a:chOff x="131667" y="3791267"/>
            <a:chExt cx="2601777" cy="1241173"/>
          </a:xfrm>
        </p:grpSpPr>
        <p:grpSp>
          <p:nvGrpSpPr>
            <p:cNvPr id="18" name="Группа 17"/>
            <p:cNvGrpSpPr/>
            <p:nvPr/>
          </p:nvGrpSpPr>
          <p:grpSpPr>
            <a:xfrm>
              <a:off x="131667" y="3791267"/>
              <a:ext cx="2601777" cy="1241173"/>
              <a:chOff x="5926446" y="704462"/>
              <a:chExt cx="2601777" cy="1094620"/>
            </a:xfrm>
          </p:grpSpPr>
          <p:grpSp>
            <p:nvGrpSpPr>
              <p:cNvPr id="21" name="Groupe 19"/>
              <p:cNvGrpSpPr/>
              <p:nvPr/>
            </p:nvGrpSpPr>
            <p:grpSpPr>
              <a:xfrm>
                <a:off x="6415493" y="704462"/>
                <a:ext cx="1612903" cy="1094620"/>
                <a:chOff x="718272" y="2261641"/>
                <a:chExt cx="3317996" cy="3014722"/>
              </a:xfrm>
            </p:grpSpPr>
            <p:sp>
              <p:nvSpPr>
                <p:cNvPr id="23" name="Rectangle 5"/>
                <p:cNvSpPr/>
                <p:nvPr/>
              </p:nvSpPr>
              <p:spPr>
                <a:xfrm rot="21074577">
                  <a:off x="999776" y="2356259"/>
                  <a:ext cx="3011760" cy="2770350"/>
                </a:xfrm>
                <a:custGeom>
                  <a:avLst/>
                  <a:gdLst>
                    <a:gd name="connsiteX0" fmla="*/ 0 w 2958182"/>
                    <a:gd name="connsiteY0" fmla="*/ 0 h 2855644"/>
                    <a:gd name="connsiteX1" fmla="*/ 2958182 w 2958182"/>
                    <a:gd name="connsiteY1" fmla="*/ 0 h 2855644"/>
                    <a:gd name="connsiteX2" fmla="*/ 2958182 w 2958182"/>
                    <a:gd name="connsiteY2" fmla="*/ 2855644 h 2855644"/>
                    <a:gd name="connsiteX3" fmla="*/ 0 w 2958182"/>
                    <a:gd name="connsiteY3" fmla="*/ 2855644 h 2855644"/>
                    <a:gd name="connsiteX4" fmla="*/ 0 w 2958182"/>
                    <a:gd name="connsiteY4" fmla="*/ 0 h 2855644"/>
                    <a:gd name="connsiteX0" fmla="*/ 0 w 2958182"/>
                    <a:gd name="connsiteY0" fmla="*/ 0 h 2855644"/>
                    <a:gd name="connsiteX1" fmla="*/ 2958182 w 2958182"/>
                    <a:gd name="connsiteY1" fmla="*/ 0 h 2855644"/>
                    <a:gd name="connsiteX2" fmla="*/ 2958182 w 2958182"/>
                    <a:gd name="connsiteY2" fmla="*/ 2855644 h 2855644"/>
                    <a:gd name="connsiteX3" fmla="*/ 99227 w 2958182"/>
                    <a:gd name="connsiteY3" fmla="*/ 2774555 h 2855644"/>
                    <a:gd name="connsiteX4" fmla="*/ 0 w 2958182"/>
                    <a:gd name="connsiteY4" fmla="*/ 0 h 2855644"/>
                    <a:gd name="connsiteX0" fmla="*/ 0 w 3007415"/>
                    <a:gd name="connsiteY0" fmla="*/ 0 h 2911415"/>
                    <a:gd name="connsiteX1" fmla="*/ 3007415 w 3007415"/>
                    <a:gd name="connsiteY1" fmla="*/ 55771 h 2911415"/>
                    <a:gd name="connsiteX2" fmla="*/ 3007415 w 3007415"/>
                    <a:gd name="connsiteY2" fmla="*/ 2911415 h 2911415"/>
                    <a:gd name="connsiteX3" fmla="*/ 148460 w 3007415"/>
                    <a:gd name="connsiteY3" fmla="*/ 2830326 h 2911415"/>
                    <a:gd name="connsiteX4" fmla="*/ 0 w 3007415"/>
                    <a:gd name="connsiteY4" fmla="*/ 0 h 2911415"/>
                    <a:gd name="connsiteX0" fmla="*/ 0 w 3007415"/>
                    <a:gd name="connsiteY0" fmla="*/ 0 h 2911415"/>
                    <a:gd name="connsiteX1" fmla="*/ 3007415 w 3007415"/>
                    <a:gd name="connsiteY1" fmla="*/ 55771 h 2911415"/>
                    <a:gd name="connsiteX2" fmla="*/ 3007415 w 3007415"/>
                    <a:gd name="connsiteY2" fmla="*/ 2911415 h 2911415"/>
                    <a:gd name="connsiteX3" fmla="*/ 148460 w 3007415"/>
                    <a:gd name="connsiteY3" fmla="*/ 2830326 h 2911415"/>
                    <a:gd name="connsiteX4" fmla="*/ 0 w 3007415"/>
                    <a:gd name="connsiteY4" fmla="*/ 0 h 2911415"/>
                    <a:gd name="connsiteX0" fmla="*/ 0 w 3007415"/>
                    <a:gd name="connsiteY0" fmla="*/ 0 h 2911415"/>
                    <a:gd name="connsiteX1" fmla="*/ 3007415 w 3007415"/>
                    <a:gd name="connsiteY1" fmla="*/ 55771 h 2911415"/>
                    <a:gd name="connsiteX2" fmla="*/ 3007415 w 3007415"/>
                    <a:gd name="connsiteY2" fmla="*/ 2911415 h 2911415"/>
                    <a:gd name="connsiteX3" fmla="*/ 148460 w 3007415"/>
                    <a:gd name="connsiteY3" fmla="*/ 2830326 h 2911415"/>
                    <a:gd name="connsiteX4" fmla="*/ 0 w 3007415"/>
                    <a:gd name="connsiteY4" fmla="*/ 0 h 2911415"/>
                    <a:gd name="connsiteX0" fmla="*/ 0 w 3007415"/>
                    <a:gd name="connsiteY0" fmla="*/ 0 h 2911415"/>
                    <a:gd name="connsiteX1" fmla="*/ 3007415 w 3007415"/>
                    <a:gd name="connsiteY1" fmla="*/ 55771 h 2911415"/>
                    <a:gd name="connsiteX2" fmla="*/ 3007415 w 3007415"/>
                    <a:gd name="connsiteY2" fmla="*/ 2911415 h 2911415"/>
                    <a:gd name="connsiteX3" fmla="*/ 152810 w 3007415"/>
                    <a:gd name="connsiteY3" fmla="*/ 2802085 h 2911415"/>
                    <a:gd name="connsiteX4" fmla="*/ 0 w 3007415"/>
                    <a:gd name="connsiteY4" fmla="*/ 0 h 2911415"/>
                    <a:gd name="connsiteX0" fmla="*/ 0 w 3007415"/>
                    <a:gd name="connsiteY0" fmla="*/ 0 h 2911415"/>
                    <a:gd name="connsiteX1" fmla="*/ 3007415 w 3007415"/>
                    <a:gd name="connsiteY1" fmla="*/ 55771 h 2911415"/>
                    <a:gd name="connsiteX2" fmla="*/ 3007415 w 3007415"/>
                    <a:gd name="connsiteY2" fmla="*/ 2911415 h 2911415"/>
                    <a:gd name="connsiteX3" fmla="*/ 152810 w 3007415"/>
                    <a:gd name="connsiteY3" fmla="*/ 2802085 h 2911415"/>
                    <a:gd name="connsiteX4" fmla="*/ 0 w 3007415"/>
                    <a:gd name="connsiteY4" fmla="*/ 0 h 2911415"/>
                    <a:gd name="connsiteX0" fmla="*/ 0 w 3007415"/>
                    <a:gd name="connsiteY0" fmla="*/ 0 h 2802085"/>
                    <a:gd name="connsiteX1" fmla="*/ 3007415 w 3007415"/>
                    <a:gd name="connsiteY1" fmla="*/ 55771 h 2802085"/>
                    <a:gd name="connsiteX2" fmla="*/ 2795981 w 3007415"/>
                    <a:gd name="connsiteY2" fmla="*/ 2782473 h 2802085"/>
                    <a:gd name="connsiteX3" fmla="*/ 152810 w 3007415"/>
                    <a:gd name="connsiteY3" fmla="*/ 2802085 h 2802085"/>
                    <a:gd name="connsiteX4" fmla="*/ 0 w 3007415"/>
                    <a:gd name="connsiteY4" fmla="*/ 0 h 2802085"/>
                    <a:gd name="connsiteX0" fmla="*/ 0 w 3007415"/>
                    <a:gd name="connsiteY0" fmla="*/ 0 h 2910528"/>
                    <a:gd name="connsiteX1" fmla="*/ 3007415 w 3007415"/>
                    <a:gd name="connsiteY1" fmla="*/ 55771 h 2910528"/>
                    <a:gd name="connsiteX2" fmla="*/ 2795981 w 3007415"/>
                    <a:gd name="connsiteY2" fmla="*/ 2782473 h 2910528"/>
                    <a:gd name="connsiteX3" fmla="*/ 152810 w 3007415"/>
                    <a:gd name="connsiteY3" fmla="*/ 2802085 h 2910528"/>
                    <a:gd name="connsiteX4" fmla="*/ 0 w 3007415"/>
                    <a:gd name="connsiteY4" fmla="*/ 0 h 2910528"/>
                    <a:gd name="connsiteX0" fmla="*/ 0 w 3016462"/>
                    <a:gd name="connsiteY0" fmla="*/ 0 h 2910528"/>
                    <a:gd name="connsiteX1" fmla="*/ 3007415 w 3016462"/>
                    <a:gd name="connsiteY1" fmla="*/ 55771 h 2910528"/>
                    <a:gd name="connsiteX2" fmla="*/ 2795981 w 3016462"/>
                    <a:gd name="connsiteY2" fmla="*/ 2782473 h 2910528"/>
                    <a:gd name="connsiteX3" fmla="*/ 152810 w 3016462"/>
                    <a:gd name="connsiteY3" fmla="*/ 2802085 h 2910528"/>
                    <a:gd name="connsiteX4" fmla="*/ 0 w 3016462"/>
                    <a:gd name="connsiteY4" fmla="*/ 0 h 2910528"/>
                    <a:gd name="connsiteX0" fmla="*/ 0 w 3064249"/>
                    <a:gd name="connsiteY0" fmla="*/ 0 h 2898641"/>
                    <a:gd name="connsiteX1" fmla="*/ 3007415 w 3064249"/>
                    <a:gd name="connsiteY1" fmla="*/ 55771 h 2898641"/>
                    <a:gd name="connsiteX2" fmla="*/ 2875643 w 3064249"/>
                    <a:gd name="connsiteY2" fmla="*/ 2765832 h 2898641"/>
                    <a:gd name="connsiteX3" fmla="*/ 152810 w 3064249"/>
                    <a:gd name="connsiteY3" fmla="*/ 2802085 h 2898641"/>
                    <a:gd name="connsiteX4" fmla="*/ 0 w 3064249"/>
                    <a:gd name="connsiteY4" fmla="*/ 0 h 2898641"/>
                    <a:gd name="connsiteX0" fmla="*/ 0 w 3070540"/>
                    <a:gd name="connsiteY0" fmla="*/ 0 h 2898641"/>
                    <a:gd name="connsiteX1" fmla="*/ 3007415 w 3070540"/>
                    <a:gd name="connsiteY1" fmla="*/ 55771 h 2898641"/>
                    <a:gd name="connsiteX2" fmla="*/ 2875643 w 3070540"/>
                    <a:gd name="connsiteY2" fmla="*/ 2765832 h 2898641"/>
                    <a:gd name="connsiteX3" fmla="*/ 152810 w 3070540"/>
                    <a:gd name="connsiteY3" fmla="*/ 2802085 h 2898641"/>
                    <a:gd name="connsiteX4" fmla="*/ 0 w 3070540"/>
                    <a:gd name="connsiteY4" fmla="*/ 0 h 2898641"/>
                    <a:gd name="connsiteX0" fmla="*/ 0 w 3050496"/>
                    <a:gd name="connsiteY0" fmla="*/ 0 h 2831008"/>
                    <a:gd name="connsiteX1" fmla="*/ 3007415 w 3050496"/>
                    <a:gd name="connsiteY1" fmla="*/ 55771 h 2831008"/>
                    <a:gd name="connsiteX2" fmla="*/ 2844527 w 3050496"/>
                    <a:gd name="connsiteY2" fmla="*/ 2655027 h 2831008"/>
                    <a:gd name="connsiteX3" fmla="*/ 152810 w 3050496"/>
                    <a:gd name="connsiteY3" fmla="*/ 2802085 h 2831008"/>
                    <a:gd name="connsiteX4" fmla="*/ 0 w 3050496"/>
                    <a:gd name="connsiteY4" fmla="*/ 0 h 2831008"/>
                    <a:gd name="connsiteX0" fmla="*/ 0 w 3083026"/>
                    <a:gd name="connsiteY0" fmla="*/ 0 h 2802085"/>
                    <a:gd name="connsiteX1" fmla="*/ 3007415 w 3083026"/>
                    <a:gd name="connsiteY1" fmla="*/ 55771 h 2802085"/>
                    <a:gd name="connsiteX2" fmla="*/ 2894153 w 3083026"/>
                    <a:gd name="connsiteY2" fmla="*/ 2551842 h 2802085"/>
                    <a:gd name="connsiteX3" fmla="*/ 152810 w 3083026"/>
                    <a:gd name="connsiteY3" fmla="*/ 2802085 h 2802085"/>
                    <a:gd name="connsiteX4" fmla="*/ 0 w 3083026"/>
                    <a:gd name="connsiteY4" fmla="*/ 0 h 2802085"/>
                    <a:gd name="connsiteX0" fmla="*/ 0 w 3077100"/>
                    <a:gd name="connsiteY0" fmla="*/ 0 h 2839147"/>
                    <a:gd name="connsiteX1" fmla="*/ 3007415 w 3077100"/>
                    <a:gd name="connsiteY1" fmla="*/ 55771 h 2839147"/>
                    <a:gd name="connsiteX2" fmla="*/ 2885440 w 3077100"/>
                    <a:gd name="connsiteY2" fmla="*/ 2670966 h 2839147"/>
                    <a:gd name="connsiteX3" fmla="*/ 152810 w 3077100"/>
                    <a:gd name="connsiteY3" fmla="*/ 2802085 h 2839147"/>
                    <a:gd name="connsiteX4" fmla="*/ 0 w 3077100"/>
                    <a:gd name="connsiteY4" fmla="*/ 0 h 2839147"/>
                    <a:gd name="connsiteX0" fmla="*/ 0 w 3084012"/>
                    <a:gd name="connsiteY0" fmla="*/ 0 h 2810619"/>
                    <a:gd name="connsiteX1" fmla="*/ 3007415 w 3084012"/>
                    <a:gd name="connsiteY1" fmla="*/ 55771 h 2810619"/>
                    <a:gd name="connsiteX2" fmla="*/ 2895591 w 3084012"/>
                    <a:gd name="connsiteY2" fmla="*/ 2605068 h 2810619"/>
                    <a:gd name="connsiteX3" fmla="*/ 152810 w 3084012"/>
                    <a:gd name="connsiteY3" fmla="*/ 2802085 h 2810619"/>
                    <a:gd name="connsiteX4" fmla="*/ 0 w 3084012"/>
                    <a:gd name="connsiteY4" fmla="*/ 0 h 2810619"/>
                    <a:gd name="connsiteX0" fmla="*/ 0 w 3108841"/>
                    <a:gd name="connsiteY0" fmla="*/ 0 h 2802085"/>
                    <a:gd name="connsiteX1" fmla="*/ 3007415 w 3108841"/>
                    <a:gd name="connsiteY1" fmla="*/ 55771 h 2802085"/>
                    <a:gd name="connsiteX2" fmla="*/ 2930854 w 3108841"/>
                    <a:gd name="connsiteY2" fmla="*/ 2501276 h 2802085"/>
                    <a:gd name="connsiteX3" fmla="*/ 152810 w 3108841"/>
                    <a:gd name="connsiteY3" fmla="*/ 2802085 h 2802085"/>
                    <a:gd name="connsiteX4" fmla="*/ 0 w 3108841"/>
                    <a:gd name="connsiteY4" fmla="*/ 0 h 2802085"/>
                    <a:gd name="connsiteX0" fmla="*/ 0 w 3073089"/>
                    <a:gd name="connsiteY0" fmla="*/ 0 h 2802085"/>
                    <a:gd name="connsiteX1" fmla="*/ 3007415 w 3073089"/>
                    <a:gd name="connsiteY1" fmla="*/ 55771 h 2802085"/>
                    <a:gd name="connsiteX2" fmla="*/ 2879470 w 3073089"/>
                    <a:gd name="connsiteY2" fmla="*/ 2334344 h 2802085"/>
                    <a:gd name="connsiteX3" fmla="*/ 152810 w 3073089"/>
                    <a:gd name="connsiteY3" fmla="*/ 2802085 h 2802085"/>
                    <a:gd name="connsiteX4" fmla="*/ 0 w 3073089"/>
                    <a:gd name="connsiteY4" fmla="*/ 0 h 2802085"/>
                    <a:gd name="connsiteX0" fmla="*/ 0 w 3142862"/>
                    <a:gd name="connsiteY0" fmla="*/ 0 h 2802085"/>
                    <a:gd name="connsiteX1" fmla="*/ 3007415 w 3142862"/>
                    <a:gd name="connsiteY1" fmla="*/ 55771 h 2802085"/>
                    <a:gd name="connsiteX2" fmla="*/ 2879470 w 3142862"/>
                    <a:gd name="connsiteY2" fmla="*/ 2334344 h 2802085"/>
                    <a:gd name="connsiteX3" fmla="*/ 152810 w 3142862"/>
                    <a:gd name="connsiteY3" fmla="*/ 2802085 h 2802085"/>
                    <a:gd name="connsiteX4" fmla="*/ 0 w 3142862"/>
                    <a:gd name="connsiteY4" fmla="*/ 0 h 2802085"/>
                    <a:gd name="connsiteX0" fmla="*/ 0 w 3142862"/>
                    <a:gd name="connsiteY0" fmla="*/ 0 h 2860388"/>
                    <a:gd name="connsiteX1" fmla="*/ 3007415 w 3142862"/>
                    <a:gd name="connsiteY1" fmla="*/ 55771 h 2860388"/>
                    <a:gd name="connsiteX2" fmla="*/ 2879470 w 3142862"/>
                    <a:gd name="connsiteY2" fmla="*/ 2334344 h 2860388"/>
                    <a:gd name="connsiteX3" fmla="*/ 187196 w 3142862"/>
                    <a:gd name="connsiteY3" fmla="*/ 2860388 h 2860388"/>
                    <a:gd name="connsiteX4" fmla="*/ 0 w 3142862"/>
                    <a:gd name="connsiteY4" fmla="*/ 0 h 2860388"/>
                    <a:gd name="connsiteX0" fmla="*/ 0 w 3142862"/>
                    <a:gd name="connsiteY0" fmla="*/ 0 h 2876373"/>
                    <a:gd name="connsiteX1" fmla="*/ 3007415 w 3142862"/>
                    <a:gd name="connsiteY1" fmla="*/ 55771 h 2876373"/>
                    <a:gd name="connsiteX2" fmla="*/ 2879470 w 3142862"/>
                    <a:gd name="connsiteY2" fmla="*/ 2334344 h 2876373"/>
                    <a:gd name="connsiteX3" fmla="*/ 187196 w 3142862"/>
                    <a:gd name="connsiteY3" fmla="*/ 2860388 h 2876373"/>
                    <a:gd name="connsiteX4" fmla="*/ 0 w 3142862"/>
                    <a:gd name="connsiteY4" fmla="*/ 0 h 2876373"/>
                    <a:gd name="connsiteX0" fmla="*/ 0 w 3142862"/>
                    <a:gd name="connsiteY0" fmla="*/ 0 h 2869960"/>
                    <a:gd name="connsiteX1" fmla="*/ 3007415 w 3142862"/>
                    <a:gd name="connsiteY1" fmla="*/ 55771 h 2869960"/>
                    <a:gd name="connsiteX2" fmla="*/ 2879470 w 3142862"/>
                    <a:gd name="connsiteY2" fmla="*/ 2334344 h 2869960"/>
                    <a:gd name="connsiteX3" fmla="*/ 187196 w 3142862"/>
                    <a:gd name="connsiteY3" fmla="*/ 2860388 h 2869960"/>
                    <a:gd name="connsiteX4" fmla="*/ 0 w 3142862"/>
                    <a:gd name="connsiteY4" fmla="*/ 0 h 2869960"/>
                    <a:gd name="connsiteX0" fmla="*/ 0 w 3142862"/>
                    <a:gd name="connsiteY0" fmla="*/ 0 h 2875403"/>
                    <a:gd name="connsiteX1" fmla="*/ 3007415 w 3142862"/>
                    <a:gd name="connsiteY1" fmla="*/ 55771 h 2875403"/>
                    <a:gd name="connsiteX2" fmla="*/ 2879470 w 3142862"/>
                    <a:gd name="connsiteY2" fmla="*/ 2334344 h 2875403"/>
                    <a:gd name="connsiteX3" fmla="*/ 187196 w 3142862"/>
                    <a:gd name="connsiteY3" fmla="*/ 2860388 h 2875403"/>
                    <a:gd name="connsiteX4" fmla="*/ 0 w 3142862"/>
                    <a:gd name="connsiteY4" fmla="*/ 0 h 2875403"/>
                    <a:gd name="connsiteX0" fmla="*/ 0 w 3155056"/>
                    <a:gd name="connsiteY0" fmla="*/ 0 h 2875403"/>
                    <a:gd name="connsiteX1" fmla="*/ 3007415 w 3155056"/>
                    <a:gd name="connsiteY1" fmla="*/ 55771 h 2875403"/>
                    <a:gd name="connsiteX2" fmla="*/ 2879470 w 3155056"/>
                    <a:gd name="connsiteY2" fmla="*/ 2334344 h 2875403"/>
                    <a:gd name="connsiteX3" fmla="*/ 187196 w 3155056"/>
                    <a:gd name="connsiteY3" fmla="*/ 2860388 h 2875403"/>
                    <a:gd name="connsiteX4" fmla="*/ 0 w 3155056"/>
                    <a:gd name="connsiteY4" fmla="*/ 0 h 2875403"/>
                    <a:gd name="connsiteX0" fmla="*/ 0 w 3111070"/>
                    <a:gd name="connsiteY0" fmla="*/ 0 h 2875403"/>
                    <a:gd name="connsiteX1" fmla="*/ 3007415 w 3111070"/>
                    <a:gd name="connsiteY1" fmla="*/ 55771 h 2875403"/>
                    <a:gd name="connsiteX2" fmla="*/ 2879470 w 3111070"/>
                    <a:gd name="connsiteY2" fmla="*/ 2334344 h 2875403"/>
                    <a:gd name="connsiteX3" fmla="*/ 187196 w 3111070"/>
                    <a:gd name="connsiteY3" fmla="*/ 2860388 h 2875403"/>
                    <a:gd name="connsiteX4" fmla="*/ 0 w 3111070"/>
                    <a:gd name="connsiteY4" fmla="*/ 0 h 2875403"/>
                    <a:gd name="connsiteX0" fmla="*/ 0 w 3116300"/>
                    <a:gd name="connsiteY0" fmla="*/ 0 h 2875403"/>
                    <a:gd name="connsiteX1" fmla="*/ 3007415 w 3116300"/>
                    <a:gd name="connsiteY1" fmla="*/ 55771 h 2875403"/>
                    <a:gd name="connsiteX2" fmla="*/ 2879470 w 3116300"/>
                    <a:gd name="connsiteY2" fmla="*/ 2334344 h 2875403"/>
                    <a:gd name="connsiteX3" fmla="*/ 187196 w 3116300"/>
                    <a:gd name="connsiteY3" fmla="*/ 2860388 h 2875403"/>
                    <a:gd name="connsiteX4" fmla="*/ 0 w 3116300"/>
                    <a:gd name="connsiteY4" fmla="*/ 0 h 2875403"/>
                    <a:gd name="connsiteX0" fmla="*/ 0 w 3083363"/>
                    <a:gd name="connsiteY0" fmla="*/ 0 h 2875403"/>
                    <a:gd name="connsiteX1" fmla="*/ 2885378 w 3083363"/>
                    <a:gd name="connsiteY1" fmla="*/ 56216 h 2875403"/>
                    <a:gd name="connsiteX2" fmla="*/ 2879470 w 3083363"/>
                    <a:gd name="connsiteY2" fmla="*/ 2334344 h 2875403"/>
                    <a:gd name="connsiteX3" fmla="*/ 187196 w 3083363"/>
                    <a:gd name="connsiteY3" fmla="*/ 2860388 h 2875403"/>
                    <a:gd name="connsiteX4" fmla="*/ 0 w 3083363"/>
                    <a:gd name="connsiteY4" fmla="*/ 0 h 2875403"/>
                    <a:gd name="connsiteX0" fmla="*/ 0 w 3096263"/>
                    <a:gd name="connsiteY0" fmla="*/ 0 h 2875403"/>
                    <a:gd name="connsiteX1" fmla="*/ 2937628 w 3096263"/>
                    <a:gd name="connsiteY1" fmla="*/ 51384 h 2875403"/>
                    <a:gd name="connsiteX2" fmla="*/ 2879470 w 3096263"/>
                    <a:gd name="connsiteY2" fmla="*/ 2334344 h 2875403"/>
                    <a:gd name="connsiteX3" fmla="*/ 187196 w 3096263"/>
                    <a:gd name="connsiteY3" fmla="*/ 2860388 h 2875403"/>
                    <a:gd name="connsiteX4" fmla="*/ 0 w 3096263"/>
                    <a:gd name="connsiteY4" fmla="*/ 0 h 2875403"/>
                    <a:gd name="connsiteX0" fmla="*/ 0 w 3094279"/>
                    <a:gd name="connsiteY0" fmla="*/ 0 h 2875403"/>
                    <a:gd name="connsiteX1" fmla="*/ 2930002 w 3094279"/>
                    <a:gd name="connsiteY1" fmla="*/ 101565 h 2875403"/>
                    <a:gd name="connsiteX2" fmla="*/ 2879470 w 3094279"/>
                    <a:gd name="connsiteY2" fmla="*/ 2334344 h 2875403"/>
                    <a:gd name="connsiteX3" fmla="*/ 187196 w 3094279"/>
                    <a:gd name="connsiteY3" fmla="*/ 2860388 h 2875403"/>
                    <a:gd name="connsiteX4" fmla="*/ 0 w 3094279"/>
                    <a:gd name="connsiteY4" fmla="*/ 0 h 2875403"/>
                    <a:gd name="connsiteX0" fmla="*/ 0 w 3102449"/>
                    <a:gd name="connsiteY0" fmla="*/ 0 h 2875403"/>
                    <a:gd name="connsiteX1" fmla="*/ 2960524 w 3102449"/>
                    <a:gd name="connsiteY1" fmla="*/ 112644 h 2875403"/>
                    <a:gd name="connsiteX2" fmla="*/ 2879470 w 3102449"/>
                    <a:gd name="connsiteY2" fmla="*/ 2334344 h 2875403"/>
                    <a:gd name="connsiteX3" fmla="*/ 187196 w 3102449"/>
                    <a:gd name="connsiteY3" fmla="*/ 2860388 h 2875403"/>
                    <a:gd name="connsiteX4" fmla="*/ 0 w 3102449"/>
                    <a:gd name="connsiteY4" fmla="*/ 0 h 2875403"/>
                    <a:gd name="connsiteX0" fmla="*/ 0 w 3104921"/>
                    <a:gd name="connsiteY0" fmla="*/ 0 h 2875403"/>
                    <a:gd name="connsiteX1" fmla="*/ 2969318 w 3104921"/>
                    <a:gd name="connsiteY1" fmla="*/ 139644 h 2875403"/>
                    <a:gd name="connsiteX2" fmla="*/ 2879470 w 3104921"/>
                    <a:gd name="connsiteY2" fmla="*/ 2334344 h 2875403"/>
                    <a:gd name="connsiteX3" fmla="*/ 187196 w 3104921"/>
                    <a:gd name="connsiteY3" fmla="*/ 2860388 h 2875403"/>
                    <a:gd name="connsiteX4" fmla="*/ 0 w 3104921"/>
                    <a:gd name="connsiteY4" fmla="*/ 0 h 2875403"/>
                    <a:gd name="connsiteX0" fmla="*/ 0 w 3097647"/>
                    <a:gd name="connsiteY0" fmla="*/ 0 h 2875403"/>
                    <a:gd name="connsiteX1" fmla="*/ 2942864 w 3097647"/>
                    <a:gd name="connsiteY1" fmla="*/ 186902 h 2875403"/>
                    <a:gd name="connsiteX2" fmla="*/ 2879470 w 3097647"/>
                    <a:gd name="connsiteY2" fmla="*/ 2334344 h 2875403"/>
                    <a:gd name="connsiteX3" fmla="*/ 187196 w 3097647"/>
                    <a:gd name="connsiteY3" fmla="*/ 2860388 h 2875403"/>
                    <a:gd name="connsiteX4" fmla="*/ 0 w 3097647"/>
                    <a:gd name="connsiteY4" fmla="*/ 0 h 2875403"/>
                    <a:gd name="connsiteX0" fmla="*/ 0 w 3053237"/>
                    <a:gd name="connsiteY0" fmla="*/ 0 h 2830026"/>
                    <a:gd name="connsiteX1" fmla="*/ 2898454 w 3053237"/>
                    <a:gd name="connsiteY1" fmla="*/ 141525 h 2830026"/>
                    <a:gd name="connsiteX2" fmla="*/ 2835060 w 3053237"/>
                    <a:gd name="connsiteY2" fmla="*/ 2288967 h 2830026"/>
                    <a:gd name="connsiteX3" fmla="*/ 142786 w 3053237"/>
                    <a:gd name="connsiteY3" fmla="*/ 2815011 h 2830026"/>
                    <a:gd name="connsiteX4" fmla="*/ 0 w 3053237"/>
                    <a:gd name="connsiteY4" fmla="*/ 0 h 2830026"/>
                    <a:gd name="connsiteX0" fmla="*/ 0 w 3002552"/>
                    <a:gd name="connsiteY0" fmla="*/ 0 h 2783683"/>
                    <a:gd name="connsiteX1" fmla="*/ 2847769 w 3002552"/>
                    <a:gd name="connsiteY1" fmla="*/ 95182 h 2783683"/>
                    <a:gd name="connsiteX2" fmla="*/ 2784375 w 3002552"/>
                    <a:gd name="connsiteY2" fmla="*/ 2242624 h 2783683"/>
                    <a:gd name="connsiteX3" fmla="*/ 92101 w 3002552"/>
                    <a:gd name="connsiteY3" fmla="*/ 2768668 h 2783683"/>
                    <a:gd name="connsiteX4" fmla="*/ 0 w 3002552"/>
                    <a:gd name="connsiteY4" fmla="*/ 0 h 2783683"/>
                    <a:gd name="connsiteX0" fmla="*/ 0 w 3002552"/>
                    <a:gd name="connsiteY0" fmla="*/ 0 h 2780993"/>
                    <a:gd name="connsiteX1" fmla="*/ 2847769 w 3002552"/>
                    <a:gd name="connsiteY1" fmla="*/ 95182 h 2780993"/>
                    <a:gd name="connsiteX2" fmla="*/ 2784375 w 3002552"/>
                    <a:gd name="connsiteY2" fmla="*/ 2242624 h 2780993"/>
                    <a:gd name="connsiteX3" fmla="*/ 92101 w 3002552"/>
                    <a:gd name="connsiteY3" fmla="*/ 2768668 h 2780993"/>
                    <a:gd name="connsiteX4" fmla="*/ 0 w 3002552"/>
                    <a:gd name="connsiteY4" fmla="*/ 0 h 2780993"/>
                    <a:gd name="connsiteX0" fmla="*/ 0 w 3008312"/>
                    <a:gd name="connsiteY0" fmla="*/ 0 h 2781844"/>
                    <a:gd name="connsiteX1" fmla="*/ 2847769 w 3008312"/>
                    <a:gd name="connsiteY1" fmla="*/ 95182 h 2781844"/>
                    <a:gd name="connsiteX2" fmla="*/ 2792196 w 3008312"/>
                    <a:gd name="connsiteY2" fmla="*/ 2275334 h 2781844"/>
                    <a:gd name="connsiteX3" fmla="*/ 92101 w 3008312"/>
                    <a:gd name="connsiteY3" fmla="*/ 2768668 h 2781844"/>
                    <a:gd name="connsiteX4" fmla="*/ 0 w 3008312"/>
                    <a:gd name="connsiteY4" fmla="*/ 0 h 2781844"/>
                    <a:gd name="connsiteX0" fmla="*/ 0 w 2989495"/>
                    <a:gd name="connsiteY0" fmla="*/ 0 h 2781844"/>
                    <a:gd name="connsiteX1" fmla="*/ 2847769 w 2989495"/>
                    <a:gd name="connsiteY1" fmla="*/ 95182 h 2781844"/>
                    <a:gd name="connsiteX2" fmla="*/ 2792196 w 2989495"/>
                    <a:gd name="connsiteY2" fmla="*/ 2275334 h 2781844"/>
                    <a:gd name="connsiteX3" fmla="*/ 92101 w 2989495"/>
                    <a:gd name="connsiteY3" fmla="*/ 2768668 h 2781844"/>
                    <a:gd name="connsiteX4" fmla="*/ 0 w 2989495"/>
                    <a:gd name="connsiteY4" fmla="*/ 0 h 2781844"/>
                    <a:gd name="connsiteX0" fmla="*/ 0 w 3011870"/>
                    <a:gd name="connsiteY0" fmla="*/ 0 h 2781844"/>
                    <a:gd name="connsiteX1" fmla="*/ 2847769 w 3011870"/>
                    <a:gd name="connsiteY1" fmla="*/ 95182 h 2781844"/>
                    <a:gd name="connsiteX2" fmla="*/ 2792196 w 3011870"/>
                    <a:gd name="connsiteY2" fmla="*/ 2275334 h 2781844"/>
                    <a:gd name="connsiteX3" fmla="*/ 92101 w 3011870"/>
                    <a:gd name="connsiteY3" fmla="*/ 2768668 h 2781844"/>
                    <a:gd name="connsiteX4" fmla="*/ 0 w 3011870"/>
                    <a:gd name="connsiteY4" fmla="*/ 0 h 2781844"/>
                    <a:gd name="connsiteX0" fmla="*/ 0 w 3011870"/>
                    <a:gd name="connsiteY0" fmla="*/ 0 h 2783262"/>
                    <a:gd name="connsiteX1" fmla="*/ 2847769 w 3011870"/>
                    <a:gd name="connsiteY1" fmla="*/ 95182 h 2783262"/>
                    <a:gd name="connsiteX2" fmla="*/ 2792196 w 3011870"/>
                    <a:gd name="connsiteY2" fmla="*/ 2275334 h 2783262"/>
                    <a:gd name="connsiteX3" fmla="*/ 92101 w 3011870"/>
                    <a:gd name="connsiteY3" fmla="*/ 2768668 h 2783262"/>
                    <a:gd name="connsiteX4" fmla="*/ 0 w 3011870"/>
                    <a:gd name="connsiteY4" fmla="*/ 0 h 2783262"/>
                    <a:gd name="connsiteX0" fmla="*/ 0 w 3011870"/>
                    <a:gd name="connsiteY0" fmla="*/ 0 h 2767189"/>
                    <a:gd name="connsiteX1" fmla="*/ 2847769 w 3011870"/>
                    <a:gd name="connsiteY1" fmla="*/ 95182 h 2767189"/>
                    <a:gd name="connsiteX2" fmla="*/ 2792196 w 3011870"/>
                    <a:gd name="connsiteY2" fmla="*/ 2275334 h 2767189"/>
                    <a:gd name="connsiteX3" fmla="*/ 113833 w 3011870"/>
                    <a:gd name="connsiteY3" fmla="*/ 2752010 h 2767189"/>
                    <a:gd name="connsiteX4" fmla="*/ 0 w 3011870"/>
                    <a:gd name="connsiteY4" fmla="*/ 0 h 2767189"/>
                    <a:gd name="connsiteX0" fmla="*/ 0 w 3011870"/>
                    <a:gd name="connsiteY0" fmla="*/ 0 h 2764048"/>
                    <a:gd name="connsiteX1" fmla="*/ 2847769 w 3011870"/>
                    <a:gd name="connsiteY1" fmla="*/ 95182 h 2764048"/>
                    <a:gd name="connsiteX2" fmla="*/ 2792196 w 3011870"/>
                    <a:gd name="connsiteY2" fmla="*/ 2275334 h 2764048"/>
                    <a:gd name="connsiteX3" fmla="*/ 128682 w 3011870"/>
                    <a:gd name="connsiteY3" fmla="*/ 2748749 h 2764048"/>
                    <a:gd name="connsiteX4" fmla="*/ 0 w 3011870"/>
                    <a:gd name="connsiteY4" fmla="*/ 0 h 2764048"/>
                    <a:gd name="connsiteX0" fmla="*/ 0 w 3011870"/>
                    <a:gd name="connsiteY0" fmla="*/ 0 h 2766482"/>
                    <a:gd name="connsiteX1" fmla="*/ 2847769 w 3011870"/>
                    <a:gd name="connsiteY1" fmla="*/ 95182 h 2766482"/>
                    <a:gd name="connsiteX2" fmla="*/ 2792196 w 3011870"/>
                    <a:gd name="connsiteY2" fmla="*/ 2275334 h 2766482"/>
                    <a:gd name="connsiteX3" fmla="*/ 118548 w 3011870"/>
                    <a:gd name="connsiteY3" fmla="*/ 2751276 h 2766482"/>
                    <a:gd name="connsiteX4" fmla="*/ 0 w 3011870"/>
                    <a:gd name="connsiteY4" fmla="*/ 0 h 2766482"/>
                    <a:gd name="connsiteX0" fmla="*/ 0 w 3011870"/>
                    <a:gd name="connsiteY0" fmla="*/ 0 h 2769615"/>
                    <a:gd name="connsiteX1" fmla="*/ 2847769 w 3011870"/>
                    <a:gd name="connsiteY1" fmla="*/ 95182 h 2769615"/>
                    <a:gd name="connsiteX2" fmla="*/ 2792196 w 3011870"/>
                    <a:gd name="connsiteY2" fmla="*/ 2275334 h 2769615"/>
                    <a:gd name="connsiteX3" fmla="*/ 113120 w 3011870"/>
                    <a:gd name="connsiteY3" fmla="*/ 2754527 h 2769615"/>
                    <a:gd name="connsiteX4" fmla="*/ 0 w 3011870"/>
                    <a:gd name="connsiteY4" fmla="*/ 0 h 27696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11870" h="2769615">
                      <a:moveTo>
                        <a:pt x="0" y="0"/>
                      </a:moveTo>
                      <a:cubicBezTo>
                        <a:pt x="1127017" y="85961"/>
                        <a:pt x="1845297" y="76592"/>
                        <a:pt x="2847769" y="95182"/>
                      </a:cubicBezTo>
                      <a:cubicBezTo>
                        <a:pt x="2777291" y="1004083"/>
                        <a:pt x="3289279" y="2013053"/>
                        <a:pt x="2792196" y="2275334"/>
                      </a:cubicBezTo>
                      <a:cubicBezTo>
                        <a:pt x="2409503" y="2508287"/>
                        <a:pt x="1123783" y="2845055"/>
                        <a:pt x="113120" y="2754527"/>
                      </a:cubicBezTo>
                      <a:cubicBezTo>
                        <a:pt x="-60175" y="1676365"/>
                        <a:pt x="148001" y="804419"/>
                        <a:pt x="0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>
                  <a:outerShdw blurRad="215900" dist="114300" dir="4800000" sx="99000" sy="99000" algn="tr" rotWithShape="0">
                    <a:prstClr val="black">
                      <a:alpha val="41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>
                    <a:solidFill>
                      <a:prstClr val="white"/>
                    </a:solidFill>
                  </a:endParaRPr>
                </a:p>
              </p:txBody>
            </p:sp>
            <p:grpSp>
              <p:nvGrpSpPr>
                <p:cNvPr id="24" name="Groupe 21"/>
                <p:cNvGrpSpPr/>
                <p:nvPr/>
              </p:nvGrpSpPr>
              <p:grpSpPr>
                <a:xfrm>
                  <a:off x="718272" y="2261641"/>
                  <a:ext cx="3317996" cy="3014722"/>
                  <a:chOff x="718272" y="2261641"/>
                  <a:chExt cx="3317996" cy="3014722"/>
                </a:xfrm>
              </p:grpSpPr>
              <p:sp>
                <p:nvSpPr>
                  <p:cNvPr id="25" name="Rectangle 5"/>
                  <p:cNvSpPr/>
                  <p:nvPr/>
                </p:nvSpPr>
                <p:spPr>
                  <a:xfrm rot="21074577">
                    <a:off x="920083" y="2261641"/>
                    <a:ext cx="3116185" cy="3014722"/>
                  </a:xfrm>
                  <a:custGeom>
                    <a:avLst/>
                    <a:gdLst>
                      <a:gd name="connsiteX0" fmla="*/ 0 w 2958182"/>
                      <a:gd name="connsiteY0" fmla="*/ 0 h 2855644"/>
                      <a:gd name="connsiteX1" fmla="*/ 2958182 w 2958182"/>
                      <a:gd name="connsiteY1" fmla="*/ 0 h 2855644"/>
                      <a:gd name="connsiteX2" fmla="*/ 2958182 w 2958182"/>
                      <a:gd name="connsiteY2" fmla="*/ 2855644 h 2855644"/>
                      <a:gd name="connsiteX3" fmla="*/ 0 w 2958182"/>
                      <a:gd name="connsiteY3" fmla="*/ 2855644 h 2855644"/>
                      <a:gd name="connsiteX4" fmla="*/ 0 w 2958182"/>
                      <a:gd name="connsiteY4" fmla="*/ 0 h 2855644"/>
                      <a:gd name="connsiteX0" fmla="*/ 0 w 2958182"/>
                      <a:gd name="connsiteY0" fmla="*/ 0 h 2855644"/>
                      <a:gd name="connsiteX1" fmla="*/ 2958182 w 2958182"/>
                      <a:gd name="connsiteY1" fmla="*/ 0 h 2855644"/>
                      <a:gd name="connsiteX2" fmla="*/ 2958182 w 2958182"/>
                      <a:gd name="connsiteY2" fmla="*/ 2855644 h 2855644"/>
                      <a:gd name="connsiteX3" fmla="*/ 99227 w 2958182"/>
                      <a:gd name="connsiteY3" fmla="*/ 2774555 h 2855644"/>
                      <a:gd name="connsiteX4" fmla="*/ 0 w 2958182"/>
                      <a:gd name="connsiteY4" fmla="*/ 0 h 2855644"/>
                      <a:gd name="connsiteX0" fmla="*/ 0 w 3007415"/>
                      <a:gd name="connsiteY0" fmla="*/ 0 h 2911415"/>
                      <a:gd name="connsiteX1" fmla="*/ 3007415 w 3007415"/>
                      <a:gd name="connsiteY1" fmla="*/ 55771 h 2911415"/>
                      <a:gd name="connsiteX2" fmla="*/ 3007415 w 3007415"/>
                      <a:gd name="connsiteY2" fmla="*/ 2911415 h 2911415"/>
                      <a:gd name="connsiteX3" fmla="*/ 148460 w 3007415"/>
                      <a:gd name="connsiteY3" fmla="*/ 2830326 h 2911415"/>
                      <a:gd name="connsiteX4" fmla="*/ 0 w 3007415"/>
                      <a:gd name="connsiteY4" fmla="*/ 0 h 2911415"/>
                      <a:gd name="connsiteX0" fmla="*/ 0 w 3007415"/>
                      <a:gd name="connsiteY0" fmla="*/ 0 h 2911415"/>
                      <a:gd name="connsiteX1" fmla="*/ 3007415 w 3007415"/>
                      <a:gd name="connsiteY1" fmla="*/ 55771 h 2911415"/>
                      <a:gd name="connsiteX2" fmla="*/ 3007415 w 3007415"/>
                      <a:gd name="connsiteY2" fmla="*/ 2911415 h 2911415"/>
                      <a:gd name="connsiteX3" fmla="*/ 148460 w 3007415"/>
                      <a:gd name="connsiteY3" fmla="*/ 2830326 h 2911415"/>
                      <a:gd name="connsiteX4" fmla="*/ 0 w 3007415"/>
                      <a:gd name="connsiteY4" fmla="*/ 0 h 2911415"/>
                      <a:gd name="connsiteX0" fmla="*/ 0 w 3007415"/>
                      <a:gd name="connsiteY0" fmla="*/ 0 h 2911415"/>
                      <a:gd name="connsiteX1" fmla="*/ 3007415 w 3007415"/>
                      <a:gd name="connsiteY1" fmla="*/ 55771 h 2911415"/>
                      <a:gd name="connsiteX2" fmla="*/ 3007415 w 3007415"/>
                      <a:gd name="connsiteY2" fmla="*/ 2911415 h 2911415"/>
                      <a:gd name="connsiteX3" fmla="*/ 148460 w 3007415"/>
                      <a:gd name="connsiteY3" fmla="*/ 2830326 h 2911415"/>
                      <a:gd name="connsiteX4" fmla="*/ 0 w 3007415"/>
                      <a:gd name="connsiteY4" fmla="*/ 0 h 2911415"/>
                      <a:gd name="connsiteX0" fmla="*/ 0 w 3007415"/>
                      <a:gd name="connsiteY0" fmla="*/ 0 h 2911415"/>
                      <a:gd name="connsiteX1" fmla="*/ 3007415 w 3007415"/>
                      <a:gd name="connsiteY1" fmla="*/ 55771 h 2911415"/>
                      <a:gd name="connsiteX2" fmla="*/ 3007415 w 3007415"/>
                      <a:gd name="connsiteY2" fmla="*/ 2911415 h 2911415"/>
                      <a:gd name="connsiteX3" fmla="*/ 152810 w 3007415"/>
                      <a:gd name="connsiteY3" fmla="*/ 2802085 h 2911415"/>
                      <a:gd name="connsiteX4" fmla="*/ 0 w 3007415"/>
                      <a:gd name="connsiteY4" fmla="*/ 0 h 2911415"/>
                      <a:gd name="connsiteX0" fmla="*/ 0 w 3007415"/>
                      <a:gd name="connsiteY0" fmla="*/ 0 h 2911415"/>
                      <a:gd name="connsiteX1" fmla="*/ 3007415 w 3007415"/>
                      <a:gd name="connsiteY1" fmla="*/ 55771 h 2911415"/>
                      <a:gd name="connsiteX2" fmla="*/ 3007415 w 3007415"/>
                      <a:gd name="connsiteY2" fmla="*/ 2911415 h 2911415"/>
                      <a:gd name="connsiteX3" fmla="*/ 152810 w 3007415"/>
                      <a:gd name="connsiteY3" fmla="*/ 2802085 h 2911415"/>
                      <a:gd name="connsiteX4" fmla="*/ 0 w 3007415"/>
                      <a:gd name="connsiteY4" fmla="*/ 0 h 2911415"/>
                      <a:gd name="connsiteX0" fmla="*/ 0 w 3007415"/>
                      <a:gd name="connsiteY0" fmla="*/ 0 h 2802085"/>
                      <a:gd name="connsiteX1" fmla="*/ 3007415 w 3007415"/>
                      <a:gd name="connsiteY1" fmla="*/ 55771 h 2802085"/>
                      <a:gd name="connsiteX2" fmla="*/ 2795981 w 3007415"/>
                      <a:gd name="connsiteY2" fmla="*/ 2782473 h 2802085"/>
                      <a:gd name="connsiteX3" fmla="*/ 152810 w 3007415"/>
                      <a:gd name="connsiteY3" fmla="*/ 2802085 h 2802085"/>
                      <a:gd name="connsiteX4" fmla="*/ 0 w 3007415"/>
                      <a:gd name="connsiteY4" fmla="*/ 0 h 2802085"/>
                      <a:gd name="connsiteX0" fmla="*/ 0 w 3007415"/>
                      <a:gd name="connsiteY0" fmla="*/ 0 h 2910528"/>
                      <a:gd name="connsiteX1" fmla="*/ 3007415 w 3007415"/>
                      <a:gd name="connsiteY1" fmla="*/ 55771 h 2910528"/>
                      <a:gd name="connsiteX2" fmla="*/ 2795981 w 3007415"/>
                      <a:gd name="connsiteY2" fmla="*/ 2782473 h 2910528"/>
                      <a:gd name="connsiteX3" fmla="*/ 152810 w 3007415"/>
                      <a:gd name="connsiteY3" fmla="*/ 2802085 h 2910528"/>
                      <a:gd name="connsiteX4" fmla="*/ 0 w 3007415"/>
                      <a:gd name="connsiteY4" fmla="*/ 0 h 2910528"/>
                      <a:gd name="connsiteX0" fmla="*/ 0 w 3016462"/>
                      <a:gd name="connsiteY0" fmla="*/ 0 h 2910528"/>
                      <a:gd name="connsiteX1" fmla="*/ 3007415 w 3016462"/>
                      <a:gd name="connsiteY1" fmla="*/ 55771 h 2910528"/>
                      <a:gd name="connsiteX2" fmla="*/ 2795981 w 3016462"/>
                      <a:gd name="connsiteY2" fmla="*/ 2782473 h 2910528"/>
                      <a:gd name="connsiteX3" fmla="*/ 152810 w 3016462"/>
                      <a:gd name="connsiteY3" fmla="*/ 2802085 h 2910528"/>
                      <a:gd name="connsiteX4" fmla="*/ 0 w 3016462"/>
                      <a:gd name="connsiteY4" fmla="*/ 0 h 2910528"/>
                      <a:gd name="connsiteX0" fmla="*/ 0 w 3064249"/>
                      <a:gd name="connsiteY0" fmla="*/ 0 h 2898641"/>
                      <a:gd name="connsiteX1" fmla="*/ 3007415 w 3064249"/>
                      <a:gd name="connsiteY1" fmla="*/ 55771 h 2898641"/>
                      <a:gd name="connsiteX2" fmla="*/ 2875643 w 3064249"/>
                      <a:gd name="connsiteY2" fmla="*/ 2765832 h 2898641"/>
                      <a:gd name="connsiteX3" fmla="*/ 152810 w 3064249"/>
                      <a:gd name="connsiteY3" fmla="*/ 2802085 h 2898641"/>
                      <a:gd name="connsiteX4" fmla="*/ 0 w 3064249"/>
                      <a:gd name="connsiteY4" fmla="*/ 0 h 2898641"/>
                      <a:gd name="connsiteX0" fmla="*/ 0 w 3070540"/>
                      <a:gd name="connsiteY0" fmla="*/ 0 h 2898641"/>
                      <a:gd name="connsiteX1" fmla="*/ 3007415 w 3070540"/>
                      <a:gd name="connsiteY1" fmla="*/ 55771 h 2898641"/>
                      <a:gd name="connsiteX2" fmla="*/ 2875643 w 3070540"/>
                      <a:gd name="connsiteY2" fmla="*/ 2765832 h 2898641"/>
                      <a:gd name="connsiteX3" fmla="*/ 152810 w 3070540"/>
                      <a:gd name="connsiteY3" fmla="*/ 2802085 h 2898641"/>
                      <a:gd name="connsiteX4" fmla="*/ 0 w 3070540"/>
                      <a:gd name="connsiteY4" fmla="*/ 0 h 2898641"/>
                      <a:gd name="connsiteX0" fmla="*/ 0 w 3050496"/>
                      <a:gd name="connsiteY0" fmla="*/ 0 h 2831008"/>
                      <a:gd name="connsiteX1" fmla="*/ 3007415 w 3050496"/>
                      <a:gd name="connsiteY1" fmla="*/ 55771 h 2831008"/>
                      <a:gd name="connsiteX2" fmla="*/ 2844527 w 3050496"/>
                      <a:gd name="connsiteY2" fmla="*/ 2655027 h 2831008"/>
                      <a:gd name="connsiteX3" fmla="*/ 152810 w 3050496"/>
                      <a:gd name="connsiteY3" fmla="*/ 2802085 h 2831008"/>
                      <a:gd name="connsiteX4" fmla="*/ 0 w 3050496"/>
                      <a:gd name="connsiteY4" fmla="*/ 0 h 2831008"/>
                      <a:gd name="connsiteX0" fmla="*/ 0 w 3083026"/>
                      <a:gd name="connsiteY0" fmla="*/ 0 h 2802085"/>
                      <a:gd name="connsiteX1" fmla="*/ 3007415 w 3083026"/>
                      <a:gd name="connsiteY1" fmla="*/ 55771 h 2802085"/>
                      <a:gd name="connsiteX2" fmla="*/ 2894153 w 3083026"/>
                      <a:gd name="connsiteY2" fmla="*/ 2551842 h 2802085"/>
                      <a:gd name="connsiteX3" fmla="*/ 152810 w 3083026"/>
                      <a:gd name="connsiteY3" fmla="*/ 2802085 h 2802085"/>
                      <a:gd name="connsiteX4" fmla="*/ 0 w 3083026"/>
                      <a:gd name="connsiteY4" fmla="*/ 0 h 2802085"/>
                      <a:gd name="connsiteX0" fmla="*/ 0 w 3077100"/>
                      <a:gd name="connsiteY0" fmla="*/ 0 h 2839147"/>
                      <a:gd name="connsiteX1" fmla="*/ 3007415 w 3077100"/>
                      <a:gd name="connsiteY1" fmla="*/ 55771 h 2839147"/>
                      <a:gd name="connsiteX2" fmla="*/ 2885440 w 3077100"/>
                      <a:gd name="connsiteY2" fmla="*/ 2670966 h 2839147"/>
                      <a:gd name="connsiteX3" fmla="*/ 152810 w 3077100"/>
                      <a:gd name="connsiteY3" fmla="*/ 2802085 h 2839147"/>
                      <a:gd name="connsiteX4" fmla="*/ 0 w 3077100"/>
                      <a:gd name="connsiteY4" fmla="*/ 0 h 2839147"/>
                      <a:gd name="connsiteX0" fmla="*/ 0 w 3084012"/>
                      <a:gd name="connsiteY0" fmla="*/ 0 h 2810619"/>
                      <a:gd name="connsiteX1" fmla="*/ 3007415 w 3084012"/>
                      <a:gd name="connsiteY1" fmla="*/ 55771 h 2810619"/>
                      <a:gd name="connsiteX2" fmla="*/ 2895591 w 3084012"/>
                      <a:gd name="connsiteY2" fmla="*/ 2605068 h 2810619"/>
                      <a:gd name="connsiteX3" fmla="*/ 152810 w 3084012"/>
                      <a:gd name="connsiteY3" fmla="*/ 2802085 h 2810619"/>
                      <a:gd name="connsiteX4" fmla="*/ 0 w 3084012"/>
                      <a:gd name="connsiteY4" fmla="*/ 0 h 2810619"/>
                      <a:gd name="connsiteX0" fmla="*/ 0 w 3108841"/>
                      <a:gd name="connsiteY0" fmla="*/ 0 h 2802085"/>
                      <a:gd name="connsiteX1" fmla="*/ 3007415 w 3108841"/>
                      <a:gd name="connsiteY1" fmla="*/ 55771 h 2802085"/>
                      <a:gd name="connsiteX2" fmla="*/ 2930854 w 3108841"/>
                      <a:gd name="connsiteY2" fmla="*/ 2501276 h 2802085"/>
                      <a:gd name="connsiteX3" fmla="*/ 152810 w 3108841"/>
                      <a:gd name="connsiteY3" fmla="*/ 2802085 h 2802085"/>
                      <a:gd name="connsiteX4" fmla="*/ 0 w 3108841"/>
                      <a:gd name="connsiteY4" fmla="*/ 0 h 2802085"/>
                      <a:gd name="connsiteX0" fmla="*/ 0 w 3073089"/>
                      <a:gd name="connsiteY0" fmla="*/ 0 h 2802085"/>
                      <a:gd name="connsiteX1" fmla="*/ 3007415 w 3073089"/>
                      <a:gd name="connsiteY1" fmla="*/ 55771 h 2802085"/>
                      <a:gd name="connsiteX2" fmla="*/ 2879470 w 3073089"/>
                      <a:gd name="connsiteY2" fmla="*/ 2334344 h 2802085"/>
                      <a:gd name="connsiteX3" fmla="*/ 152810 w 3073089"/>
                      <a:gd name="connsiteY3" fmla="*/ 2802085 h 2802085"/>
                      <a:gd name="connsiteX4" fmla="*/ 0 w 3073089"/>
                      <a:gd name="connsiteY4" fmla="*/ 0 h 2802085"/>
                      <a:gd name="connsiteX0" fmla="*/ 0 w 3142862"/>
                      <a:gd name="connsiteY0" fmla="*/ 0 h 2802085"/>
                      <a:gd name="connsiteX1" fmla="*/ 3007415 w 3142862"/>
                      <a:gd name="connsiteY1" fmla="*/ 55771 h 2802085"/>
                      <a:gd name="connsiteX2" fmla="*/ 2879470 w 3142862"/>
                      <a:gd name="connsiteY2" fmla="*/ 2334344 h 2802085"/>
                      <a:gd name="connsiteX3" fmla="*/ 152810 w 3142862"/>
                      <a:gd name="connsiteY3" fmla="*/ 2802085 h 2802085"/>
                      <a:gd name="connsiteX4" fmla="*/ 0 w 3142862"/>
                      <a:gd name="connsiteY4" fmla="*/ 0 h 2802085"/>
                      <a:gd name="connsiteX0" fmla="*/ 0 w 3142862"/>
                      <a:gd name="connsiteY0" fmla="*/ 0 h 2860388"/>
                      <a:gd name="connsiteX1" fmla="*/ 3007415 w 3142862"/>
                      <a:gd name="connsiteY1" fmla="*/ 55771 h 2860388"/>
                      <a:gd name="connsiteX2" fmla="*/ 2879470 w 3142862"/>
                      <a:gd name="connsiteY2" fmla="*/ 2334344 h 2860388"/>
                      <a:gd name="connsiteX3" fmla="*/ 187196 w 3142862"/>
                      <a:gd name="connsiteY3" fmla="*/ 2860388 h 2860388"/>
                      <a:gd name="connsiteX4" fmla="*/ 0 w 3142862"/>
                      <a:gd name="connsiteY4" fmla="*/ 0 h 2860388"/>
                      <a:gd name="connsiteX0" fmla="*/ 0 w 3142862"/>
                      <a:gd name="connsiteY0" fmla="*/ 0 h 2876373"/>
                      <a:gd name="connsiteX1" fmla="*/ 3007415 w 3142862"/>
                      <a:gd name="connsiteY1" fmla="*/ 55771 h 2876373"/>
                      <a:gd name="connsiteX2" fmla="*/ 2879470 w 3142862"/>
                      <a:gd name="connsiteY2" fmla="*/ 2334344 h 2876373"/>
                      <a:gd name="connsiteX3" fmla="*/ 187196 w 3142862"/>
                      <a:gd name="connsiteY3" fmla="*/ 2860388 h 2876373"/>
                      <a:gd name="connsiteX4" fmla="*/ 0 w 3142862"/>
                      <a:gd name="connsiteY4" fmla="*/ 0 h 2876373"/>
                      <a:gd name="connsiteX0" fmla="*/ 0 w 3142862"/>
                      <a:gd name="connsiteY0" fmla="*/ 0 h 2869960"/>
                      <a:gd name="connsiteX1" fmla="*/ 3007415 w 3142862"/>
                      <a:gd name="connsiteY1" fmla="*/ 55771 h 2869960"/>
                      <a:gd name="connsiteX2" fmla="*/ 2879470 w 3142862"/>
                      <a:gd name="connsiteY2" fmla="*/ 2334344 h 2869960"/>
                      <a:gd name="connsiteX3" fmla="*/ 187196 w 3142862"/>
                      <a:gd name="connsiteY3" fmla="*/ 2860388 h 2869960"/>
                      <a:gd name="connsiteX4" fmla="*/ 0 w 3142862"/>
                      <a:gd name="connsiteY4" fmla="*/ 0 h 2869960"/>
                      <a:gd name="connsiteX0" fmla="*/ 0 w 3142862"/>
                      <a:gd name="connsiteY0" fmla="*/ 0 h 2875403"/>
                      <a:gd name="connsiteX1" fmla="*/ 3007415 w 3142862"/>
                      <a:gd name="connsiteY1" fmla="*/ 55771 h 2875403"/>
                      <a:gd name="connsiteX2" fmla="*/ 2879470 w 3142862"/>
                      <a:gd name="connsiteY2" fmla="*/ 2334344 h 2875403"/>
                      <a:gd name="connsiteX3" fmla="*/ 187196 w 3142862"/>
                      <a:gd name="connsiteY3" fmla="*/ 2860388 h 2875403"/>
                      <a:gd name="connsiteX4" fmla="*/ 0 w 3142862"/>
                      <a:gd name="connsiteY4" fmla="*/ 0 h 2875403"/>
                      <a:gd name="connsiteX0" fmla="*/ 0 w 3155056"/>
                      <a:gd name="connsiteY0" fmla="*/ 0 h 2875403"/>
                      <a:gd name="connsiteX1" fmla="*/ 3007415 w 3155056"/>
                      <a:gd name="connsiteY1" fmla="*/ 55771 h 2875403"/>
                      <a:gd name="connsiteX2" fmla="*/ 2879470 w 3155056"/>
                      <a:gd name="connsiteY2" fmla="*/ 2334344 h 2875403"/>
                      <a:gd name="connsiteX3" fmla="*/ 187196 w 3155056"/>
                      <a:gd name="connsiteY3" fmla="*/ 2860388 h 2875403"/>
                      <a:gd name="connsiteX4" fmla="*/ 0 w 3155056"/>
                      <a:gd name="connsiteY4" fmla="*/ 0 h 2875403"/>
                      <a:gd name="connsiteX0" fmla="*/ 0 w 3111070"/>
                      <a:gd name="connsiteY0" fmla="*/ 0 h 2875403"/>
                      <a:gd name="connsiteX1" fmla="*/ 3007415 w 3111070"/>
                      <a:gd name="connsiteY1" fmla="*/ 55771 h 2875403"/>
                      <a:gd name="connsiteX2" fmla="*/ 2879470 w 3111070"/>
                      <a:gd name="connsiteY2" fmla="*/ 2334344 h 2875403"/>
                      <a:gd name="connsiteX3" fmla="*/ 187196 w 3111070"/>
                      <a:gd name="connsiteY3" fmla="*/ 2860388 h 2875403"/>
                      <a:gd name="connsiteX4" fmla="*/ 0 w 3111070"/>
                      <a:gd name="connsiteY4" fmla="*/ 0 h 2875403"/>
                      <a:gd name="connsiteX0" fmla="*/ 0 w 3116300"/>
                      <a:gd name="connsiteY0" fmla="*/ 0 h 2875403"/>
                      <a:gd name="connsiteX1" fmla="*/ 3007415 w 3116300"/>
                      <a:gd name="connsiteY1" fmla="*/ 55771 h 2875403"/>
                      <a:gd name="connsiteX2" fmla="*/ 2879470 w 3116300"/>
                      <a:gd name="connsiteY2" fmla="*/ 2334344 h 2875403"/>
                      <a:gd name="connsiteX3" fmla="*/ 187196 w 3116300"/>
                      <a:gd name="connsiteY3" fmla="*/ 2860388 h 2875403"/>
                      <a:gd name="connsiteX4" fmla="*/ 0 w 3116300"/>
                      <a:gd name="connsiteY4" fmla="*/ 0 h 28754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116300" h="2875403">
                        <a:moveTo>
                          <a:pt x="0" y="0"/>
                        </a:moveTo>
                        <a:cubicBezTo>
                          <a:pt x="1127017" y="85961"/>
                          <a:pt x="2004943" y="37181"/>
                          <a:pt x="3007415" y="55771"/>
                        </a:cubicBezTo>
                        <a:cubicBezTo>
                          <a:pt x="2936937" y="964672"/>
                          <a:pt x="3368549" y="2290401"/>
                          <a:pt x="2879470" y="2334344"/>
                        </a:cubicBezTo>
                        <a:cubicBezTo>
                          <a:pt x="2708049" y="2614029"/>
                          <a:pt x="1197859" y="2950916"/>
                          <a:pt x="187196" y="2860388"/>
                        </a:cubicBezTo>
                        <a:cubicBezTo>
                          <a:pt x="13901" y="1782226"/>
                          <a:pt x="148001" y="804419"/>
                          <a:pt x="0" y="0"/>
                        </a:cubicBezTo>
                        <a:close/>
                      </a:path>
                    </a:pathLst>
                  </a:custGeom>
                  <a:gradFill>
                    <a:gsLst>
                      <a:gs pos="57000">
                        <a:srgbClr val="FFD54F"/>
                      </a:gs>
                      <a:gs pos="0">
                        <a:srgbClr val="FFC000"/>
                      </a:gs>
                      <a:gs pos="73000">
                        <a:srgbClr val="FFD13F"/>
                      </a:gs>
                      <a:gs pos="100000">
                        <a:srgbClr val="FFC000"/>
                      </a:gs>
                    </a:gsLst>
                    <a:lin ang="5100000" scaled="0"/>
                  </a:gradFill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fr-FR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26" name="Rectangle 1"/>
                  <p:cNvSpPr/>
                  <p:nvPr/>
                </p:nvSpPr>
                <p:spPr>
                  <a:xfrm rot="21081215">
                    <a:off x="718272" y="2301870"/>
                    <a:ext cx="3004844" cy="453127"/>
                  </a:xfrm>
                  <a:custGeom>
                    <a:avLst/>
                    <a:gdLst>
                      <a:gd name="connsiteX0" fmla="*/ 0 w 2972903"/>
                      <a:gd name="connsiteY0" fmla="*/ 0 h 432048"/>
                      <a:gd name="connsiteX1" fmla="*/ 2972903 w 2972903"/>
                      <a:gd name="connsiteY1" fmla="*/ 0 h 432048"/>
                      <a:gd name="connsiteX2" fmla="*/ 2972903 w 2972903"/>
                      <a:gd name="connsiteY2" fmla="*/ 432048 h 432048"/>
                      <a:gd name="connsiteX3" fmla="*/ 0 w 2972903"/>
                      <a:gd name="connsiteY3" fmla="*/ 432048 h 432048"/>
                      <a:gd name="connsiteX4" fmla="*/ 0 w 2972903"/>
                      <a:gd name="connsiteY4" fmla="*/ 0 h 432048"/>
                      <a:gd name="connsiteX0" fmla="*/ 0 w 2995014"/>
                      <a:gd name="connsiteY0" fmla="*/ 0 h 445045"/>
                      <a:gd name="connsiteX1" fmla="*/ 2995014 w 2995014"/>
                      <a:gd name="connsiteY1" fmla="*/ 12997 h 445045"/>
                      <a:gd name="connsiteX2" fmla="*/ 2995014 w 2995014"/>
                      <a:gd name="connsiteY2" fmla="*/ 445045 h 445045"/>
                      <a:gd name="connsiteX3" fmla="*/ 22111 w 2995014"/>
                      <a:gd name="connsiteY3" fmla="*/ 445045 h 445045"/>
                      <a:gd name="connsiteX4" fmla="*/ 0 w 2995014"/>
                      <a:gd name="connsiteY4" fmla="*/ 0 h 445045"/>
                      <a:gd name="connsiteX0" fmla="*/ 0 w 2995014"/>
                      <a:gd name="connsiteY0" fmla="*/ 0 h 452411"/>
                      <a:gd name="connsiteX1" fmla="*/ 2995014 w 2995014"/>
                      <a:gd name="connsiteY1" fmla="*/ 12997 h 452411"/>
                      <a:gd name="connsiteX2" fmla="*/ 2995014 w 2995014"/>
                      <a:gd name="connsiteY2" fmla="*/ 445045 h 452411"/>
                      <a:gd name="connsiteX3" fmla="*/ 54711 w 2995014"/>
                      <a:gd name="connsiteY3" fmla="*/ 452411 h 452411"/>
                      <a:gd name="connsiteX4" fmla="*/ 0 w 2995014"/>
                      <a:gd name="connsiteY4" fmla="*/ 0 h 452411"/>
                      <a:gd name="connsiteX0" fmla="*/ 0 w 2995014"/>
                      <a:gd name="connsiteY0" fmla="*/ 0 h 452411"/>
                      <a:gd name="connsiteX1" fmla="*/ 2995014 w 2995014"/>
                      <a:gd name="connsiteY1" fmla="*/ 12997 h 452411"/>
                      <a:gd name="connsiteX2" fmla="*/ 2995014 w 2995014"/>
                      <a:gd name="connsiteY2" fmla="*/ 445045 h 452411"/>
                      <a:gd name="connsiteX3" fmla="*/ 54711 w 2995014"/>
                      <a:gd name="connsiteY3" fmla="*/ 452411 h 452411"/>
                      <a:gd name="connsiteX4" fmla="*/ 0 w 2995014"/>
                      <a:gd name="connsiteY4" fmla="*/ 0 h 452411"/>
                      <a:gd name="connsiteX0" fmla="*/ 0 w 2995014"/>
                      <a:gd name="connsiteY0" fmla="*/ 0 h 452411"/>
                      <a:gd name="connsiteX1" fmla="*/ 2995014 w 2995014"/>
                      <a:gd name="connsiteY1" fmla="*/ 12997 h 452411"/>
                      <a:gd name="connsiteX2" fmla="*/ 2995014 w 2995014"/>
                      <a:gd name="connsiteY2" fmla="*/ 445045 h 452411"/>
                      <a:gd name="connsiteX3" fmla="*/ 54711 w 2995014"/>
                      <a:gd name="connsiteY3" fmla="*/ 452411 h 452411"/>
                      <a:gd name="connsiteX4" fmla="*/ 0 w 2995014"/>
                      <a:gd name="connsiteY4" fmla="*/ 0 h 452411"/>
                      <a:gd name="connsiteX0" fmla="*/ 0 w 2995014"/>
                      <a:gd name="connsiteY0" fmla="*/ 0 h 452411"/>
                      <a:gd name="connsiteX1" fmla="*/ 2995014 w 2995014"/>
                      <a:gd name="connsiteY1" fmla="*/ 12997 h 452411"/>
                      <a:gd name="connsiteX2" fmla="*/ 2995014 w 2995014"/>
                      <a:gd name="connsiteY2" fmla="*/ 445045 h 452411"/>
                      <a:gd name="connsiteX3" fmla="*/ 54711 w 2995014"/>
                      <a:gd name="connsiteY3" fmla="*/ 452411 h 452411"/>
                      <a:gd name="connsiteX4" fmla="*/ 0 w 2995014"/>
                      <a:gd name="connsiteY4" fmla="*/ 0 h 452411"/>
                      <a:gd name="connsiteX0" fmla="*/ 0 w 2995014"/>
                      <a:gd name="connsiteY0" fmla="*/ 0 h 452411"/>
                      <a:gd name="connsiteX1" fmla="*/ 2995014 w 2995014"/>
                      <a:gd name="connsiteY1" fmla="*/ 12997 h 452411"/>
                      <a:gd name="connsiteX2" fmla="*/ 2995014 w 2995014"/>
                      <a:gd name="connsiteY2" fmla="*/ 445045 h 452411"/>
                      <a:gd name="connsiteX3" fmla="*/ 54711 w 2995014"/>
                      <a:gd name="connsiteY3" fmla="*/ 452411 h 452411"/>
                      <a:gd name="connsiteX4" fmla="*/ 0 w 2995014"/>
                      <a:gd name="connsiteY4" fmla="*/ 0 h 452411"/>
                      <a:gd name="connsiteX0" fmla="*/ 0 w 3000135"/>
                      <a:gd name="connsiteY0" fmla="*/ 0 h 452411"/>
                      <a:gd name="connsiteX1" fmla="*/ 3000135 w 3000135"/>
                      <a:gd name="connsiteY1" fmla="*/ 42680 h 452411"/>
                      <a:gd name="connsiteX2" fmla="*/ 2995014 w 3000135"/>
                      <a:gd name="connsiteY2" fmla="*/ 445045 h 452411"/>
                      <a:gd name="connsiteX3" fmla="*/ 54711 w 3000135"/>
                      <a:gd name="connsiteY3" fmla="*/ 452411 h 452411"/>
                      <a:gd name="connsiteX4" fmla="*/ 0 w 3000135"/>
                      <a:gd name="connsiteY4" fmla="*/ 0 h 452411"/>
                      <a:gd name="connsiteX0" fmla="*/ 0 w 3000135"/>
                      <a:gd name="connsiteY0" fmla="*/ 0 h 452411"/>
                      <a:gd name="connsiteX1" fmla="*/ 3000135 w 3000135"/>
                      <a:gd name="connsiteY1" fmla="*/ 42680 h 452411"/>
                      <a:gd name="connsiteX2" fmla="*/ 2995014 w 3000135"/>
                      <a:gd name="connsiteY2" fmla="*/ 445045 h 452411"/>
                      <a:gd name="connsiteX3" fmla="*/ 54711 w 3000135"/>
                      <a:gd name="connsiteY3" fmla="*/ 452411 h 452411"/>
                      <a:gd name="connsiteX4" fmla="*/ 0 w 3000135"/>
                      <a:gd name="connsiteY4" fmla="*/ 0 h 452411"/>
                      <a:gd name="connsiteX0" fmla="*/ 0 w 3000135"/>
                      <a:gd name="connsiteY0" fmla="*/ 0 h 452411"/>
                      <a:gd name="connsiteX1" fmla="*/ 3000135 w 3000135"/>
                      <a:gd name="connsiteY1" fmla="*/ 42680 h 452411"/>
                      <a:gd name="connsiteX2" fmla="*/ 2995014 w 3000135"/>
                      <a:gd name="connsiteY2" fmla="*/ 445045 h 452411"/>
                      <a:gd name="connsiteX3" fmla="*/ 54711 w 3000135"/>
                      <a:gd name="connsiteY3" fmla="*/ 452411 h 452411"/>
                      <a:gd name="connsiteX4" fmla="*/ 0 w 3000135"/>
                      <a:gd name="connsiteY4" fmla="*/ 0 h 452411"/>
                      <a:gd name="connsiteX0" fmla="*/ 0 w 3000135"/>
                      <a:gd name="connsiteY0" fmla="*/ 0 h 452411"/>
                      <a:gd name="connsiteX1" fmla="*/ 3000135 w 3000135"/>
                      <a:gd name="connsiteY1" fmla="*/ 42680 h 452411"/>
                      <a:gd name="connsiteX2" fmla="*/ 2995014 w 3000135"/>
                      <a:gd name="connsiteY2" fmla="*/ 445045 h 452411"/>
                      <a:gd name="connsiteX3" fmla="*/ 54711 w 3000135"/>
                      <a:gd name="connsiteY3" fmla="*/ 452411 h 452411"/>
                      <a:gd name="connsiteX4" fmla="*/ 0 w 3000135"/>
                      <a:gd name="connsiteY4" fmla="*/ 0 h 452411"/>
                      <a:gd name="connsiteX0" fmla="*/ 0 w 3000135"/>
                      <a:gd name="connsiteY0" fmla="*/ 0 h 452411"/>
                      <a:gd name="connsiteX1" fmla="*/ 3000135 w 3000135"/>
                      <a:gd name="connsiteY1" fmla="*/ 42680 h 452411"/>
                      <a:gd name="connsiteX2" fmla="*/ 2995014 w 3000135"/>
                      <a:gd name="connsiteY2" fmla="*/ 445045 h 452411"/>
                      <a:gd name="connsiteX3" fmla="*/ 54711 w 3000135"/>
                      <a:gd name="connsiteY3" fmla="*/ 452411 h 452411"/>
                      <a:gd name="connsiteX4" fmla="*/ 0 w 3000135"/>
                      <a:gd name="connsiteY4" fmla="*/ 0 h 452411"/>
                      <a:gd name="connsiteX0" fmla="*/ 0 w 3004844"/>
                      <a:gd name="connsiteY0" fmla="*/ 0 h 453127"/>
                      <a:gd name="connsiteX1" fmla="*/ 3004844 w 3004844"/>
                      <a:gd name="connsiteY1" fmla="*/ 43396 h 453127"/>
                      <a:gd name="connsiteX2" fmla="*/ 2999723 w 3004844"/>
                      <a:gd name="connsiteY2" fmla="*/ 445761 h 453127"/>
                      <a:gd name="connsiteX3" fmla="*/ 59420 w 3004844"/>
                      <a:gd name="connsiteY3" fmla="*/ 453127 h 453127"/>
                      <a:gd name="connsiteX4" fmla="*/ 0 w 3004844"/>
                      <a:gd name="connsiteY4" fmla="*/ 0 h 4531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04844" h="453127">
                        <a:moveTo>
                          <a:pt x="0" y="0"/>
                        </a:moveTo>
                        <a:cubicBezTo>
                          <a:pt x="1010590" y="39916"/>
                          <a:pt x="1225988" y="50439"/>
                          <a:pt x="3004844" y="43396"/>
                        </a:cubicBezTo>
                        <a:lnTo>
                          <a:pt x="2999723" y="445761"/>
                        </a:lnTo>
                        <a:lnTo>
                          <a:pt x="59420" y="453127"/>
                        </a:lnTo>
                        <a:cubicBezTo>
                          <a:pt x="41183" y="302323"/>
                          <a:pt x="64021" y="451618"/>
                          <a:pt x="0" y="0"/>
                        </a:cubicBezTo>
                        <a:close/>
                      </a:path>
                    </a:pathLst>
                  </a:custGeom>
                  <a:solidFill>
                    <a:schemeClr val="bg1">
                      <a:alpha val="3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fr-FR">
                      <a:solidFill>
                        <a:prstClr val="white"/>
                      </a:solidFill>
                    </a:endParaRPr>
                  </a:p>
                </p:txBody>
              </p:sp>
            </p:grpSp>
          </p:grpSp>
          <p:sp>
            <p:nvSpPr>
              <p:cNvPr id="22" name="Прямоугольник 21"/>
              <p:cNvSpPr/>
              <p:nvPr/>
            </p:nvSpPr>
            <p:spPr>
              <a:xfrm rot="21066982">
                <a:off x="5926446" y="754903"/>
                <a:ext cx="2601777" cy="93871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defTabSz="684229"/>
                <a:r>
                  <a:rPr lang="ru-RU" sz="1100" b="1" dirty="0" smtClean="0">
                    <a:solidFill>
                      <a:schemeClr val="tx2">
                        <a:lumMod val="75000"/>
                      </a:schemeClr>
                    </a:solidFill>
                  </a:rPr>
                  <a:t>МРОТ на 2019 </a:t>
                </a:r>
              </a:p>
              <a:p>
                <a:pPr algn="ctr" defTabSz="684229"/>
                <a:r>
                  <a:rPr lang="ru-RU" sz="1100" b="1" dirty="0" smtClean="0">
                    <a:solidFill>
                      <a:schemeClr val="tx2">
                        <a:lumMod val="75000"/>
                      </a:schemeClr>
                    </a:solidFill>
                  </a:rPr>
                  <a:t> 11 280 руб.</a:t>
                </a:r>
              </a:p>
              <a:p>
                <a:pPr algn="ctr" defTabSz="684229"/>
                <a:endParaRPr lang="ru-RU" sz="1100" b="1" dirty="0" smtClean="0">
                  <a:solidFill>
                    <a:schemeClr val="tx2">
                      <a:lumMod val="75000"/>
                    </a:schemeClr>
                  </a:solidFill>
                </a:endParaRPr>
              </a:p>
              <a:p>
                <a:pPr algn="ctr" defTabSz="684229"/>
                <a:r>
                  <a:rPr lang="ru-RU" sz="1100" b="1" dirty="0">
                    <a:solidFill>
                      <a:schemeClr val="tx2">
                        <a:lumMod val="75000"/>
                      </a:schemeClr>
                    </a:solidFill>
                  </a:rPr>
                  <a:t>МРОТ на 2020 </a:t>
                </a:r>
                <a:endParaRPr lang="ru-RU" sz="1100" b="1" dirty="0" smtClean="0">
                  <a:solidFill>
                    <a:schemeClr val="tx2">
                      <a:lumMod val="75000"/>
                    </a:schemeClr>
                  </a:solidFill>
                </a:endParaRPr>
              </a:p>
              <a:p>
                <a:pPr algn="ctr" defTabSz="684229"/>
                <a:r>
                  <a:rPr lang="ru-RU" sz="1100" b="1" dirty="0" smtClean="0">
                    <a:solidFill>
                      <a:schemeClr val="tx2">
                        <a:lumMod val="75000"/>
                      </a:schemeClr>
                    </a:solidFill>
                  </a:rPr>
                  <a:t>- </a:t>
                </a:r>
                <a:r>
                  <a:rPr lang="ru-RU" sz="1100" b="1" dirty="0">
                    <a:solidFill>
                      <a:schemeClr val="tx2">
                        <a:lumMod val="75000"/>
                      </a:schemeClr>
                    </a:solidFill>
                  </a:rPr>
                  <a:t>12 </a:t>
                </a:r>
                <a:r>
                  <a:rPr lang="ru-RU" sz="1100" b="1" dirty="0" smtClean="0">
                    <a:solidFill>
                      <a:schemeClr val="tx2">
                        <a:lumMod val="75000"/>
                      </a:schemeClr>
                    </a:solidFill>
                  </a:rPr>
                  <a:t>130 руб.</a:t>
                </a:r>
                <a:endParaRPr lang="ru-RU" sz="1100" b="1" dirty="0">
                  <a:solidFill>
                    <a:schemeClr val="tx2">
                      <a:lumMod val="75000"/>
                    </a:schemeClr>
                  </a:solidFill>
                </a:endParaRPr>
              </a:p>
            </p:txBody>
          </p:sp>
        </p:grpSp>
        <p:sp>
          <p:nvSpPr>
            <p:cNvPr id="19" name="Скругленный прямоугольник 18"/>
            <p:cNvSpPr/>
            <p:nvPr/>
          </p:nvSpPr>
          <p:spPr>
            <a:xfrm rot="21037702">
              <a:off x="991978" y="4558007"/>
              <a:ext cx="1102817" cy="282465"/>
            </a:xfrm>
            <a:prstGeom prst="roundRect">
              <a:avLst/>
            </a:prstGeom>
            <a:solidFill>
              <a:srgbClr val="DA0000"/>
            </a:solidFill>
            <a:ln w="12700"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t">
              <a:noAutofit/>
            </a:bodyPr>
            <a:lstStyle/>
            <a:p>
              <a:pPr algn="ctr"/>
              <a:r>
                <a:rPr lang="ru-RU" sz="1200" b="1" dirty="0" smtClean="0">
                  <a:solidFill>
                    <a:prstClr val="white"/>
                  </a:solidFill>
                </a:rPr>
                <a:t>15 162,5 руб</a:t>
              </a:r>
              <a:r>
                <a:rPr lang="ru-RU" sz="1200" b="1" dirty="0">
                  <a:solidFill>
                    <a:prstClr val="white"/>
                  </a:solidFill>
                </a:rPr>
                <a:t>.</a:t>
              </a:r>
            </a:p>
          </p:txBody>
        </p:sp>
        <p:sp>
          <p:nvSpPr>
            <p:cNvPr id="20" name="Скругленный прямоугольник 19"/>
            <p:cNvSpPr/>
            <p:nvPr/>
          </p:nvSpPr>
          <p:spPr>
            <a:xfrm rot="21037702">
              <a:off x="934239" y="4056378"/>
              <a:ext cx="993732" cy="282465"/>
            </a:xfrm>
            <a:prstGeom prst="roundRect">
              <a:avLst/>
            </a:prstGeom>
            <a:solidFill>
              <a:srgbClr val="DA0000"/>
            </a:solidFill>
            <a:ln w="12700"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t">
              <a:noAutofit/>
            </a:bodyPr>
            <a:lstStyle/>
            <a:p>
              <a:pPr algn="ctr"/>
              <a:r>
                <a:rPr lang="ru-RU" sz="1200" b="1" dirty="0" smtClean="0">
                  <a:solidFill>
                    <a:prstClr val="white"/>
                  </a:solidFill>
                </a:rPr>
                <a:t>14 100 руб</a:t>
              </a:r>
              <a:r>
                <a:rPr lang="ru-RU" sz="1200" b="1" dirty="0">
                  <a:solidFill>
                    <a:prstClr val="white"/>
                  </a:solidFill>
                </a:rPr>
                <a:t>.</a:t>
              </a:r>
            </a:p>
          </p:txBody>
        </p:sp>
      </p:grpSp>
      <p:sp>
        <p:nvSpPr>
          <p:cNvPr id="67" name="TextBox 66"/>
          <p:cNvSpPr txBox="1"/>
          <p:nvPr/>
        </p:nvSpPr>
        <p:spPr>
          <a:xfrm>
            <a:off x="5100155" y="1065016"/>
            <a:ext cx="21431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0534"/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+mj-lt"/>
              </a:rPr>
              <a:t>15 тыс. НП</a:t>
            </a:r>
            <a:endParaRPr lang="ru-RU" sz="2000" b="1" dirty="0">
              <a:solidFill>
                <a:schemeClr val="accent6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9" name="Стрелка вправо 8"/>
          <p:cNvSpPr/>
          <p:nvPr/>
        </p:nvSpPr>
        <p:spPr>
          <a:xfrm>
            <a:off x="4594277" y="1155646"/>
            <a:ext cx="446764" cy="231503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Стрелка вправо 67"/>
          <p:cNvSpPr/>
          <p:nvPr/>
        </p:nvSpPr>
        <p:spPr>
          <a:xfrm>
            <a:off x="4589014" y="1901499"/>
            <a:ext cx="446764" cy="231503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Стрелка вправо 68"/>
          <p:cNvSpPr/>
          <p:nvPr/>
        </p:nvSpPr>
        <p:spPr>
          <a:xfrm>
            <a:off x="4556112" y="2491715"/>
            <a:ext cx="446764" cy="231503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Стрелка вправо 69"/>
          <p:cNvSpPr/>
          <p:nvPr/>
        </p:nvSpPr>
        <p:spPr>
          <a:xfrm>
            <a:off x="4611238" y="3131889"/>
            <a:ext cx="446764" cy="231503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Стрелка вправо 70"/>
          <p:cNvSpPr/>
          <p:nvPr/>
        </p:nvSpPr>
        <p:spPr>
          <a:xfrm>
            <a:off x="4603477" y="3807109"/>
            <a:ext cx="446764" cy="231503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TextBox 71"/>
          <p:cNvSpPr txBox="1"/>
          <p:nvPr/>
        </p:nvSpPr>
        <p:spPr>
          <a:xfrm>
            <a:off x="5386342" y="765453"/>
            <a:ext cx="9053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0534"/>
            <a:r>
              <a:rPr lang="ru-RU" sz="1600" b="1" i="1" dirty="0" smtClean="0">
                <a:solidFill>
                  <a:schemeClr val="accent6">
                    <a:lumMod val="75000"/>
                  </a:schemeClr>
                </a:solidFill>
                <a:latin typeface="+mj-lt"/>
              </a:rPr>
              <a:t>по НСО:</a:t>
            </a:r>
            <a:endParaRPr lang="ru-RU" sz="1600" b="1" i="1" dirty="0">
              <a:solidFill>
                <a:schemeClr val="accent6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5041041" y="1823895"/>
            <a:ext cx="21431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0534"/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+mj-lt"/>
              </a:rPr>
              <a:t>2,2 тыс. НП</a:t>
            </a:r>
            <a:endParaRPr lang="ru-RU" sz="2000" b="1" dirty="0">
              <a:solidFill>
                <a:schemeClr val="accent6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4995645" y="2379574"/>
            <a:ext cx="21431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0534"/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+mj-lt"/>
              </a:rPr>
              <a:t>1 тыс. НП</a:t>
            </a:r>
            <a:endParaRPr lang="ru-RU" sz="2000" b="1" dirty="0">
              <a:solidFill>
                <a:schemeClr val="accent6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5166234" y="3047586"/>
            <a:ext cx="21431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0534"/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+mj-lt"/>
              </a:rPr>
              <a:t>2 тыс. НП</a:t>
            </a:r>
            <a:endParaRPr lang="ru-RU" sz="2000" b="1" dirty="0">
              <a:solidFill>
                <a:schemeClr val="accent6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5106828" y="3695658"/>
            <a:ext cx="21431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0534"/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+mj-lt"/>
              </a:rPr>
              <a:t>4,8 тыс. НП</a:t>
            </a:r>
            <a:endParaRPr lang="ru-RU" sz="2000" b="1" dirty="0">
              <a:solidFill>
                <a:schemeClr val="accent6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5591101" y="4444417"/>
            <a:ext cx="21431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0534"/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+mj-lt"/>
              </a:rPr>
              <a:t>0,5 тыс. НП</a:t>
            </a:r>
            <a:endParaRPr lang="ru-RU" sz="2000" b="1" dirty="0">
              <a:solidFill>
                <a:schemeClr val="accent6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78" name="Стрелка вправо 77"/>
          <p:cNvSpPr/>
          <p:nvPr/>
        </p:nvSpPr>
        <p:spPr>
          <a:xfrm>
            <a:off x="4993131" y="4613024"/>
            <a:ext cx="446764" cy="231503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49351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4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55576" y="483518"/>
            <a:ext cx="79928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0534"/>
            <a:r>
              <a:rPr lang="ru-RU" sz="2000" b="1" dirty="0">
                <a:solidFill>
                  <a:srgbClr val="0062AC"/>
                </a:solidFill>
                <a:latin typeface="+mj-lt"/>
              </a:rPr>
              <a:t>В 2019 году дополнительные поступления «зарплатных</a:t>
            </a:r>
            <a:r>
              <a:rPr lang="ru-RU" sz="2000" b="1" dirty="0" smtClean="0">
                <a:solidFill>
                  <a:srgbClr val="0062AC"/>
                </a:solidFill>
                <a:latin typeface="+mj-lt"/>
              </a:rPr>
              <a:t>» налогов составили более </a:t>
            </a: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+mj-lt"/>
              </a:rPr>
              <a:t>430 млн. руб.</a:t>
            </a:r>
            <a:endParaRPr lang="ru-RU" sz="2000" b="1" dirty="0">
              <a:solidFill>
                <a:schemeClr val="accent6">
                  <a:lumMod val="75000"/>
                </a:schemeClr>
              </a:solidFill>
              <a:latin typeface="+mj-lt"/>
            </a:endParaRPr>
          </a:p>
        </p:txBody>
      </p:sp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3695345903"/>
              </p:ext>
            </p:extLst>
          </p:nvPr>
        </p:nvGraphicFramePr>
        <p:xfrm>
          <a:off x="2115037" y="1818174"/>
          <a:ext cx="4689211" cy="34345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0" name="Группа 9"/>
          <p:cNvGrpSpPr/>
          <p:nvPr/>
        </p:nvGrpSpPr>
        <p:grpSpPr>
          <a:xfrm>
            <a:off x="470940" y="3030697"/>
            <a:ext cx="2775086" cy="1694799"/>
            <a:chOff x="129343" y="1155629"/>
            <a:chExt cx="3377324" cy="1367521"/>
          </a:xfrm>
        </p:grpSpPr>
        <p:cxnSp>
          <p:nvCxnSpPr>
            <p:cNvPr id="32" name="Прямая соединительная линия 31"/>
            <p:cNvCxnSpPr/>
            <p:nvPr/>
          </p:nvCxnSpPr>
          <p:spPr>
            <a:xfrm flipV="1">
              <a:off x="275956" y="2472752"/>
              <a:ext cx="2602390" cy="785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Прямая соединительная линия 32"/>
            <p:cNvCxnSpPr/>
            <p:nvPr/>
          </p:nvCxnSpPr>
          <p:spPr>
            <a:xfrm flipV="1">
              <a:off x="2878346" y="2097665"/>
              <a:ext cx="628321" cy="37901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TextBox 33"/>
            <p:cNvSpPr txBox="1"/>
            <p:nvPr/>
          </p:nvSpPr>
          <p:spPr>
            <a:xfrm>
              <a:off x="129343" y="1155629"/>
              <a:ext cx="3154856" cy="1367521"/>
            </a:xfrm>
            <a:prstGeom prst="rect">
              <a:avLst/>
            </a:prstGeom>
          </p:spPr>
          <p:txBody>
            <a:bodyPr lIns="104306" tIns="52153" rIns="104306" bIns="52153" anchor="ctr"/>
            <a:lstStyle/>
            <a:p>
              <a:pPr defTabSz="1043056" fontAlgn="auto">
                <a:spcAft>
                  <a:spcPts val="0"/>
                </a:spcAft>
                <a:defRPr/>
              </a:pPr>
              <a:r>
                <a:rPr lang="ru-RU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 Narrow" panose="020B0606020202030204" pitchFamily="34" charset="0"/>
                </a:rPr>
                <a:t>организации и ИП (62% от </a:t>
              </a:r>
              <a:r>
                <a:rPr lang="ru-RU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 Narrow" panose="020B0606020202030204" pitchFamily="34" charset="0"/>
                </a:rPr>
                <a:t>7200 заслушанных </a:t>
              </a:r>
              <a:r>
                <a:rPr lang="ru-RU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 Narrow" panose="020B0606020202030204" pitchFamily="34" charset="0"/>
                </a:rPr>
                <a:t>работодателей и </a:t>
              </a:r>
              <a:r>
                <a:rPr lang="ru-RU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 Narrow" panose="020B0606020202030204" pitchFamily="34" charset="0"/>
                </a:rPr>
                <a:t>(или) которым направлены  </a:t>
              </a:r>
              <a:r>
                <a:rPr lang="ru-RU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 Narrow" panose="020B0606020202030204" pitchFamily="34" charset="0"/>
                </a:rPr>
                <a:t>информационные письма) </a:t>
              </a:r>
              <a:r>
                <a:rPr lang="ru-RU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 Narrow" panose="020B0606020202030204" pitchFamily="34" charset="0"/>
                </a:rPr>
                <a:t>увеличили заработную плату </a:t>
              </a:r>
            </a:p>
            <a:p>
              <a:pPr defTabSz="1043056" fontAlgn="auto">
                <a:spcAft>
                  <a:spcPts val="0"/>
                </a:spcAft>
                <a:defRPr/>
              </a:pPr>
              <a:r>
                <a:rPr lang="ru-RU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 Narrow" panose="020B0606020202030204" pitchFamily="34" charset="0"/>
                </a:rPr>
                <a:t>до уровня МРОТ и выше </a:t>
              </a:r>
            </a:p>
          </p:txBody>
        </p:sp>
      </p:grpSp>
      <p:sp>
        <p:nvSpPr>
          <p:cNvPr id="52" name="TextBox 51"/>
          <p:cNvSpPr txBox="1"/>
          <p:nvPr/>
        </p:nvSpPr>
        <p:spPr>
          <a:xfrm>
            <a:off x="3463711" y="2865045"/>
            <a:ext cx="1064450" cy="1225366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algn="ctr" defTabSz="1043056">
              <a:spcBef>
                <a:spcPct val="0"/>
              </a:spcBef>
            </a:pPr>
            <a:r>
              <a:rPr lang="en-US" sz="2400" b="1" i="1" dirty="0" smtClean="0">
                <a:solidFill>
                  <a:schemeClr val="accent6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127,1</a:t>
            </a:r>
            <a:endParaRPr lang="ru-RU" sz="2400" b="1" i="1" dirty="0" smtClean="0">
              <a:solidFill>
                <a:schemeClr val="accent6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  <a:p>
            <a:pPr algn="ctr" defTabSz="1043056">
              <a:spcBef>
                <a:spcPct val="0"/>
              </a:spcBef>
            </a:pPr>
            <a:r>
              <a:rPr lang="ru-RU" sz="1400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</a:rPr>
              <a:t>млн. </a:t>
            </a:r>
            <a:r>
              <a:rPr lang="ru-RU" sz="14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</a:rPr>
              <a:t>руб.</a:t>
            </a:r>
          </a:p>
          <a:p>
            <a:pPr algn="ctr" defTabSz="1043056">
              <a:spcBef>
                <a:spcPct val="0"/>
              </a:spcBef>
            </a:pPr>
            <a:r>
              <a:rPr lang="ru-RU" sz="1400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</a:rPr>
              <a:t>НДФЛ</a:t>
            </a:r>
            <a:endParaRPr lang="ru-RU" sz="1400" i="1" dirty="0">
              <a:solidFill>
                <a:schemeClr val="tx1">
                  <a:lumMod val="65000"/>
                  <a:lumOff val="35000"/>
                </a:schemeClr>
              </a:solidFill>
              <a:latin typeface="Arial Narrow" panose="020B0606020202030204" pitchFamily="34" charset="0"/>
            </a:endParaRPr>
          </a:p>
        </p:txBody>
      </p:sp>
      <p:grpSp>
        <p:nvGrpSpPr>
          <p:cNvPr id="57" name="Группа 56"/>
          <p:cNvGrpSpPr/>
          <p:nvPr/>
        </p:nvGrpSpPr>
        <p:grpSpPr>
          <a:xfrm>
            <a:off x="4499992" y="1803523"/>
            <a:ext cx="4644007" cy="1061522"/>
            <a:chOff x="-1410209" y="2383569"/>
            <a:chExt cx="5651832" cy="1291889"/>
          </a:xfrm>
        </p:grpSpPr>
        <p:cxnSp>
          <p:nvCxnSpPr>
            <p:cNvPr id="58" name="Прямая соединительная линия 57"/>
            <p:cNvCxnSpPr/>
            <p:nvPr/>
          </p:nvCxnSpPr>
          <p:spPr>
            <a:xfrm>
              <a:off x="430123" y="3538886"/>
              <a:ext cx="3330128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Прямая соединительная линия 58"/>
            <p:cNvCxnSpPr/>
            <p:nvPr/>
          </p:nvCxnSpPr>
          <p:spPr>
            <a:xfrm flipH="1" flipV="1">
              <a:off x="-1410209" y="2907733"/>
              <a:ext cx="1840332" cy="63115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TextBox 59"/>
            <p:cNvSpPr txBox="1"/>
            <p:nvPr/>
          </p:nvSpPr>
          <p:spPr>
            <a:xfrm>
              <a:off x="79584" y="2383569"/>
              <a:ext cx="4162039" cy="1291889"/>
            </a:xfrm>
            <a:prstGeom prst="rect">
              <a:avLst/>
            </a:prstGeom>
          </p:spPr>
          <p:txBody>
            <a:bodyPr lIns="104306" tIns="52153" rIns="104306" bIns="52153" anchor="ctr"/>
            <a:lstStyle/>
            <a:p>
              <a:pPr defTabSz="1043056" fontAlgn="auto">
                <a:spcAft>
                  <a:spcPts val="0"/>
                </a:spcAft>
                <a:defRPr/>
              </a:pPr>
              <a:r>
                <a:rPr lang="ru-RU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 Narrow" panose="020B0606020202030204" pitchFamily="34" charset="0"/>
                </a:rPr>
                <a:t>вновь зарегистрированных </a:t>
              </a:r>
              <a:endParaRPr 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</a:endParaRPr>
            </a:p>
            <a:p>
              <a:pPr defTabSz="1043056" fontAlgn="auto">
                <a:spcAft>
                  <a:spcPts val="0"/>
                </a:spcAft>
                <a:defRPr/>
              </a:pPr>
              <a:r>
                <a:rPr lang="ru-RU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 Narrow" panose="020B0606020202030204" pitchFamily="34" charset="0"/>
                </a:rPr>
                <a:t>организаций </a:t>
              </a:r>
              <a:r>
                <a:rPr lang="ru-RU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 Narrow" panose="020B0606020202030204" pitchFamily="34" charset="0"/>
                </a:rPr>
                <a:t>(25% от 4888) заключили более </a:t>
              </a:r>
              <a:r>
                <a:rPr lang="ru-RU" sz="1600" b="1" dirty="0" smtClean="0">
                  <a:solidFill>
                    <a:schemeClr val="accent6">
                      <a:lumMod val="75000"/>
                    </a:schemeClr>
                  </a:solidFill>
                  <a:latin typeface="Arial Narrow" panose="020B0606020202030204" pitchFamily="34" charset="0"/>
                </a:rPr>
                <a:t>6,5 тыс. </a:t>
              </a:r>
              <a:r>
                <a:rPr lang="ru-RU" sz="1600" b="1" dirty="0">
                  <a:solidFill>
                    <a:schemeClr val="accent6">
                      <a:lumMod val="75000"/>
                    </a:schemeClr>
                  </a:solidFill>
                  <a:latin typeface="Arial Narrow" panose="020B0606020202030204" pitchFamily="34" charset="0"/>
                </a:rPr>
                <a:t>трудовых </a:t>
              </a:r>
              <a:r>
                <a:rPr lang="ru-RU" sz="1600" b="1" dirty="0" smtClean="0">
                  <a:solidFill>
                    <a:schemeClr val="accent6">
                      <a:lumMod val="75000"/>
                    </a:schemeClr>
                  </a:solidFill>
                  <a:latin typeface="Arial Narrow" panose="020B0606020202030204" pitchFamily="34" charset="0"/>
                </a:rPr>
                <a:t>договоров</a:t>
              </a:r>
              <a:endParaRPr lang="ru-RU" sz="1600" b="1" dirty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</a:endParaRPr>
            </a:p>
          </p:txBody>
        </p:sp>
      </p:grpSp>
      <p:grpSp>
        <p:nvGrpSpPr>
          <p:cNvPr id="61" name="Группа 60"/>
          <p:cNvGrpSpPr/>
          <p:nvPr/>
        </p:nvGrpSpPr>
        <p:grpSpPr>
          <a:xfrm>
            <a:off x="457056" y="1491631"/>
            <a:ext cx="3538881" cy="1261196"/>
            <a:chOff x="275955" y="1693587"/>
            <a:chExt cx="3531297" cy="1144490"/>
          </a:xfrm>
        </p:grpSpPr>
        <p:cxnSp>
          <p:nvCxnSpPr>
            <p:cNvPr id="62" name="Прямая соединительная линия 61"/>
            <p:cNvCxnSpPr/>
            <p:nvPr/>
          </p:nvCxnSpPr>
          <p:spPr>
            <a:xfrm>
              <a:off x="275955" y="2833315"/>
              <a:ext cx="2333625" cy="476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Прямая соединительная линия 62"/>
            <p:cNvCxnSpPr/>
            <p:nvPr/>
          </p:nvCxnSpPr>
          <p:spPr>
            <a:xfrm flipV="1">
              <a:off x="2609580" y="2522500"/>
              <a:ext cx="1197672" cy="31081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TextBox 63"/>
            <p:cNvSpPr txBox="1"/>
            <p:nvPr/>
          </p:nvSpPr>
          <p:spPr>
            <a:xfrm>
              <a:off x="287142" y="1693587"/>
              <a:ext cx="3160842" cy="1135057"/>
            </a:xfrm>
            <a:prstGeom prst="rect">
              <a:avLst/>
            </a:prstGeom>
          </p:spPr>
          <p:txBody>
            <a:bodyPr lIns="104306" tIns="52153" rIns="104306" bIns="52153" anchor="ctr"/>
            <a:lstStyle/>
            <a:p>
              <a:pPr defTabSz="1043056" fontAlgn="auto">
                <a:spcAft>
                  <a:spcPts val="0"/>
                </a:spcAft>
                <a:defRPr/>
              </a:pPr>
              <a:r>
                <a:rPr lang="ru-RU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 Narrow" panose="020B0606020202030204" pitchFamily="34" charset="0"/>
                </a:rPr>
                <a:t>организации и ИП (10,9% от </a:t>
              </a:r>
              <a:r>
                <a:rPr lang="ru-RU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 Narrow" panose="020B0606020202030204" pitchFamily="34" charset="0"/>
                </a:rPr>
                <a:t>2212), </a:t>
              </a:r>
              <a:r>
                <a:rPr lang="ru-RU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 Narrow" panose="020B0606020202030204" pitchFamily="34" charset="0"/>
                </a:rPr>
                <a:t>деятельность которых предполагает наличие наемных работников, отразили </a:t>
              </a:r>
              <a:r>
                <a:rPr lang="ru-RU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 Narrow" panose="020B0606020202030204" pitchFamily="34" charset="0"/>
                </a:rPr>
                <a:t>выплату </a:t>
              </a:r>
              <a:r>
                <a:rPr lang="ru-RU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 Narrow" panose="020B0606020202030204" pitchFamily="34" charset="0"/>
                </a:rPr>
                <a:t>доходов более </a:t>
              </a:r>
              <a:endParaRPr 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</a:endParaRPr>
            </a:p>
            <a:p>
              <a:pPr defTabSz="1043056" fontAlgn="auto">
                <a:spcAft>
                  <a:spcPts val="0"/>
                </a:spcAft>
                <a:defRPr/>
              </a:pPr>
              <a:r>
                <a:rPr lang="ru-RU" sz="1600" b="1" dirty="0" smtClean="0">
                  <a:solidFill>
                    <a:schemeClr val="accent6">
                      <a:lumMod val="75000"/>
                    </a:schemeClr>
                  </a:solidFill>
                  <a:latin typeface="Arial Narrow" panose="020B0606020202030204" pitchFamily="34" charset="0"/>
                </a:rPr>
                <a:t>1 </a:t>
              </a:r>
              <a:r>
                <a:rPr lang="ru-RU" sz="1600" b="1" dirty="0">
                  <a:solidFill>
                    <a:schemeClr val="accent6">
                      <a:lumMod val="75000"/>
                    </a:schemeClr>
                  </a:solidFill>
                  <a:latin typeface="Arial Narrow" panose="020B0606020202030204" pitchFamily="34" charset="0"/>
                </a:rPr>
                <a:t>тыс. работникам</a:t>
              </a:r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4354409" y="2865045"/>
            <a:ext cx="1064450" cy="1225366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algn="ctr" defTabSz="1043056">
              <a:spcBef>
                <a:spcPct val="0"/>
              </a:spcBef>
            </a:pPr>
            <a:r>
              <a:rPr lang="en-US" sz="2400" b="1" i="1" dirty="0" smtClean="0">
                <a:solidFill>
                  <a:schemeClr val="accent6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303,3</a:t>
            </a:r>
            <a:endParaRPr lang="ru-RU" sz="2400" b="1" i="1" dirty="0" smtClean="0">
              <a:solidFill>
                <a:schemeClr val="accent6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  <a:p>
            <a:pPr algn="ctr" defTabSz="1043056">
              <a:spcBef>
                <a:spcPct val="0"/>
              </a:spcBef>
            </a:pPr>
            <a:r>
              <a:rPr lang="ru-RU" sz="1400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</a:rPr>
              <a:t>млн. </a:t>
            </a:r>
            <a:r>
              <a:rPr lang="ru-RU" sz="14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</a:rPr>
              <a:t>руб.</a:t>
            </a:r>
          </a:p>
          <a:p>
            <a:pPr algn="ctr" defTabSz="1043056">
              <a:spcBef>
                <a:spcPct val="0"/>
              </a:spcBef>
            </a:pPr>
            <a:r>
              <a:rPr lang="ru-RU" sz="1400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</a:rPr>
              <a:t>СВ</a:t>
            </a:r>
            <a:endParaRPr lang="ru-RU" sz="1400" i="1" dirty="0">
              <a:solidFill>
                <a:schemeClr val="tx1">
                  <a:lumMod val="65000"/>
                  <a:lumOff val="3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164457" y="3290748"/>
            <a:ext cx="532225" cy="45717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algn="ctr" defTabSz="1043056">
              <a:spcBef>
                <a:spcPct val="0"/>
              </a:spcBef>
            </a:pPr>
            <a:r>
              <a:rPr lang="ru-RU" sz="2400" b="1" i="1" dirty="0" smtClean="0">
                <a:solidFill>
                  <a:schemeClr val="accent6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+</a:t>
            </a:r>
            <a:endParaRPr lang="ru-RU" sz="1400" i="1" dirty="0">
              <a:solidFill>
                <a:schemeClr val="tx1">
                  <a:lumMod val="65000"/>
                  <a:lumOff val="35000"/>
                </a:schemeClr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4531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/>
          </p:cNvSpPr>
          <p:nvPr>
            <p:ph type="title"/>
          </p:nvPr>
        </p:nvSpPr>
        <p:spPr>
          <a:xfrm>
            <a:off x="827584" y="2139702"/>
            <a:ext cx="7337192" cy="829352"/>
          </a:xfrm>
        </p:spPr>
        <p:txBody>
          <a:bodyPr vert="horz" lIns="81630" tIns="40815" rIns="81630" bIns="40815" rtlCol="0" anchor="ctr">
            <a:noAutofit/>
          </a:bodyPr>
          <a:lstStyle/>
          <a:p>
            <a:pPr algn="ctr">
              <a:lnSpc>
                <a:spcPts val="2348"/>
              </a:lnSpc>
            </a:pPr>
            <a:r>
              <a:rPr lang="ru-RU" sz="4200" dirty="0">
                <a:latin typeface="Trebuchet MS" panose="020B0603020202020204" pitchFamily="34" charset="0"/>
              </a:rPr>
              <a:t>Благодарю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2531534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_FNS2012_16-9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Колегия за 2015 И.А. Демиденко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3049</TotalTime>
  <Words>342</Words>
  <Application>Microsoft Office PowerPoint</Application>
  <PresentationFormat>Экран (16:9)</PresentationFormat>
  <Paragraphs>61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5</vt:i4>
      </vt:variant>
    </vt:vector>
  </HeadingPairs>
  <TitlesOfParts>
    <vt:vector size="7" baseType="lpstr">
      <vt:lpstr>Present_FNS2012_16-9</vt:lpstr>
      <vt:lpstr>Колегия за 2015 И.А. Демиденко</vt:lpstr>
      <vt:lpstr>УФНС России по Новосибирской области</vt:lpstr>
      <vt:lpstr>Презентация PowerPoint</vt:lpstr>
      <vt:lpstr>Презентация PowerPoint</vt:lpstr>
      <vt:lpstr>Презентация PowerPoint</vt:lpstr>
      <vt:lpstr>Благодарю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Шиплюк Екатерина Алексеевна</dc:creator>
  <cp:lastModifiedBy>Шиплюк Екатерина Алексеевна</cp:lastModifiedBy>
  <cp:revision>330</cp:revision>
  <cp:lastPrinted>2019-09-24T10:52:06Z</cp:lastPrinted>
  <dcterms:created xsi:type="dcterms:W3CDTF">2017-08-25T08:18:17Z</dcterms:created>
  <dcterms:modified xsi:type="dcterms:W3CDTF">2019-11-11T04:39:16Z</dcterms:modified>
</cp:coreProperties>
</file>