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6"/>
  </p:notesMasterIdLst>
  <p:sldIdLst>
    <p:sldId id="588" r:id="rId2"/>
    <p:sldId id="593" r:id="rId3"/>
    <p:sldId id="563" r:id="rId4"/>
    <p:sldId id="618" r:id="rId5"/>
    <p:sldId id="619" r:id="rId6"/>
    <p:sldId id="594" r:id="rId7"/>
    <p:sldId id="602" r:id="rId8"/>
    <p:sldId id="620" r:id="rId9"/>
    <p:sldId id="612" r:id="rId10"/>
    <p:sldId id="587" r:id="rId11"/>
    <p:sldId id="614" r:id="rId12"/>
    <p:sldId id="589" r:id="rId13"/>
    <p:sldId id="591" r:id="rId14"/>
    <p:sldId id="617" r:id="rId15"/>
  </p:sldIdLst>
  <p:sldSz cx="9144000" cy="5143500" type="screen16x9"/>
  <p:notesSz cx="6797675" cy="9874250"/>
  <p:defaultTextStyle>
    <a:defPPr>
      <a:defRPr lang="ru-RU"/>
    </a:defPPr>
    <a:lvl1pPr marL="0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2684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5349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8028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10710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13384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16071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18752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21421" algn="l" defTabSz="805349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2F527D"/>
    <a:srgbClr val="006BD6"/>
    <a:srgbClr val="336699"/>
    <a:srgbClr val="F68E38"/>
    <a:srgbClr val="FFFF66"/>
    <a:srgbClr val="FFFF99"/>
    <a:srgbClr val="FABF8E"/>
    <a:srgbClr val="6699CC"/>
    <a:srgbClr val="576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3" autoAdjust="0"/>
    <p:restoredTop sz="98993" autoAdjust="0"/>
  </p:normalViewPr>
  <p:slideViewPr>
    <p:cSldViewPr showGuides="1">
      <p:cViewPr>
        <p:scale>
          <a:sx n="100" d="100"/>
          <a:sy n="100" d="100"/>
        </p:scale>
        <p:origin x="-1152" y="-432"/>
      </p:cViewPr>
      <p:guideLst>
        <p:guide orient="horz" pos="1620"/>
        <p:guide orient="horz" pos="759"/>
        <p:guide orient="horz" pos="237"/>
        <p:guide orient="horz" pos="3041"/>
        <p:guide orient="horz" pos="447"/>
        <p:guide orient="horz" pos="3008"/>
        <p:guide orient="horz" pos="663"/>
        <p:guide orient="horz" pos="231"/>
        <p:guide orient="horz" pos="3039"/>
        <p:guide pos="2880"/>
        <p:guide pos="708"/>
        <p:guide pos="1560"/>
        <p:guide pos="5140"/>
        <p:guide pos="5521"/>
        <p:guide pos="518"/>
        <p:guide pos="1561"/>
        <p:guide pos="5129"/>
        <p:guide pos="5517"/>
        <p:guide pos="514"/>
        <p:guide pos="3152"/>
        <p:guide pos="52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158803568855058"/>
          <c:y val="0.11381086770094333"/>
          <c:w val="0.43752575641425123"/>
          <c:h val="0.823908019020900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НАРУШЕНИЙ ПО ККТ (%)</c:v>
                </c:pt>
              </c:strCache>
            </c:strRef>
          </c:tx>
          <c:dPt>
            <c:idx val="0"/>
            <c:bubble3D val="0"/>
            <c:spPr>
              <a:scene3d>
                <a:camera prst="orthographicFront"/>
                <a:lightRig rig="threePt" dir="t"/>
              </a:scene3d>
              <a:sp3d prstMaterial="metal">
                <a:bevelT w="0" prst="relaxedInset"/>
              </a:sp3d>
            </c:spPr>
          </c:dPt>
          <c:dLbls>
            <c:dLbl>
              <c:idx val="0"/>
              <c:layout>
                <c:manualLayout>
                  <c:x val="-8.30844006284749E-2"/>
                  <c:y val="-0.31651411829364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9810560270806095E-2"/>
                  <c:y val="9.9605820205355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27043076614561E-2"/>
                  <c:y val="0.10290246237149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879322327749803E-2"/>
                  <c:y val="0.12929614312255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3"/>
                <c:pt idx="0">
                  <c:v>неприменение в установленных законом случаях ККТ</c:v>
                </c:pt>
                <c:pt idx="1">
                  <c:v>нарушение порядка регистрации и применения ККТ</c:v>
                </c:pt>
                <c:pt idx="2">
                  <c:v>нарушение порядка работы с денежной наличностью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88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 i="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 i="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b="1" i="0" baseline="0"/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60755155389167315"/>
          <c:y val="0.20405827222434708"/>
          <c:w val="0.37532449098215998"/>
          <c:h val="0.6281310541060645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4E4D15-3809-4760-AC21-B9AA79F34E23}" type="doc">
      <dgm:prSet loTypeId="urn:microsoft.com/office/officeart/2005/8/layout/h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B33DA90-7947-48A7-85AE-B9941826F66C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ОФД</a:t>
          </a:r>
          <a:endParaRPr lang="ru-RU" b="1" dirty="0">
            <a:solidFill>
              <a:schemeClr val="bg1"/>
            </a:solidFill>
          </a:endParaRPr>
        </a:p>
      </dgm:t>
    </dgm:pt>
    <dgm:pt modelId="{6414E2A2-C039-46BF-AF1A-D81836E97D48}" type="parTrans" cxnId="{C7E6308E-5176-49F5-9061-F86586C5B01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9F1D5FD-0BD9-44BF-BC00-4DED25326170}" type="sibTrans" cxnId="{C7E6308E-5176-49F5-9061-F86586C5B01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F539975-6537-40A4-B624-B1582B212044}">
      <dgm:prSet phldrT="[Текст]"/>
      <dgm:spPr/>
      <dgm:t>
        <a:bodyPr/>
        <a:lstStyle/>
        <a:p>
          <a:r>
            <a:rPr lang="ru-RU" dirty="0" smtClean="0"/>
            <a:t>ФНС России выдано</a:t>
          </a:r>
        </a:p>
        <a:p>
          <a:r>
            <a:rPr lang="ru-RU" b="1" dirty="0" smtClean="0"/>
            <a:t>21 </a:t>
          </a:r>
          <a:r>
            <a:rPr lang="ru-RU" dirty="0" smtClean="0"/>
            <a:t>разрешение на обработку фискальных данных</a:t>
          </a:r>
          <a:endParaRPr lang="ru-RU" dirty="0"/>
        </a:p>
      </dgm:t>
    </dgm:pt>
    <dgm:pt modelId="{4D4AFD73-9051-4F29-A649-162C8467CD50}" type="parTrans" cxnId="{2CF307F9-4AB5-437E-95FF-737719ABE0FD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9CD5CAB-0450-4E99-9E4A-E3462589C6F3}" type="sibTrans" cxnId="{2CF307F9-4AB5-437E-95FF-737719ABE0FD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36E34A2-2CF8-47FA-AA90-EB0E4AAB9C9E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ККТ</a:t>
          </a:r>
          <a:endParaRPr lang="ru-RU" b="1" dirty="0">
            <a:solidFill>
              <a:schemeClr val="bg1"/>
            </a:solidFill>
          </a:endParaRPr>
        </a:p>
      </dgm:t>
    </dgm:pt>
    <dgm:pt modelId="{687BCAED-B94E-4B7B-A142-E1EF544EA7B8}" type="parTrans" cxnId="{451D0473-A0C2-4A6B-B8B3-ABD213236E8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092EDA4-889C-4EDF-AE45-85AD4A8B3853}" type="sibTrans" cxnId="{451D0473-A0C2-4A6B-B8B3-ABD213236E8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87ABEB6-220A-41C6-BC9F-A575DCBF29CD}">
      <dgm:prSet phldrT="[Текст]"/>
      <dgm:spPr/>
      <dgm:t>
        <a:bodyPr/>
        <a:lstStyle/>
        <a:p>
          <a:r>
            <a:rPr lang="ru-RU" dirty="0" smtClean="0"/>
            <a:t>ФНС России включено в реестр ККТ </a:t>
          </a:r>
          <a:r>
            <a:rPr lang="ru-RU" b="1" dirty="0" smtClean="0"/>
            <a:t>175</a:t>
          </a:r>
          <a:r>
            <a:rPr lang="ru-RU" dirty="0" smtClean="0"/>
            <a:t> моделей ККТ, из них </a:t>
          </a:r>
          <a:r>
            <a:rPr lang="ru-RU" b="1" dirty="0" smtClean="0"/>
            <a:t>3</a:t>
          </a:r>
          <a:r>
            <a:rPr lang="ru-RU" dirty="0" smtClean="0"/>
            <a:t> модели для расчетов в сети «Интернет»; </a:t>
          </a:r>
          <a:r>
            <a:rPr lang="ru-RU" b="1" dirty="0" smtClean="0"/>
            <a:t>8</a:t>
          </a:r>
          <a:r>
            <a:rPr lang="ru-RU" dirty="0" smtClean="0"/>
            <a:t> моделей для расчетов в автоматических устройствах. От </a:t>
          </a:r>
          <a:r>
            <a:rPr lang="ru-RU" b="1" dirty="0" smtClean="0"/>
            <a:t>47</a:t>
          </a:r>
          <a:r>
            <a:rPr lang="ru-RU" dirty="0" smtClean="0"/>
            <a:t> производителей ККТ. Количество экземпляров ККТ – </a:t>
          </a:r>
          <a:r>
            <a:rPr lang="ru-RU" b="1" dirty="0" smtClean="0"/>
            <a:t>3,66 млн</a:t>
          </a:r>
          <a:r>
            <a:rPr lang="ru-RU" dirty="0" smtClean="0"/>
            <a:t>.  </a:t>
          </a:r>
          <a:endParaRPr lang="ru-RU" dirty="0"/>
        </a:p>
      </dgm:t>
    </dgm:pt>
    <dgm:pt modelId="{6ED588E5-5A36-4E65-B75B-872C8BE63C2F}" type="parTrans" cxnId="{573D1EBD-D382-48CB-A49B-A718FB25B025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931F62E-28B5-466B-9337-FD9B6EBBB2C0}" type="sibTrans" cxnId="{573D1EBD-D382-48CB-A49B-A718FB25B025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5512975-5F32-4C9B-B154-661D1FB45227}">
      <dgm:prSet phldrT="[Текст]"/>
      <dgm:spPr>
        <a:solidFill>
          <a:srgbClr val="005AA9"/>
        </a:solidFill>
      </dgm:spPr>
      <dgm:t>
        <a:bodyPr/>
        <a:lstStyle/>
        <a:p>
          <a:r>
            <a:rPr lang="ru-RU" b="1" smtClean="0">
              <a:solidFill>
                <a:schemeClr val="bg1"/>
              </a:solidFill>
            </a:rPr>
            <a:t>ЮЛ и ИП</a:t>
          </a:r>
          <a:endParaRPr lang="ru-RU" b="1" dirty="0">
            <a:solidFill>
              <a:schemeClr val="bg1"/>
            </a:solidFill>
          </a:endParaRPr>
        </a:p>
      </dgm:t>
    </dgm:pt>
    <dgm:pt modelId="{B1F89DE4-5851-4897-BF4A-E1DEDD03E9C0}" type="parTrans" cxnId="{C99A4318-567B-47BB-A47F-68C31D84B5D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2E47D8B-CBF1-42ED-A71F-4BF1EABBD015}" type="sibTrans" cxnId="{C99A4318-567B-47BB-A47F-68C31D84B5D7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E187A12-4893-4AAF-801B-44D8D15336CA}">
      <dgm:prSet phldrT="[Текст]"/>
      <dgm:spPr/>
      <dgm:t>
        <a:bodyPr/>
        <a:lstStyle/>
        <a:p>
          <a:r>
            <a:rPr lang="ru-RU" dirty="0" smtClean="0"/>
            <a:t>ФНС России зарегистрировала</a:t>
          </a:r>
        </a:p>
        <a:p>
          <a:r>
            <a:rPr lang="ru-RU" b="1" dirty="0" smtClean="0"/>
            <a:t>более 3,0 млн. </a:t>
          </a:r>
          <a:r>
            <a:rPr lang="ru-RU" dirty="0" smtClean="0"/>
            <a:t>экземпляров ККТ </a:t>
          </a:r>
        </a:p>
      </dgm:t>
    </dgm:pt>
    <dgm:pt modelId="{DA5F8DB9-23F2-4120-9535-B9F29D833B19}" type="parTrans" cxnId="{3DDFD6B6-3794-4C91-A80E-53966FD6FAF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6A39BFF-D5FA-4A08-BD41-0C3B02E1340B}" type="sibTrans" cxnId="{3DDFD6B6-3794-4C91-A80E-53966FD6FAFA}">
      <dgm:prSet/>
      <dgm:spPr/>
      <dgm:t>
        <a:bodyPr/>
        <a:lstStyle/>
        <a:p>
          <a:endParaRPr lang="ru-RU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969410A-B98E-4E82-BD31-CA7B1415DBAB}">
      <dgm:prSet/>
      <dgm:spPr>
        <a:solidFill>
          <a:srgbClr val="005AA9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smtClean="0">
              <a:solidFill>
                <a:schemeClr val="bg1"/>
              </a:solidFill>
            </a:rPr>
            <a:t>ФН</a:t>
          </a:r>
          <a:endParaRPr lang="ru-RU" dirty="0">
            <a:solidFill>
              <a:schemeClr val="bg1"/>
            </a:solidFill>
          </a:endParaRPr>
        </a:p>
      </dgm:t>
    </dgm:pt>
    <dgm:pt modelId="{A406DD0E-E848-49EC-9DA3-753AB143FD2F}" type="parTrans" cxnId="{E3D9ED9A-6504-412A-A65F-11A3BD32EC2A}">
      <dgm:prSet/>
      <dgm:spPr/>
      <dgm:t>
        <a:bodyPr/>
        <a:lstStyle/>
        <a:p>
          <a:endParaRPr lang="ru-RU"/>
        </a:p>
      </dgm:t>
    </dgm:pt>
    <dgm:pt modelId="{9604EBDD-4CD5-48DE-A778-C9E63F93FC77}" type="sibTrans" cxnId="{E3D9ED9A-6504-412A-A65F-11A3BD32EC2A}">
      <dgm:prSet/>
      <dgm:spPr/>
      <dgm:t>
        <a:bodyPr/>
        <a:lstStyle/>
        <a:p>
          <a:endParaRPr lang="ru-RU"/>
        </a:p>
      </dgm:t>
    </dgm:pt>
    <dgm:pt modelId="{0CA8C45D-1567-42D5-95F3-43E0923A72C5}">
      <dgm:prSet/>
      <dgm:spPr/>
      <dgm:t>
        <a:bodyPr/>
        <a:lstStyle/>
        <a:p>
          <a:r>
            <a:rPr lang="ru-RU" dirty="0" smtClean="0"/>
            <a:t>ФНС России включено в реестр ФН</a:t>
          </a:r>
        </a:p>
        <a:p>
          <a:r>
            <a:rPr lang="ru-RU" b="1" dirty="0" smtClean="0"/>
            <a:t>18</a:t>
          </a:r>
          <a:r>
            <a:rPr lang="ru-RU" dirty="0" smtClean="0"/>
            <a:t> моделей ФН, на 13 месяцев; на 36 месяцев, на 13 и 15 месяцев. От </a:t>
          </a:r>
          <a:r>
            <a:rPr lang="ru-RU" b="1" dirty="0" smtClean="0"/>
            <a:t>7</a:t>
          </a:r>
          <a:r>
            <a:rPr lang="ru-RU" dirty="0" smtClean="0"/>
            <a:t> производителей ФН</a:t>
          </a:r>
        </a:p>
        <a:p>
          <a:r>
            <a:rPr lang="ru-RU" dirty="0" smtClean="0"/>
            <a:t>Количество экземпляров ФН – </a:t>
          </a:r>
          <a:r>
            <a:rPr lang="ru-RU" b="1" dirty="0" smtClean="0"/>
            <a:t>2,63 млн</a:t>
          </a:r>
          <a:r>
            <a:rPr lang="ru-RU" dirty="0" smtClean="0"/>
            <a:t>. </a:t>
          </a:r>
        </a:p>
        <a:p>
          <a:endParaRPr lang="ru-RU" dirty="0"/>
        </a:p>
      </dgm:t>
    </dgm:pt>
    <dgm:pt modelId="{DA3DDED2-83A5-4120-8398-0F157C404E05}" type="parTrans" cxnId="{7BE7FC68-B879-4008-8792-C6BA5DEC122A}">
      <dgm:prSet/>
      <dgm:spPr/>
      <dgm:t>
        <a:bodyPr/>
        <a:lstStyle/>
        <a:p>
          <a:endParaRPr lang="ru-RU"/>
        </a:p>
      </dgm:t>
    </dgm:pt>
    <dgm:pt modelId="{03F548E6-01CA-41DF-8BC1-327CB53985ED}" type="sibTrans" cxnId="{7BE7FC68-B879-4008-8792-C6BA5DEC122A}">
      <dgm:prSet/>
      <dgm:spPr/>
      <dgm:t>
        <a:bodyPr/>
        <a:lstStyle/>
        <a:p>
          <a:endParaRPr lang="ru-RU"/>
        </a:p>
      </dgm:t>
    </dgm:pt>
    <dgm:pt modelId="{BD3D6D96-61FB-4DF6-A162-4EF192EE59C7}" type="pres">
      <dgm:prSet presAssocID="{1D4E4D15-3809-4760-AC21-B9AA79F34E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999D51-0D82-40A6-A818-4E03AB367E82}" type="pres">
      <dgm:prSet presAssocID="{4B33DA90-7947-48A7-85AE-B9941826F66C}" presName="composite" presStyleCnt="0"/>
      <dgm:spPr/>
      <dgm:t>
        <a:bodyPr/>
        <a:lstStyle/>
        <a:p>
          <a:endParaRPr lang="ru-RU"/>
        </a:p>
      </dgm:t>
    </dgm:pt>
    <dgm:pt modelId="{8DC77BA1-B8D7-45AD-8F9E-7D7071F1BB2E}" type="pres">
      <dgm:prSet presAssocID="{4B33DA90-7947-48A7-85AE-B9941826F66C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D3B5F-0A5D-452E-A6D6-10867A8A6809}" type="pres">
      <dgm:prSet presAssocID="{4B33DA90-7947-48A7-85AE-B9941826F66C}" presName="desTx" presStyleLbl="alignAccFollowNode1" presStyleIdx="0" presStyleCnt="4" custLinFactNeighborX="1713" custLinFactNeighborY="1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EFC18-77A6-4D7D-BABF-B3207D3C487E}" type="pres">
      <dgm:prSet presAssocID="{79F1D5FD-0BD9-44BF-BC00-4DED25326170}" presName="space" presStyleCnt="0"/>
      <dgm:spPr/>
      <dgm:t>
        <a:bodyPr/>
        <a:lstStyle/>
        <a:p>
          <a:endParaRPr lang="ru-RU"/>
        </a:p>
      </dgm:t>
    </dgm:pt>
    <dgm:pt modelId="{5C1A378B-8E28-4957-8226-F2AA8550AEB7}" type="pres">
      <dgm:prSet presAssocID="{C36E34A2-2CF8-47FA-AA90-EB0E4AAB9C9E}" presName="composite" presStyleCnt="0"/>
      <dgm:spPr/>
      <dgm:t>
        <a:bodyPr/>
        <a:lstStyle/>
        <a:p>
          <a:endParaRPr lang="ru-RU"/>
        </a:p>
      </dgm:t>
    </dgm:pt>
    <dgm:pt modelId="{36C13105-1E61-4C05-A4D2-F7C66B354E7A}" type="pres">
      <dgm:prSet presAssocID="{C36E34A2-2CF8-47FA-AA90-EB0E4AAB9C9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9C902-7164-4E64-A265-53199E6680F1}" type="pres">
      <dgm:prSet presAssocID="{C36E34A2-2CF8-47FA-AA90-EB0E4AAB9C9E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0A50A-E1C1-46D7-9F89-85326F5DB4D6}" type="pres">
      <dgm:prSet presAssocID="{C092EDA4-889C-4EDF-AE45-85AD4A8B3853}" presName="space" presStyleCnt="0"/>
      <dgm:spPr/>
      <dgm:t>
        <a:bodyPr/>
        <a:lstStyle/>
        <a:p>
          <a:endParaRPr lang="ru-RU"/>
        </a:p>
      </dgm:t>
    </dgm:pt>
    <dgm:pt modelId="{2CC96BD8-0D8F-4502-A061-26300CA4C9D9}" type="pres">
      <dgm:prSet presAssocID="{4969410A-B98E-4E82-BD31-CA7B1415DBAB}" presName="composite" presStyleCnt="0"/>
      <dgm:spPr/>
      <dgm:t>
        <a:bodyPr/>
        <a:lstStyle/>
        <a:p>
          <a:endParaRPr lang="ru-RU"/>
        </a:p>
      </dgm:t>
    </dgm:pt>
    <dgm:pt modelId="{62B81058-29F6-457A-8EA5-5E97740D27B2}" type="pres">
      <dgm:prSet presAssocID="{4969410A-B98E-4E82-BD31-CA7B1415DBAB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8AC41-F4B4-4F6E-8755-B5686E5D5498}" type="pres">
      <dgm:prSet presAssocID="{4969410A-B98E-4E82-BD31-CA7B1415DBAB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3F4046-26D3-4323-8A84-CC9DDEB09836}" type="pres">
      <dgm:prSet presAssocID="{9604EBDD-4CD5-48DE-A778-C9E63F93FC77}" presName="space" presStyleCnt="0"/>
      <dgm:spPr/>
      <dgm:t>
        <a:bodyPr/>
        <a:lstStyle/>
        <a:p>
          <a:endParaRPr lang="ru-RU"/>
        </a:p>
      </dgm:t>
    </dgm:pt>
    <dgm:pt modelId="{981B34ED-1F9C-4363-8556-8903BD08A76E}" type="pres">
      <dgm:prSet presAssocID="{55512975-5F32-4C9B-B154-661D1FB45227}" presName="composite" presStyleCnt="0"/>
      <dgm:spPr/>
      <dgm:t>
        <a:bodyPr/>
        <a:lstStyle/>
        <a:p>
          <a:endParaRPr lang="ru-RU"/>
        </a:p>
      </dgm:t>
    </dgm:pt>
    <dgm:pt modelId="{D36584B3-BF71-4544-B3D7-62E8FCCECBD4}" type="pres">
      <dgm:prSet presAssocID="{55512975-5F32-4C9B-B154-661D1FB45227}" presName="parTx" presStyleLbl="alignNode1" presStyleIdx="3" presStyleCnt="4" custScaleY="1439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F6992-D832-4A90-BB98-51CCA84DF9EC}" type="pres">
      <dgm:prSet presAssocID="{55512975-5F32-4C9B-B154-661D1FB45227}" presName="desTx" presStyleLbl="alignAccFollowNode1" presStyleIdx="3" presStyleCnt="4" custScaleY="99412" custLinFactNeighborX="-213" custLinFactNeighborY="-1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F7E5C5-2FE2-4865-85BF-695221C8FA54}" type="presOf" srcId="{4B33DA90-7947-48A7-85AE-B9941826F66C}" destId="{8DC77BA1-B8D7-45AD-8F9E-7D7071F1BB2E}" srcOrd="0" destOrd="0" presId="urn:microsoft.com/office/officeart/2005/8/layout/hList1"/>
    <dgm:cxn modelId="{7BE7FC68-B879-4008-8792-C6BA5DEC122A}" srcId="{4969410A-B98E-4E82-BD31-CA7B1415DBAB}" destId="{0CA8C45D-1567-42D5-95F3-43E0923A72C5}" srcOrd="0" destOrd="0" parTransId="{DA3DDED2-83A5-4120-8398-0F157C404E05}" sibTransId="{03F548E6-01CA-41DF-8BC1-327CB53985ED}"/>
    <dgm:cxn modelId="{CA0DA999-DF62-4298-86FB-A59BCB887A87}" type="presOf" srcId="{4969410A-B98E-4E82-BD31-CA7B1415DBAB}" destId="{62B81058-29F6-457A-8EA5-5E97740D27B2}" srcOrd="0" destOrd="0" presId="urn:microsoft.com/office/officeart/2005/8/layout/hList1"/>
    <dgm:cxn modelId="{08FC515D-4E71-47AC-A77F-E33BAAECA00D}" type="presOf" srcId="{C36E34A2-2CF8-47FA-AA90-EB0E4AAB9C9E}" destId="{36C13105-1E61-4C05-A4D2-F7C66B354E7A}" srcOrd="0" destOrd="0" presId="urn:microsoft.com/office/officeart/2005/8/layout/hList1"/>
    <dgm:cxn modelId="{451D0473-A0C2-4A6B-B8B3-ABD213236E87}" srcId="{1D4E4D15-3809-4760-AC21-B9AA79F34E23}" destId="{C36E34A2-2CF8-47FA-AA90-EB0E4AAB9C9E}" srcOrd="1" destOrd="0" parTransId="{687BCAED-B94E-4B7B-A142-E1EF544EA7B8}" sibTransId="{C092EDA4-889C-4EDF-AE45-85AD4A8B3853}"/>
    <dgm:cxn modelId="{C99A4318-567B-47BB-A47F-68C31D84B5D7}" srcId="{1D4E4D15-3809-4760-AC21-B9AA79F34E23}" destId="{55512975-5F32-4C9B-B154-661D1FB45227}" srcOrd="3" destOrd="0" parTransId="{B1F89DE4-5851-4897-BF4A-E1DEDD03E9C0}" sibTransId="{12E47D8B-CBF1-42ED-A71F-4BF1EABBD015}"/>
    <dgm:cxn modelId="{4FB7A096-5AEE-499E-A1DF-247EF49D1CCC}" type="presOf" srcId="{55512975-5F32-4C9B-B154-661D1FB45227}" destId="{D36584B3-BF71-4544-B3D7-62E8FCCECBD4}" srcOrd="0" destOrd="0" presId="urn:microsoft.com/office/officeart/2005/8/layout/hList1"/>
    <dgm:cxn modelId="{C7E6308E-5176-49F5-9061-F86586C5B01A}" srcId="{1D4E4D15-3809-4760-AC21-B9AA79F34E23}" destId="{4B33DA90-7947-48A7-85AE-B9941826F66C}" srcOrd="0" destOrd="0" parTransId="{6414E2A2-C039-46BF-AF1A-D81836E97D48}" sibTransId="{79F1D5FD-0BD9-44BF-BC00-4DED25326170}"/>
    <dgm:cxn modelId="{573D1EBD-D382-48CB-A49B-A718FB25B025}" srcId="{C36E34A2-2CF8-47FA-AA90-EB0E4AAB9C9E}" destId="{E87ABEB6-220A-41C6-BC9F-A575DCBF29CD}" srcOrd="0" destOrd="0" parTransId="{6ED588E5-5A36-4E65-B75B-872C8BE63C2F}" sibTransId="{0931F62E-28B5-466B-9337-FD9B6EBBB2C0}"/>
    <dgm:cxn modelId="{E3D9ED9A-6504-412A-A65F-11A3BD32EC2A}" srcId="{1D4E4D15-3809-4760-AC21-B9AA79F34E23}" destId="{4969410A-B98E-4E82-BD31-CA7B1415DBAB}" srcOrd="2" destOrd="0" parTransId="{A406DD0E-E848-49EC-9DA3-753AB143FD2F}" sibTransId="{9604EBDD-4CD5-48DE-A778-C9E63F93FC77}"/>
    <dgm:cxn modelId="{A224DBC7-015B-4F48-BF6F-6831C4296515}" type="presOf" srcId="{E87ABEB6-220A-41C6-BC9F-A575DCBF29CD}" destId="{C1F9C902-7164-4E64-A265-53199E6680F1}" srcOrd="0" destOrd="0" presId="urn:microsoft.com/office/officeart/2005/8/layout/hList1"/>
    <dgm:cxn modelId="{29627240-B5E4-4F0C-9FAF-4E55BBCC98A3}" type="presOf" srcId="{9F539975-6537-40A4-B624-B1582B212044}" destId="{0F5D3B5F-0A5D-452E-A6D6-10867A8A6809}" srcOrd="0" destOrd="0" presId="urn:microsoft.com/office/officeart/2005/8/layout/hList1"/>
    <dgm:cxn modelId="{3DDFD6B6-3794-4C91-A80E-53966FD6FAFA}" srcId="{55512975-5F32-4C9B-B154-661D1FB45227}" destId="{9E187A12-4893-4AAF-801B-44D8D15336CA}" srcOrd="0" destOrd="0" parTransId="{DA5F8DB9-23F2-4120-9535-B9F29D833B19}" sibTransId="{96A39BFF-D5FA-4A08-BD41-0C3B02E1340B}"/>
    <dgm:cxn modelId="{6BF23A52-5C0B-4851-BA85-AAF9CB246FCE}" type="presOf" srcId="{0CA8C45D-1567-42D5-95F3-43E0923A72C5}" destId="{1878AC41-F4B4-4F6E-8755-B5686E5D5498}" srcOrd="0" destOrd="0" presId="urn:microsoft.com/office/officeart/2005/8/layout/hList1"/>
    <dgm:cxn modelId="{071B4BDB-2B51-4E31-B20B-E37308C5C555}" type="presOf" srcId="{9E187A12-4893-4AAF-801B-44D8D15336CA}" destId="{72AF6992-D832-4A90-BB98-51CCA84DF9EC}" srcOrd="0" destOrd="0" presId="urn:microsoft.com/office/officeart/2005/8/layout/hList1"/>
    <dgm:cxn modelId="{32DD78DF-9243-49E0-9B6F-E2521F6A4B2F}" type="presOf" srcId="{1D4E4D15-3809-4760-AC21-B9AA79F34E23}" destId="{BD3D6D96-61FB-4DF6-A162-4EF192EE59C7}" srcOrd="0" destOrd="0" presId="urn:microsoft.com/office/officeart/2005/8/layout/hList1"/>
    <dgm:cxn modelId="{2CF307F9-4AB5-437E-95FF-737719ABE0FD}" srcId="{4B33DA90-7947-48A7-85AE-B9941826F66C}" destId="{9F539975-6537-40A4-B624-B1582B212044}" srcOrd="0" destOrd="0" parTransId="{4D4AFD73-9051-4F29-A649-162C8467CD50}" sibTransId="{09CD5CAB-0450-4E99-9E4A-E3462589C6F3}"/>
    <dgm:cxn modelId="{73E36C3F-61CC-45D4-BA1C-B265C96B4755}" type="presParOf" srcId="{BD3D6D96-61FB-4DF6-A162-4EF192EE59C7}" destId="{44999D51-0D82-40A6-A818-4E03AB367E82}" srcOrd="0" destOrd="0" presId="urn:microsoft.com/office/officeart/2005/8/layout/hList1"/>
    <dgm:cxn modelId="{24D867BE-DF3E-48C6-8243-4AEABF567E19}" type="presParOf" srcId="{44999D51-0D82-40A6-A818-4E03AB367E82}" destId="{8DC77BA1-B8D7-45AD-8F9E-7D7071F1BB2E}" srcOrd="0" destOrd="0" presId="urn:microsoft.com/office/officeart/2005/8/layout/hList1"/>
    <dgm:cxn modelId="{A1415CA7-557A-4B01-9571-94029F061A42}" type="presParOf" srcId="{44999D51-0D82-40A6-A818-4E03AB367E82}" destId="{0F5D3B5F-0A5D-452E-A6D6-10867A8A6809}" srcOrd="1" destOrd="0" presId="urn:microsoft.com/office/officeart/2005/8/layout/hList1"/>
    <dgm:cxn modelId="{711A57CD-387C-415C-BB5E-A7A5D63D1D1D}" type="presParOf" srcId="{BD3D6D96-61FB-4DF6-A162-4EF192EE59C7}" destId="{C1CEFC18-77A6-4D7D-BABF-B3207D3C487E}" srcOrd="1" destOrd="0" presId="urn:microsoft.com/office/officeart/2005/8/layout/hList1"/>
    <dgm:cxn modelId="{0642C77A-6740-4084-9CB7-1DE5D99DA955}" type="presParOf" srcId="{BD3D6D96-61FB-4DF6-A162-4EF192EE59C7}" destId="{5C1A378B-8E28-4957-8226-F2AA8550AEB7}" srcOrd="2" destOrd="0" presId="urn:microsoft.com/office/officeart/2005/8/layout/hList1"/>
    <dgm:cxn modelId="{C654CB56-9055-40EA-8760-254419EF2300}" type="presParOf" srcId="{5C1A378B-8E28-4957-8226-F2AA8550AEB7}" destId="{36C13105-1E61-4C05-A4D2-F7C66B354E7A}" srcOrd="0" destOrd="0" presId="urn:microsoft.com/office/officeart/2005/8/layout/hList1"/>
    <dgm:cxn modelId="{8AC41E7B-4264-4BAA-A11B-F8B9783A15A7}" type="presParOf" srcId="{5C1A378B-8E28-4957-8226-F2AA8550AEB7}" destId="{C1F9C902-7164-4E64-A265-53199E6680F1}" srcOrd="1" destOrd="0" presId="urn:microsoft.com/office/officeart/2005/8/layout/hList1"/>
    <dgm:cxn modelId="{90C1D41B-7A3D-436F-872B-17E23F4FA22A}" type="presParOf" srcId="{BD3D6D96-61FB-4DF6-A162-4EF192EE59C7}" destId="{9CC0A50A-E1C1-46D7-9F89-85326F5DB4D6}" srcOrd="3" destOrd="0" presId="urn:microsoft.com/office/officeart/2005/8/layout/hList1"/>
    <dgm:cxn modelId="{05A1FE27-3015-4315-8ABE-065AC273E8F4}" type="presParOf" srcId="{BD3D6D96-61FB-4DF6-A162-4EF192EE59C7}" destId="{2CC96BD8-0D8F-4502-A061-26300CA4C9D9}" srcOrd="4" destOrd="0" presId="urn:microsoft.com/office/officeart/2005/8/layout/hList1"/>
    <dgm:cxn modelId="{1F988D3B-532F-4BC9-8CD8-0237EFF2184B}" type="presParOf" srcId="{2CC96BD8-0D8F-4502-A061-26300CA4C9D9}" destId="{62B81058-29F6-457A-8EA5-5E97740D27B2}" srcOrd="0" destOrd="0" presId="urn:microsoft.com/office/officeart/2005/8/layout/hList1"/>
    <dgm:cxn modelId="{CC21C873-B1E3-400D-B99A-C33F84C892E8}" type="presParOf" srcId="{2CC96BD8-0D8F-4502-A061-26300CA4C9D9}" destId="{1878AC41-F4B4-4F6E-8755-B5686E5D5498}" srcOrd="1" destOrd="0" presId="urn:microsoft.com/office/officeart/2005/8/layout/hList1"/>
    <dgm:cxn modelId="{78304FAE-9A71-4FBA-A304-6DA62E7889FC}" type="presParOf" srcId="{BD3D6D96-61FB-4DF6-A162-4EF192EE59C7}" destId="{BE3F4046-26D3-4323-8A84-CC9DDEB09836}" srcOrd="5" destOrd="0" presId="urn:microsoft.com/office/officeart/2005/8/layout/hList1"/>
    <dgm:cxn modelId="{EFBF585F-B15B-4260-816B-1BC2DBE47954}" type="presParOf" srcId="{BD3D6D96-61FB-4DF6-A162-4EF192EE59C7}" destId="{981B34ED-1F9C-4363-8556-8903BD08A76E}" srcOrd="6" destOrd="0" presId="urn:microsoft.com/office/officeart/2005/8/layout/hList1"/>
    <dgm:cxn modelId="{AEF465AE-6464-4B24-9C54-C295F7E6C64B}" type="presParOf" srcId="{981B34ED-1F9C-4363-8556-8903BD08A76E}" destId="{D36584B3-BF71-4544-B3D7-62E8FCCECBD4}" srcOrd="0" destOrd="0" presId="urn:microsoft.com/office/officeart/2005/8/layout/hList1"/>
    <dgm:cxn modelId="{1B1570A8-F8F4-474B-83D0-570E637522A7}" type="presParOf" srcId="{981B34ED-1F9C-4363-8556-8903BD08A76E}" destId="{72AF6992-D832-4A90-BB98-51CCA84DF9E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C77BA1-B8D7-45AD-8F9E-7D7071F1BB2E}">
      <dsp:nvSpPr>
        <dsp:cNvPr id="0" name=""/>
        <dsp:cNvSpPr/>
      </dsp:nvSpPr>
      <dsp:spPr>
        <a:xfrm>
          <a:off x="3005" y="277893"/>
          <a:ext cx="1806985" cy="3744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>
              <a:solidFill>
                <a:schemeClr val="bg1"/>
              </a:solidFill>
            </a:rPr>
            <a:t>ОФД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3005" y="277893"/>
        <a:ext cx="1806985" cy="374400"/>
      </dsp:txXfrm>
    </dsp:sp>
    <dsp:sp modelId="{0F5D3B5F-0A5D-452E-A6D6-10867A8A6809}">
      <dsp:nvSpPr>
        <dsp:cNvPr id="0" name=""/>
        <dsp:cNvSpPr/>
      </dsp:nvSpPr>
      <dsp:spPr>
        <a:xfrm>
          <a:off x="33958" y="679779"/>
          <a:ext cx="1806985" cy="271875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ФНС России выдано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21 </a:t>
          </a:r>
          <a:r>
            <a:rPr lang="ru-RU" sz="1300" kern="1200" dirty="0" smtClean="0"/>
            <a:t>разрешение на обработку фискальных данных</a:t>
          </a:r>
          <a:endParaRPr lang="ru-RU" sz="1300" kern="1200" dirty="0"/>
        </a:p>
      </dsp:txBody>
      <dsp:txXfrm>
        <a:off x="33958" y="679779"/>
        <a:ext cx="1806985" cy="2718750"/>
      </dsp:txXfrm>
    </dsp:sp>
    <dsp:sp modelId="{36C13105-1E61-4C05-A4D2-F7C66B354E7A}">
      <dsp:nvSpPr>
        <dsp:cNvPr id="0" name=""/>
        <dsp:cNvSpPr/>
      </dsp:nvSpPr>
      <dsp:spPr>
        <a:xfrm>
          <a:off x="2062969" y="277893"/>
          <a:ext cx="1806985" cy="3744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>
              <a:solidFill>
                <a:schemeClr val="bg1"/>
              </a:solidFill>
            </a:rPr>
            <a:t>ККТ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2062969" y="277893"/>
        <a:ext cx="1806985" cy="374400"/>
      </dsp:txXfrm>
    </dsp:sp>
    <dsp:sp modelId="{C1F9C902-7164-4E64-A265-53199E6680F1}">
      <dsp:nvSpPr>
        <dsp:cNvPr id="0" name=""/>
        <dsp:cNvSpPr/>
      </dsp:nvSpPr>
      <dsp:spPr>
        <a:xfrm>
          <a:off x="2062969" y="652293"/>
          <a:ext cx="1806985" cy="271875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ФНС России включено в реестр ККТ </a:t>
          </a:r>
          <a:r>
            <a:rPr lang="ru-RU" sz="1300" b="1" kern="1200" dirty="0" smtClean="0"/>
            <a:t>175</a:t>
          </a:r>
          <a:r>
            <a:rPr lang="ru-RU" sz="1300" kern="1200" dirty="0" smtClean="0"/>
            <a:t> моделей ККТ, из них </a:t>
          </a:r>
          <a:r>
            <a:rPr lang="ru-RU" sz="1300" b="1" kern="1200" dirty="0" smtClean="0"/>
            <a:t>3</a:t>
          </a:r>
          <a:r>
            <a:rPr lang="ru-RU" sz="1300" kern="1200" dirty="0" smtClean="0"/>
            <a:t> модели для расчетов в сети «Интернет»; </a:t>
          </a:r>
          <a:r>
            <a:rPr lang="ru-RU" sz="1300" b="1" kern="1200" dirty="0" smtClean="0"/>
            <a:t>8</a:t>
          </a:r>
          <a:r>
            <a:rPr lang="ru-RU" sz="1300" kern="1200" dirty="0" smtClean="0"/>
            <a:t> моделей для расчетов в автоматических устройствах. От </a:t>
          </a:r>
          <a:r>
            <a:rPr lang="ru-RU" sz="1300" b="1" kern="1200" dirty="0" smtClean="0"/>
            <a:t>47</a:t>
          </a:r>
          <a:r>
            <a:rPr lang="ru-RU" sz="1300" kern="1200" dirty="0" smtClean="0"/>
            <a:t> производителей ККТ. Количество экземпляров ККТ – </a:t>
          </a:r>
          <a:r>
            <a:rPr lang="ru-RU" sz="1300" b="1" kern="1200" dirty="0" smtClean="0"/>
            <a:t>3,66 млн</a:t>
          </a:r>
          <a:r>
            <a:rPr lang="ru-RU" sz="1300" kern="1200" dirty="0" smtClean="0"/>
            <a:t>.  </a:t>
          </a:r>
          <a:endParaRPr lang="ru-RU" sz="1300" kern="1200" dirty="0"/>
        </a:p>
      </dsp:txBody>
      <dsp:txXfrm>
        <a:off x="2062969" y="652293"/>
        <a:ext cx="1806985" cy="2718750"/>
      </dsp:txXfrm>
    </dsp:sp>
    <dsp:sp modelId="{62B81058-29F6-457A-8EA5-5E97740D27B2}">
      <dsp:nvSpPr>
        <dsp:cNvPr id="0" name=""/>
        <dsp:cNvSpPr/>
      </dsp:nvSpPr>
      <dsp:spPr>
        <a:xfrm>
          <a:off x="4122933" y="277893"/>
          <a:ext cx="1806985" cy="374400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300" b="1" kern="1200" smtClean="0">
              <a:solidFill>
                <a:schemeClr val="bg1"/>
              </a:solidFill>
            </a:rPr>
            <a:t>ФН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4122933" y="277893"/>
        <a:ext cx="1806985" cy="374400"/>
      </dsp:txXfrm>
    </dsp:sp>
    <dsp:sp modelId="{1878AC41-F4B4-4F6E-8755-B5686E5D5498}">
      <dsp:nvSpPr>
        <dsp:cNvPr id="0" name=""/>
        <dsp:cNvSpPr/>
      </dsp:nvSpPr>
      <dsp:spPr>
        <a:xfrm>
          <a:off x="4122933" y="652293"/>
          <a:ext cx="1806985" cy="271875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ФНС России включено в реестр ФН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18</a:t>
          </a:r>
          <a:r>
            <a:rPr lang="ru-RU" sz="1300" kern="1200" dirty="0" smtClean="0"/>
            <a:t> моделей ФН, на 13 месяцев; на 36 месяцев, на 13 и 15 месяцев. От </a:t>
          </a:r>
          <a:r>
            <a:rPr lang="ru-RU" sz="1300" b="1" kern="1200" dirty="0" smtClean="0"/>
            <a:t>7</a:t>
          </a:r>
          <a:r>
            <a:rPr lang="ru-RU" sz="1300" kern="1200" dirty="0" smtClean="0"/>
            <a:t> производителей ФН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Количество экземпляров ФН – </a:t>
          </a:r>
          <a:r>
            <a:rPr lang="ru-RU" sz="1300" b="1" kern="1200" dirty="0" smtClean="0"/>
            <a:t>2,63 млн</a:t>
          </a:r>
          <a:r>
            <a:rPr lang="ru-RU" sz="1300" kern="1200" dirty="0" smtClean="0"/>
            <a:t>.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4122933" y="652293"/>
        <a:ext cx="1806985" cy="2718750"/>
      </dsp:txXfrm>
    </dsp:sp>
    <dsp:sp modelId="{D36584B3-BF71-4544-B3D7-62E8FCCECBD4}">
      <dsp:nvSpPr>
        <dsp:cNvPr id="0" name=""/>
        <dsp:cNvSpPr/>
      </dsp:nvSpPr>
      <dsp:spPr>
        <a:xfrm>
          <a:off x="6182896" y="240769"/>
          <a:ext cx="1806985" cy="538881"/>
        </a:xfrm>
        <a:prstGeom prst="rect">
          <a:avLst/>
        </a:prstGeom>
        <a:solidFill>
          <a:srgbClr val="005AA9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smtClean="0">
              <a:solidFill>
                <a:schemeClr val="bg1"/>
              </a:solidFill>
            </a:rPr>
            <a:t>ЮЛ и ИП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6182896" y="240769"/>
        <a:ext cx="1806985" cy="538881"/>
      </dsp:txXfrm>
    </dsp:sp>
    <dsp:sp modelId="{72AF6992-D832-4A90-BB98-51CCA84DF9EC}">
      <dsp:nvSpPr>
        <dsp:cNvPr id="0" name=""/>
        <dsp:cNvSpPr/>
      </dsp:nvSpPr>
      <dsp:spPr>
        <a:xfrm>
          <a:off x="6179048" y="659428"/>
          <a:ext cx="1806985" cy="2702764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ФНС России зарегистрировала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более 3,0 млн. </a:t>
          </a:r>
          <a:r>
            <a:rPr lang="ru-RU" sz="1300" kern="1200" dirty="0" smtClean="0"/>
            <a:t>экземпляров ККТ </a:t>
          </a:r>
        </a:p>
      </dsp:txBody>
      <dsp:txXfrm>
        <a:off x="6179048" y="659428"/>
        <a:ext cx="1806985" cy="27027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14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4" y="14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18.11.2019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42950"/>
            <a:ext cx="6588125" cy="3706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63" tIns="45332" rIns="90663" bIns="4533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90"/>
            <a:ext cx="5438140" cy="4443412"/>
          </a:xfrm>
          <a:prstGeom prst="rect">
            <a:avLst/>
          </a:prstGeom>
        </p:spPr>
        <p:txBody>
          <a:bodyPr vert="horz" lIns="90663" tIns="45332" rIns="90663" bIns="4533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378840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4" y="9378840"/>
            <a:ext cx="2945659" cy="493712"/>
          </a:xfrm>
          <a:prstGeom prst="rect">
            <a:avLst/>
          </a:prstGeom>
        </p:spPr>
        <p:txBody>
          <a:bodyPr vert="horz" lIns="90663" tIns="45332" rIns="90663" bIns="4533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2684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05349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08028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10710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13384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16071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18752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21421" algn="l" defTabSz="805349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4AD269-883B-4FA7-91A2-7D9D6CC143D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7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6729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9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13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190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22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61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9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39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040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pPr defTabSz="816296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337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16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75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34119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00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938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fld id="{461EDECA-DAED-49E8-AB44-A10369DCE7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816296"/>
              <a:t>18.11.2019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16296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pPr defTabSz="816296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16296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1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log.ru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kkt-online.nalog.ru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71750"/>
            <a:ext cx="7772400" cy="1102519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rebuchet MS" panose="020B0603020202020204" pitchFamily="34" charset="0"/>
              </a:rPr>
              <a:t>Н</a:t>
            </a:r>
            <a:r>
              <a:rPr lang="ru-RU" sz="1800" dirty="0" smtClean="0">
                <a:latin typeface="Trebuchet MS" panose="020B0603020202020204" pitchFamily="34" charset="0"/>
              </a:rPr>
              <a:t>овый порядок применения ККТ</a:t>
            </a:r>
            <a:endParaRPr lang="ru-RU" sz="180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5926" y="2067694"/>
            <a:ext cx="6840760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j-cs"/>
              </a:rPr>
              <a:t>УФНС России по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9114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847757" y="375804"/>
            <a:ext cx="7337192" cy="65074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47071" tIns="23535" rIns="47071" bIns="23535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239" fontAlgn="auto">
              <a:lnSpc>
                <a:spcPts val="4558"/>
              </a:lnSpc>
              <a:spcAft>
                <a:spcPts val="0"/>
              </a:spcAft>
            </a:pPr>
            <a:r>
              <a:rPr lang="ru-RU" sz="2400" dirty="0" smtClean="0"/>
              <a:t>Мобильное </a:t>
            </a:r>
            <a:r>
              <a:rPr lang="ru-RU" sz="2400" dirty="0"/>
              <a:t>приложение проверки чеков</a:t>
            </a:r>
          </a:p>
        </p:txBody>
      </p:sp>
      <p:pic>
        <p:nvPicPr>
          <p:cNvPr id="1027" name="Picture 3" descr="C:\Users\0000-05-323\AppData\Local\Microsoft\Windows\Temporary Internet Files\Content.Outlook\EL36PZT6\Screenshot_2016-06-24-09-58-1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829" y="1613140"/>
            <a:ext cx="1469118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0000-05-323\AppData\Local\Microsoft\Windows\Temporary Internet Files\Content.Outlook\EL36PZT6\Screenshot_2016-06-24-10-00-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17" y="1918117"/>
            <a:ext cx="1469118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0000-05-323\AppData\Local\Microsoft\Windows\Temporary Internet Files\Content.Outlook\EL36PZT6\Screenshot_2016-06-24-10-02-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3" y="1733097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0000-05-323\AppData\Local\Microsoft\Windows\Temporary Internet Files\Content.Outlook\EL36PZT6\Screenshot_2016-06-24-09-54-1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65" y="2211415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0000-05-323\AppData\Local\Microsoft\Windows\Temporary Internet Files\Content.Outlook\EL36PZT6\Screenshot_2016-06-24-10-00-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097" y="2345888"/>
            <a:ext cx="1469119" cy="2611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0000-05-323\AppData\Local\Microsoft\Windows\Temporary Internet Files\Content.Outlook\EL36PZT6\Screenshot_2016-06-24-10-02-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16" y="1607776"/>
            <a:ext cx="1459682" cy="259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2549" y="1135571"/>
            <a:ext cx="2118287" cy="388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Персонализация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7091" y="1135571"/>
            <a:ext cx="2118287" cy="3881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noProof="0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Проверка чеков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24852" y="4344864"/>
            <a:ext cx="619125" cy="660530"/>
          </a:xfrm>
          <a:prstGeom prst="rect">
            <a:avLst/>
          </a:prstGeom>
        </p:spPr>
        <p:txBody>
          <a:bodyPr/>
          <a:lstStyle/>
          <a:p>
            <a:fld id="{D57E3FE5-A9B2-4740-BCFC-E5DFD07173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9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987575"/>
            <a:ext cx="7632700" cy="3724126"/>
          </a:xfrm>
        </p:spPr>
        <p:txBody>
          <a:bodyPr/>
          <a:lstStyle/>
          <a:p>
            <a:r>
              <a:rPr lang="ru-RU" sz="2000" dirty="0" smtClean="0"/>
              <a:t>Административный регламент исполнения ФНС России государственной функции по осуществлению контроля и надзора за соблюдением требований к контрольно-кассовой технике, порядком и условиями ее регистрации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(Приказ Минфина РФ от 17.10.2011 № 132н)</a:t>
            </a:r>
          </a:p>
          <a:p>
            <a:r>
              <a:rPr lang="ru-RU" sz="2000" dirty="0" smtClean="0"/>
              <a:t>Административный регламент исполнения ФНС России  государственной функции по осуществлению контроля и надзора за полнотой учета выручки денежных средств в организациях и у индивидуальных предпринимателей</a:t>
            </a:r>
          </a:p>
          <a:p>
            <a:r>
              <a:rPr lang="ru-RU" sz="2000" dirty="0">
                <a:solidFill>
                  <a:schemeClr val="tx1"/>
                </a:solidFill>
              </a:rPr>
              <a:t>(Приказ Минфина РФ от 17.10.2011 № </a:t>
            </a:r>
            <a:r>
              <a:rPr lang="ru-RU" sz="2000" dirty="0" smtClean="0">
                <a:solidFill>
                  <a:schemeClr val="tx1"/>
                </a:solidFill>
              </a:rPr>
              <a:t>133н)</a:t>
            </a:r>
            <a:endParaRPr lang="ru-RU" sz="2000" dirty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558801"/>
            <a:ext cx="7548638" cy="500782"/>
          </a:xfrm>
        </p:spPr>
        <p:txBody>
          <a:bodyPr/>
          <a:lstStyle/>
          <a:p>
            <a:r>
              <a:rPr lang="ru-RU" sz="2400" dirty="0" smtClean="0"/>
              <a:t>Регламенты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644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92087"/>
            <a:ext cx="8426901" cy="792088"/>
          </a:xfrm>
        </p:spPr>
        <p:txBody>
          <a:bodyPr/>
          <a:lstStyle/>
          <a:p>
            <a:r>
              <a:rPr lang="ru-RU" sz="2400" dirty="0" smtClean="0">
                <a:solidFill>
                  <a:srgbClr val="4F81BD"/>
                </a:solidFill>
              </a:rPr>
              <a:t>НОВОЕ В ПРИВЛЕЧЕНИИ К АДМИНИСТРАТИВНОЙ ОТВЕТСТВЕННОСТИ</a:t>
            </a:r>
            <a:endParaRPr lang="ru-RU" sz="2400" dirty="0">
              <a:solidFill>
                <a:srgbClr val="4F81BD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403431" y="4398168"/>
            <a:ext cx="503585" cy="549845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1832" y="1491630"/>
            <a:ext cx="3231368" cy="50405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Применение «налогового» автомата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51832" y="2154245"/>
            <a:ext cx="3231368" cy="25894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Увеличение срока давности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30525" y="2586293"/>
            <a:ext cx="3252675" cy="25894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Административное расследование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30128" y="3028551"/>
            <a:ext cx="3252675" cy="25894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Освобождение от ответственности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51435" y="3424899"/>
            <a:ext cx="3231368" cy="25894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Расширение состава АП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51435" y="3867893"/>
            <a:ext cx="3231368" cy="53314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tx1">
                <a:alpha val="40000"/>
              </a:schemeClr>
            </a:glow>
            <a:softEdge rad="31750"/>
          </a:effectLst>
          <a:scene3d>
            <a:camera prst="orthographicFront"/>
            <a:lightRig rig="flat" dir="t"/>
          </a:scene3d>
          <a:sp3d>
            <a:bevelT/>
            <a:contourClr>
              <a:schemeClr val="tx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Появление новых субъектов, привлекаемых к АО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29" y="1214613"/>
            <a:ext cx="4355593" cy="326125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08765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71550"/>
            <a:ext cx="7385470" cy="403545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8"/>
          <p:cNvSpPr>
            <a:spLocks noGrp="1"/>
          </p:cNvSpPr>
          <p:nvPr>
            <p:ph type="title"/>
          </p:nvPr>
        </p:nvSpPr>
        <p:spPr>
          <a:xfrm>
            <a:off x="251520" y="699542"/>
            <a:ext cx="7128792" cy="681472"/>
          </a:xfrm>
        </p:spPr>
        <p:txBody>
          <a:bodyPr/>
          <a:lstStyle/>
          <a:p>
            <a:r>
              <a:rPr lang="ru-RU" sz="2400" dirty="0" smtClean="0"/>
              <a:t>ОСВОБОЖДЕНИЕ ОТ АДМИНИСТРАТИВНОЙ ОТВЕТСТВЕННОСТИ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9122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/>
          </p:cNvSpPr>
          <p:nvPr>
            <p:ph type="title" idx="4294967295"/>
          </p:nvPr>
        </p:nvSpPr>
        <p:spPr>
          <a:xfrm>
            <a:off x="692804" y="2179886"/>
            <a:ext cx="7696817" cy="489830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>
              <a:lnSpc>
                <a:spcPts val="2348"/>
              </a:lnSpc>
            </a:pPr>
            <a:r>
              <a:rPr lang="ru-RU" sz="4200" dirty="0">
                <a:latin typeface="Trebuchet MS" panose="020B0603020202020204" pitchFamily="34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7295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 noGrp="1"/>
          </p:cNvSpPr>
          <p:nvPr>
            <p:ph type="title"/>
          </p:nvPr>
        </p:nvSpPr>
        <p:spPr>
          <a:xfrm>
            <a:off x="902726" y="367161"/>
            <a:ext cx="7338549" cy="829353"/>
          </a:xfrm>
        </p:spPr>
        <p:txBody>
          <a:bodyPr/>
          <a:lstStyle/>
          <a:p>
            <a:r>
              <a:rPr lang="ru-RU" altLang="ru-RU" sz="2400" dirty="0"/>
              <a:t>Основные </a:t>
            </a:r>
            <a:r>
              <a:rPr lang="ru-RU" altLang="ru-RU" sz="2400" dirty="0" smtClean="0"/>
              <a:t>изменения внесенные в закон о ККТ</a:t>
            </a:r>
            <a:endParaRPr lang="ru-RU" altLang="ru-RU" sz="2400" dirty="0"/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244684" y="4443958"/>
            <a:ext cx="791812" cy="519501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fld id="{26D50BEB-6209-4C03-8086-6A4F52D4C95A}" type="slidenum">
              <a:rPr lang="en-US" altLang="ru-RU" smtClean="0"/>
              <a:pPr/>
              <a:t>2</a:t>
            </a:fld>
            <a:endParaRPr lang="en-US" altLang="ru-RU" dirty="0" smtClean="0"/>
          </a:p>
        </p:txBody>
      </p:sp>
      <p:grpSp>
        <p:nvGrpSpPr>
          <p:cNvPr id="9" name="Группа 8"/>
          <p:cNvGrpSpPr/>
          <p:nvPr/>
        </p:nvGrpSpPr>
        <p:grpSpPr>
          <a:xfrm>
            <a:off x="877528" y="1102260"/>
            <a:ext cx="7645107" cy="881117"/>
            <a:chOff x="1399340" y="2255673"/>
            <a:chExt cx="6492038" cy="1295296"/>
          </a:xfrm>
          <a:scene3d>
            <a:camera prst="orthographicFront"/>
            <a:lightRig rig="flat" dir="t"/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399340" y="2399689"/>
              <a:ext cx="6492038" cy="115128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1417843" y="2255673"/>
              <a:ext cx="6379636" cy="10388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45384" tIns="0" rIns="245384" bIns="0" spcCol="1270" anchor="ctr"/>
            <a:lstStyle/>
            <a:p>
              <a:pPr algn="ctr" defTabSz="626158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800" b="1" dirty="0"/>
                <a:t>Передача фискальных данных  в режиме онлайн в ФНС через ОФД (договор с ОФД обязателен)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877528" y="2081920"/>
            <a:ext cx="7645107" cy="783151"/>
            <a:chOff x="247235" y="3545828"/>
            <a:chExt cx="6492038" cy="1151280"/>
          </a:xfrm>
          <a:scene3d>
            <a:camera prst="orthographicFront"/>
            <a:lightRig rig="fla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47235" y="3545828"/>
              <a:ext cx="6492038" cy="115128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03436" y="3602029"/>
              <a:ext cx="6379636" cy="10388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45384" tIns="0" rIns="245384" bIns="0" spcCol="1270" anchor="ctr"/>
            <a:lstStyle/>
            <a:p>
              <a:pPr algn="ctr" defTabSz="626158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800" b="1" dirty="0"/>
                <a:t>Регистрация, перерегистрация и снятие ККТ онлайн через кабинет ККТ</a:t>
              </a:r>
            </a:p>
          </p:txBody>
        </p:sp>
      </p:grpSp>
      <p:sp>
        <p:nvSpPr>
          <p:cNvPr id="17" name="Скругленный прямоугольник 4"/>
          <p:cNvSpPr/>
          <p:nvPr/>
        </p:nvSpPr>
        <p:spPr>
          <a:xfrm>
            <a:off x="944158" y="3404460"/>
            <a:ext cx="7199165" cy="706690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92038" tIns="0" rIns="192038" bIns="0" spcCol="994" anchor="ctr"/>
          <a:lstStyle/>
          <a:p>
            <a:pPr defTabSz="626158">
              <a:lnSpc>
                <a:spcPct val="90000"/>
              </a:lnSpc>
              <a:spcAft>
                <a:spcPct val="35000"/>
              </a:spcAft>
              <a:defRPr/>
            </a:pPr>
            <a:endParaRPr lang="ru-RU" sz="1400" b="1" dirty="0"/>
          </a:p>
        </p:txBody>
      </p:sp>
      <p:sp>
        <p:nvSpPr>
          <p:cNvPr id="20" name="Скругленный прямоугольник 4"/>
          <p:cNvSpPr/>
          <p:nvPr/>
        </p:nvSpPr>
        <p:spPr>
          <a:xfrm>
            <a:off x="828592" y="3502426"/>
            <a:ext cx="7563556" cy="706690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92038" tIns="0" rIns="192038" bIns="0" spcCol="994" anchor="ctr"/>
          <a:lstStyle/>
          <a:p>
            <a:pPr defTabSz="626158">
              <a:lnSpc>
                <a:spcPct val="90000"/>
              </a:lnSpc>
              <a:spcAft>
                <a:spcPct val="35000"/>
              </a:spcAft>
              <a:defRPr/>
            </a:pPr>
            <a:endParaRPr lang="ru-RU" sz="14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77528" y="3022940"/>
            <a:ext cx="7388944" cy="783151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1561" tIns="35780" rIns="71561" bIns="35780"/>
          <a:lstStyle/>
          <a:p>
            <a:pPr algn="ctr">
              <a:defRPr/>
            </a:pPr>
            <a:r>
              <a:rPr lang="ru-RU" sz="1800" b="1" dirty="0"/>
              <a:t>Обязательное применение ККТ для всех расчетов с физическими лицами (наличных и безналичных)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77528" y="3943273"/>
            <a:ext cx="7367156" cy="783151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71561" tIns="35780" rIns="71561" bIns="35780"/>
          <a:lstStyle/>
          <a:p>
            <a:pPr algn="ctr">
              <a:defRPr/>
            </a:pPr>
            <a:r>
              <a:rPr lang="ru-RU" sz="1800" b="1" dirty="0"/>
              <a:t>Электронный чек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57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9"/>
          <p:cNvSpPr txBox="1">
            <a:spLocks/>
          </p:cNvSpPr>
          <p:nvPr/>
        </p:nvSpPr>
        <p:spPr bwMode="auto">
          <a:xfrm>
            <a:off x="337170" y="699542"/>
            <a:ext cx="4313555" cy="52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760" tIns="31379" rIns="62760" bIns="31379" numCol="1" rtlCol="0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5pPr>
            <a:lvl6pPr marL="235406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6pPr>
            <a:lvl7pPr marL="470813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7pPr>
            <a:lvl8pPr marL="706219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8pPr>
            <a:lvl9pPr marL="941625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defTabSz="1218955">
              <a:lnSpc>
                <a:spcPts val="6077"/>
              </a:lnSpc>
            </a:pPr>
            <a:r>
              <a:rPr lang="ru-RU" dirty="0" smtClean="0">
                <a:solidFill>
                  <a:srgbClr val="0070C0"/>
                </a:solidFill>
              </a:rPr>
              <a:t>ИТОГИ РЕФОРМЫ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4631719"/>
              </p:ext>
            </p:extLst>
          </p:nvPr>
        </p:nvGraphicFramePr>
        <p:xfrm>
          <a:off x="337170" y="1243902"/>
          <a:ext cx="7992888" cy="3648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3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347615"/>
            <a:ext cx="7632700" cy="3364086"/>
          </a:xfrm>
        </p:spPr>
        <p:txBody>
          <a:bodyPr/>
          <a:lstStyle/>
          <a:p>
            <a:r>
              <a:rPr lang="ru-RU" sz="2000" dirty="0" smtClean="0"/>
              <a:t>Количество зарегистрированной ККТ- 66,2 тыс.</a:t>
            </a:r>
          </a:p>
          <a:p>
            <a:endParaRPr lang="ru-RU" sz="2000" dirty="0" smtClean="0"/>
          </a:p>
          <a:p>
            <a:r>
              <a:rPr lang="ru-RU" sz="2000" dirty="0" smtClean="0"/>
              <a:t>Количество пользователей – 31,3 тыс.</a:t>
            </a:r>
          </a:p>
          <a:p>
            <a:endParaRPr lang="ru-RU" sz="2000" dirty="0" smtClean="0"/>
          </a:p>
          <a:p>
            <a:r>
              <a:rPr lang="ru-RU" sz="2000" dirty="0" smtClean="0"/>
              <a:t>Количество ККТ в передающем режиме  - 62,4  тыс. (94%)</a:t>
            </a:r>
          </a:p>
          <a:p>
            <a:endParaRPr lang="ru-RU" sz="2000" dirty="0" smtClean="0"/>
          </a:p>
          <a:p>
            <a:r>
              <a:rPr lang="ru-RU" sz="2000" dirty="0" smtClean="0"/>
              <a:t>Количество ККТ в автономном режиме – 3,8 тыс. (</a:t>
            </a:r>
            <a:r>
              <a:rPr lang="ru-RU" sz="2000" dirty="0"/>
              <a:t>6</a:t>
            </a:r>
            <a:r>
              <a:rPr lang="ru-RU" sz="2000" dirty="0" smtClean="0"/>
              <a:t>%)</a:t>
            </a:r>
          </a:p>
          <a:p>
            <a:endParaRPr lang="ru-RU" sz="2000" dirty="0"/>
          </a:p>
          <a:p>
            <a:r>
              <a:rPr lang="ru-RU" sz="2000" dirty="0" smtClean="0"/>
              <a:t>Регистрация через личный кабинет – 57,1 тыс. (86%)</a:t>
            </a:r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339502"/>
            <a:ext cx="7548638" cy="1165449"/>
          </a:xfrm>
        </p:spPr>
        <p:txBody>
          <a:bodyPr/>
          <a:lstStyle/>
          <a:p>
            <a:r>
              <a:rPr lang="ru-RU" sz="2400" dirty="0" smtClean="0"/>
              <a:t>Регистрация «онлайн-касс» на 01.11.2019 в Новосибирской области</a:t>
            </a:r>
            <a:endParaRPr lang="ru-RU" sz="2400" dirty="0"/>
          </a:p>
        </p:txBody>
      </p:sp>
      <p:pic>
        <p:nvPicPr>
          <p:cNvPr id="1026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82" y="1887453"/>
            <a:ext cx="469573" cy="47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38" y="1189156"/>
            <a:ext cx="494984" cy="5592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65" y="2693771"/>
            <a:ext cx="550006" cy="4063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79" y="3425911"/>
            <a:ext cx="563978" cy="3634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58" y="4030620"/>
            <a:ext cx="568999" cy="500904"/>
          </a:xfrm>
          <a:prstGeom prst="rect">
            <a:avLst/>
          </a:prstGeom>
        </p:spPr>
      </p:pic>
      <p:sp>
        <p:nvSpPr>
          <p:cNvPr id="10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0" y="4371975"/>
            <a:ext cx="619125" cy="633413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2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9"/>
          <p:cNvSpPr>
            <a:spLocks noGrp="1"/>
          </p:cNvSpPr>
          <p:nvPr>
            <p:ph type="title"/>
          </p:nvPr>
        </p:nvSpPr>
        <p:spPr>
          <a:xfrm>
            <a:off x="787340" y="394159"/>
            <a:ext cx="5819527" cy="394158"/>
          </a:xfrm>
        </p:spPr>
        <p:txBody>
          <a:bodyPr lIns="47064" tIns="23531" rIns="47064" bIns="23531"/>
          <a:lstStyle/>
          <a:p>
            <a:pPr defTabSz="913148" fontAlgn="base">
              <a:lnSpc>
                <a:spcPts val="4559"/>
              </a:lnSpc>
              <a:spcAft>
                <a:spcPct val="0"/>
              </a:spcAft>
            </a:pPr>
            <a:r>
              <a:rPr lang="ru-RU" altLang="ru-RU" sz="2400" dirty="0"/>
              <a:t>Личный кабинет пользователя ККТ</a:t>
            </a:r>
          </a:p>
        </p:txBody>
      </p:sp>
      <p:sp>
        <p:nvSpPr>
          <p:cNvPr id="24579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16416" y="4371950"/>
            <a:ext cx="554731" cy="576063"/>
          </a:xfrm>
          <a:prstGeom prst="rect">
            <a:avLst/>
          </a:prstGeom>
          <a:noFill/>
        </p:spPr>
        <p:txBody>
          <a:bodyPr lIns="71561" tIns="35780" rIns="71561" bIns="35780"/>
          <a:lstStyle>
            <a:lvl1pPr defTabSz="708155">
              <a:defRPr sz="1600">
                <a:solidFill>
                  <a:schemeClr val="tx1"/>
                </a:solidFill>
                <a:latin typeface="Arial" pitchFamily="34" charset="0"/>
              </a:defRPr>
            </a:lvl1pPr>
            <a:lvl2pPr defTabSz="708155">
              <a:defRPr sz="1600">
                <a:solidFill>
                  <a:schemeClr val="tx1"/>
                </a:solidFill>
                <a:latin typeface="Arial" pitchFamily="34" charset="0"/>
              </a:defRPr>
            </a:lvl2pPr>
            <a:lvl3pPr defTabSz="708155">
              <a:defRPr sz="1600">
                <a:solidFill>
                  <a:schemeClr val="tx1"/>
                </a:solidFill>
                <a:latin typeface="Arial" pitchFamily="34" charset="0"/>
              </a:defRPr>
            </a:lvl3pPr>
            <a:lvl4pPr defTabSz="708155"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defTabSz="708155">
              <a:defRPr sz="1600">
                <a:solidFill>
                  <a:schemeClr val="tx1"/>
                </a:solidFill>
                <a:latin typeface="Arial" pitchFamily="34" charset="0"/>
              </a:defRPr>
            </a:lvl5pPr>
            <a:lvl6pPr marL="1989047" indent="-200023" defTabSz="70815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6pPr>
            <a:lvl7pPr marL="2346851" indent="-200023" defTabSz="70815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7pPr>
            <a:lvl8pPr marL="2704656" indent="-200023" defTabSz="70815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8pPr>
            <a:lvl9pPr marL="3062461" indent="-200023" defTabSz="70815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100" dirty="0" smtClean="0">
                <a:solidFill>
                  <a:schemeClr val="bg1"/>
                </a:solidFill>
                <a:latin typeface="Calibri" pitchFamily="34" charset="0"/>
              </a:rPr>
              <a:t>  </a:t>
            </a:r>
            <a:fld id="{B8721724-7413-44F8-89C2-6F769CD6B0EF}" type="slidenum">
              <a:rPr lang="ru-RU" altLang="ru-RU" sz="2100" smtClean="0">
                <a:solidFill>
                  <a:schemeClr val="bg1"/>
                </a:solidFill>
                <a:latin typeface="Calibri" pitchFamily="34" charset="0"/>
              </a:rPr>
              <a:pPr/>
              <a:t>5</a:t>
            </a:fld>
            <a:endParaRPr lang="ru-RU" altLang="ru-RU" sz="21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80" name="Прямоугольник 5"/>
          <p:cNvSpPr>
            <a:spLocks noChangeArrowheads="1"/>
          </p:cNvSpPr>
          <p:nvPr/>
        </p:nvSpPr>
        <p:spPr bwMode="auto">
          <a:xfrm>
            <a:off x="595935" y="904945"/>
            <a:ext cx="8191048" cy="83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6" tIns="45713" rIns="91426" bIns="45713">
            <a:spAutoFit/>
          </a:bodyPr>
          <a:lstStyle>
            <a:lvl1pPr marL="247650" indent="-24765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1588" indent="-255588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98788" indent="-255588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5988" indent="-255588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3188" indent="-255588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buFont typeface="Wingdings" pitchFamily="2" charset="2"/>
              <a:buChar char="ü"/>
            </a:pPr>
            <a:r>
              <a:rPr lang="ru-RU" altLang="ru-RU" sz="1600" b="1">
                <a:solidFill>
                  <a:srgbClr val="00CC00"/>
                </a:solidFill>
                <a:cs typeface="Times New Roman" pitchFamily="18" charset="0"/>
              </a:rPr>
              <a:t>Доступ на сайте </a:t>
            </a:r>
            <a:r>
              <a:rPr lang="en-US" altLang="ru-RU" sz="1600" b="1">
                <a:solidFill>
                  <a:srgbClr val="00CC00"/>
                </a:solidFill>
                <a:cs typeface="Times New Roman" pitchFamily="18" charset="0"/>
                <a:hlinkClick r:id="rId2"/>
              </a:rPr>
              <a:t>www.nalog.ru</a:t>
            </a:r>
            <a:r>
              <a:rPr lang="en-US" altLang="ru-RU" sz="1600" b="1">
                <a:solidFill>
                  <a:srgbClr val="00CC00"/>
                </a:solidFill>
                <a:cs typeface="Times New Roman" pitchFamily="18" charset="0"/>
              </a:rPr>
              <a:t> </a:t>
            </a:r>
            <a:r>
              <a:rPr lang="ru-RU" altLang="ru-RU" sz="1600" b="1">
                <a:solidFill>
                  <a:srgbClr val="00CC00"/>
                </a:solidFill>
                <a:cs typeface="Times New Roman" pitchFamily="18" charset="0"/>
              </a:rPr>
              <a:t>через Личный кабинет налогоплательщика – юридического лица и Личный кабинет налогоплательщика – индивидуального предпринимателя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7340" y="1726378"/>
            <a:ext cx="3124924" cy="3090635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582" name="Группа 8"/>
          <p:cNvGrpSpPr>
            <a:grpSpLocks/>
          </p:cNvGrpSpPr>
          <p:nvPr/>
        </p:nvGrpSpPr>
        <p:grpSpPr bwMode="auto">
          <a:xfrm>
            <a:off x="1119924" y="1810970"/>
            <a:ext cx="2413603" cy="336925"/>
            <a:chOff x="205963" y="1947596"/>
            <a:chExt cx="1127546" cy="401113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05963" y="1962738"/>
              <a:ext cx="1127546" cy="38597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6"/>
            <p:cNvSpPr/>
            <p:nvPr/>
          </p:nvSpPr>
          <p:spPr>
            <a:xfrm>
              <a:off x="228793" y="1947596"/>
              <a:ext cx="1104716" cy="363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 defTabSz="62220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/>
                <a:t>Сегодня</a:t>
              </a:r>
            </a:p>
          </p:txBody>
        </p:sp>
      </p:grpSp>
      <p:sp>
        <p:nvSpPr>
          <p:cNvPr id="15" name="Скругленный прямоугольник 14"/>
          <p:cNvSpPr/>
          <p:nvPr/>
        </p:nvSpPr>
        <p:spPr>
          <a:xfrm>
            <a:off x="4775623" y="1736458"/>
            <a:ext cx="3124924" cy="3090635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584" name="Группа 16"/>
          <p:cNvGrpSpPr>
            <a:grpSpLocks/>
          </p:cNvGrpSpPr>
          <p:nvPr/>
        </p:nvGrpSpPr>
        <p:grpSpPr bwMode="auto">
          <a:xfrm>
            <a:off x="5131283" y="1814209"/>
            <a:ext cx="2413603" cy="323966"/>
            <a:chOff x="217268" y="1936291"/>
            <a:chExt cx="1127546" cy="385971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17268" y="1936291"/>
              <a:ext cx="1127546" cy="38597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6"/>
            <p:cNvSpPr/>
            <p:nvPr/>
          </p:nvSpPr>
          <p:spPr>
            <a:xfrm>
              <a:off x="228683" y="1947871"/>
              <a:ext cx="1104716" cy="3628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90" tIns="8890" rIns="8890" bIns="8890" spcCol="1270" anchor="ctr"/>
            <a:lstStyle/>
            <a:p>
              <a:pPr algn="ctr" defTabSz="622206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dirty="0" smtClean="0"/>
                <a:t>  Развитие</a:t>
              </a:r>
              <a:endParaRPr lang="ru-RU" sz="1400" b="1" dirty="0"/>
            </a:p>
          </p:txBody>
        </p:sp>
      </p:grpSp>
      <p:sp>
        <p:nvSpPr>
          <p:cNvPr id="24585" name="Rectangle 1"/>
          <p:cNvSpPr>
            <a:spLocks noChangeArrowheads="1"/>
          </p:cNvSpPr>
          <p:nvPr/>
        </p:nvSpPr>
        <p:spPr bwMode="auto">
          <a:xfrm>
            <a:off x="959741" y="2589286"/>
            <a:ext cx="2732611" cy="138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 anchor="ctr">
            <a:spAutoFit/>
          </a:bodyPr>
          <a:lstStyle>
            <a:lvl1pPr indent="338138" defTabSz="1166813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457200" indent="95250" defTabSz="1166813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914400" indent="-258763" defTabSz="1166813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371600" indent="-1241425" algn="just" defTabSz="1166813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828800" indent="396875" defTabSz="1166813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Char char="•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Регистрация (перерегистрация) и снятие с регистрационного учета ККТ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algn="just">
              <a:spcBef>
                <a:spcPct val="0"/>
              </a:spcBef>
              <a:buFontTx/>
              <a:buChar char="•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Подача заявлений о включении в реестр ККТ и ФН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ct val="0"/>
              </a:spcBef>
              <a:buFontTx/>
              <a:buChar char="•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Подача уведомлений о включении в реестр ККТ </a:t>
            </a:r>
            <a:r>
              <a:rPr lang="ru-RU" altLang="ru-RU" sz="12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сведений </a:t>
            </a: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об изготовленных экземплярах ККТ и </a:t>
            </a:r>
            <a:r>
              <a:rPr lang="ru-RU" altLang="ru-RU" sz="1200" dirty="0" smtClean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ФН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6" name="Rectangle 2"/>
          <p:cNvSpPr>
            <a:spLocks noChangeArrowheads="1"/>
          </p:cNvSpPr>
          <p:nvPr/>
        </p:nvSpPr>
        <p:spPr bwMode="auto">
          <a:xfrm>
            <a:off x="4922230" y="2404620"/>
            <a:ext cx="2828993" cy="175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6" tIns="45713" rIns="91426" bIns="45713" anchor="ctr">
            <a:spAutoFit/>
          </a:bodyPr>
          <a:lstStyle>
            <a:lvl1pPr marL="361950" indent="-361950" defTabSz="1166813">
              <a:spcBef>
                <a:spcPct val="20000"/>
              </a:spcBef>
              <a:buFont typeface="+mj-lt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107950" indent="460375" defTabSz="1166813">
              <a:spcBef>
                <a:spcPct val="20000"/>
              </a:spcBef>
              <a:buFont typeface="Arial" pitchFamily="34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914400" indent="-258763" defTabSz="1166813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371600" indent="-1241425" algn="just" defTabSz="1166813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828800" indent="396875" defTabSz="1166813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indent="396875" defTabSz="1166813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lvl="1" algn="just" eaLnBrk="1" hangingPunct="1">
              <a:spcBef>
                <a:spcPct val="0"/>
              </a:spcBef>
              <a:buFont typeface="Symbol" pitchFamily="18" charset="2"/>
              <a:buChar char="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Запросы налоговых органов и ответы на запросы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1" algn="just">
              <a:spcBef>
                <a:spcPct val="0"/>
              </a:spcBef>
              <a:buFont typeface="Symbol" pitchFamily="18" charset="2"/>
              <a:buChar char="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Материалы по административным правонарушениям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spcBef>
                <a:spcPct val="0"/>
              </a:spcBef>
              <a:buFont typeface="Symbol" pitchFamily="18" charset="2"/>
              <a:buChar char="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Возможность признания (непризнания) вменяемого правонарушения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algn="just">
              <a:spcBef>
                <a:spcPct val="0"/>
              </a:spcBef>
              <a:buFont typeface="Symbol" pitchFamily="18" charset="2"/>
              <a:buChar char=""/>
            </a:pPr>
            <a:r>
              <a:rPr lang="ru-RU" altLang="ru-RU" sz="1200" dirty="0">
                <a:solidFill>
                  <a:schemeClr val="tx1"/>
                </a:solidFill>
                <a:ea typeface="Calibri" pitchFamily="34" charset="0"/>
                <a:cs typeface="Calibri" pitchFamily="34" charset="0"/>
              </a:rPr>
              <a:t>Сообщение о совершенной ошибке при применении ККТ</a:t>
            </a:r>
            <a:endParaRPr lang="ru-RU" alt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68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9"/>
          <p:cNvSpPr txBox="1">
            <a:spLocks/>
          </p:cNvSpPr>
          <p:nvPr/>
        </p:nvSpPr>
        <p:spPr bwMode="auto">
          <a:xfrm>
            <a:off x="277863" y="411510"/>
            <a:ext cx="6958433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760" tIns="31379" rIns="62760" bIns="31379" numCol="1" rtlCol="0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5pPr>
            <a:lvl6pPr marL="235406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6pPr>
            <a:lvl7pPr marL="470813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7pPr>
            <a:lvl8pPr marL="706219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8pPr>
            <a:lvl9pPr marL="941625" algn="l" defTabSz="469995" rtl="0" eaLnBrk="1" fontAlgn="base" hangingPunct="1">
              <a:lnSpc>
                <a:spcPts val="2349"/>
              </a:lnSpc>
              <a:spcBef>
                <a:spcPct val="0"/>
              </a:spcBef>
              <a:spcAft>
                <a:spcPct val="0"/>
              </a:spcAft>
              <a:defRPr sz="19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defTabSz="1218955">
              <a:lnSpc>
                <a:spcPts val="6077"/>
              </a:lnSpc>
            </a:pPr>
            <a:r>
              <a:rPr lang="ru-RU" dirty="0" smtClean="0">
                <a:solidFill>
                  <a:srgbClr val="0070C0"/>
                </a:solidFill>
              </a:rPr>
              <a:t>ЗАКОНОДАТЕЛЬСТВО РФ О ПРИМЕНЕНИИ ККТ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1323" y="2659083"/>
            <a:ext cx="5030041" cy="1131302"/>
          </a:xfrm>
          <a:prstGeom prst="rect">
            <a:avLst/>
          </a:prstGeom>
        </p:spPr>
        <p:txBody>
          <a:bodyPr vert="horz" wrap="square" lIns="53703" tIns="26852" rIns="53703" bIns="26852" rtlCol="0" anchor="ctr">
            <a:normAutofit/>
          </a:bodyPr>
          <a:lstStyle/>
          <a:p>
            <a:pPr marL="353109" indent="-353109" defTabSz="537056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ru-RU" sz="2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8739" y="2283718"/>
            <a:ext cx="6326494" cy="259228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dirty="0" smtClean="0"/>
              <a:t>Распоряжение  Правительства РФ  № 698-р от 14.04.17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Постановление Правительства РФ № 296 от 15.03.17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Постановление Правительства РФ № 70 от 25.01.17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Приказ ФНС России  № ММВ-7-20/483 от 29.05.17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Приказ ФНС России № ММВ-7-20/232 от 21.03.17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Приказ ФНС России № ММВ-7-20/484 от 09.08.17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Приказ ФНС России №ММВ-7-20/229 от 21.03.17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Постановление Правительства НСО №129-п от 04.04.2017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Постановление Правительства НСО №</a:t>
            </a:r>
            <a:r>
              <a:rPr lang="ru-RU" dirty="0" smtClean="0">
                <a:solidFill>
                  <a:schemeClr val="bg1"/>
                </a:solidFill>
              </a:rPr>
              <a:t>130-п </a:t>
            </a:r>
            <a:r>
              <a:rPr lang="ru-RU" dirty="0">
                <a:solidFill>
                  <a:schemeClr val="bg1"/>
                </a:solidFill>
              </a:rPr>
              <a:t>от 04.04.2017</a:t>
            </a:r>
            <a:endParaRPr lang="ru-RU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03569" y="468630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7863" y="1327659"/>
            <a:ext cx="508698" cy="340085"/>
          </a:xfrm>
          <a:prstGeom prst="roundRect">
            <a:avLst>
              <a:gd name="adj" fmla="val 16670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6000" b="-56000"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Скругленный прямоугольник 10"/>
          <p:cNvSpPr/>
          <p:nvPr/>
        </p:nvSpPr>
        <p:spPr>
          <a:xfrm>
            <a:off x="277863" y="1770534"/>
            <a:ext cx="508698" cy="360040"/>
          </a:xfrm>
          <a:prstGeom prst="roundRect">
            <a:avLst>
              <a:gd name="adj" fmla="val 16670"/>
            </a:avLst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6000" b="-56000"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>
            <a:off x="816597" y="1771437"/>
            <a:ext cx="5768636" cy="35913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metal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/>
          </a:p>
          <a:p>
            <a:pPr lvl="0"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Принятые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соответствии с ним нормативные правовые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акты: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30312" y="1327659"/>
            <a:ext cx="2731918" cy="36004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Федеральный закон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54-ФЗ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 descr="C:\Program Files (x86)\Microsoft Office\MEDIA\OFFICE14\Lines\BD21325_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38" y="4714081"/>
            <a:ext cx="6326495" cy="17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Группа 23"/>
          <p:cNvGrpSpPr/>
          <p:nvPr/>
        </p:nvGrpSpPr>
        <p:grpSpPr>
          <a:xfrm>
            <a:off x="6786919" y="3075807"/>
            <a:ext cx="1539952" cy="1723750"/>
            <a:chOff x="0" y="0"/>
            <a:chExt cx="2111097" cy="3943315"/>
          </a:xfrm>
          <a:scene3d>
            <a:camera prst="orthographicFront"/>
            <a:lightRig rig="fla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0" y="0"/>
              <a:ext cx="2082432" cy="3943315"/>
            </a:xfrm>
            <a:prstGeom prst="roundRect">
              <a:avLst>
                <a:gd name="adj" fmla="val 10000"/>
              </a:avLst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28665" y="2263429"/>
              <a:ext cx="2082432" cy="15773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464" tIns="156464" rIns="156464" bIns="156464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/>
                <a:t>Акты ГМЭК с 01.07.2017 не применяются</a:t>
              </a:r>
              <a:endParaRPr lang="ru-RU" kern="1200" dirty="0"/>
            </a:p>
          </p:txBody>
        </p:sp>
      </p:grpSp>
      <p:sp>
        <p:nvSpPr>
          <p:cNvPr id="27" name="Овал 26"/>
          <p:cNvSpPr/>
          <p:nvPr/>
        </p:nvSpPr>
        <p:spPr>
          <a:xfrm>
            <a:off x="7222659" y="3224735"/>
            <a:ext cx="656562" cy="670044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04166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771550"/>
            <a:ext cx="8208912" cy="4176464"/>
          </a:xfrm>
        </p:spPr>
        <p:txBody>
          <a:bodyPr/>
          <a:lstStyle/>
          <a:p>
            <a:pPr marL="570255" indent="-285750">
              <a:buFontTx/>
              <a:buChar char="-"/>
            </a:pPr>
            <a:endParaRPr lang="ru-RU" sz="1800" dirty="0" smtClean="0"/>
          </a:p>
          <a:p>
            <a:pPr marL="570255" indent="-285750">
              <a:buFontTx/>
              <a:buChar char="-"/>
            </a:pPr>
            <a:r>
              <a:rPr lang="ru-RU" sz="1800" dirty="0" smtClean="0"/>
              <a:t>От 06.08.2018 № ЕД-4-20/15240</a:t>
            </a:r>
            <a:r>
              <a:rPr lang="en-US" sz="1800" dirty="0" smtClean="0"/>
              <a:t>@</a:t>
            </a:r>
            <a:r>
              <a:rPr lang="ru-RU" sz="1800" dirty="0" smtClean="0"/>
              <a:t> «Об особенностях формирования кассового чека коррекции»</a:t>
            </a:r>
          </a:p>
          <a:p>
            <a:pPr marL="570255" indent="-285750">
              <a:buFontTx/>
              <a:buChar char="-"/>
            </a:pPr>
            <a:r>
              <a:rPr lang="ru-RU" sz="1800" dirty="0"/>
              <a:t>О</a:t>
            </a:r>
            <a:r>
              <a:rPr lang="ru-RU" sz="1800" dirty="0" smtClean="0"/>
              <a:t>т </a:t>
            </a:r>
            <a:r>
              <a:rPr lang="ru-RU" sz="1800" dirty="0"/>
              <a:t>10.08.2018 № АС-4-20/15566</a:t>
            </a:r>
            <a:r>
              <a:rPr lang="en-US" sz="1800" dirty="0"/>
              <a:t>@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«</a:t>
            </a:r>
            <a:r>
              <a:rPr lang="ru-RU" sz="1800" dirty="0"/>
              <a:t>Выплате денежных  средств физическому  лицу по договору </a:t>
            </a:r>
            <a:r>
              <a:rPr lang="ru-RU" sz="1800" dirty="0" smtClean="0"/>
              <a:t>ГПХ»</a:t>
            </a:r>
          </a:p>
          <a:p>
            <a:pPr marL="570255" indent="-285750">
              <a:buFontTx/>
              <a:buChar char="-"/>
            </a:pPr>
            <a:r>
              <a:rPr lang="ru-RU" sz="1800" dirty="0" smtClean="0"/>
              <a:t>От 21.08.2019 № АС-4-20/16571</a:t>
            </a:r>
            <a:r>
              <a:rPr lang="en-US" sz="1800" dirty="0" smtClean="0"/>
              <a:t>@</a:t>
            </a:r>
            <a:r>
              <a:rPr lang="ru-RU" sz="1800" dirty="0" smtClean="0"/>
              <a:t> «О применении ККТ при расчетах между юридическими лицами и ИП»</a:t>
            </a:r>
          </a:p>
          <a:p>
            <a:pPr marL="570255" indent="-285750">
              <a:buFontTx/>
              <a:buChar char="-"/>
            </a:pPr>
            <a:r>
              <a:rPr lang="ru-RU" sz="1800" dirty="0" smtClean="0"/>
              <a:t>От 18.09.2018 № ЕД-4-20/18186</a:t>
            </a:r>
            <a:r>
              <a:rPr lang="en-US" sz="1800" dirty="0" smtClean="0"/>
              <a:t>@</a:t>
            </a:r>
            <a:r>
              <a:rPr lang="ru-RU" sz="1800" dirty="0" smtClean="0"/>
              <a:t>, от 19.10.2018 № ЕД-4-20/20518</a:t>
            </a:r>
            <a:r>
              <a:rPr lang="en-US" sz="1800" dirty="0" smtClean="0"/>
              <a:t>@</a:t>
            </a:r>
            <a:r>
              <a:rPr lang="ru-RU" sz="1800" dirty="0" smtClean="0"/>
              <a:t> «О применении ККТ при предоставлении займов»</a:t>
            </a:r>
          </a:p>
          <a:p>
            <a:pPr marL="570255" indent="-285750">
              <a:buFontTx/>
              <a:buChar char="-"/>
            </a:pPr>
            <a:r>
              <a:rPr lang="ru-RU" sz="1800" dirty="0"/>
              <a:t>О</a:t>
            </a:r>
            <a:r>
              <a:rPr lang="ru-RU" sz="1800" dirty="0" smtClean="0"/>
              <a:t>т </a:t>
            </a:r>
            <a:r>
              <a:rPr lang="ru-RU" sz="1800" dirty="0"/>
              <a:t>28.05.2018 № ЕД-4-20/10222 «Об использовании ФН» </a:t>
            </a:r>
            <a:endParaRPr lang="ru-RU" sz="1800" dirty="0" smtClean="0"/>
          </a:p>
          <a:p>
            <a:pPr marL="570255" indent="-285750">
              <a:buFontTx/>
              <a:buChar char="-"/>
            </a:pPr>
            <a:r>
              <a:rPr lang="ru-RU" sz="1800" dirty="0" smtClean="0"/>
              <a:t>методические </a:t>
            </a:r>
            <a:r>
              <a:rPr lang="ru-RU" sz="1800" dirty="0"/>
              <a:t>указания по формированию фискальных документов размещены на сайте ФНС России </a:t>
            </a:r>
            <a:r>
              <a:rPr lang="ru-RU" sz="1800" dirty="0">
                <a:hlinkClick r:id="rId2"/>
              </a:rPr>
              <a:t>https://kkt-online.nalog.ru</a:t>
            </a:r>
            <a:r>
              <a:rPr lang="ru-RU" sz="1800" dirty="0"/>
              <a:t> в разделе «Методические указания</a:t>
            </a:r>
            <a:r>
              <a:rPr lang="ru-RU" sz="1800" dirty="0" smtClean="0"/>
              <a:t>»</a:t>
            </a:r>
            <a:endParaRPr lang="ru-RU" sz="1800" dirty="0"/>
          </a:p>
          <a:p>
            <a:pPr marL="570255" indent="-285750">
              <a:buFontTx/>
              <a:buChar char="-"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339503"/>
            <a:ext cx="7548638" cy="576063"/>
          </a:xfrm>
        </p:spPr>
        <p:txBody>
          <a:bodyPr/>
          <a:lstStyle/>
          <a:p>
            <a:r>
              <a:rPr lang="ru-RU" sz="2400" dirty="0"/>
              <a:t>П</a:t>
            </a:r>
            <a:r>
              <a:rPr lang="ru-RU" sz="2400" dirty="0" smtClean="0"/>
              <a:t>исьма ФНС России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2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339503"/>
            <a:ext cx="7548638" cy="576064"/>
          </a:xfrm>
        </p:spPr>
        <p:txBody>
          <a:bodyPr/>
          <a:lstStyle/>
          <a:p>
            <a:r>
              <a:rPr lang="ru-RU" sz="2400" dirty="0" smtClean="0"/>
              <a:t>Виды нарушений (%)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7700295"/>
              </p:ext>
            </p:extLst>
          </p:nvPr>
        </p:nvGraphicFramePr>
        <p:xfrm>
          <a:off x="467544" y="843558"/>
          <a:ext cx="7632700" cy="3926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0197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 descr="C:\Users\5400-00-220\Desktop\ДОКЛАДЫ\ДОКЛАД_ККТ\Снегирев\АС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1509"/>
            <a:ext cx="7992888" cy="443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01678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46035</TotalTime>
  <Words>537</Words>
  <Application>Microsoft Office PowerPoint</Application>
  <PresentationFormat>Экран (16:9)</PresentationFormat>
  <Paragraphs>100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Present_FNS2012_16-9</vt:lpstr>
      <vt:lpstr>Новый порядок применения ККТ</vt:lpstr>
      <vt:lpstr>Основные изменения внесенные в закон о ККТ</vt:lpstr>
      <vt:lpstr>Презентация PowerPoint</vt:lpstr>
      <vt:lpstr>Регистрация «онлайн-касс» на 01.11.2019 в Новосибирской области</vt:lpstr>
      <vt:lpstr>Личный кабинет пользователя ККТ</vt:lpstr>
      <vt:lpstr>Презентация PowerPoint</vt:lpstr>
      <vt:lpstr>Письма ФНС России</vt:lpstr>
      <vt:lpstr>Виды нарушений (%)</vt:lpstr>
      <vt:lpstr>Презентация PowerPoint</vt:lpstr>
      <vt:lpstr>Мобильное приложение проверки чеков</vt:lpstr>
      <vt:lpstr>Регламенты</vt:lpstr>
      <vt:lpstr>НОВОЕ В ПРИВЛЕЧЕНИИ К АДМИНИСТРАТИВНОЙ ОТВЕТСТВЕННОСТИ</vt:lpstr>
      <vt:lpstr>ОСВОБОЖДЕНИЕ ОТ АДМИНИСТРАТИВНОЙ ОТВЕТСТВЕННОСТИ</vt:lpstr>
      <vt:lpstr>Благодарю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Шаповалов В. В.</cp:lastModifiedBy>
  <cp:revision>1530</cp:revision>
  <cp:lastPrinted>2017-07-27T04:42:09Z</cp:lastPrinted>
  <dcterms:created xsi:type="dcterms:W3CDTF">2013-04-18T07:19:29Z</dcterms:created>
  <dcterms:modified xsi:type="dcterms:W3CDTF">2019-11-18T03:15:13Z</dcterms:modified>
</cp:coreProperties>
</file>