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410" r:id="rId2"/>
    <p:sldId id="402" r:id="rId3"/>
    <p:sldId id="401" r:id="rId4"/>
    <p:sldId id="383" r:id="rId5"/>
    <p:sldId id="380" r:id="rId6"/>
    <p:sldId id="391" r:id="rId7"/>
    <p:sldId id="392" r:id="rId8"/>
    <p:sldId id="393" r:id="rId9"/>
    <p:sldId id="397" r:id="rId10"/>
    <p:sldId id="398" r:id="rId11"/>
    <p:sldId id="399" r:id="rId12"/>
    <p:sldId id="403" r:id="rId13"/>
    <p:sldId id="411" r:id="rId14"/>
    <p:sldId id="348" r:id="rId15"/>
  </p:sldIdLst>
  <p:sldSz cx="9906000" cy="6858000" type="A4"/>
  <p:notesSz cx="9926638" cy="6797675"/>
  <p:defaultTextStyle>
    <a:defPPr>
      <a:defRPr lang="ru-RU"/>
    </a:defPPr>
    <a:lvl1pPr marL="0" algn="l" defTabSz="8316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15822" algn="l" defTabSz="8316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31642" algn="l" defTabSz="8316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47467" algn="l" defTabSz="8316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63289" algn="l" defTabSz="8316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79106" algn="l" defTabSz="8316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94930" algn="l" defTabSz="8316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910754" algn="l" defTabSz="8316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326573" algn="l" defTabSz="8316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FE322B0-61FE-4CFC-9825-D6ED03D09A16}">
          <p14:sldIdLst>
            <p14:sldId id="410"/>
            <p14:sldId id="402"/>
            <p14:sldId id="401"/>
            <p14:sldId id="383"/>
            <p14:sldId id="380"/>
            <p14:sldId id="391"/>
            <p14:sldId id="392"/>
            <p14:sldId id="393"/>
            <p14:sldId id="397"/>
            <p14:sldId id="398"/>
            <p14:sldId id="399"/>
            <p14:sldId id="403"/>
            <p14:sldId id="411"/>
            <p14:sldId id="34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251" userDrawn="1">
          <p15:clr>
            <a:srgbClr val="A4A3A4"/>
          </p15:clr>
        </p15:guide>
        <p15:guide id="2" orient="horz" pos="709" userDrawn="1">
          <p15:clr>
            <a:srgbClr val="A4A3A4"/>
          </p15:clr>
        </p15:guide>
        <p15:guide id="3" orient="horz" pos="2976" userDrawn="1">
          <p15:clr>
            <a:srgbClr val="A4A3A4"/>
          </p15:clr>
        </p15:guide>
        <p15:guide id="4" orient="horz" pos="4470" userDrawn="1">
          <p15:clr>
            <a:srgbClr val="A4A3A4"/>
          </p15:clr>
        </p15:guide>
        <p15:guide id="5" pos="3664" userDrawn="1">
          <p15:clr>
            <a:srgbClr val="A4A3A4"/>
          </p15:clr>
        </p15:guide>
        <p15:guide id="6" pos="1986" userDrawn="1">
          <p15:clr>
            <a:srgbClr val="A4A3A4"/>
          </p15:clr>
        </p15:guide>
        <p15:guide id="7" pos="2984" userDrawn="1">
          <p15:clr>
            <a:srgbClr val="A4A3A4"/>
          </p15:clr>
        </p15:guide>
        <p15:guide id="8" pos="7557" userDrawn="1">
          <p15:clr>
            <a:srgbClr val="A4A3A4"/>
          </p15:clr>
        </p15:guide>
        <p15:guide id="9" pos="8117" userDrawn="1">
          <p15:clr>
            <a:srgbClr val="A4A3A4"/>
          </p15:clr>
        </p15:guide>
        <p15:guide id="10" pos="762" userDrawn="1">
          <p15:clr>
            <a:srgbClr val="A4A3A4"/>
          </p15:clr>
        </p15:guide>
        <p15:guide id="11" orient="horz" pos="3022" userDrawn="1">
          <p15:clr>
            <a:srgbClr val="A4A3A4"/>
          </p15:clr>
        </p15:guide>
        <p15:guide id="12" orient="horz" pos="2704" userDrawn="1">
          <p15:clr>
            <a:srgbClr val="A4A3A4"/>
          </p15:clr>
        </p15:guide>
        <p15:guide id="13" orient="horz" pos="2069" userDrawn="1">
          <p15:clr>
            <a:srgbClr val="A4A3A4"/>
          </p15:clr>
        </p15:guide>
        <p15:guide id="14" orient="horz" pos="4054">
          <p15:clr>
            <a:srgbClr val="A4A3A4"/>
          </p15:clr>
        </p15:guide>
        <p15:guide id="15" pos="3120">
          <p15:clr>
            <a:srgbClr val="A4A3A4"/>
          </p15:clr>
        </p15:guide>
        <p15:guide id="16" pos="767">
          <p15:clr>
            <a:srgbClr val="A4A3A4"/>
          </p15:clr>
        </p15:guide>
        <p15:guide id="17" pos="2530" userDrawn="1">
          <p15:clr>
            <a:srgbClr val="A4A3A4"/>
          </p15:clr>
        </p15:guide>
        <p15:guide id="18" pos="4844" userDrawn="1">
          <p15:clr>
            <a:srgbClr val="A4A3A4"/>
          </p15:clr>
        </p15:guide>
        <p15:guide id="19" pos="3483" userDrawn="1">
          <p15:clr>
            <a:srgbClr val="A4A3A4"/>
          </p15:clr>
        </p15:guide>
        <p15:guide id="20" pos="217" userDrawn="1">
          <p15:clr>
            <a:srgbClr val="A4A3A4"/>
          </p15:clr>
        </p15:guide>
        <p15:guide id="21" orient="horz" pos="40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93CDDD"/>
    <a:srgbClr val="000000"/>
    <a:srgbClr val="17375E"/>
    <a:srgbClr val="558ED5"/>
    <a:srgbClr val="4F81BD"/>
    <a:srgbClr val="FF0000"/>
    <a:srgbClr val="10253F"/>
    <a:srgbClr val="1F497D"/>
    <a:srgbClr val="8064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8" autoAdjust="0"/>
    <p:restoredTop sz="96433" autoAdjust="0"/>
  </p:normalViewPr>
  <p:slideViewPr>
    <p:cSldViewPr showGuides="1">
      <p:cViewPr varScale="1">
        <p:scale>
          <a:sx n="113" d="100"/>
          <a:sy n="113" d="100"/>
        </p:scale>
        <p:origin x="-1464" y="-96"/>
      </p:cViewPr>
      <p:guideLst>
        <p:guide orient="horz" pos="2251"/>
        <p:guide orient="horz" pos="709"/>
        <p:guide orient="horz" pos="2976"/>
        <p:guide orient="horz" pos="4471"/>
        <p:guide orient="horz" pos="3023"/>
        <p:guide orient="horz" pos="2704"/>
        <p:guide orient="horz" pos="2069"/>
        <p:guide orient="horz" pos="4055"/>
        <p:guide orient="horz" pos="4065"/>
        <p:guide pos="3664"/>
        <p:guide pos="1986"/>
        <p:guide pos="2984"/>
        <p:guide pos="7557"/>
        <p:guide pos="8117"/>
        <p:guide pos="762"/>
        <p:guide pos="3120"/>
        <p:guide pos="767"/>
        <p:guide pos="2530"/>
        <p:guide pos="4844"/>
        <p:guide pos="3483"/>
        <p:guide pos="2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264B1E-BA04-41FF-BBF4-33A689908C56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A0C05D96-BA4C-4037-B5E2-4808FC84303D}">
      <dgm:prSet phldrT="[Текст]"/>
      <dgm:spPr>
        <a:solidFill>
          <a:srgbClr val="00B050"/>
        </a:solidFill>
      </dgm:spPr>
      <dgm:t>
        <a:bodyPr/>
        <a:lstStyle/>
        <a:p>
          <a:endParaRPr lang="ru-RU" dirty="0"/>
        </a:p>
      </dgm:t>
    </dgm:pt>
    <dgm:pt modelId="{6670DC8F-1009-4EB6-B534-852DC2BAE7E6}" type="parTrans" cxnId="{BBAF17AD-C8ED-42F9-95D0-718098BB0468}">
      <dgm:prSet/>
      <dgm:spPr/>
      <dgm:t>
        <a:bodyPr/>
        <a:lstStyle/>
        <a:p>
          <a:endParaRPr lang="ru-RU"/>
        </a:p>
      </dgm:t>
    </dgm:pt>
    <dgm:pt modelId="{48971AC6-5154-43BC-BE80-BA7E89C96122}" type="sibTrans" cxnId="{BBAF17AD-C8ED-42F9-95D0-718098BB0468}">
      <dgm:prSet/>
      <dgm:spPr/>
      <dgm:t>
        <a:bodyPr/>
        <a:lstStyle/>
        <a:p>
          <a:endParaRPr lang="ru-RU"/>
        </a:p>
      </dgm:t>
    </dgm:pt>
    <dgm:pt modelId="{1535AC66-9BC5-40B6-8123-869AD29BA24C}">
      <dgm:prSet phldrT="[Текст]"/>
      <dgm:spPr>
        <a:solidFill>
          <a:srgbClr val="FFFF00"/>
        </a:solidFill>
      </dgm:spPr>
      <dgm:t>
        <a:bodyPr/>
        <a:lstStyle/>
        <a:p>
          <a:endParaRPr lang="ru-RU" dirty="0"/>
        </a:p>
      </dgm:t>
    </dgm:pt>
    <dgm:pt modelId="{DA00E62B-E23E-4A44-BECA-055AE7E6B840}" type="sibTrans" cxnId="{11563A46-AA54-4D6B-B50A-CE7C38CF01E3}">
      <dgm:prSet/>
      <dgm:spPr/>
      <dgm:t>
        <a:bodyPr/>
        <a:lstStyle/>
        <a:p>
          <a:endParaRPr lang="ru-RU"/>
        </a:p>
      </dgm:t>
    </dgm:pt>
    <dgm:pt modelId="{7F082E59-3B86-48D4-85B9-A510752BF996}" type="parTrans" cxnId="{11563A46-AA54-4D6B-B50A-CE7C38CF01E3}">
      <dgm:prSet/>
      <dgm:spPr/>
      <dgm:t>
        <a:bodyPr/>
        <a:lstStyle/>
        <a:p>
          <a:endParaRPr lang="ru-RU"/>
        </a:p>
      </dgm:t>
    </dgm:pt>
    <dgm:pt modelId="{B208EB2E-624F-44B1-8133-CFE1A876197C}">
      <dgm:prSet phldrT="[Текст]"/>
      <dgm:spPr>
        <a:solidFill>
          <a:srgbClr val="FF0000"/>
        </a:solidFill>
      </dgm:spPr>
      <dgm:t>
        <a:bodyPr/>
        <a:lstStyle/>
        <a:p>
          <a:endParaRPr lang="ru-RU" dirty="0"/>
        </a:p>
      </dgm:t>
    </dgm:pt>
    <dgm:pt modelId="{7A838C2B-D23B-44C1-833D-EE467F17205A}" type="sibTrans" cxnId="{7FE9EB2B-679B-428A-9FD1-AAFFF83B209D}">
      <dgm:prSet/>
      <dgm:spPr/>
      <dgm:t>
        <a:bodyPr/>
        <a:lstStyle/>
        <a:p>
          <a:endParaRPr lang="ru-RU"/>
        </a:p>
      </dgm:t>
    </dgm:pt>
    <dgm:pt modelId="{8E4E4631-FE7C-4560-AD08-413880BA3723}" type="parTrans" cxnId="{7FE9EB2B-679B-428A-9FD1-AAFFF83B209D}">
      <dgm:prSet/>
      <dgm:spPr/>
      <dgm:t>
        <a:bodyPr/>
        <a:lstStyle/>
        <a:p>
          <a:endParaRPr lang="ru-RU"/>
        </a:p>
      </dgm:t>
    </dgm:pt>
    <dgm:pt modelId="{C222C935-7486-4BA0-8597-6BD0173C4E81}" type="pres">
      <dgm:prSet presAssocID="{D5264B1E-BA04-41FF-BBF4-33A689908C56}" presName="Name0" presStyleCnt="0">
        <dgm:presLayoutVars>
          <dgm:dir/>
          <dgm:animLvl val="lvl"/>
          <dgm:resizeHandles val="exact"/>
        </dgm:presLayoutVars>
      </dgm:prSet>
      <dgm:spPr/>
    </dgm:pt>
    <dgm:pt modelId="{BCDFF3A1-D246-411C-95D3-1C37DCFFE07F}" type="pres">
      <dgm:prSet presAssocID="{B208EB2E-624F-44B1-8133-CFE1A876197C}" presName="Name8" presStyleCnt="0"/>
      <dgm:spPr/>
    </dgm:pt>
    <dgm:pt modelId="{B1EAEBEC-7517-482D-B39E-4AFF58F9F1B2}" type="pres">
      <dgm:prSet presAssocID="{B208EB2E-624F-44B1-8133-CFE1A876197C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5D6D79-07A3-4F0D-B562-CC99AB9F654B}" type="pres">
      <dgm:prSet presAssocID="{B208EB2E-624F-44B1-8133-CFE1A876197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C2021F-5CE7-47FF-9943-8973F931F78B}" type="pres">
      <dgm:prSet presAssocID="{1535AC66-9BC5-40B6-8123-869AD29BA24C}" presName="Name8" presStyleCnt="0"/>
      <dgm:spPr/>
    </dgm:pt>
    <dgm:pt modelId="{773E4C3E-9668-4427-95F2-A65BCEBBFB3B}" type="pres">
      <dgm:prSet presAssocID="{1535AC66-9BC5-40B6-8123-869AD29BA24C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6B6E18-FD80-4F5C-89D4-F03BC29C5BC6}" type="pres">
      <dgm:prSet presAssocID="{1535AC66-9BC5-40B6-8123-869AD29BA24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B7E6E-9A18-40DB-9617-009AD812D23A}" type="pres">
      <dgm:prSet presAssocID="{A0C05D96-BA4C-4037-B5E2-4808FC84303D}" presName="Name8" presStyleCnt="0"/>
      <dgm:spPr/>
    </dgm:pt>
    <dgm:pt modelId="{66D77CEF-8B21-4577-8472-E44C5772152F}" type="pres">
      <dgm:prSet presAssocID="{A0C05D96-BA4C-4037-B5E2-4808FC84303D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CFAA09-B9BF-4335-9AC6-61F08A1667D0}" type="pres">
      <dgm:prSet presAssocID="{A0C05D96-BA4C-4037-B5E2-4808FC84303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E9EB2B-679B-428A-9FD1-AAFFF83B209D}" srcId="{D5264B1E-BA04-41FF-BBF4-33A689908C56}" destId="{B208EB2E-624F-44B1-8133-CFE1A876197C}" srcOrd="0" destOrd="0" parTransId="{8E4E4631-FE7C-4560-AD08-413880BA3723}" sibTransId="{7A838C2B-D23B-44C1-833D-EE467F17205A}"/>
    <dgm:cxn modelId="{67215F4D-A7E9-4793-9D17-32E86B3066D0}" type="presOf" srcId="{1535AC66-9BC5-40B6-8123-869AD29BA24C}" destId="{773E4C3E-9668-4427-95F2-A65BCEBBFB3B}" srcOrd="0" destOrd="0" presId="urn:microsoft.com/office/officeart/2005/8/layout/pyramid1"/>
    <dgm:cxn modelId="{BA72D7BB-20A2-46DF-A9B8-167405EAEE71}" type="presOf" srcId="{A0C05D96-BA4C-4037-B5E2-4808FC84303D}" destId="{66D77CEF-8B21-4577-8472-E44C5772152F}" srcOrd="0" destOrd="0" presId="urn:microsoft.com/office/officeart/2005/8/layout/pyramid1"/>
    <dgm:cxn modelId="{BBAF17AD-C8ED-42F9-95D0-718098BB0468}" srcId="{D5264B1E-BA04-41FF-BBF4-33A689908C56}" destId="{A0C05D96-BA4C-4037-B5E2-4808FC84303D}" srcOrd="2" destOrd="0" parTransId="{6670DC8F-1009-4EB6-B534-852DC2BAE7E6}" sibTransId="{48971AC6-5154-43BC-BE80-BA7E89C96122}"/>
    <dgm:cxn modelId="{051C53C9-2D76-4185-BD15-8C029D890910}" type="presOf" srcId="{B208EB2E-624F-44B1-8133-CFE1A876197C}" destId="{B1EAEBEC-7517-482D-B39E-4AFF58F9F1B2}" srcOrd="0" destOrd="0" presId="urn:microsoft.com/office/officeart/2005/8/layout/pyramid1"/>
    <dgm:cxn modelId="{538D7292-0B87-496A-917A-DA99B22F632E}" type="presOf" srcId="{A0C05D96-BA4C-4037-B5E2-4808FC84303D}" destId="{0CCFAA09-B9BF-4335-9AC6-61F08A1667D0}" srcOrd="1" destOrd="0" presId="urn:microsoft.com/office/officeart/2005/8/layout/pyramid1"/>
    <dgm:cxn modelId="{11563A46-AA54-4D6B-B50A-CE7C38CF01E3}" srcId="{D5264B1E-BA04-41FF-BBF4-33A689908C56}" destId="{1535AC66-9BC5-40B6-8123-869AD29BA24C}" srcOrd="1" destOrd="0" parTransId="{7F082E59-3B86-48D4-85B9-A510752BF996}" sibTransId="{DA00E62B-E23E-4A44-BECA-055AE7E6B840}"/>
    <dgm:cxn modelId="{53FBCD93-FB38-49F6-B07C-A6E76B82AE62}" type="presOf" srcId="{B208EB2E-624F-44B1-8133-CFE1A876197C}" destId="{4C5D6D79-07A3-4F0D-B562-CC99AB9F654B}" srcOrd="1" destOrd="0" presId="urn:microsoft.com/office/officeart/2005/8/layout/pyramid1"/>
    <dgm:cxn modelId="{5B05C8C5-CDD9-4D6A-B2DA-170FE0B28627}" type="presOf" srcId="{1535AC66-9BC5-40B6-8123-869AD29BA24C}" destId="{C56B6E18-FD80-4F5C-89D4-F03BC29C5BC6}" srcOrd="1" destOrd="0" presId="urn:microsoft.com/office/officeart/2005/8/layout/pyramid1"/>
    <dgm:cxn modelId="{2CB0B488-EACE-4544-851D-E8964DC95BA6}" type="presOf" srcId="{D5264B1E-BA04-41FF-BBF4-33A689908C56}" destId="{C222C935-7486-4BA0-8597-6BD0173C4E81}" srcOrd="0" destOrd="0" presId="urn:microsoft.com/office/officeart/2005/8/layout/pyramid1"/>
    <dgm:cxn modelId="{9EC5916C-329A-4DC9-A828-367C9D869D92}" type="presParOf" srcId="{C222C935-7486-4BA0-8597-6BD0173C4E81}" destId="{BCDFF3A1-D246-411C-95D3-1C37DCFFE07F}" srcOrd="0" destOrd="0" presId="urn:microsoft.com/office/officeart/2005/8/layout/pyramid1"/>
    <dgm:cxn modelId="{935666E6-64E6-4480-9FDA-5B686989A9F6}" type="presParOf" srcId="{BCDFF3A1-D246-411C-95D3-1C37DCFFE07F}" destId="{B1EAEBEC-7517-482D-B39E-4AFF58F9F1B2}" srcOrd="0" destOrd="0" presId="urn:microsoft.com/office/officeart/2005/8/layout/pyramid1"/>
    <dgm:cxn modelId="{F6A874C3-8F1F-4C9C-BE1A-8715BD83A9BA}" type="presParOf" srcId="{BCDFF3A1-D246-411C-95D3-1C37DCFFE07F}" destId="{4C5D6D79-07A3-4F0D-B562-CC99AB9F654B}" srcOrd="1" destOrd="0" presId="urn:microsoft.com/office/officeart/2005/8/layout/pyramid1"/>
    <dgm:cxn modelId="{750C8C3A-D41D-4370-AE4E-6803010D8ABE}" type="presParOf" srcId="{C222C935-7486-4BA0-8597-6BD0173C4E81}" destId="{F5C2021F-5CE7-47FF-9943-8973F931F78B}" srcOrd="1" destOrd="0" presId="urn:microsoft.com/office/officeart/2005/8/layout/pyramid1"/>
    <dgm:cxn modelId="{BC5C0236-FF6D-46F7-A730-BB0EBCA24743}" type="presParOf" srcId="{F5C2021F-5CE7-47FF-9943-8973F931F78B}" destId="{773E4C3E-9668-4427-95F2-A65BCEBBFB3B}" srcOrd="0" destOrd="0" presId="urn:microsoft.com/office/officeart/2005/8/layout/pyramid1"/>
    <dgm:cxn modelId="{0FA1BD18-DE1D-4054-B9AD-CF8F57EDAFAD}" type="presParOf" srcId="{F5C2021F-5CE7-47FF-9943-8973F931F78B}" destId="{C56B6E18-FD80-4F5C-89D4-F03BC29C5BC6}" srcOrd="1" destOrd="0" presId="urn:microsoft.com/office/officeart/2005/8/layout/pyramid1"/>
    <dgm:cxn modelId="{64BFE1E8-4FDF-44A8-B96B-F3BE2D66E676}" type="presParOf" srcId="{C222C935-7486-4BA0-8597-6BD0173C4E81}" destId="{E7FB7E6E-9A18-40DB-9617-009AD812D23A}" srcOrd="2" destOrd="0" presId="urn:microsoft.com/office/officeart/2005/8/layout/pyramid1"/>
    <dgm:cxn modelId="{F652BF63-93F3-4AE2-BAC6-8D8E8BD56861}" type="presParOf" srcId="{E7FB7E6E-9A18-40DB-9617-009AD812D23A}" destId="{66D77CEF-8B21-4577-8472-E44C5772152F}" srcOrd="0" destOrd="0" presId="urn:microsoft.com/office/officeart/2005/8/layout/pyramid1"/>
    <dgm:cxn modelId="{97C89CC9-7733-4F03-89C9-47D7288095D8}" type="presParOf" srcId="{E7FB7E6E-9A18-40DB-9617-009AD812D23A}" destId="{0CCFAA09-B9BF-4335-9AC6-61F08A1667D0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32F893-51F6-465A-A892-434E92EAEF0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2DCAC8-B793-4A9F-9BE1-D6A523EC4467}">
      <dgm:prSet phldrT="[Текст]" custT="1"/>
      <dgm:spPr/>
      <dgm:t>
        <a:bodyPr/>
        <a:lstStyle/>
        <a:p>
          <a:r>
            <a:rPr lang="ru-RU" sz="1800" b="1" i="1" dirty="0" smtClean="0"/>
            <a:t>Перевод части выручки на индивидуальных предпринимателей, для сохранения права  на применение  УСН</a:t>
          </a:r>
          <a:endParaRPr lang="ru-RU" sz="1800" b="1" i="1" dirty="0"/>
        </a:p>
      </dgm:t>
    </dgm:pt>
    <dgm:pt modelId="{1C47E79F-0EDD-4B2B-94D5-318DFA88CF67}" type="parTrans" cxnId="{7376BD01-8AF7-4D92-A4BB-E8EC62EF69FB}">
      <dgm:prSet/>
      <dgm:spPr/>
      <dgm:t>
        <a:bodyPr/>
        <a:lstStyle/>
        <a:p>
          <a:endParaRPr lang="ru-RU"/>
        </a:p>
      </dgm:t>
    </dgm:pt>
    <dgm:pt modelId="{385BB9C0-E657-4442-AE4A-E060816E6AEE}" type="sibTrans" cxnId="{7376BD01-8AF7-4D92-A4BB-E8EC62EF69FB}">
      <dgm:prSet/>
      <dgm:spPr/>
      <dgm:t>
        <a:bodyPr/>
        <a:lstStyle/>
        <a:p>
          <a:endParaRPr lang="ru-RU"/>
        </a:p>
      </dgm:t>
    </dgm:pt>
    <dgm:pt modelId="{8CE080DA-2D6C-45E9-8566-C26612E9160D}">
      <dgm:prSet phldrT="[Текст]" custT="1"/>
      <dgm:spPr/>
      <dgm:t>
        <a:bodyPr/>
        <a:lstStyle/>
        <a:p>
          <a:r>
            <a:rPr lang="ru-RU" sz="1800" b="1" i="1" dirty="0" smtClean="0"/>
            <a:t>Неправомерное применение патентной системы налогообложения в отношении иных доходов налогоплательщика</a:t>
          </a:r>
          <a:endParaRPr lang="ru-RU" sz="1800" b="1" i="1" dirty="0"/>
        </a:p>
      </dgm:t>
    </dgm:pt>
    <dgm:pt modelId="{B70334E6-85FB-403D-993D-03145B347516}" type="parTrans" cxnId="{2A1F929C-AA4F-4C4A-BF4B-7C638F6CBE8E}">
      <dgm:prSet/>
      <dgm:spPr/>
      <dgm:t>
        <a:bodyPr/>
        <a:lstStyle/>
        <a:p>
          <a:endParaRPr lang="ru-RU"/>
        </a:p>
      </dgm:t>
    </dgm:pt>
    <dgm:pt modelId="{F2542097-21AA-4D95-AC09-F98E075A9286}" type="sibTrans" cxnId="{2A1F929C-AA4F-4C4A-BF4B-7C638F6CBE8E}">
      <dgm:prSet/>
      <dgm:spPr/>
      <dgm:t>
        <a:bodyPr/>
        <a:lstStyle/>
        <a:p>
          <a:endParaRPr lang="ru-RU"/>
        </a:p>
      </dgm:t>
    </dgm:pt>
    <dgm:pt modelId="{492F1018-034B-452B-A795-3D3E2537D47C}">
      <dgm:prSet phldrT="[Текст]" custT="1"/>
      <dgm:spPr/>
      <dgm:t>
        <a:bodyPr/>
        <a:lstStyle/>
        <a:p>
          <a:r>
            <a:rPr lang="ru-RU" sz="1800" b="1" i="1" dirty="0" smtClean="0"/>
            <a:t>Декларирование по 3-НДФЛ продажи имущества, используемого в предпринимательской деятельности, облагаемой УСН </a:t>
          </a:r>
          <a:endParaRPr lang="ru-RU" sz="1800" b="1" i="1" dirty="0"/>
        </a:p>
      </dgm:t>
    </dgm:pt>
    <dgm:pt modelId="{6DEE2EDE-9FF4-4D63-8046-430443728DB9}" type="parTrans" cxnId="{7318CF90-B86D-4B6F-8E54-C223E1BACEC6}">
      <dgm:prSet/>
      <dgm:spPr/>
      <dgm:t>
        <a:bodyPr/>
        <a:lstStyle/>
        <a:p>
          <a:endParaRPr lang="ru-RU"/>
        </a:p>
      </dgm:t>
    </dgm:pt>
    <dgm:pt modelId="{E9111EE8-AD81-4BAB-8D89-2C7E465B477E}" type="sibTrans" cxnId="{7318CF90-B86D-4B6F-8E54-C223E1BACEC6}">
      <dgm:prSet/>
      <dgm:spPr/>
      <dgm:t>
        <a:bodyPr/>
        <a:lstStyle/>
        <a:p>
          <a:endParaRPr lang="ru-RU"/>
        </a:p>
      </dgm:t>
    </dgm:pt>
    <dgm:pt modelId="{A680943B-0975-42B0-9004-A80D1D44A50A}">
      <dgm:prSet custT="1"/>
      <dgm:spPr/>
      <dgm:t>
        <a:bodyPr/>
        <a:lstStyle/>
        <a:p>
          <a:r>
            <a:rPr lang="ru-RU" sz="1800" b="1" dirty="0" smtClean="0"/>
            <a:t>Дело № А45-22590/2017</a:t>
          </a:r>
          <a:endParaRPr lang="ru-RU" sz="1800" b="1" dirty="0"/>
        </a:p>
      </dgm:t>
    </dgm:pt>
    <dgm:pt modelId="{C9F469F5-DEFD-4026-9FCA-FC93B13E514A}" type="parTrans" cxnId="{40DA2C56-A339-4AFF-BD5B-D55DCC6B2984}">
      <dgm:prSet/>
      <dgm:spPr/>
      <dgm:t>
        <a:bodyPr/>
        <a:lstStyle/>
        <a:p>
          <a:endParaRPr lang="ru-RU"/>
        </a:p>
      </dgm:t>
    </dgm:pt>
    <dgm:pt modelId="{5B288EDF-D0B9-442C-88FF-C68B20C41883}" type="sibTrans" cxnId="{40DA2C56-A339-4AFF-BD5B-D55DCC6B2984}">
      <dgm:prSet/>
      <dgm:spPr/>
      <dgm:t>
        <a:bodyPr/>
        <a:lstStyle/>
        <a:p>
          <a:endParaRPr lang="ru-RU"/>
        </a:p>
      </dgm:t>
    </dgm:pt>
    <dgm:pt modelId="{ADB8CA34-DC55-471B-9818-D6335080885F}">
      <dgm:prSet custT="1"/>
      <dgm:spPr/>
      <dgm:t>
        <a:bodyPr/>
        <a:lstStyle/>
        <a:p>
          <a:r>
            <a:rPr lang="ru-RU" sz="1800" b="1" dirty="0" smtClean="0"/>
            <a:t>Дело № А45-12959/2018</a:t>
          </a:r>
          <a:endParaRPr lang="ru-RU" sz="1800" b="1" dirty="0"/>
        </a:p>
      </dgm:t>
    </dgm:pt>
    <dgm:pt modelId="{D5EDB9CF-0E3A-4700-83D6-0DE3433F50AF}" type="parTrans" cxnId="{C3AE361E-1E44-4A59-9AA4-721B7752149E}">
      <dgm:prSet/>
      <dgm:spPr/>
      <dgm:t>
        <a:bodyPr/>
        <a:lstStyle/>
        <a:p>
          <a:endParaRPr lang="ru-RU"/>
        </a:p>
      </dgm:t>
    </dgm:pt>
    <dgm:pt modelId="{73B38476-B033-4946-8718-5655146DCA94}" type="sibTrans" cxnId="{C3AE361E-1E44-4A59-9AA4-721B7752149E}">
      <dgm:prSet/>
      <dgm:spPr/>
      <dgm:t>
        <a:bodyPr/>
        <a:lstStyle/>
        <a:p>
          <a:endParaRPr lang="ru-RU"/>
        </a:p>
      </dgm:t>
    </dgm:pt>
    <dgm:pt modelId="{8C22DC1B-031D-4B18-9D13-05328DB81EA9}">
      <dgm:prSet custT="1"/>
      <dgm:spPr/>
      <dgm:t>
        <a:bodyPr/>
        <a:lstStyle/>
        <a:p>
          <a:r>
            <a:rPr lang="ru-RU" sz="1800" b="1" i="1" dirty="0" smtClean="0"/>
            <a:t>Квалификация</a:t>
          </a:r>
          <a:r>
            <a:rPr lang="ru-RU" sz="1800" b="1" i="1" baseline="0" dirty="0" smtClean="0"/>
            <a:t> действий налогоплательщика в качестве предпринимательской деятельности</a:t>
          </a:r>
          <a:endParaRPr lang="ru-RU" sz="1800" b="1" i="1" dirty="0"/>
        </a:p>
      </dgm:t>
    </dgm:pt>
    <dgm:pt modelId="{59FA39D3-B61B-4D6D-BBF0-950C605D09C4}" type="parTrans" cxnId="{121F1DC9-7AC5-4E86-BE61-594F3A97F061}">
      <dgm:prSet/>
      <dgm:spPr/>
      <dgm:t>
        <a:bodyPr/>
        <a:lstStyle/>
        <a:p>
          <a:endParaRPr lang="ru-RU"/>
        </a:p>
      </dgm:t>
    </dgm:pt>
    <dgm:pt modelId="{C01C2436-965A-49F9-B574-02BBA8F0247C}" type="sibTrans" cxnId="{121F1DC9-7AC5-4E86-BE61-594F3A97F061}">
      <dgm:prSet/>
      <dgm:spPr/>
      <dgm:t>
        <a:bodyPr/>
        <a:lstStyle/>
        <a:p>
          <a:endParaRPr lang="ru-RU"/>
        </a:p>
      </dgm:t>
    </dgm:pt>
    <dgm:pt modelId="{C777D6F6-82B6-430E-B423-903003670438}">
      <dgm:prSet custT="1"/>
      <dgm:spPr/>
      <dgm:t>
        <a:bodyPr/>
        <a:lstStyle/>
        <a:p>
          <a:r>
            <a:rPr lang="ru-RU" sz="1800" b="1" dirty="0" smtClean="0"/>
            <a:t>Дело А45-10365/2018</a:t>
          </a:r>
          <a:endParaRPr lang="ru-RU" sz="1800" b="1" dirty="0"/>
        </a:p>
      </dgm:t>
    </dgm:pt>
    <dgm:pt modelId="{79A73246-7ABE-4EB4-9278-9A47381CF2CE}" type="parTrans" cxnId="{5F4428A2-CB4D-41FA-88CD-869D38DA2BDE}">
      <dgm:prSet/>
      <dgm:spPr/>
      <dgm:t>
        <a:bodyPr/>
        <a:lstStyle/>
        <a:p>
          <a:endParaRPr lang="ru-RU"/>
        </a:p>
      </dgm:t>
    </dgm:pt>
    <dgm:pt modelId="{4D1E2622-8324-4B9C-8CC6-5A27277EB97F}" type="sibTrans" cxnId="{5F4428A2-CB4D-41FA-88CD-869D38DA2BDE}">
      <dgm:prSet/>
      <dgm:spPr/>
      <dgm:t>
        <a:bodyPr/>
        <a:lstStyle/>
        <a:p>
          <a:endParaRPr lang="ru-RU"/>
        </a:p>
      </dgm:t>
    </dgm:pt>
    <dgm:pt modelId="{F9F2DE4D-24C5-42AF-96A5-39FB8C73DB0D}">
      <dgm:prSet custT="1"/>
      <dgm:spPr/>
      <dgm:t>
        <a:bodyPr/>
        <a:lstStyle/>
        <a:p>
          <a:r>
            <a:rPr lang="ru-RU" sz="1800" b="1" i="0" dirty="0" smtClean="0"/>
            <a:t>Дело А45-7997/2016</a:t>
          </a:r>
          <a:endParaRPr lang="ru-RU" sz="1800" b="1" i="0" dirty="0"/>
        </a:p>
      </dgm:t>
    </dgm:pt>
    <dgm:pt modelId="{E0053E58-6448-4E6F-8932-2BD06209DDED}" type="parTrans" cxnId="{A8B56801-A376-4CAD-B361-71F90BFE1736}">
      <dgm:prSet/>
      <dgm:spPr/>
      <dgm:t>
        <a:bodyPr/>
        <a:lstStyle/>
        <a:p>
          <a:endParaRPr lang="ru-RU"/>
        </a:p>
      </dgm:t>
    </dgm:pt>
    <dgm:pt modelId="{6164FE52-83C0-42E4-BE7F-341828AAA705}" type="sibTrans" cxnId="{A8B56801-A376-4CAD-B361-71F90BFE1736}">
      <dgm:prSet/>
      <dgm:spPr/>
      <dgm:t>
        <a:bodyPr/>
        <a:lstStyle/>
        <a:p>
          <a:endParaRPr lang="ru-RU"/>
        </a:p>
      </dgm:t>
    </dgm:pt>
    <dgm:pt modelId="{98C532E7-3DDE-4908-94CB-BC6569A82A5C}" type="pres">
      <dgm:prSet presAssocID="{C132F893-51F6-465A-A892-434E92EAEF0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F0A6C7-EFB3-412A-9072-26320F8A6DC9}" type="pres">
      <dgm:prSet presAssocID="{5C2DCAC8-B793-4A9F-9BE1-D6A523EC4467}" presName="parentLin" presStyleCnt="0"/>
      <dgm:spPr/>
    </dgm:pt>
    <dgm:pt modelId="{D2017FE0-32C7-4457-A235-D0D9BA8B8498}" type="pres">
      <dgm:prSet presAssocID="{5C2DCAC8-B793-4A9F-9BE1-D6A523EC4467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28CEDB46-7B0A-4A08-8673-790DB93F8405}" type="pres">
      <dgm:prSet presAssocID="{5C2DCAC8-B793-4A9F-9BE1-D6A523EC4467}" presName="parentText" presStyleLbl="node1" presStyleIdx="0" presStyleCnt="4" custScaleX="157296" custLinFactNeighborX="-92064" custLinFactNeighborY="120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161C22-DDA7-4E58-BADF-D907351057F8}" type="pres">
      <dgm:prSet presAssocID="{5C2DCAC8-B793-4A9F-9BE1-D6A523EC4467}" presName="negativeSpace" presStyleCnt="0"/>
      <dgm:spPr/>
    </dgm:pt>
    <dgm:pt modelId="{2698EDF2-7FF1-4CEB-A24C-4A59355AE1C5}" type="pres">
      <dgm:prSet presAssocID="{5C2DCAC8-B793-4A9F-9BE1-D6A523EC4467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718BEF-24AE-4EE2-96ED-7FA42AED9CAC}" type="pres">
      <dgm:prSet presAssocID="{385BB9C0-E657-4442-AE4A-E060816E6AEE}" presName="spaceBetweenRectangles" presStyleCnt="0"/>
      <dgm:spPr/>
    </dgm:pt>
    <dgm:pt modelId="{B0A3D021-31C7-42D2-ABA5-95EA666B14E0}" type="pres">
      <dgm:prSet presAssocID="{8CE080DA-2D6C-45E9-8566-C26612E9160D}" presName="parentLin" presStyleCnt="0"/>
      <dgm:spPr/>
    </dgm:pt>
    <dgm:pt modelId="{03570C85-2B2A-4E4E-B839-332AFC1BEBCD}" type="pres">
      <dgm:prSet presAssocID="{8CE080DA-2D6C-45E9-8566-C26612E9160D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969ECA10-CDFB-44EF-86C6-9DDF36DBCFDE}" type="pres">
      <dgm:prSet presAssocID="{8CE080DA-2D6C-45E9-8566-C26612E9160D}" presName="parentText" presStyleLbl="node1" presStyleIdx="1" presStyleCnt="4" custScaleX="142857" custLinFactNeighborX="-92064" custLinFactNeighborY="49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4CE15B-8AC0-4751-A11B-EA4F46ED38C5}" type="pres">
      <dgm:prSet presAssocID="{8CE080DA-2D6C-45E9-8566-C26612E9160D}" presName="negativeSpace" presStyleCnt="0"/>
      <dgm:spPr/>
    </dgm:pt>
    <dgm:pt modelId="{249B2CB9-217D-4E1F-B370-21D6DD8BFA48}" type="pres">
      <dgm:prSet presAssocID="{8CE080DA-2D6C-45E9-8566-C26612E9160D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16F070-5DBC-4E1D-8A7A-4E6B9AC4FEF6}" type="pres">
      <dgm:prSet presAssocID="{F2542097-21AA-4D95-AC09-F98E075A9286}" presName="spaceBetweenRectangles" presStyleCnt="0"/>
      <dgm:spPr/>
    </dgm:pt>
    <dgm:pt modelId="{E3319C4B-98E2-4907-88D0-8062AF85DD00}" type="pres">
      <dgm:prSet presAssocID="{492F1018-034B-452B-A795-3D3E2537D47C}" presName="parentLin" presStyleCnt="0"/>
      <dgm:spPr/>
    </dgm:pt>
    <dgm:pt modelId="{C2D0258A-C8E1-477A-999F-33822C9F69E4}" type="pres">
      <dgm:prSet presAssocID="{492F1018-034B-452B-A795-3D3E2537D47C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63E96678-6C62-45C4-9A7A-0FA7DE82F957}" type="pres">
      <dgm:prSet presAssocID="{492F1018-034B-452B-A795-3D3E2537D47C}" presName="parentText" presStyleLbl="node1" presStyleIdx="2" presStyleCnt="4" custScaleX="150037" custLinFactNeighborX="-91680" custLinFactNeighborY="22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07D108-2DFF-426A-879D-931E66DCE837}" type="pres">
      <dgm:prSet presAssocID="{492F1018-034B-452B-A795-3D3E2537D47C}" presName="negativeSpace" presStyleCnt="0"/>
      <dgm:spPr/>
    </dgm:pt>
    <dgm:pt modelId="{64965F12-9086-4C66-B63C-50B670F3C20C}" type="pres">
      <dgm:prSet presAssocID="{492F1018-034B-452B-A795-3D3E2537D47C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677FC0-381A-4EA5-B9CD-500F533915F0}" type="pres">
      <dgm:prSet presAssocID="{E9111EE8-AD81-4BAB-8D89-2C7E465B477E}" presName="spaceBetweenRectangles" presStyleCnt="0"/>
      <dgm:spPr/>
    </dgm:pt>
    <dgm:pt modelId="{9BC13D5E-454B-4072-9D64-7F22E05A5604}" type="pres">
      <dgm:prSet presAssocID="{8C22DC1B-031D-4B18-9D13-05328DB81EA9}" presName="parentLin" presStyleCnt="0"/>
      <dgm:spPr/>
    </dgm:pt>
    <dgm:pt modelId="{3E1BC096-EC3F-4E1F-8D8D-564C9B05ABB5}" type="pres">
      <dgm:prSet presAssocID="{8C22DC1B-031D-4B18-9D13-05328DB81EA9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5B4AB3E4-E651-4BD7-89BF-4ED6F7C6B3E1}" type="pres">
      <dgm:prSet presAssocID="{8C22DC1B-031D-4B18-9D13-05328DB81EA9}" presName="parentText" presStyleLbl="node1" presStyleIdx="3" presStyleCnt="4" custScaleX="150037" custLinFactNeighborX="-91680" custLinFactNeighborY="5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F4F682-4AA7-4DAA-8612-FEE36EC49DE0}" type="pres">
      <dgm:prSet presAssocID="{8C22DC1B-031D-4B18-9D13-05328DB81EA9}" presName="negativeSpace" presStyleCnt="0"/>
      <dgm:spPr/>
    </dgm:pt>
    <dgm:pt modelId="{3F54CD1C-E063-4835-AA5E-4F37C17F2360}" type="pres">
      <dgm:prSet presAssocID="{8C22DC1B-031D-4B18-9D13-05328DB81EA9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B0B3F2-89D9-43EC-92F2-D9290040CB87}" type="presOf" srcId="{5C2DCAC8-B793-4A9F-9BE1-D6A523EC4467}" destId="{28CEDB46-7B0A-4A08-8673-790DB93F8405}" srcOrd="1" destOrd="0" presId="urn:microsoft.com/office/officeart/2005/8/layout/list1"/>
    <dgm:cxn modelId="{746FCFA8-EF14-4CE8-BD7F-9187D93C849C}" type="presOf" srcId="{C132F893-51F6-465A-A892-434E92EAEF0C}" destId="{98C532E7-3DDE-4908-94CB-BC6569A82A5C}" srcOrd="0" destOrd="0" presId="urn:microsoft.com/office/officeart/2005/8/layout/list1"/>
    <dgm:cxn modelId="{61CF977C-343F-4866-A7B5-35CE4D1ED073}" type="presOf" srcId="{ADB8CA34-DC55-471B-9818-D6335080885F}" destId="{249B2CB9-217D-4E1F-B370-21D6DD8BFA48}" srcOrd="0" destOrd="0" presId="urn:microsoft.com/office/officeart/2005/8/layout/list1"/>
    <dgm:cxn modelId="{C3AE361E-1E44-4A59-9AA4-721B7752149E}" srcId="{8CE080DA-2D6C-45E9-8566-C26612E9160D}" destId="{ADB8CA34-DC55-471B-9818-D6335080885F}" srcOrd="0" destOrd="0" parTransId="{D5EDB9CF-0E3A-4700-83D6-0DE3433F50AF}" sibTransId="{73B38476-B033-4946-8718-5655146DCA94}"/>
    <dgm:cxn modelId="{105359F0-0DB2-44C5-B18F-1822D33547C0}" type="presOf" srcId="{8C22DC1B-031D-4B18-9D13-05328DB81EA9}" destId="{5B4AB3E4-E651-4BD7-89BF-4ED6F7C6B3E1}" srcOrd="1" destOrd="0" presId="urn:microsoft.com/office/officeart/2005/8/layout/list1"/>
    <dgm:cxn modelId="{40DA2C56-A339-4AFF-BD5B-D55DCC6B2984}" srcId="{5C2DCAC8-B793-4A9F-9BE1-D6A523EC4467}" destId="{A680943B-0975-42B0-9004-A80D1D44A50A}" srcOrd="0" destOrd="0" parTransId="{C9F469F5-DEFD-4026-9FCA-FC93B13E514A}" sibTransId="{5B288EDF-D0B9-442C-88FF-C68B20C41883}"/>
    <dgm:cxn modelId="{1849058F-D041-4CA8-B749-1CC84AD38926}" type="presOf" srcId="{A680943B-0975-42B0-9004-A80D1D44A50A}" destId="{2698EDF2-7FF1-4CEB-A24C-4A59355AE1C5}" srcOrd="0" destOrd="0" presId="urn:microsoft.com/office/officeart/2005/8/layout/list1"/>
    <dgm:cxn modelId="{1C694607-B17D-4CE0-996D-3E37F24F7C05}" type="presOf" srcId="{492F1018-034B-452B-A795-3D3E2537D47C}" destId="{C2D0258A-C8E1-477A-999F-33822C9F69E4}" srcOrd="0" destOrd="0" presId="urn:microsoft.com/office/officeart/2005/8/layout/list1"/>
    <dgm:cxn modelId="{04D78A9E-E2FE-44CC-ADE9-77465C98E735}" type="presOf" srcId="{C777D6F6-82B6-430E-B423-903003670438}" destId="{3F54CD1C-E063-4835-AA5E-4F37C17F2360}" srcOrd="0" destOrd="0" presId="urn:microsoft.com/office/officeart/2005/8/layout/list1"/>
    <dgm:cxn modelId="{F76D288A-385B-4CC2-BB79-555A639C970B}" type="presOf" srcId="{492F1018-034B-452B-A795-3D3E2537D47C}" destId="{63E96678-6C62-45C4-9A7A-0FA7DE82F957}" srcOrd="1" destOrd="0" presId="urn:microsoft.com/office/officeart/2005/8/layout/list1"/>
    <dgm:cxn modelId="{7318CF90-B86D-4B6F-8E54-C223E1BACEC6}" srcId="{C132F893-51F6-465A-A892-434E92EAEF0C}" destId="{492F1018-034B-452B-A795-3D3E2537D47C}" srcOrd="2" destOrd="0" parTransId="{6DEE2EDE-9FF4-4D63-8046-430443728DB9}" sibTransId="{E9111EE8-AD81-4BAB-8D89-2C7E465B477E}"/>
    <dgm:cxn modelId="{FCA826F0-58BB-460A-A2DA-BE4D4A2E2A4B}" type="presOf" srcId="{F9F2DE4D-24C5-42AF-96A5-39FB8C73DB0D}" destId="{64965F12-9086-4C66-B63C-50B670F3C20C}" srcOrd="0" destOrd="0" presId="urn:microsoft.com/office/officeart/2005/8/layout/list1"/>
    <dgm:cxn modelId="{5F4428A2-CB4D-41FA-88CD-869D38DA2BDE}" srcId="{8C22DC1B-031D-4B18-9D13-05328DB81EA9}" destId="{C777D6F6-82B6-430E-B423-903003670438}" srcOrd="0" destOrd="0" parTransId="{79A73246-7ABE-4EB4-9278-9A47381CF2CE}" sibTransId="{4D1E2622-8324-4B9C-8CC6-5A27277EB97F}"/>
    <dgm:cxn modelId="{DF6CFA1E-8D15-4E59-80E4-C2AE6C8308B8}" type="presOf" srcId="{8CE080DA-2D6C-45E9-8566-C26612E9160D}" destId="{03570C85-2B2A-4E4E-B839-332AFC1BEBCD}" srcOrd="0" destOrd="0" presId="urn:microsoft.com/office/officeart/2005/8/layout/list1"/>
    <dgm:cxn modelId="{A8B56801-A376-4CAD-B361-71F90BFE1736}" srcId="{492F1018-034B-452B-A795-3D3E2537D47C}" destId="{F9F2DE4D-24C5-42AF-96A5-39FB8C73DB0D}" srcOrd="0" destOrd="0" parTransId="{E0053E58-6448-4E6F-8932-2BD06209DDED}" sibTransId="{6164FE52-83C0-42E4-BE7F-341828AAA705}"/>
    <dgm:cxn modelId="{7376BD01-8AF7-4D92-A4BB-E8EC62EF69FB}" srcId="{C132F893-51F6-465A-A892-434E92EAEF0C}" destId="{5C2DCAC8-B793-4A9F-9BE1-D6A523EC4467}" srcOrd="0" destOrd="0" parTransId="{1C47E79F-0EDD-4B2B-94D5-318DFA88CF67}" sibTransId="{385BB9C0-E657-4442-AE4A-E060816E6AEE}"/>
    <dgm:cxn modelId="{FAFE72AD-C22E-4AEC-BDD3-062F6CAEE665}" type="presOf" srcId="{8CE080DA-2D6C-45E9-8566-C26612E9160D}" destId="{969ECA10-CDFB-44EF-86C6-9DDF36DBCFDE}" srcOrd="1" destOrd="0" presId="urn:microsoft.com/office/officeart/2005/8/layout/list1"/>
    <dgm:cxn modelId="{121F1DC9-7AC5-4E86-BE61-594F3A97F061}" srcId="{C132F893-51F6-465A-A892-434E92EAEF0C}" destId="{8C22DC1B-031D-4B18-9D13-05328DB81EA9}" srcOrd="3" destOrd="0" parTransId="{59FA39D3-B61B-4D6D-BBF0-950C605D09C4}" sibTransId="{C01C2436-965A-49F9-B574-02BBA8F0247C}"/>
    <dgm:cxn modelId="{3016653E-6D24-483E-81E1-B463F44CFA0D}" type="presOf" srcId="{5C2DCAC8-B793-4A9F-9BE1-D6A523EC4467}" destId="{D2017FE0-32C7-4457-A235-D0D9BA8B8498}" srcOrd="0" destOrd="0" presId="urn:microsoft.com/office/officeart/2005/8/layout/list1"/>
    <dgm:cxn modelId="{2A1F929C-AA4F-4C4A-BF4B-7C638F6CBE8E}" srcId="{C132F893-51F6-465A-A892-434E92EAEF0C}" destId="{8CE080DA-2D6C-45E9-8566-C26612E9160D}" srcOrd="1" destOrd="0" parTransId="{B70334E6-85FB-403D-993D-03145B347516}" sibTransId="{F2542097-21AA-4D95-AC09-F98E075A9286}"/>
    <dgm:cxn modelId="{B4A53192-D3BC-4344-B188-7032976A6FD1}" type="presOf" srcId="{8C22DC1B-031D-4B18-9D13-05328DB81EA9}" destId="{3E1BC096-EC3F-4E1F-8D8D-564C9B05ABB5}" srcOrd="0" destOrd="0" presId="urn:microsoft.com/office/officeart/2005/8/layout/list1"/>
    <dgm:cxn modelId="{B7581A9E-D80D-49E4-8392-50D03F0F1A8A}" type="presParOf" srcId="{98C532E7-3DDE-4908-94CB-BC6569A82A5C}" destId="{7BF0A6C7-EFB3-412A-9072-26320F8A6DC9}" srcOrd="0" destOrd="0" presId="urn:microsoft.com/office/officeart/2005/8/layout/list1"/>
    <dgm:cxn modelId="{BA2CE262-2BFF-4AD2-9D40-94ACA7D61F53}" type="presParOf" srcId="{7BF0A6C7-EFB3-412A-9072-26320F8A6DC9}" destId="{D2017FE0-32C7-4457-A235-D0D9BA8B8498}" srcOrd="0" destOrd="0" presId="urn:microsoft.com/office/officeart/2005/8/layout/list1"/>
    <dgm:cxn modelId="{74B42662-E918-4935-AE4E-2DEE1A65F26D}" type="presParOf" srcId="{7BF0A6C7-EFB3-412A-9072-26320F8A6DC9}" destId="{28CEDB46-7B0A-4A08-8673-790DB93F8405}" srcOrd="1" destOrd="0" presId="urn:microsoft.com/office/officeart/2005/8/layout/list1"/>
    <dgm:cxn modelId="{8BBD60DD-B5F9-46FD-B840-20B870281188}" type="presParOf" srcId="{98C532E7-3DDE-4908-94CB-BC6569A82A5C}" destId="{86161C22-DDA7-4E58-BADF-D907351057F8}" srcOrd="1" destOrd="0" presId="urn:microsoft.com/office/officeart/2005/8/layout/list1"/>
    <dgm:cxn modelId="{0186A2AE-18B8-49FF-AD41-ADCEC48291BC}" type="presParOf" srcId="{98C532E7-3DDE-4908-94CB-BC6569A82A5C}" destId="{2698EDF2-7FF1-4CEB-A24C-4A59355AE1C5}" srcOrd="2" destOrd="0" presId="urn:microsoft.com/office/officeart/2005/8/layout/list1"/>
    <dgm:cxn modelId="{1120C781-ECC0-4938-AD82-17EF7B021E09}" type="presParOf" srcId="{98C532E7-3DDE-4908-94CB-BC6569A82A5C}" destId="{39718BEF-24AE-4EE2-96ED-7FA42AED9CAC}" srcOrd="3" destOrd="0" presId="urn:microsoft.com/office/officeart/2005/8/layout/list1"/>
    <dgm:cxn modelId="{219BAD1E-B058-4BEF-A24D-972FF3D0A936}" type="presParOf" srcId="{98C532E7-3DDE-4908-94CB-BC6569A82A5C}" destId="{B0A3D021-31C7-42D2-ABA5-95EA666B14E0}" srcOrd="4" destOrd="0" presId="urn:microsoft.com/office/officeart/2005/8/layout/list1"/>
    <dgm:cxn modelId="{018133B3-5691-402F-B910-BABFD2B46E5C}" type="presParOf" srcId="{B0A3D021-31C7-42D2-ABA5-95EA666B14E0}" destId="{03570C85-2B2A-4E4E-B839-332AFC1BEBCD}" srcOrd="0" destOrd="0" presId="urn:microsoft.com/office/officeart/2005/8/layout/list1"/>
    <dgm:cxn modelId="{33A83CE1-7C27-4004-BCE7-16CA83BF3BAE}" type="presParOf" srcId="{B0A3D021-31C7-42D2-ABA5-95EA666B14E0}" destId="{969ECA10-CDFB-44EF-86C6-9DDF36DBCFDE}" srcOrd="1" destOrd="0" presId="urn:microsoft.com/office/officeart/2005/8/layout/list1"/>
    <dgm:cxn modelId="{9B0041E2-AC04-4E14-BCC9-8494E9CA5F09}" type="presParOf" srcId="{98C532E7-3DDE-4908-94CB-BC6569A82A5C}" destId="{064CE15B-8AC0-4751-A11B-EA4F46ED38C5}" srcOrd="5" destOrd="0" presId="urn:microsoft.com/office/officeart/2005/8/layout/list1"/>
    <dgm:cxn modelId="{E4077E41-E83B-43D3-A4CF-4850E1A4B7D3}" type="presParOf" srcId="{98C532E7-3DDE-4908-94CB-BC6569A82A5C}" destId="{249B2CB9-217D-4E1F-B370-21D6DD8BFA48}" srcOrd="6" destOrd="0" presId="urn:microsoft.com/office/officeart/2005/8/layout/list1"/>
    <dgm:cxn modelId="{8C8E7C32-9532-4C9C-B084-C67E8682946E}" type="presParOf" srcId="{98C532E7-3DDE-4908-94CB-BC6569A82A5C}" destId="{A116F070-5DBC-4E1D-8A7A-4E6B9AC4FEF6}" srcOrd="7" destOrd="0" presId="urn:microsoft.com/office/officeart/2005/8/layout/list1"/>
    <dgm:cxn modelId="{A7E11AD4-63C3-4FA2-BCB9-DA25D2912DD8}" type="presParOf" srcId="{98C532E7-3DDE-4908-94CB-BC6569A82A5C}" destId="{E3319C4B-98E2-4907-88D0-8062AF85DD00}" srcOrd="8" destOrd="0" presId="urn:microsoft.com/office/officeart/2005/8/layout/list1"/>
    <dgm:cxn modelId="{EC862F50-F4E2-4003-B952-EFEF509BB6AE}" type="presParOf" srcId="{E3319C4B-98E2-4907-88D0-8062AF85DD00}" destId="{C2D0258A-C8E1-477A-999F-33822C9F69E4}" srcOrd="0" destOrd="0" presId="urn:microsoft.com/office/officeart/2005/8/layout/list1"/>
    <dgm:cxn modelId="{143BC26C-4F59-4842-AD0B-E061DEA3F3D0}" type="presParOf" srcId="{E3319C4B-98E2-4907-88D0-8062AF85DD00}" destId="{63E96678-6C62-45C4-9A7A-0FA7DE82F957}" srcOrd="1" destOrd="0" presId="urn:microsoft.com/office/officeart/2005/8/layout/list1"/>
    <dgm:cxn modelId="{60C348DF-A0F0-418A-A664-902B1ED2E4F7}" type="presParOf" srcId="{98C532E7-3DDE-4908-94CB-BC6569A82A5C}" destId="{8D07D108-2DFF-426A-879D-931E66DCE837}" srcOrd="9" destOrd="0" presId="urn:microsoft.com/office/officeart/2005/8/layout/list1"/>
    <dgm:cxn modelId="{D62CB9C5-C9BE-49BC-A604-BEBA424F3B15}" type="presParOf" srcId="{98C532E7-3DDE-4908-94CB-BC6569A82A5C}" destId="{64965F12-9086-4C66-B63C-50B670F3C20C}" srcOrd="10" destOrd="0" presId="urn:microsoft.com/office/officeart/2005/8/layout/list1"/>
    <dgm:cxn modelId="{48F177A3-A692-49BC-AF1B-9DD4D4B2A6C3}" type="presParOf" srcId="{98C532E7-3DDE-4908-94CB-BC6569A82A5C}" destId="{F6677FC0-381A-4EA5-B9CD-500F533915F0}" srcOrd="11" destOrd="0" presId="urn:microsoft.com/office/officeart/2005/8/layout/list1"/>
    <dgm:cxn modelId="{0EF7794B-66D9-4370-82C8-6AF6B808805D}" type="presParOf" srcId="{98C532E7-3DDE-4908-94CB-BC6569A82A5C}" destId="{9BC13D5E-454B-4072-9D64-7F22E05A5604}" srcOrd="12" destOrd="0" presId="urn:microsoft.com/office/officeart/2005/8/layout/list1"/>
    <dgm:cxn modelId="{2D46F92D-F183-4727-8DE2-5933FD6AA2E5}" type="presParOf" srcId="{9BC13D5E-454B-4072-9D64-7F22E05A5604}" destId="{3E1BC096-EC3F-4E1F-8D8D-564C9B05ABB5}" srcOrd="0" destOrd="0" presId="urn:microsoft.com/office/officeart/2005/8/layout/list1"/>
    <dgm:cxn modelId="{36C30334-3A50-4A5C-97E3-F158CADE2525}" type="presParOf" srcId="{9BC13D5E-454B-4072-9D64-7F22E05A5604}" destId="{5B4AB3E4-E651-4BD7-89BF-4ED6F7C6B3E1}" srcOrd="1" destOrd="0" presId="urn:microsoft.com/office/officeart/2005/8/layout/list1"/>
    <dgm:cxn modelId="{5D2FC744-CFCE-486B-B75F-A42D7899A774}" type="presParOf" srcId="{98C532E7-3DDE-4908-94CB-BC6569A82A5C}" destId="{C2F4F682-4AA7-4DAA-8612-FEE36EC49DE0}" srcOrd="13" destOrd="0" presId="urn:microsoft.com/office/officeart/2005/8/layout/list1"/>
    <dgm:cxn modelId="{210370BD-21D7-423C-B4B6-146D1B9F0AF0}" type="presParOf" srcId="{98C532E7-3DDE-4908-94CB-BC6569A82A5C}" destId="{3F54CD1C-E063-4835-AA5E-4F37C17F2360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EAEBEC-7517-482D-B39E-4AFF58F9F1B2}">
      <dsp:nvSpPr>
        <dsp:cNvPr id="0" name=""/>
        <dsp:cNvSpPr/>
      </dsp:nvSpPr>
      <dsp:spPr>
        <a:xfrm>
          <a:off x="956115" y="0"/>
          <a:ext cx="956115" cy="1131803"/>
        </a:xfrm>
        <a:prstGeom prst="trapezoid">
          <a:avLst>
            <a:gd name="adj" fmla="val 5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956115" y="0"/>
        <a:ext cx="956115" cy="1131803"/>
      </dsp:txXfrm>
    </dsp:sp>
    <dsp:sp modelId="{773E4C3E-9668-4427-95F2-A65BCEBBFB3B}">
      <dsp:nvSpPr>
        <dsp:cNvPr id="0" name=""/>
        <dsp:cNvSpPr/>
      </dsp:nvSpPr>
      <dsp:spPr>
        <a:xfrm>
          <a:off x="478057" y="1131803"/>
          <a:ext cx="1912231" cy="1131803"/>
        </a:xfrm>
        <a:prstGeom prst="trapezoid">
          <a:avLst>
            <a:gd name="adj" fmla="val 42239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812698" y="1131803"/>
        <a:ext cx="1242950" cy="1131803"/>
      </dsp:txXfrm>
    </dsp:sp>
    <dsp:sp modelId="{66D77CEF-8B21-4577-8472-E44C5772152F}">
      <dsp:nvSpPr>
        <dsp:cNvPr id="0" name=""/>
        <dsp:cNvSpPr/>
      </dsp:nvSpPr>
      <dsp:spPr>
        <a:xfrm>
          <a:off x="0" y="2263607"/>
          <a:ext cx="2868347" cy="1131803"/>
        </a:xfrm>
        <a:prstGeom prst="trapezoid">
          <a:avLst>
            <a:gd name="adj" fmla="val 42239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501960" y="2263607"/>
        <a:ext cx="1864425" cy="11318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98EDF2-7FF1-4CEB-A24C-4A59355AE1C5}">
      <dsp:nvSpPr>
        <dsp:cNvPr id="0" name=""/>
        <dsp:cNvSpPr/>
      </dsp:nvSpPr>
      <dsp:spPr>
        <a:xfrm>
          <a:off x="0" y="350887"/>
          <a:ext cx="7931150" cy="803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5545" tIns="416560" rIns="61554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Дело № А45-22590/2017</a:t>
          </a:r>
          <a:endParaRPr lang="ru-RU" sz="1800" b="1" kern="1200" dirty="0"/>
        </a:p>
      </dsp:txBody>
      <dsp:txXfrm>
        <a:off x="0" y="350887"/>
        <a:ext cx="7931150" cy="803250"/>
      </dsp:txXfrm>
    </dsp:sp>
    <dsp:sp modelId="{28CEDB46-7B0A-4A08-8673-790DB93F8405}">
      <dsp:nvSpPr>
        <dsp:cNvPr id="0" name=""/>
        <dsp:cNvSpPr/>
      </dsp:nvSpPr>
      <dsp:spPr>
        <a:xfrm>
          <a:off x="27321" y="126570"/>
          <a:ext cx="7581474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845" tIns="0" rIns="20984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/>
            <a:t>Перевод части выручки на индивидуальных предпринимателей, для сохранения права  на применение  УСН</a:t>
          </a:r>
          <a:endParaRPr lang="ru-RU" sz="1800" b="1" i="1" kern="1200" dirty="0"/>
        </a:p>
      </dsp:txBody>
      <dsp:txXfrm>
        <a:off x="56142" y="155391"/>
        <a:ext cx="7523832" cy="532758"/>
      </dsp:txXfrm>
    </dsp:sp>
    <dsp:sp modelId="{249B2CB9-217D-4E1F-B370-21D6DD8BFA48}">
      <dsp:nvSpPr>
        <dsp:cNvPr id="0" name=""/>
        <dsp:cNvSpPr/>
      </dsp:nvSpPr>
      <dsp:spPr>
        <a:xfrm>
          <a:off x="0" y="1557337"/>
          <a:ext cx="7931150" cy="803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5545" tIns="416560" rIns="61554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Дело № А45-12959/2018</a:t>
          </a:r>
          <a:endParaRPr lang="ru-RU" sz="1800" b="1" kern="1200" dirty="0"/>
        </a:p>
      </dsp:txBody>
      <dsp:txXfrm>
        <a:off x="0" y="1557337"/>
        <a:ext cx="7931150" cy="803250"/>
      </dsp:txXfrm>
    </dsp:sp>
    <dsp:sp modelId="{969ECA10-CDFB-44EF-86C6-9DDF36DBCFDE}">
      <dsp:nvSpPr>
        <dsp:cNvPr id="0" name=""/>
        <dsp:cNvSpPr/>
      </dsp:nvSpPr>
      <dsp:spPr>
        <a:xfrm>
          <a:off x="29964" y="1291651"/>
          <a:ext cx="7551624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845" tIns="0" rIns="20984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/>
            <a:t>Неправомерное применение патентной системы налогообложения в отношении иных доходов налогоплательщика</a:t>
          </a:r>
          <a:endParaRPr lang="ru-RU" sz="1800" b="1" i="1" kern="1200" dirty="0"/>
        </a:p>
      </dsp:txBody>
      <dsp:txXfrm>
        <a:off x="58785" y="1320472"/>
        <a:ext cx="7493982" cy="532758"/>
      </dsp:txXfrm>
    </dsp:sp>
    <dsp:sp modelId="{64965F12-9086-4C66-B63C-50B670F3C20C}">
      <dsp:nvSpPr>
        <dsp:cNvPr id="0" name=""/>
        <dsp:cNvSpPr/>
      </dsp:nvSpPr>
      <dsp:spPr>
        <a:xfrm>
          <a:off x="0" y="2763787"/>
          <a:ext cx="7931150" cy="803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5545" tIns="416560" rIns="61554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0" kern="1200" dirty="0" smtClean="0"/>
            <a:t>Дело А45-7997/2016</a:t>
          </a:r>
          <a:endParaRPr lang="ru-RU" sz="1800" b="1" i="0" kern="1200" dirty="0"/>
        </a:p>
      </dsp:txBody>
      <dsp:txXfrm>
        <a:off x="0" y="2763787"/>
        <a:ext cx="7931150" cy="803250"/>
      </dsp:txXfrm>
    </dsp:sp>
    <dsp:sp modelId="{63E96678-6C62-45C4-9A7A-0FA7DE82F957}">
      <dsp:nvSpPr>
        <dsp:cNvPr id="0" name=""/>
        <dsp:cNvSpPr/>
      </dsp:nvSpPr>
      <dsp:spPr>
        <a:xfrm>
          <a:off x="29964" y="2482019"/>
          <a:ext cx="7565115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845" tIns="0" rIns="20984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/>
            <a:t>Декларирование по 3-НДФЛ продажи имущества, используемого в предпринимательской деятельности, облагаемой УСН </a:t>
          </a:r>
          <a:endParaRPr lang="ru-RU" sz="1800" b="1" i="1" kern="1200" dirty="0"/>
        </a:p>
      </dsp:txBody>
      <dsp:txXfrm>
        <a:off x="58785" y="2510840"/>
        <a:ext cx="7507473" cy="532758"/>
      </dsp:txXfrm>
    </dsp:sp>
    <dsp:sp modelId="{3F54CD1C-E063-4835-AA5E-4F37C17F2360}">
      <dsp:nvSpPr>
        <dsp:cNvPr id="0" name=""/>
        <dsp:cNvSpPr/>
      </dsp:nvSpPr>
      <dsp:spPr>
        <a:xfrm>
          <a:off x="0" y="3970237"/>
          <a:ext cx="7931150" cy="803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5545" tIns="416560" rIns="615545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Дело А45-10365/2018</a:t>
          </a:r>
          <a:endParaRPr lang="ru-RU" sz="1800" b="1" kern="1200" dirty="0"/>
        </a:p>
      </dsp:txBody>
      <dsp:txXfrm>
        <a:off x="0" y="3970237"/>
        <a:ext cx="7931150" cy="803250"/>
      </dsp:txXfrm>
    </dsp:sp>
    <dsp:sp modelId="{5B4AB3E4-E651-4BD7-89BF-4ED6F7C6B3E1}">
      <dsp:nvSpPr>
        <dsp:cNvPr id="0" name=""/>
        <dsp:cNvSpPr/>
      </dsp:nvSpPr>
      <dsp:spPr>
        <a:xfrm>
          <a:off x="29964" y="3678202"/>
          <a:ext cx="7565115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845" tIns="0" rIns="20984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/>
            <a:t>Квалификация</a:t>
          </a:r>
          <a:r>
            <a:rPr lang="ru-RU" sz="1800" b="1" i="1" kern="1200" baseline="0" dirty="0" smtClean="0"/>
            <a:t> действий налогоплательщика в качестве предпринимательской деятельности</a:t>
          </a:r>
          <a:endParaRPr lang="ru-RU" sz="1800" b="1" i="1" kern="1200" dirty="0"/>
        </a:p>
      </dsp:txBody>
      <dsp:txXfrm>
        <a:off x="58785" y="3707023"/>
        <a:ext cx="7507473" cy="532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1856" cy="340103"/>
          </a:xfrm>
          <a:prstGeom prst="rect">
            <a:avLst/>
          </a:prstGeom>
        </p:spPr>
        <p:txBody>
          <a:bodyPr vert="horz" lIns="92263" tIns="46131" rIns="92263" bIns="4613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439" y="0"/>
            <a:ext cx="4301856" cy="340103"/>
          </a:xfrm>
          <a:prstGeom prst="rect">
            <a:avLst/>
          </a:prstGeom>
        </p:spPr>
        <p:txBody>
          <a:bodyPr vert="horz" lIns="92263" tIns="46131" rIns="92263" bIns="46131" rtlCol="0"/>
          <a:lstStyle>
            <a:lvl1pPr algn="r">
              <a:defRPr sz="1200"/>
            </a:lvl1pPr>
          </a:lstStyle>
          <a:p>
            <a:fld id="{9CC2FBC8-8875-4BB0-9AF5-ABAB5DC5A2D6}" type="datetimeFigureOut">
              <a:rPr lang="ru-RU" smtClean="0"/>
              <a:t>12.11.2019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6456479"/>
            <a:ext cx="4301856" cy="340103"/>
          </a:xfrm>
          <a:prstGeom prst="rect">
            <a:avLst/>
          </a:prstGeom>
        </p:spPr>
        <p:txBody>
          <a:bodyPr vert="horz" lIns="92263" tIns="46131" rIns="92263" bIns="4613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439" y="6456479"/>
            <a:ext cx="4301856" cy="340103"/>
          </a:xfrm>
          <a:prstGeom prst="rect">
            <a:avLst/>
          </a:prstGeom>
        </p:spPr>
        <p:txBody>
          <a:bodyPr vert="horz" lIns="92263" tIns="46131" rIns="92263" bIns="46131" rtlCol="0" anchor="b"/>
          <a:lstStyle>
            <a:lvl1pPr algn="r">
              <a:defRPr sz="1200"/>
            </a:lvl1pPr>
          </a:lstStyle>
          <a:p>
            <a:fld id="{41B3B991-90FE-4B6B-A6C5-7D828AE49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5058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6"/>
            <a:ext cx="4301545" cy="339884"/>
          </a:xfrm>
          <a:prstGeom prst="rect">
            <a:avLst/>
          </a:prstGeom>
        </p:spPr>
        <p:txBody>
          <a:bodyPr vert="horz" lIns="92033" tIns="46016" rIns="92033" bIns="4601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808" y="6"/>
            <a:ext cx="4301545" cy="339884"/>
          </a:xfrm>
          <a:prstGeom prst="rect">
            <a:avLst/>
          </a:prstGeom>
        </p:spPr>
        <p:txBody>
          <a:bodyPr vert="horz" lIns="92033" tIns="46016" rIns="92033" bIns="46016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12.11.2019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21025" y="511175"/>
            <a:ext cx="3684588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33" tIns="46016" rIns="92033" bIns="4601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7" y="3228904"/>
            <a:ext cx="7941310" cy="3058954"/>
          </a:xfrm>
          <a:prstGeom prst="rect">
            <a:avLst/>
          </a:prstGeom>
        </p:spPr>
        <p:txBody>
          <a:bodyPr vert="horz" lIns="92033" tIns="46016" rIns="92033" bIns="4601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6456619"/>
            <a:ext cx="4301545" cy="339884"/>
          </a:xfrm>
          <a:prstGeom prst="rect">
            <a:avLst/>
          </a:prstGeom>
        </p:spPr>
        <p:txBody>
          <a:bodyPr vert="horz" lIns="92033" tIns="46016" rIns="92033" bIns="4601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808" y="6456619"/>
            <a:ext cx="4301545" cy="339884"/>
          </a:xfrm>
          <a:prstGeom prst="rect">
            <a:avLst/>
          </a:prstGeom>
        </p:spPr>
        <p:txBody>
          <a:bodyPr vert="horz" lIns="92033" tIns="46016" rIns="92033" bIns="46016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3164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15822" algn="l" defTabSz="83164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31642" algn="l" defTabSz="83164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47467" algn="l" defTabSz="83164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63289" algn="l" defTabSz="83164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79106" algn="l" defTabSz="83164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94930" algn="l" defTabSz="83164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10754" algn="l" defTabSz="83164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26573" algn="l" defTabSz="83164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75" y="1431"/>
            <a:ext cx="9904529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742950" y="3363701"/>
            <a:ext cx="8420100" cy="1470025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485901" y="4865839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2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8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90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137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36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92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819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5"/>
            <a:ext cx="5943600" cy="56673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800"/>
            </a:lvl1pPr>
            <a:lvl2pPr marL="522749" indent="0">
              <a:buNone/>
              <a:defRPr sz="3200"/>
            </a:lvl2pPr>
            <a:lvl3pPr marL="1045498" indent="0">
              <a:buNone/>
              <a:defRPr sz="2700"/>
            </a:lvl3pPr>
            <a:lvl4pPr marL="1568248" indent="0">
              <a:buNone/>
              <a:defRPr sz="2300"/>
            </a:lvl4pPr>
            <a:lvl5pPr marL="2090998" indent="0">
              <a:buNone/>
              <a:defRPr sz="2300"/>
            </a:lvl5pPr>
            <a:lvl6pPr marL="2613745" indent="0">
              <a:buNone/>
              <a:defRPr sz="2300"/>
            </a:lvl6pPr>
            <a:lvl7pPr marL="3136497" indent="0">
              <a:buNone/>
              <a:defRPr sz="2300"/>
            </a:lvl7pPr>
            <a:lvl8pPr marL="3659247" indent="0">
              <a:buNone/>
              <a:defRPr sz="2300"/>
            </a:lvl8pPr>
            <a:lvl9pPr marL="4181996" indent="0">
              <a:buNone/>
              <a:defRPr sz="2300"/>
            </a:lvl9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41"/>
            <a:ext cx="59436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22749" indent="0">
              <a:buNone/>
              <a:defRPr sz="1400"/>
            </a:lvl2pPr>
            <a:lvl3pPr marL="1045498" indent="0">
              <a:buNone/>
              <a:defRPr sz="1100"/>
            </a:lvl3pPr>
            <a:lvl4pPr marL="1568248" indent="0">
              <a:buNone/>
              <a:defRPr sz="1100"/>
            </a:lvl4pPr>
            <a:lvl5pPr marL="2090998" indent="0">
              <a:buNone/>
              <a:defRPr sz="1100"/>
            </a:lvl5pPr>
            <a:lvl6pPr marL="2613745" indent="0">
              <a:buNone/>
              <a:defRPr sz="1100"/>
            </a:lvl6pPr>
            <a:lvl7pPr marL="3136497" indent="0">
              <a:buNone/>
              <a:defRPr sz="1100"/>
            </a:lvl7pPr>
            <a:lvl8pPr marL="3659247" indent="0">
              <a:buNone/>
              <a:defRPr sz="1100"/>
            </a:lvl8pPr>
            <a:lvl9pPr marL="4181996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Федеральная налоговая служба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Федеральная налоговая служба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67" y="303212"/>
            <a:ext cx="2605485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78" y="303212"/>
            <a:ext cx="7654793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Федеральная налоговая служба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2484" y="692696"/>
            <a:ext cx="9361040" cy="36004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7" name="Пятиугольник 6"/>
          <p:cNvSpPr/>
          <p:nvPr userDrawn="1"/>
        </p:nvSpPr>
        <p:spPr>
          <a:xfrm>
            <a:off x="272482" y="6345009"/>
            <a:ext cx="8736971" cy="180339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5" tIns="45694" rIns="91385" bIns="45694" rtlCol="0" anchor="ctr"/>
          <a:lstStyle/>
          <a:p>
            <a:pPr algn="ctr"/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9735" y="6357623"/>
            <a:ext cx="2235003" cy="167724"/>
          </a:xfrm>
          <a:prstGeom prst="rect">
            <a:avLst/>
          </a:prstGeom>
        </p:spPr>
        <p:txBody>
          <a:bodyPr vert="horz" lIns="91385" tIns="45694" rIns="91385" bIns="45694" rtlCol="0" anchor="ctr"/>
          <a:lstStyle>
            <a:lvl1pPr algn="l">
              <a:defRPr lang="ru-RU" sz="1100" b="0" smtClean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© Федеральная налоговая служба</a:t>
            </a:r>
            <a:endParaRPr lang="ru-RU" dirty="0"/>
          </a:p>
        </p:txBody>
      </p:sp>
      <p:sp>
        <p:nvSpPr>
          <p:cNvPr id="9" name="Нашивка 8"/>
          <p:cNvSpPr/>
          <p:nvPr userDrawn="1"/>
        </p:nvSpPr>
        <p:spPr>
          <a:xfrm>
            <a:off x="9098672" y="6345009"/>
            <a:ext cx="534855" cy="180339"/>
          </a:xfrm>
          <a:prstGeom prst="chevron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5" tIns="45694" rIns="91385" bIns="45694"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71071" y="6345011"/>
            <a:ext cx="390043" cy="167724"/>
          </a:xfrm>
          <a:prstGeom prst="rect">
            <a:avLst/>
          </a:prstGeom>
        </p:spPr>
        <p:txBody>
          <a:bodyPr vert="horz" lIns="91385" tIns="45694" rIns="91385" bIns="45694" rtlCol="0" anchor="ctr"/>
          <a:lstStyle>
            <a:lvl1pPr algn="ctr">
              <a:defRPr lang="ru-RU" sz="1100" smtClean="0">
                <a:solidFill>
                  <a:schemeClr val="bg1"/>
                </a:solidFill>
              </a:defRPr>
            </a:lvl1pPr>
          </a:lstStyle>
          <a:p>
            <a:fld id="{2E68ACA2-2E73-457A-AE3E-973685B8F76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2"/>
          <p:cNvSpPr>
            <a:spLocks noGrp="1"/>
          </p:cNvSpPr>
          <p:nvPr>
            <p:ph idx="10"/>
          </p:nvPr>
        </p:nvSpPr>
        <p:spPr>
          <a:xfrm>
            <a:off x="272484" y="1167133"/>
            <a:ext cx="9361040" cy="4998171"/>
          </a:xfrm>
        </p:spPr>
        <p:txBody>
          <a:bodyPr/>
          <a:lstStyle>
            <a:lvl1pPr marL="285581" indent="255437">
              <a:buFont typeface="Wingdings" panose="05000000000000000000" pitchFamily="2" charset="2"/>
              <a:buChar char="q"/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918670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2484" y="692696"/>
            <a:ext cx="9361040" cy="36004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7" name="Пятиугольник 6"/>
          <p:cNvSpPr/>
          <p:nvPr userDrawn="1"/>
        </p:nvSpPr>
        <p:spPr>
          <a:xfrm>
            <a:off x="272482" y="6345009"/>
            <a:ext cx="8736971" cy="180339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24" tIns="53610" rIns="107224" bIns="53610" rtlCol="0" anchor="ctr"/>
          <a:lstStyle/>
          <a:p>
            <a:pPr algn="ctr"/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9735" y="6357623"/>
            <a:ext cx="2235003" cy="167724"/>
          </a:xfrm>
          <a:prstGeom prst="rect">
            <a:avLst/>
          </a:prstGeom>
        </p:spPr>
        <p:txBody>
          <a:bodyPr vert="horz" lIns="107224" tIns="53610" rIns="107224" bIns="53610" rtlCol="0" anchor="ctr"/>
          <a:lstStyle>
            <a:lvl1pPr algn="l">
              <a:defRPr lang="ru-RU" sz="1200" b="0" smtClean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© Федеральная налоговая служба</a:t>
            </a:r>
            <a:endParaRPr lang="ru-RU" dirty="0"/>
          </a:p>
        </p:txBody>
      </p:sp>
      <p:sp>
        <p:nvSpPr>
          <p:cNvPr id="9" name="Нашивка 8"/>
          <p:cNvSpPr/>
          <p:nvPr userDrawn="1"/>
        </p:nvSpPr>
        <p:spPr>
          <a:xfrm>
            <a:off x="9098672" y="6345009"/>
            <a:ext cx="534855" cy="180339"/>
          </a:xfrm>
          <a:prstGeom prst="chevron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24" tIns="53610" rIns="107224" bIns="53610"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71071" y="6345011"/>
            <a:ext cx="390043" cy="167724"/>
          </a:xfrm>
          <a:prstGeom prst="rect">
            <a:avLst/>
          </a:prstGeom>
        </p:spPr>
        <p:txBody>
          <a:bodyPr vert="horz" lIns="107224" tIns="53610" rIns="107224" bIns="53610" rtlCol="0" anchor="ctr"/>
          <a:lstStyle>
            <a:lvl1pPr algn="ctr">
              <a:defRPr lang="ru-RU" sz="1200" smtClean="0">
                <a:solidFill>
                  <a:schemeClr val="bg1"/>
                </a:solidFill>
              </a:defRPr>
            </a:lvl1pPr>
          </a:lstStyle>
          <a:p>
            <a:fld id="{2E68ACA2-2E73-457A-AE3E-973685B8F76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2"/>
          <p:cNvSpPr>
            <a:spLocks noGrp="1"/>
          </p:cNvSpPr>
          <p:nvPr>
            <p:ph idx="10"/>
          </p:nvPr>
        </p:nvSpPr>
        <p:spPr>
          <a:xfrm>
            <a:off x="272484" y="1167137"/>
            <a:ext cx="9361040" cy="4998171"/>
          </a:xfrm>
        </p:spPr>
        <p:txBody>
          <a:bodyPr/>
          <a:lstStyle>
            <a:lvl1pPr marL="335072" indent="299703">
              <a:buFont typeface="Wingdings" panose="05000000000000000000" pitchFamily="2" charset="2"/>
              <a:buChar char="q"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96178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2480" y="692696"/>
            <a:ext cx="9361040" cy="36004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7" name="Пятиугольник 6"/>
          <p:cNvSpPr/>
          <p:nvPr userDrawn="1"/>
        </p:nvSpPr>
        <p:spPr>
          <a:xfrm>
            <a:off x="272482" y="6345009"/>
            <a:ext cx="8736971" cy="180339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51" tIns="53623" rIns="107251" bIns="53623" rtlCol="0" anchor="ctr"/>
          <a:lstStyle/>
          <a:p>
            <a:pPr algn="ctr"/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9728" y="6357623"/>
            <a:ext cx="2235003" cy="167724"/>
          </a:xfrm>
          <a:prstGeom prst="rect">
            <a:avLst/>
          </a:prstGeom>
        </p:spPr>
        <p:txBody>
          <a:bodyPr vert="horz" lIns="107251" tIns="53623" rIns="107251" bIns="53623" rtlCol="0" anchor="ctr"/>
          <a:lstStyle>
            <a:lvl1pPr algn="l">
              <a:defRPr lang="ru-RU" sz="1200" b="0" smtClean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© Федеральная налоговая служба</a:t>
            </a:r>
            <a:endParaRPr lang="ru-RU" dirty="0"/>
          </a:p>
        </p:txBody>
      </p:sp>
      <p:sp>
        <p:nvSpPr>
          <p:cNvPr id="9" name="Нашивка 8"/>
          <p:cNvSpPr/>
          <p:nvPr userDrawn="1"/>
        </p:nvSpPr>
        <p:spPr>
          <a:xfrm>
            <a:off x="9098665" y="6345009"/>
            <a:ext cx="534855" cy="180339"/>
          </a:xfrm>
          <a:prstGeom prst="chevron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51" tIns="53623" rIns="107251" bIns="53623"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71071" y="6345007"/>
            <a:ext cx="390043" cy="167724"/>
          </a:xfrm>
          <a:prstGeom prst="rect">
            <a:avLst/>
          </a:prstGeom>
        </p:spPr>
        <p:txBody>
          <a:bodyPr vert="horz" lIns="107251" tIns="53623" rIns="107251" bIns="53623" rtlCol="0" anchor="ctr"/>
          <a:lstStyle>
            <a:lvl1pPr algn="ctr">
              <a:defRPr lang="ru-RU" sz="1200" smtClean="0">
                <a:solidFill>
                  <a:schemeClr val="bg1"/>
                </a:solidFill>
              </a:defRPr>
            </a:lvl1pPr>
          </a:lstStyle>
          <a:p>
            <a:fld id="{2E68ACA2-2E73-457A-AE3E-973685B8F76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2"/>
          <p:cNvSpPr>
            <a:spLocks noGrp="1"/>
          </p:cNvSpPr>
          <p:nvPr>
            <p:ph idx="10"/>
          </p:nvPr>
        </p:nvSpPr>
        <p:spPr>
          <a:xfrm>
            <a:off x="272480" y="1167133"/>
            <a:ext cx="9361040" cy="4998171"/>
          </a:xfrm>
        </p:spPr>
        <p:txBody>
          <a:bodyPr/>
          <a:lstStyle>
            <a:lvl1pPr marL="335155" indent="299779">
              <a:buFont typeface="Wingdings" panose="05000000000000000000" pitchFamily="2" charset="2"/>
              <a:buChar char="q"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04875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76" y="1915"/>
            <a:ext cx="9904530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94" y="1606878"/>
            <a:ext cx="7930748" cy="4829255"/>
          </a:xfrm>
        </p:spPr>
        <p:txBody>
          <a:bodyPr/>
          <a:lstStyle>
            <a:lvl1pPr marL="364391" indent="0">
              <a:buFontTx/>
              <a:buNone/>
              <a:defRPr b="1">
                <a:latin typeface="+mj-lt"/>
              </a:defRPr>
            </a:lvl1pPr>
            <a:lvl2pPr marL="361205" indent="3183">
              <a:defRPr>
                <a:latin typeface="+mj-lt"/>
              </a:defRPr>
            </a:lvl2pPr>
            <a:lvl3pPr marL="630124" indent="-260960">
              <a:tabLst/>
              <a:defRPr>
                <a:latin typeface="+mj-lt"/>
              </a:defRPr>
            </a:lvl3pPr>
            <a:lvl4pPr marL="0" indent="361205">
              <a:lnSpc>
                <a:spcPts val="1806"/>
              </a:lnSpc>
              <a:spcBef>
                <a:spcPts val="401"/>
              </a:spcBef>
              <a:defRPr>
                <a:latin typeface="+mj-lt"/>
              </a:defRPr>
            </a:lvl4pPr>
            <a:lvl5pPr>
              <a:lnSpc>
                <a:spcPts val="1806"/>
              </a:lnSpc>
              <a:spcBef>
                <a:spcPts val="40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420527" y="5127084"/>
            <a:ext cx="1000586" cy="376853"/>
          </a:xfrm>
          <a:prstGeom prst="rect">
            <a:avLst/>
          </a:prstGeom>
          <a:noFill/>
        </p:spPr>
        <p:txBody>
          <a:bodyPr wrap="square" lIns="91655" tIns="45828" rIns="91655" bIns="45828" rtlCol="0">
            <a:noAutofit/>
          </a:bodyPr>
          <a:lstStyle/>
          <a:p>
            <a:endParaRPr lang="ru-RU" sz="2100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91189" y="501076"/>
            <a:ext cx="7948624" cy="1105803"/>
          </a:xfrm>
        </p:spPr>
        <p:txBody>
          <a:bodyPr/>
          <a:lstStyle>
            <a:lvl1pPr marL="0" marR="0" indent="0" defTabSz="104549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549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6" y="475"/>
            <a:ext cx="9904530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94" y="1606878"/>
            <a:ext cx="7930748" cy="4829255"/>
          </a:xfrm>
        </p:spPr>
        <p:txBody>
          <a:bodyPr/>
          <a:lstStyle>
            <a:lvl1pPr marL="364391" indent="0">
              <a:buFontTx/>
              <a:buNone/>
              <a:defRPr b="1">
                <a:latin typeface="+mj-lt"/>
              </a:defRPr>
            </a:lvl1pPr>
            <a:lvl2pPr marL="364391" indent="0">
              <a:defRPr>
                <a:latin typeface="+mj-lt"/>
              </a:defRPr>
            </a:lvl2pPr>
            <a:lvl3pPr marL="630124" indent="-260960">
              <a:defRPr>
                <a:latin typeface="+mj-lt"/>
              </a:defRPr>
            </a:lvl3pPr>
            <a:lvl4pPr marL="0" indent="361205">
              <a:defRPr>
                <a:latin typeface="+mj-lt"/>
              </a:defRPr>
            </a:lvl4pPr>
            <a:lvl5pPr marL="143846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90428" y="501076"/>
            <a:ext cx="7949393" cy="1105803"/>
          </a:xfrm>
        </p:spPr>
        <p:txBody>
          <a:bodyPr/>
          <a:lstStyle>
            <a:lvl1pPr marL="0" marR="0" indent="0" defTabSz="104549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549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6" y="4"/>
            <a:ext cx="9904530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94" y="1012509"/>
            <a:ext cx="7930748" cy="202463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94" y="3429723"/>
            <a:ext cx="7930748" cy="3006404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274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549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82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909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137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364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92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819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76" y="1915"/>
            <a:ext cx="9904530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71"/>
            <a:ext cx="794862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1188" y="1606872"/>
            <a:ext cx="3922494" cy="469579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91180" y="1606872"/>
            <a:ext cx="3948640" cy="469579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92" y="501067"/>
            <a:ext cx="8519513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94" y="1606877"/>
            <a:ext cx="3980982" cy="56800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2749" indent="0">
              <a:buNone/>
              <a:defRPr sz="2300" b="1"/>
            </a:lvl2pPr>
            <a:lvl3pPr marL="1045498" indent="0">
              <a:buNone/>
              <a:defRPr sz="2100" b="1"/>
            </a:lvl3pPr>
            <a:lvl4pPr marL="1568248" indent="0">
              <a:buNone/>
              <a:defRPr sz="1800" b="1"/>
            </a:lvl4pPr>
            <a:lvl5pPr marL="2090998" indent="0">
              <a:buNone/>
              <a:defRPr sz="1800" b="1"/>
            </a:lvl5pPr>
            <a:lvl6pPr marL="2613745" indent="0">
              <a:buNone/>
              <a:defRPr sz="1800" b="1"/>
            </a:lvl6pPr>
            <a:lvl7pPr marL="3136497" indent="0">
              <a:buNone/>
              <a:defRPr sz="1800" b="1"/>
            </a:lvl7pPr>
            <a:lvl8pPr marL="3659247" indent="0">
              <a:buNone/>
              <a:defRPr sz="1800" b="1"/>
            </a:lvl8pPr>
            <a:lvl9pPr marL="4181996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1194" y="2174876"/>
            <a:ext cx="3980982" cy="426124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3005" y="1606877"/>
            <a:ext cx="3886810" cy="56800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2749" indent="0">
              <a:buNone/>
              <a:defRPr sz="2300" b="1"/>
            </a:lvl2pPr>
            <a:lvl3pPr marL="1045498" indent="0">
              <a:buNone/>
              <a:defRPr sz="2100" b="1"/>
            </a:lvl3pPr>
            <a:lvl4pPr marL="1568248" indent="0">
              <a:buNone/>
              <a:defRPr sz="1800" b="1"/>
            </a:lvl4pPr>
            <a:lvl5pPr marL="2090998" indent="0">
              <a:buNone/>
              <a:defRPr sz="1800" b="1"/>
            </a:lvl5pPr>
            <a:lvl6pPr marL="2613745" indent="0">
              <a:buNone/>
              <a:defRPr sz="1800" b="1"/>
            </a:lvl6pPr>
            <a:lvl7pPr marL="3136497" indent="0">
              <a:buNone/>
              <a:defRPr sz="1800" b="1"/>
            </a:lvl7pPr>
            <a:lvl8pPr marL="3659247" indent="0">
              <a:buNone/>
              <a:defRPr sz="1800" b="1"/>
            </a:lvl8pPr>
            <a:lvl9pPr marL="4181996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53005" y="2188097"/>
            <a:ext cx="3886810" cy="4248027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© Федеральная налоговая служба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76" y="1915"/>
            <a:ext cx="9904530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92" y="501071"/>
            <a:ext cx="851951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© Федеральная налоговая служба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Федеральная налоговая служба</a:t>
            </a: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873636" y="5872593"/>
            <a:ext cx="614714" cy="653107"/>
          </a:xfrm>
          <a:prstGeom prst="rect">
            <a:avLst/>
          </a:prstGeom>
        </p:spPr>
        <p:txBody>
          <a:bodyPr vert="horz" lIns="83168" tIns="41585" rIns="83168" bIns="41585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7" y="273060"/>
            <a:ext cx="3259006" cy="116204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5" y="273055"/>
            <a:ext cx="5537729" cy="5853112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7" y="1435104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22749" indent="0">
              <a:buNone/>
              <a:defRPr sz="1400"/>
            </a:lvl2pPr>
            <a:lvl3pPr marL="1045498" indent="0">
              <a:buNone/>
              <a:defRPr sz="1100"/>
            </a:lvl3pPr>
            <a:lvl4pPr marL="1568248" indent="0">
              <a:buNone/>
              <a:defRPr sz="1100"/>
            </a:lvl4pPr>
            <a:lvl5pPr marL="2090998" indent="0">
              <a:buNone/>
              <a:defRPr sz="1100"/>
            </a:lvl5pPr>
            <a:lvl6pPr marL="2613745" indent="0">
              <a:buNone/>
              <a:defRPr sz="1100"/>
            </a:lvl6pPr>
            <a:lvl7pPr marL="3136497" indent="0">
              <a:buNone/>
              <a:defRPr sz="1100"/>
            </a:lvl7pPr>
            <a:lvl8pPr marL="3659247" indent="0">
              <a:buNone/>
              <a:defRPr sz="1100"/>
            </a:lvl8pPr>
            <a:lvl9pPr marL="4181996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© Федеральная налоговая служба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954" y="490025"/>
            <a:ext cx="7955862" cy="1110283"/>
          </a:xfrm>
          <a:prstGeom prst="rect">
            <a:avLst/>
          </a:prstGeom>
        </p:spPr>
        <p:txBody>
          <a:bodyPr vert="horz" lIns="83168" tIns="41585" rIns="83168" bIns="41585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83954" y="1600203"/>
            <a:ext cx="7955862" cy="4835924"/>
          </a:xfrm>
          <a:prstGeom prst="rect">
            <a:avLst/>
          </a:prstGeom>
        </p:spPr>
        <p:txBody>
          <a:bodyPr vert="horz" lIns="83168" tIns="41585" rIns="83168" bIns="41585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2" y="6356357"/>
            <a:ext cx="2311400" cy="365127"/>
          </a:xfrm>
          <a:prstGeom prst="rect">
            <a:avLst/>
          </a:prstGeom>
        </p:spPr>
        <p:txBody>
          <a:bodyPr vert="horz" lIns="83168" tIns="41585" rIns="83168" bIns="4158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6" y="6356357"/>
            <a:ext cx="3136900" cy="365127"/>
          </a:xfrm>
          <a:prstGeom prst="rect">
            <a:avLst/>
          </a:prstGeom>
        </p:spPr>
        <p:txBody>
          <a:bodyPr vert="horz" lIns="83168" tIns="41585" rIns="83168" bIns="4158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© Федеральная налоговая служба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17763" y="6041425"/>
            <a:ext cx="671355" cy="631835"/>
          </a:xfrm>
          <a:prstGeom prst="rect">
            <a:avLst/>
          </a:prstGeom>
        </p:spPr>
        <p:txBody>
          <a:bodyPr vert="horz" lIns="83168" tIns="41585" rIns="83168" bIns="41585" rtlCol="0" anchor="ctr">
            <a:normAutofit/>
          </a:bodyPr>
          <a:lstStyle>
            <a:lvl1pPr algn="ctr">
              <a:lnSpc>
                <a:spcPts val="2408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2" r:id="rId13"/>
    <p:sldLayoutId id="2147483665" r:id="rId14"/>
    <p:sldLayoutId id="2147483666" r:id="rId15"/>
  </p:sldLayoutIdLst>
  <p:hf hdr="0" dt="0"/>
  <p:txStyles>
    <p:titleStyle>
      <a:lvl1pPr algn="l" defTabSz="1045498" rtl="0" eaLnBrk="1" latinLnBrk="0" hangingPunct="1">
        <a:lnSpc>
          <a:spcPts val="5213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4391" indent="0" algn="l" defTabSz="1045498" rtl="0" eaLnBrk="1" latinLnBrk="0" hangingPunct="1">
        <a:spcBef>
          <a:spcPct val="20000"/>
        </a:spcBef>
        <a:buFont typeface="+mj-lt"/>
        <a:buNone/>
        <a:defRPr sz="38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4391" indent="0" algn="l" defTabSz="1045498" rtl="0" eaLnBrk="1" latinLnBrk="0" hangingPunct="1">
        <a:spcBef>
          <a:spcPct val="20000"/>
        </a:spcBef>
        <a:buFont typeface="Arial" pitchFamily="34" charset="0"/>
        <a:buNone/>
        <a:defRPr sz="23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4459" indent="-260960" algn="l" defTabSz="1045498" rtl="0" eaLnBrk="1" latinLnBrk="0" hangingPunct="1">
        <a:spcBef>
          <a:spcPct val="20000"/>
        </a:spcBef>
        <a:buFont typeface="Arial" pitchFamily="34" charset="0"/>
        <a:buChar char="•"/>
        <a:defRPr sz="23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1205" algn="just" defTabSz="1045498" rtl="0" eaLnBrk="1" latinLnBrk="0" hangingPunct="1">
        <a:lnSpc>
          <a:spcPts val="1806"/>
        </a:lnSpc>
        <a:spcBef>
          <a:spcPts val="401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8460" indent="0" algn="l" defTabSz="1045498" rtl="0" eaLnBrk="1" latinLnBrk="0" hangingPunct="1">
        <a:lnSpc>
          <a:spcPts val="1806"/>
        </a:lnSpc>
        <a:spcBef>
          <a:spcPts val="401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75122" indent="-261375" algn="l" defTabSz="104549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97871" indent="-261375" algn="l" defTabSz="104549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20621" indent="-261375" algn="l" defTabSz="104549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43369" indent="-261375" algn="l" defTabSz="104549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54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2749" algn="l" defTabSz="10454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5498" algn="l" defTabSz="10454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8248" algn="l" defTabSz="10454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90998" algn="l" defTabSz="10454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13745" algn="l" defTabSz="10454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36497" algn="l" defTabSz="10454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9247" algn="l" defTabSz="10454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81996" algn="l" defTabSz="104549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11" Type="http://schemas.openxmlformats.org/officeDocument/2006/relationships/image" Target="../media/image14.emf"/><Relationship Id="rId5" Type="http://schemas.openxmlformats.org/officeDocument/2006/relationships/image" Target="../media/image8.emf"/><Relationship Id="rId10" Type="http://schemas.openxmlformats.org/officeDocument/2006/relationships/image" Target="../media/image13.emf"/><Relationship Id="rId4" Type="http://schemas.openxmlformats.org/officeDocument/2006/relationships/image" Target="../media/image7.emf"/><Relationship Id="rId9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8541" y="3621022"/>
            <a:ext cx="8420100" cy="147002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300" dirty="0" smtClean="0"/>
              <a:t/>
            </a:r>
            <a:br>
              <a:rPr lang="ru-RU" sz="2300" dirty="0" smtClean="0"/>
            </a:br>
            <a:r>
              <a:rPr lang="ru-RU" sz="2300" dirty="0" smtClean="0"/>
              <a:t>Риски </a:t>
            </a:r>
            <a:r>
              <a:rPr lang="ru-RU" sz="2300" dirty="0"/>
              <a:t>совершения налоговых правонарушений </a:t>
            </a:r>
            <a:r>
              <a:rPr lang="ru-RU" sz="2300" dirty="0" smtClean="0"/>
              <a:t>субъектами малого и среднего предпринимательства</a:t>
            </a:r>
            <a:endParaRPr lang="ru-RU" sz="2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0575" y="5253203"/>
            <a:ext cx="7835585" cy="1440160"/>
          </a:xfrm>
        </p:spPr>
        <p:txBody>
          <a:bodyPr>
            <a:normAutofit fontScale="92500" lnSpcReduction="10000"/>
          </a:bodyPr>
          <a:lstStyle/>
          <a:p>
            <a:r>
              <a:rPr lang="ru-RU" sz="2300" dirty="0"/>
              <a:t>Начальник отдела анализа и планирования налоговых проверок</a:t>
            </a:r>
          </a:p>
          <a:p>
            <a:r>
              <a:rPr lang="ru-RU" sz="2300" dirty="0"/>
              <a:t>Боровлева Наталия Вячеславовна</a:t>
            </a:r>
          </a:p>
          <a:p>
            <a:pPr>
              <a:lnSpc>
                <a:spcPct val="110000"/>
              </a:lnSpc>
            </a:pPr>
            <a:endParaRPr lang="ru-RU" sz="1800" dirty="0"/>
          </a:p>
          <a:p>
            <a:r>
              <a:rPr lang="ru-RU" sz="2000" dirty="0" smtClean="0"/>
              <a:t>13 ноября 201</a:t>
            </a:r>
            <a:r>
              <a:rPr lang="ru-RU" sz="2000" dirty="0"/>
              <a:t>9</a:t>
            </a:r>
            <a:r>
              <a:rPr lang="ru-RU" sz="2000" dirty="0" smtClean="0"/>
              <a:t> </a:t>
            </a:r>
            <a:r>
              <a:rPr lang="ru-RU" sz="2000" dirty="0"/>
              <a:t>года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73330" y="2564904"/>
            <a:ext cx="5365991" cy="1344149"/>
          </a:xfrm>
          <a:prstGeom prst="rect">
            <a:avLst/>
          </a:prstGeom>
        </p:spPr>
        <p:txBody>
          <a:bodyPr vert="horz" wrap="square" lIns="122382" tIns="61191" rIns="122382" bIns="61191" rtlCol="0" anchor="ctr">
            <a:noAutofit/>
          </a:bodyPr>
          <a:lstStyle/>
          <a:p>
            <a:pPr algn="ctr" defTabSz="1223818">
              <a:spcBef>
                <a:spcPct val="0"/>
              </a:spcBef>
            </a:pPr>
            <a:r>
              <a:rPr lang="ru-RU" sz="23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УФНС России по Новосибирской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71082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196" y="332656"/>
            <a:ext cx="8928992" cy="360040"/>
          </a:xfrm>
        </p:spPr>
        <p:txBody>
          <a:bodyPr>
            <a:noAutofit/>
          </a:bodyPr>
          <a:lstStyle/>
          <a:p>
            <a:pPr marL="0" lvl="1"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/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/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/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Создан интерактивный сервис «Налоговый калькулятор по расчету налоговой нагрузки»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/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</a:b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38060" y="3965946"/>
            <a:ext cx="9114096" cy="1043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endParaRPr lang="ru-RU" sz="2800" b="1" kern="0" dirty="0" smtClean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pPr lvl="1" indent="-457200">
              <a:buFont typeface="Arial" panose="020B0604020202020204" pitchFamily="34" charset="0"/>
              <a:buChar char="•"/>
            </a:pPr>
            <a:endParaRPr lang="ru-RU" sz="2800" b="1" kern="0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693257" y="1412776"/>
            <a:ext cx="8029407" cy="11092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4.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И Вы сможете увидеть свою компанию «глазами налоговых органов» -  сравнить со среднеотраслевыми значениями по налогоплательщикам из вашего региона и увидеть по какому налогу у вас есть риски 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9057456" y="6093297"/>
            <a:ext cx="576063" cy="504055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fld id="{27B62198-85D7-4CAB-9B4A-2FBA3DB5447B}" type="slidenum">
              <a:rPr lang="ru-RU" sz="3200" b="1" kern="0" smtClean="0">
                <a:solidFill>
                  <a:schemeClr val="bg1"/>
                </a:solidFill>
                <a:cs typeface="Aharoni" panose="02010803020104030203" pitchFamily="2" charset="-79"/>
              </a:rPr>
              <a:t>10</a:t>
            </a:fld>
            <a:endParaRPr lang="ru-RU" sz="3200" b="1" kern="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44" y="2522027"/>
            <a:ext cx="7898992" cy="3931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695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8004" y="188640"/>
            <a:ext cx="8928992" cy="504056"/>
          </a:xfrm>
        </p:spPr>
        <p:txBody>
          <a:bodyPr>
            <a:normAutofit fontScale="90000"/>
          </a:bodyPr>
          <a:lstStyle/>
          <a:p>
            <a:pPr marL="0" lvl="1"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/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</a:b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/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</a:b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/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</a:br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Создан интерактивный сервис «Налоговый калькулятор по расчету налоговой нагрузки»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/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</a:br>
            <a:endParaRPr lang="ru-RU" sz="3600" b="1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38060" y="3965946"/>
            <a:ext cx="9114096" cy="1043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endParaRPr lang="ru-RU" sz="2800" b="1" kern="0" dirty="0" smtClean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pPr lvl="1" indent="-457200">
              <a:buFont typeface="Arial" panose="020B0604020202020204" pitchFamily="34" charset="0"/>
              <a:buChar char="•"/>
            </a:pPr>
            <a:endParaRPr lang="ru-RU" sz="2800" b="1" kern="0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754129" y="1362206"/>
            <a:ext cx="8029407" cy="67720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FF0000"/>
                </a:solidFill>
              </a:rPr>
              <a:t>В </a:t>
            </a:r>
            <a:r>
              <a:rPr lang="ru-RU" sz="2000" b="1" dirty="0" smtClean="0">
                <a:solidFill>
                  <a:srgbClr val="FF0000"/>
                </a:solidFill>
              </a:rPr>
              <a:t>сервисе представлена </a:t>
            </a:r>
            <a:r>
              <a:rPr lang="ru-RU" sz="2000" b="1" dirty="0" smtClean="0">
                <a:solidFill>
                  <a:srgbClr val="FF0000"/>
                </a:solidFill>
              </a:rPr>
              <a:t>информация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об уровне средней заработной платы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9057456" y="6093297"/>
            <a:ext cx="576063" cy="504055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fld id="{27B62198-85D7-4CAB-9B4A-2FBA3DB5447B}" type="slidenum">
              <a:rPr lang="ru-RU" sz="3200" b="1" kern="0" smtClean="0">
                <a:solidFill>
                  <a:schemeClr val="bg1"/>
                </a:solidFill>
                <a:cs typeface="Aharoni" panose="02010803020104030203" pitchFamily="2" charset="-79"/>
              </a:rPr>
              <a:pPr/>
              <a:t>11</a:t>
            </a:fld>
            <a:endParaRPr lang="ru-RU" sz="3200" b="1" kern="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01" y="2039409"/>
            <a:ext cx="8438638" cy="58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751" y="2529831"/>
            <a:ext cx="7070006" cy="4005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Стрелка вправо 11"/>
          <p:cNvSpPr/>
          <p:nvPr/>
        </p:nvSpPr>
        <p:spPr>
          <a:xfrm rot="10800000">
            <a:off x="8005564" y="2277474"/>
            <a:ext cx="1364955" cy="1986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005564" y="2627309"/>
            <a:ext cx="15559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Просто перейдите по ссылке и вам откроется всплывающее окно </a:t>
            </a:r>
          </a:p>
        </p:txBody>
      </p:sp>
    </p:spTree>
    <p:extLst>
      <p:ext uri="{BB962C8B-B14F-4D97-AF65-F5344CB8AC3E}">
        <p14:creationId xmlns:p14="http://schemas.microsoft.com/office/powerpoint/2010/main" val="9089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6012083"/>
              </p:ext>
            </p:extLst>
          </p:nvPr>
        </p:nvGraphicFramePr>
        <p:xfrm>
          <a:off x="488504" y="1484784"/>
          <a:ext cx="8568952" cy="50244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9352"/>
                <a:gridCol w="7909600"/>
              </a:tblGrid>
              <a:tr h="239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Применение специальных налоговых режимов УСН, ЕНВД;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  <a:tr h="3480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Единый </a:t>
                      </a:r>
                      <a:r>
                        <a:rPr lang="ru-RU" sz="1400" b="1" dirty="0">
                          <a:effectLst/>
                        </a:rPr>
                        <a:t>сайт в </a:t>
                      </a:r>
                      <a:r>
                        <a:rPr lang="ru-RU" sz="1400" b="1" dirty="0" smtClean="0">
                          <a:effectLst/>
                        </a:rPr>
                        <a:t>интернете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  <a:tr h="239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IP</a:t>
                      </a:r>
                      <a:r>
                        <a:rPr lang="ru-RU" sz="1400" b="1" dirty="0">
                          <a:effectLst/>
                        </a:rPr>
                        <a:t> адрес всех взаимосвязанных организаций идентичен;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  <a:tr h="3142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Один вид деятельности (одинаковые товары, работы, услуги без какой-либо специализации);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  <a:tr h="2794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Идентичные контрагенты (как покупатели, так и поставщики</a:t>
                      </a:r>
                      <a:r>
                        <a:rPr lang="ru-RU" sz="1400" b="1" dirty="0" smtClean="0">
                          <a:effectLst/>
                        </a:rPr>
                        <a:t>)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  <a:tr h="239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6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Единая схема логистики;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  <a:tr h="239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7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Единая ценовая политика;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  <a:tr h="312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8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Использование общего товарного </a:t>
                      </a:r>
                      <a:r>
                        <a:rPr lang="ru-RU" sz="1400" b="1" dirty="0" smtClean="0">
                          <a:effectLst/>
                        </a:rPr>
                        <a:t>знака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  <a:tr h="239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9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Общее управление;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  <a:tr h="239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10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Общее ведение бухгалтерского учета;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  <a:tr h="3142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Единая кадровая политика (прием на работу осуществляется централизованно), форма одежды;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  <a:tr h="239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Трудовые книжки по всем работникам хранятся централизованно;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  <a:tr h="3142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Работники могут одновременно получать доходы в нескольких организациях сети;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  <a:tr h="2916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Взаимозависимость должностных лиц и </a:t>
                      </a:r>
                      <a:r>
                        <a:rPr lang="ru-RU" sz="1400" b="1" dirty="0" smtClean="0">
                          <a:effectLst/>
                        </a:rPr>
                        <a:t>учредителей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  <a:tr h="3275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16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Расчетные счета по всем организациям группы открыты в одном и том же кредитном </a:t>
                      </a:r>
                      <a:r>
                        <a:rPr lang="ru-RU" sz="1400" b="1" dirty="0" smtClean="0">
                          <a:effectLst/>
                        </a:rPr>
                        <a:t>учреждении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  <a:tr h="4783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17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Прибыль, полученная по всем организациям группы, далее направляется на одинаковые цели, например, на выплату дивидендов учредителю;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  <a:tr h="3142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18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Формальный перевод сотрудников.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480" marR="364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1189" y="501077"/>
            <a:ext cx="7948624" cy="83969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Признаки «дробления бизнеса»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75853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5331465"/>
              </p:ext>
            </p:extLst>
          </p:nvPr>
        </p:nvGraphicFramePr>
        <p:xfrm>
          <a:off x="890588" y="1606550"/>
          <a:ext cx="7931150" cy="4829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1189" y="332657"/>
            <a:ext cx="7948624" cy="115212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Примеры судебной практики по субъектам малого и среднего предпринимательства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8842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>
            <a:noAutofit/>
          </a:bodyPr>
          <a:lstStyle/>
          <a:p>
            <a:fld id="{2E68ACA2-2E73-457A-AE3E-973685B8F762}" type="slidenum">
              <a:rPr lang="ru-RU" sz="2400" b="1"/>
              <a:pPr/>
              <a:t>14</a:t>
            </a:fld>
            <a:endParaRPr lang="ru-RU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568627" y="2744587"/>
            <a:ext cx="914401" cy="914400"/>
          </a:xfrm>
          <a:prstGeom prst="rect">
            <a:avLst/>
          </a:prstGeom>
        </p:spPr>
        <p:txBody>
          <a:bodyPr vert="horz" wrap="none" lIns="104244" tIns="52123" rIns="104244" bIns="52123" rtlCol="0" anchor="ctr">
            <a:normAutofit/>
          </a:bodyPr>
          <a:lstStyle/>
          <a:p>
            <a:pPr defTabSz="1042436">
              <a:spcBef>
                <a:spcPct val="0"/>
              </a:spcBef>
            </a:pPr>
            <a:r>
              <a:rPr lang="ru-RU" sz="48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20358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15495" y="424711"/>
            <a:ext cx="8397686" cy="642059"/>
          </a:xfrm>
        </p:spPr>
        <p:txBody>
          <a:bodyPr>
            <a:noAutofit/>
          </a:bodyPr>
          <a:lstStyle/>
          <a:p>
            <a:pPr algn="ctr"/>
            <a:r>
              <a:rPr lang="ru-RU" sz="2300" dirty="0">
                <a:solidFill>
                  <a:srgbClr val="0070C0"/>
                </a:solidFill>
              </a:rPr>
              <a:t>Подходы к организации контрольной работы по зонам риска совершения налоговых правонарушений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30079" y="1077076"/>
            <a:ext cx="3868933" cy="104571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63" tIns="41981" rIns="83963" bIns="41981"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Зоны риска совершения налоговых правонарушений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68813" y="1077076"/>
            <a:ext cx="3868933" cy="104571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63" tIns="41981" rIns="83963" bIns="41981"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Подходы к контрольной работе налоговых органов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390972462"/>
              </p:ext>
            </p:extLst>
          </p:nvPr>
        </p:nvGraphicFramePr>
        <p:xfrm>
          <a:off x="2751916" y="2254151"/>
          <a:ext cx="2868347" cy="3395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TextBox 10"/>
          <p:cNvSpPr txBox="1">
            <a:spLocks noChangeArrowheads="1"/>
          </p:cNvSpPr>
          <p:nvPr/>
        </p:nvSpPr>
        <p:spPr bwMode="auto">
          <a:xfrm>
            <a:off x="443051" y="2319463"/>
            <a:ext cx="2321495" cy="927708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square" lIns="95776" tIns="47888" rIns="95776" bIns="47888">
            <a:spAutoFit/>
          </a:bodyPr>
          <a:lstStyle/>
          <a:p>
            <a:pPr algn="ctr"/>
            <a:r>
              <a:rPr lang="ru-RU" sz="1500" b="1" u="sng" dirty="0">
                <a:latin typeface="Arial Narrow" pitchFamily="34" charset="0"/>
                <a:cs typeface="Times New Roman" pitchFamily="18" charset="0"/>
              </a:rPr>
              <a:t>Высокий уровень рисков</a:t>
            </a:r>
            <a:r>
              <a:rPr lang="ru-RU" sz="1500" b="1" dirty="0">
                <a:latin typeface="Arial Narrow" pitchFamily="34" charset="0"/>
                <a:cs typeface="Times New Roman" pitchFamily="18" charset="0"/>
              </a:rPr>
              <a:t>: </a:t>
            </a:r>
          </a:p>
          <a:p>
            <a:pPr algn="ctr"/>
            <a:r>
              <a:rPr lang="ru-RU" sz="1300" b="1" dirty="0">
                <a:latin typeface="Arial Narrow" pitchFamily="34" charset="0"/>
                <a:cs typeface="Times New Roman" pitchFamily="18" charset="0"/>
              </a:rPr>
              <a:t>уклонение от уплаты налогов,  либо применение агрессивных схемы планирования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0421" y="5733257"/>
            <a:ext cx="8471630" cy="7653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63" tIns="41981" rIns="83963" bIns="41981" rtlCol="0" anchor="ctr"/>
          <a:lstStyle/>
          <a:p>
            <a:pPr algn="just"/>
            <a:r>
              <a:rPr lang="ru-RU" sz="1500" b="1" u="sng" dirty="0">
                <a:solidFill>
                  <a:schemeClr val="tx1"/>
                </a:solidFill>
              </a:rPr>
              <a:t>Цель:</a:t>
            </a:r>
            <a:r>
              <a:rPr lang="ru-RU" sz="1500" dirty="0">
                <a:solidFill>
                  <a:schemeClr val="tx1"/>
                </a:solidFill>
              </a:rPr>
              <a:t> сокращение количества налогоплательщиков, функционирующих в ненаблюдаемом секторе экономики, и увеличение количества налогоплательщиков, добровольно исполняющих налоговые обязательства</a:t>
            </a:r>
          </a:p>
        </p:txBody>
      </p:sp>
      <p:sp>
        <p:nvSpPr>
          <p:cNvPr id="20" name="TextBox 12"/>
          <p:cNvSpPr txBox="1">
            <a:spLocks noChangeArrowheads="1"/>
          </p:cNvSpPr>
          <p:nvPr/>
        </p:nvSpPr>
        <p:spPr bwMode="auto">
          <a:xfrm>
            <a:off x="443051" y="4630147"/>
            <a:ext cx="2321495" cy="927708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  <a:miter lim="800000"/>
            <a:headEnd/>
            <a:tailEnd/>
          </a:ln>
        </p:spPr>
        <p:txBody>
          <a:bodyPr wrap="square" lIns="95776" tIns="47888" rIns="95776" bIns="47888">
            <a:spAutoFit/>
          </a:bodyPr>
          <a:lstStyle/>
          <a:p>
            <a:pPr algn="ctr"/>
            <a:r>
              <a:rPr lang="ru-RU" sz="1500" b="1" u="sng" dirty="0">
                <a:latin typeface="Arial Narrow" pitchFamily="34" charset="0"/>
                <a:cs typeface="Times New Roman" pitchFamily="18" charset="0"/>
              </a:rPr>
              <a:t>Низкий уровень рисков:</a:t>
            </a:r>
          </a:p>
          <a:p>
            <a:pPr algn="ctr"/>
            <a:r>
              <a:rPr lang="ru-RU" sz="1300" b="1" dirty="0">
                <a:latin typeface="Arial Narrow" pitchFamily="34" charset="0"/>
                <a:cs typeface="Times New Roman" pitchFamily="18" charset="0"/>
              </a:rPr>
              <a:t>своевременное и полное  исполнение налоговых обязательств</a:t>
            </a: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>
            <a:off x="443051" y="3494311"/>
            <a:ext cx="2321495" cy="927708"/>
          </a:xfrm>
          <a:prstGeom prst="rect">
            <a:avLst/>
          </a:prstGeom>
          <a:solidFill>
            <a:schemeClr val="bg1"/>
          </a:solidFill>
          <a:ln w="38100">
            <a:solidFill>
              <a:srgbClr val="FFC000"/>
            </a:solidFill>
            <a:miter lim="800000"/>
            <a:headEnd/>
            <a:tailEnd/>
          </a:ln>
        </p:spPr>
        <p:txBody>
          <a:bodyPr wrap="square" lIns="95776" tIns="47888" rIns="95776" bIns="47888">
            <a:spAutoFit/>
          </a:bodyPr>
          <a:lstStyle/>
          <a:p>
            <a:pPr algn="ctr"/>
            <a:r>
              <a:rPr lang="ru-RU" sz="1500" b="1" u="sng" dirty="0">
                <a:latin typeface="Arial Narrow" pitchFamily="34" charset="0"/>
                <a:cs typeface="Times New Roman" pitchFamily="18" charset="0"/>
              </a:rPr>
              <a:t>Средний уровень рисков</a:t>
            </a:r>
            <a:r>
              <a:rPr lang="ru-RU" sz="1300" b="1" u="sng" dirty="0">
                <a:latin typeface="Arial Narrow" pitchFamily="34" charset="0"/>
                <a:cs typeface="Times New Roman" pitchFamily="18" charset="0"/>
              </a:rPr>
              <a:t>: </a:t>
            </a:r>
          </a:p>
          <a:p>
            <a:pPr algn="ctr"/>
            <a:r>
              <a:rPr lang="ru-RU" sz="1300" b="1" dirty="0">
                <a:latin typeface="Arial Narrow" pitchFamily="34" charset="0"/>
                <a:cs typeface="Times New Roman" pitchFamily="18" charset="0"/>
              </a:rPr>
              <a:t>ошибки при определении налоговой базы, исчисления налогов</a:t>
            </a:r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5886882" y="4720870"/>
            <a:ext cx="3135170" cy="743042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00B050"/>
            </a:solidFill>
            <a:miter lim="800000"/>
            <a:headEnd/>
            <a:tailEnd/>
          </a:ln>
        </p:spPr>
        <p:txBody>
          <a:bodyPr wrap="square" lIns="95776" tIns="47888" rIns="95776" bIns="47888">
            <a:spAutoFit/>
          </a:bodyPr>
          <a:lstStyle/>
          <a:p>
            <a:pPr algn="ctr"/>
            <a:r>
              <a:rPr lang="ru-RU" sz="1400" b="1" dirty="0">
                <a:latin typeface="Arial Narrow" pitchFamily="34" charset="0"/>
                <a:cs typeface="Times New Roman" pitchFamily="18" charset="0"/>
              </a:rPr>
              <a:t>Информирование, консультирование, комфортные условия ведения бизнеса и уплаты налогов.</a:t>
            </a:r>
          </a:p>
        </p:txBody>
      </p:sp>
      <p:sp>
        <p:nvSpPr>
          <p:cNvPr id="24" name="Стрелка вправо 23"/>
          <p:cNvSpPr/>
          <p:nvPr/>
        </p:nvSpPr>
        <p:spPr>
          <a:xfrm>
            <a:off x="5486647" y="4943449"/>
            <a:ext cx="340394" cy="184457"/>
          </a:xfrm>
          <a:prstGeom prst="rightArrow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63" tIns="41981" rIns="83963" bIns="41981" rtlCol="0" anchor="ctr"/>
          <a:lstStyle/>
          <a:p>
            <a:pPr algn="ctr"/>
            <a:endParaRPr lang="ru-RU" dirty="0"/>
          </a:p>
        </p:txBody>
      </p:sp>
      <p:sp>
        <p:nvSpPr>
          <p:cNvPr id="25" name="TextBox 14"/>
          <p:cNvSpPr txBox="1">
            <a:spLocks noChangeArrowheads="1"/>
          </p:cNvSpPr>
          <p:nvPr/>
        </p:nvSpPr>
        <p:spPr bwMode="auto">
          <a:xfrm>
            <a:off x="5919410" y="3189975"/>
            <a:ext cx="3135170" cy="1604816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C000"/>
            </a:solidFill>
            <a:miter lim="800000"/>
            <a:headEnd/>
            <a:tailEnd/>
          </a:ln>
          <a:effectLst>
            <a:outerShdw blurRad="50800" dist="50800" dir="5400000" sx="1000" sy="1000" algn="ctr" rotWithShape="0">
              <a:srgbClr val="00B050"/>
            </a:outerShdw>
          </a:effectLst>
        </p:spPr>
        <p:txBody>
          <a:bodyPr wrap="square" lIns="95776" tIns="47888" rIns="95776" bIns="4788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400" b="1" dirty="0">
                <a:latin typeface="Arial Narrow" pitchFamily="34" charset="0"/>
                <a:cs typeface="Times New Roman" pitchFamily="18" charset="0"/>
              </a:rPr>
              <a:t>Мониторинг и предупреждение совершения налоговых нарушений, разъяснение законодательства, отсутствие штрафов при добровольном уточнении и уплате налогов, проведение контрольных мероприятий. </a:t>
            </a:r>
          </a:p>
        </p:txBody>
      </p:sp>
      <p:sp>
        <p:nvSpPr>
          <p:cNvPr id="26" name="Стрелка вправо 25"/>
          <p:cNvSpPr/>
          <p:nvPr/>
        </p:nvSpPr>
        <p:spPr>
          <a:xfrm>
            <a:off x="5128418" y="3773600"/>
            <a:ext cx="680788" cy="184457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63" tIns="41981" rIns="83963" bIns="41981" rtlCol="0" anchor="ctr"/>
          <a:lstStyle/>
          <a:p>
            <a:pPr algn="ctr"/>
            <a:endParaRPr lang="ru-RU" dirty="0"/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5919411" y="2122787"/>
            <a:ext cx="3135170" cy="958486"/>
          </a:xfrm>
          <a:prstGeom prst="rect">
            <a:avLst/>
          </a:prstGeom>
          <a:solidFill>
            <a:schemeClr val="bg1"/>
          </a:solidFill>
          <a:ln w="38100" cmpd="dbl">
            <a:solidFill>
              <a:srgbClr val="FF0000"/>
            </a:solidFill>
            <a:miter lim="800000"/>
            <a:headEnd/>
            <a:tailEnd/>
          </a:ln>
        </p:spPr>
        <p:txBody>
          <a:bodyPr wrap="square" lIns="95776" tIns="47888" rIns="95776" bIns="47888">
            <a:spAutoFit/>
          </a:bodyPr>
          <a:lstStyle/>
          <a:p>
            <a:pPr algn="ctr"/>
            <a:r>
              <a:rPr lang="ru-RU" sz="1400" b="1" dirty="0">
                <a:latin typeface="Arial Narrow" pitchFamily="34" charset="0"/>
                <a:cs typeface="Times New Roman" pitchFamily="18" charset="0"/>
              </a:rPr>
              <a:t>Отбор налогоплательщиков для включения в план ВНП по результатам анализа отчетности и схем ведения бизнеса. Проведение ВНП.</a:t>
            </a:r>
          </a:p>
        </p:txBody>
      </p:sp>
      <p:sp>
        <p:nvSpPr>
          <p:cNvPr id="28" name="Стрелка вправо 27"/>
          <p:cNvSpPr/>
          <p:nvPr/>
        </p:nvSpPr>
        <p:spPr>
          <a:xfrm>
            <a:off x="4619472" y="2589278"/>
            <a:ext cx="1189734" cy="179684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63" tIns="41981" rIns="83963" bIns="41981"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604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20980" y="356659"/>
            <a:ext cx="8397686" cy="1022676"/>
          </a:xfrm>
        </p:spPr>
        <p:txBody>
          <a:bodyPr>
            <a:noAutofit/>
          </a:bodyPr>
          <a:lstStyle/>
          <a:p>
            <a:pPr algn="ctr"/>
            <a:r>
              <a:rPr lang="ru-RU" sz="2300" dirty="0">
                <a:solidFill>
                  <a:srgbClr val="0070C0"/>
                </a:solidFill>
              </a:rPr>
              <a:t>Концепция системы планирования </a:t>
            </a:r>
            <a:br>
              <a:rPr lang="ru-RU" sz="2300" dirty="0">
                <a:solidFill>
                  <a:srgbClr val="0070C0"/>
                </a:solidFill>
              </a:rPr>
            </a:br>
            <a:r>
              <a:rPr lang="ru-RU" sz="2300" dirty="0">
                <a:solidFill>
                  <a:srgbClr val="0070C0"/>
                </a:solidFill>
              </a:rPr>
              <a:t>выездных налоговых проверок</a:t>
            </a:r>
            <a:r>
              <a:rPr lang="en-US" sz="2300" dirty="0">
                <a:solidFill>
                  <a:srgbClr val="0070C0"/>
                </a:solidFill>
              </a:rPr>
              <a:t> </a:t>
            </a:r>
            <a:endParaRPr lang="ru-RU" sz="2300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620057" y="1491228"/>
            <a:ext cx="3940712" cy="1371523"/>
          </a:xfrm>
          <a:prstGeom prst="roundRect">
            <a:avLst>
              <a:gd name="adj" fmla="val 24686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63" tIns="41981" rIns="83963" bIns="41981" rtlCol="0" anchor="ctr"/>
          <a:lstStyle/>
          <a:p>
            <a:pPr algn="just"/>
            <a:r>
              <a:rPr lang="ru-RU" b="1" dirty="0">
                <a:solidFill>
                  <a:schemeClr val="tx1"/>
                </a:solidFill>
              </a:rPr>
              <a:t>Концепция</a:t>
            </a:r>
            <a:r>
              <a:rPr lang="ru-RU" dirty="0">
                <a:solidFill>
                  <a:schemeClr val="tx1"/>
                </a:solidFill>
              </a:rPr>
              <a:t> – </a:t>
            </a:r>
            <a:r>
              <a:rPr lang="ru-RU" sz="1500" dirty="0">
                <a:solidFill>
                  <a:schemeClr val="tx1"/>
                </a:solidFill>
              </a:rPr>
              <a:t>это открытый документ, разработанный с целью создания единой, открытой и понятной для налогоплательщиков и налоговых органов системы планирования ВНП.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219823" y="2834507"/>
            <a:ext cx="4002345" cy="404925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63" tIns="41981" rIns="83963" bIns="41981"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Основные принципы:</a:t>
            </a:r>
            <a:endParaRPr lang="en-US" b="1" dirty="0">
              <a:solidFill>
                <a:schemeClr val="tx1"/>
              </a:solidFill>
            </a:endParaRPr>
          </a:p>
          <a:p>
            <a:pPr marL="314860" indent="419813" algn="just">
              <a:spcAft>
                <a:spcPts val="367"/>
              </a:spcAft>
              <a:buFont typeface="Wingdings" panose="05000000000000000000" pitchFamily="2" charset="2"/>
              <a:buChar char="Ø"/>
            </a:pPr>
            <a:r>
              <a:rPr lang="ru-RU" sz="1500" dirty="0">
                <a:solidFill>
                  <a:schemeClr val="tx1"/>
                </a:solidFill>
              </a:rPr>
              <a:t>Режим наибольшего благоприятствования для добросовестных налогоплательщиков.</a:t>
            </a:r>
          </a:p>
          <a:p>
            <a:pPr marL="314860" indent="419813" algn="just">
              <a:spcAft>
                <a:spcPts val="367"/>
              </a:spcAft>
              <a:buFont typeface="Wingdings" panose="05000000000000000000" pitchFamily="2" charset="2"/>
              <a:buChar char="Ø"/>
            </a:pPr>
            <a:r>
              <a:rPr lang="ru-RU" sz="1500" dirty="0">
                <a:solidFill>
                  <a:schemeClr val="tx1"/>
                </a:solidFill>
              </a:rPr>
              <a:t>Своевременность реагирования на признаки возможного совершения налоговых правонарушений.</a:t>
            </a:r>
          </a:p>
          <a:p>
            <a:pPr marL="314860" indent="419813" algn="just">
              <a:spcAft>
                <a:spcPts val="367"/>
              </a:spcAft>
              <a:buFont typeface="Wingdings" panose="05000000000000000000" pitchFamily="2" charset="2"/>
              <a:buChar char="Ø"/>
            </a:pPr>
            <a:r>
              <a:rPr lang="ru-RU" sz="1500" dirty="0">
                <a:solidFill>
                  <a:schemeClr val="tx1"/>
                </a:solidFill>
              </a:rPr>
              <a:t>Неотвратимость наказания налогоплательщиков в случае выявления нарушений законодательства о налогах и сборах.  </a:t>
            </a:r>
          </a:p>
          <a:p>
            <a:pPr marL="314860" indent="419813" algn="just">
              <a:spcAft>
                <a:spcPts val="367"/>
              </a:spcAft>
              <a:buFont typeface="Wingdings" panose="05000000000000000000" pitchFamily="2" charset="2"/>
              <a:buChar char="Ø"/>
            </a:pPr>
            <a:r>
              <a:rPr lang="ru-RU" sz="1500" dirty="0">
                <a:solidFill>
                  <a:schemeClr val="tx1"/>
                </a:solidFill>
              </a:rPr>
              <a:t>Обоснованность выбора объектов проверки.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4" t="5804" r="17370" b="9496"/>
          <a:stretch/>
        </p:blipFill>
        <p:spPr bwMode="auto">
          <a:xfrm>
            <a:off x="350488" y="1604798"/>
            <a:ext cx="5347577" cy="4800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588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492313" y="276686"/>
            <a:ext cx="7948624" cy="407644"/>
          </a:xfrm>
        </p:spPr>
        <p:txBody>
          <a:bodyPr>
            <a:normAutofit fontScale="90000"/>
          </a:bodyPr>
          <a:lstStyle/>
          <a:p>
            <a:r>
              <a:rPr lang="ru-RU" sz="2300" dirty="0">
                <a:cs typeface="Verdana" panose="020B0604030504040204" pitchFamily="34" charset="0"/>
              </a:rPr>
              <a:t>Риски нарушения налогового законодательства</a:t>
            </a:r>
            <a:endParaRPr lang="ru-RU" sz="23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E68ACA2-2E73-457A-AE3E-973685B8F762}" type="slidenum">
              <a:rPr lang="ru-RU" sz="2500"/>
              <a:pPr/>
              <a:t>4</a:t>
            </a:fld>
            <a:endParaRPr lang="ru-RU" sz="2500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 flipH="1">
            <a:off x="3039245" y="3073667"/>
            <a:ext cx="3810751" cy="630308"/>
          </a:xfrm>
          <a:prstGeom prst="round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07251" tIns="53623" rIns="107251" bIns="53623" rtlCol="0" anchor="ctr"/>
          <a:lstStyle/>
          <a:p>
            <a:pPr algn="ctr"/>
            <a:r>
              <a:rPr lang="ru-RU" sz="1400" b="1" dirty="0">
                <a:ln w="0"/>
                <a:solidFill>
                  <a:srgbClr val="C00000"/>
                </a:solidFill>
              </a:rPr>
              <a:t>ПК «ППА-Отбор»</a:t>
            </a:r>
          </a:p>
          <a:p>
            <a:pPr algn="ctr"/>
            <a:r>
              <a:rPr lang="ru-RU" sz="1200" dirty="0">
                <a:ln w="0"/>
                <a:solidFill>
                  <a:srgbClr val="C00000"/>
                </a:solidFill>
              </a:rPr>
              <a:t>(автоматизированная система отбора налогоплательщиков на предпроверочный анализ) </a:t>
            </a:r>
          </a:p>
        </p:txBody>
      </p:sp>
      <p:grpSp>
        <p:nvGrpSpPr>
          <p:cNvPr id="24" name="Группа 23"/>
          <p:cNvGrpSpPr/>
          <p:nvPr/>
        </p:nvGrpSpPr>
        <p:grpSpPr>
          <a:xfrm>
            <a:off x="6849996" y="768472"/>
            <a:ext cx="1931467" cy="1973586"/>
            <a:chOff x="6098445" y="904188"/>
            <a:chExt cx="1782893" cy="1973586"/>
          </a:xfrm>
        </p:grpSpPr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48274" y="904188"/>
              <a:ext cx="733064" cy="746125"/>
            </a:xfrm>
            <a:prstGeom prst="rect">
              <a:avLst/>
            </a:prstGeom>
          </p:spPr>
        </p:pic>
        <p:pic>
          <p:nvPicPr>
            <p:cNvPr id="230" name="Рисунок 22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40389" y="1315245"/>
              <a:ext cx="887293" cy="899160"/>
            </a:xfrm>
            <a:prstGeom prst="rect">
              <a:avLst/>
            </a:prstGeom>
          </p:spPr>
        </p:pic>
        <p:sp>
          <p:nvSpPr>
            <p:cNvPr id="62" name="Заголовок 1"/>
            <p:cNvSpPr txBox="1">
              <a:spLocks/>
            </p:cNvSpPr>
            <p:nvPr/>
          </p:nvSpPr>
          <p:spPr>
            <a:xfrm>
              <a:off x="6159584" y="2277610"/>
              <a:ext cx="164890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lang="ru-RU" sz="2400" b="1" kern="1200">
                  <a:solidFill>
                    <a:schemeClr val="tx2">
                      <a:lumMod val="75000"/>
                    </a:schemeClr>
                  </a:solidFill>
                  <a:latin typeface="Calibri" panose="020F0502020204030204" pitchFamily="34" charset="0"/>
                  <a:ea typeface="Adobe Gothic Std B" pitchFamily="34" charset="-128"/>
                  <a:cs typeface="+mj-cs"/>
                </a:defRPr>
              </a:lvl1pPr>
            </a:lstStyle>
            <a:p>
              <a:r>
                <a:rPr lang="ru-RU" sz="1100" dirty="0">
                  <a:solidFill>
                    <a:schemeClr val="tx2">
                      <a:lumMod val="50000"/>
                    </a:schemeClr>
                  </a:solidFill>
                  <a:cs typeface="Verdana" panose="020B0604030504040204" pitchFamily="34" charset="0"/>
                </a:rPr>
                <a:t>Риски (нарушения) сокрытия наличной выручки</a:t>
              </a:r>
              <a:endParaRPr lang="ru-RU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43" name="Заголовок 1"/>
            <p:cNvSpPr txBox="1">
              <a:spLocks/>
            </p:cNvSpPr>
            <p:nvPr/>
          </p:nvSpPr>
          <p:spPr>
            <a:xfrm>
              <a:off x="6098445" y="971477"/>
              <a:ext cx="11081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lang="ru-RU" sz="2400" b="1" kern="1200">
                  <a:solidFill>
                    <a:schemeClr val="tx2">
                      <a:lumMod val="75000"/>
                    </a:schemeClr>
                  </a:solidFill>
                  <a:latin typeface="Calibri" panose="020F0502020204030204" pitchFamily="34" charset="0"/>
                  <a:ea typeface="Adobe Gothic Std B" pitchFamily="34" charset="-128"/>
                  <a:cs typeface="+mj-cs"/>
                </a:defRPr>
              </a:lvl1pPr>
            </a:lstStyle>
            <a:p>
              <a:r>
                <a:rPr lang="ru-RU" sz="1400" dirty="0">
                  <a:solidFill>
                    <a:schemeClr val="tx2">
                      <a:lumMod val="50000"/>
                    </a:schemeClr>
                  </a:solidFill>
                  <a:cs typeface="Verdana" panose="020B0604030504040204" pitchFamily="34" charset="0"/>
                </a:rPr>
                <a:t>«АСК ККТ»</a:t>
              </a:r>
              <a:endParaRPr lang="ru-RU" sz="14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3655318" y="851951"/>
            <a:ext cx="2259476" cy="1898361"/>
            <a:chOff x="3541741" y="901013"/>
            <a:chExt cx="2085670" cy="1898361"/>
          </a:xfrm>
        </p:grpSpPr>
        <p:pic>
          <p:nvPicPr>
            <p:cNvPr id="45" name="Рисунок 4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59256" y="901013"/>
              <a:ext cx="739411" cy="749300"/>
            </a:xfrm>
            <a:prstGeom prst="rect">
              <a:avLst/>
            </a:prstGeom>
          </p:spPr>
        </p:pic>
        <p:pic>
          <p:nvPicPr>
            <p:cNvPr id="232" name="Рисунок 23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95350" y="1318814"/>
              <a:ext cx="887293" cy="899160"/>
            </a:xfrm>
            <a:prstGeom prst="rect">
              <a:avLst/>
            </a:prstGeom>
          </p:spPr>
        </p:pic>
        <p:sp>
          <p:nvSpPr>
            <p:cNvPr id="65" name="Заголовок 1"/>
            <p:cNvSpPr txBox="1">
              <a:spLocks/>
            </p:cNvSpPr>
            <p:nvPr/>
          </p:nvSpPr>
          <p:spPr>
            <a:xfrm>
              <a:off x="3541741" y="2199210"/>
              <a:ext cx="2085670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lang="ru-RU" sz="2400" b="1" kern="1200">
                  <a:solidFill>
                    <a:schemeClr val="tx2">
                      <a:lumMod val="75000"/>
                    </a:schemeClr>
                  </a:solidFill>
                  <a:latin typeface="Calibri" panose="020F0502020204030204" pitchFamily="34" charset="0"/>
                  <a:ea typeface="Adobe Gothic Std B" pitchFamily="34" charset="-128"/>
                  <a:cs typeface="+mj-cs"/>
                </a:defRPr>
              </a:lvl1pPr>
            </a:lstStyle>
            <a:p>
              <a:r>
                <a:rPr lang="ru-RU" sz="1100" dirty="0">
                  <a:solidFill>
                    <a:schemeClr val="tx2">
                      <a:lumMod val="50000"/>
                    </a:schemeClr>
                  </a:solidFill>
                  <a:cs typeface="Verdana" panose="020B0604030504040204" pitchFamily="34" charset="0"/>
                </a:rPr>
                <a:t>Риски (нарушения), выявленные в ходе камерального контроля </a:t>
              </a:r>
            </a:p>
            <a:p>
              <a:r>
                <a:rPr lang="ru-RU" sz="1100" dirty="0">
                  <a:solidFill>
                    <a:schemeClr val="tx2">
                      <a:lumMod val="50000"/>
                    </a:schemeClr>
                  </a:solidFill>
                  <a:cs typeface="Verdana" panose="020B0604030504040204" pitchFamily="34" charset="0"/>
                </a:rPr>
                <a:t>(в т.ч. с помощью «АСК НДС-2»)</a:t>
              </a:r>
              <a:endParaRPr lang="ru-RU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44" name="Заголовок 1"/>
            <p:cNvSpPr txBox="1">
              <a:spLocks/>
            </p:cNvSpPr>
            <p:nvPr/>
          </p:nvSpPr>
          <p:spPr>
            <a:xfrm>
              <a:off x="3624539" y="920814"/>
              <a:ext cx="12470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lang="ru-RU" sz="2400" b="1" kern="1200">
                  <a:solidFill>
                    <a:schemeClr val="tx2">
                      <a:lumMod val="75000"/>
                    </a:schemeClr>
                  </a:solidFill>
                  <a:latin typeface="Calibri" panose="020F0502020204030204" pitchFamily="34" charset="0"/>
                  <a:ea typeface="Adobe Gothic Std B" pitchFamily="34" charset="-128"/>
                  <a:cs typeface="+mj-cs"/>
                </a:defRPr>
              </a:lvl1pPr>
            </a:lstStyle>
            <a:p>
              <a:r>
                <a:rPr lang="ru-RU" sz="1400" dirty="0">
                  <a:solidFill>
                    <a:schemeClr val="tx2">
                      <a:lumMod val="50000"/>
                    </a:schemeClr>
                  </a:solidFill>
                  <a:cs typeface="Verdana" panose="020B0604030504040204" pitchFamily="34" charset="0"/>
                </a:rPr>
                <a:t>«АСК НДС-2»</a:t>
              </a:r>
              <a:endParaRPr lang="ru-RU" sz="14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66550" y="783072"/>
            <a:ext cx="3104212" cy="1906320"/>
            <a:chOff x="634537" y="901013"/>
            <a:chExt cx="2865426" cy="1906320"/>
          </a:xfrm>
        </p:grpSpPr>
        <p:pic>
          <p:nvPicPr>
            <p:cNvPr id="47" name="Рисунок 4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72657" y="901013"/>
              <a:ext cx="739411" cy="749300"/>
            </a:xfrm>
            <a:prstGeom prst="rect">
              <a:avLst/>
            </a:prstGeom>
          </p:spPr>
        </p:pic>
        <p:grpSp>
          <p:nvGrpSpPr>
            <p:cNvPr id="250" name="Группа 249"/>
            <p:cNvGrpSpPr/>
            <p:nvPr/>
          </p:nvGrpSpPr>
          <p:grpSpPr>
            <a:xfrm flipH="1">
              <a:off x="634537" y="1318814"/>
              <a:ext cx="2865426" cy="1488519"/>
              <a:chOff x="4037038" y="922445"/>
              <a:chExt cx="2865426" cy="1488519"/>
            </a:xfrm>
          </p:grpSpPr>
          <p:sp>
            <p:nvSpPr>
              <p:cNvPr id="67" name="Заголовок 1"/>
              <p:cNvSpPr txBox="1">
                <a:spLocks/>
              </p:cNvSpPr>
              <p:nvPr/>
            </p:nvSpPr>
            <p:spPr>
              <a:xfrm>
                <a:off x="4037038" y="1810800"/>
                <a:ext cx="2865426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lang="ru-RU" sz="2400" b="1" kern="1200">
                    <a:solidFill>
                      <a:schemeClr val="tx2">
                        <a:lumMod val="75000"/>
                      </a:schemeClr>
                    </a:solidFill>
                    <a:latin typeface="Calibri" panose="020F0502020204030204" pitchFamily="34" charset="0"/>
                    <a:ea typeface="Adobe Gothic Std B" pitchFamily="34" charset="-128"/>
                    <a:cs typeface="+mj-cs"/>
                  </a:defRPr>
                </a:lvl1pPr>
              </a:lstStyle>
              <a:p>
                <a:r>
                  <a:rPr lang="ru-RU" sz="1100" dirty="0">
                    <a:solidFill>
                      <a:schemeClr val="tx2">
                        <a:lumMod val="50000"/>
                      </a:schemeClr>
                    </a:solidFill>
                    <a:cs typeface="Verdana" panose="020B0604030504040204" pitchFamily="34" charset="0"/>
                  </a:rPr>
                  <a:t>Риски (нарушения),  связанные с деятельностью холдингов / </a:t>
                </a:r>
                <a:r>
                  <a:rPr lang="ru-RU" sz="1100" dirty="0">
                    <a:solidFill>
                      <a:schemeClr val="tx2">
                        <a:lumMod val="50000"/>
                      </a:schemeClr>
                    </a:solidFill>
                    <a:cs typeface="Gautami" pitchFamily="34" charset="0"/>
                  </a:rPr>
                  <a:t>групп компаний</a:t>
                </a:r>
              </a:p>
              <a:p>
                <a:r>
                  <a:rPr lang="ru-RU" sz="1100" dirty="0">
                    <a:solidFill>
                      <a:schemeClr val="tx2">
                        <a:lumMod val="50000"/>
                      </a:schemeClr>
                    </a:solidFill>
                    <a:cs typeface="Gautami" pitchFamily="34" charset="0"/>
                  </a:rPr>
                  <a:t>(трансфертное ценообразование)</a:t>
                </a:r>
                <a:endParaRPr lang="ru-RU" sz="11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233" name="Рисунок 232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160239" y="922445"/>
                <a:ext cx="887293" cy="899160"/>
              </a:xfrm>
              <a:prstGeom prst="rect">
                <a:avLst/>
              </a:prstGeom>
            </p:spPr>
          </p:pic>
        </p:grpSp>
        <p:sp>
          <p:nvSpPr>
            <p:cNvPr id="46" name="Заголовок 1"/>
            <p:cNvSpPr txBox="1">
              <a:spLocks/>
            </p:cNvSpPr>
            <p:nvPr/>
          </p:nvSpPr>
          <p:spPr>
            <a:xfrm>
              <a:off x="1499896" y="953702"/>
              <a:ext cx="6445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lang="ru-RU" sz="2400" b="1" kern="1200">
                  <a:solidFill>
                    <a:schemeClr val="tx2">
                      <a:lumMod val="75000"/>
                    </a:schemeClr>
                  </a:solidFill>
                  <a:latin typeface="Calibri" panose="020F0502020204030204" pitchFamily="34" charset="0"/>
                  <a:ea typeface="Adobe Gothic Std B" pitchFamily="34" charset="-128"/>
                  <a:cs typeface="+mj-cs"/>
                </a:defRPr>
              </a:lvl1pPr>
            </a:lstStyle>
            <a:p>
              <a:r>
                <a:rPr lang="ru-RU" sz="1400" dirty="0">
                  <a:solidFill>
                    <a:schemeClr val="tx2">
                      <a:lumMod val="50000"/>
                    </a:schemeClr>
                  </a:solidFill>
                  <a:cs typeface="Verdana" panose="020B0604030504040204" pitchFamily="34" charset="0"/>
                </a:rPr>
                <a:t>ФИРы</a:t>
              </a:r>
              <a:endParaRPr lang="ru-RU" sz="14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459733" y="3984936"/>
            <a:ext cx="6783164" cy="2351701"/>
            <a:chOff x="1294985" y="3854633"/>
            <a:chExt cx="6261382" cy="2351701"/>
          </a:xfrm>
        </p:grpSpPr>
        <p:pic>
          <p:nvPicPr>
            <p:cNvPr id="52" name="Рисунок 5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875138" y="5333060"/>
              <a:ext cx="739411" cy="749300"/>
            </a:xfrm>
            <a:prstGeom prst="rect">
              <a:avLst/>
            </a:prstGeom>
          </p:spPr>
        </p:pic>
        <p:pic>
          <p:nvPicPr>
            <p:cNvPr id="49" name="Рисунок 4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50843" y="4941509"/>
              <a:ext cx="739411" cy="749300"/>
            </a:xfrm>
            <a:prstGeom prst="rect">
              <a:avLst/>
            </a:prstGeom>
          </p:spPr>
        </p:pic>
        <p:pic>
          <p:nvPicPr>
            <p:cNvPr id="51" name="Рисунок 5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409054" y="5311374"/>
              <a:ext cx="733064" cy="746125"/>
            </a:xfrm>
            <a:prstGeom prst="rect">
              <a:avLst/>
            </a:prstGeom>
          </p:spPr>
        </p:pic>
        <p:pic>
          <p:nvPicPr>
            <p:cNvPr id="55" name="Рисунок 5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785508" y="4941509"/>
              <a:ext cx="739411" cy="749300"/>
            </a:xfrm>
            <a:prstGeom prst="rect">
              <a:avLst/>
            </a:prstGeom>
          </p:spPr>
        </p:pic>
        <p:sp>
          <p:nvSpPr>
            <p:cNvPr id="68" name="Заголовок 1"/>
            <p:cNvSpPr txBox="1">
              <a:spLocks/>
            </p:cNvSpPr>
            <p:nvPr/>
          </p:nvSpPr>
          <p:spPr>
            <a:xfrm>
              <a:off x="3406030" y="3854633"/>
              <a:ext cx="23253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lang="ru-RU" sz="2400" b="1" kern="1200">
                  <a:solidFill>
                    <a:schemeClr val="tx2">
                      <a:lumMod val="75000"/>
                    </a:schemeClr>
                  </a:solidFill>
                  <a:latin typeface="Calibri" panose="020F0502020204030204" pitchFamily="34" charset="0"/>
                  <a:ea typeface="Adobe Gothic Std B" pitchFamily="34" charset="-128"/>
                  <a:cs typeface="+mj-cs"/>
                </a:defRPr>
              </a:lvl1pPr>
            </a:lstStyle>
            <a:p>
              <a:r>
                <a:rPr lang="ru-RU" sz="1200" dirty="0">
                  <a:solidFill>
                    <a:schemeClr val="tx2">
                      <a:lumMod val="50000"/>
                    </a:schemeClr>
                  </a:solidFill>
                  <a:cs typeface="Verdana" panose="020B0604030504040204" pitchFamily="34" charset="0"/>
                </a:rPr>
                <a:t>Прочие риски нарушения налогового законодательства</a:t>
              </a:r>
              <a:endParaRPr lang="ru-RU" sz="12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pic>
          <p:nvPicPr>
            <p:cNvPr id="234" name="Рисунок 23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994214" y="4446634"/>
              <a:ext cx="1035175" cy="1049020"/>
            </a:xfrm>
            <a:prstGeom prst="rect">
              <a:avLst/>
            </a:prstGeom>
          </p:spPr>
        </p:pic>
        <p:sp>
          <p:nvSpPr>
            <p:cNvPr id="48" name="Заголовок 1"/>
            <p:cNvSpPr txBox="1">
              <a:spLocks/>
            </p:cNvSpPr>
            <p:nvPr/>
          </p:nvSpPr>
          <p:spPr>
            <a:xfrm>
              <a:off x="2244059" y="4840339"/>
              <a:ext cx="116754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lang="ru-RU" sz="2400" b="1" kern="1200">
                  <a:solidFill>
                    <a:schemeClr val="tx2">
                      <a:lumMod val="75000"/>
                    </a:schemeClr>
                  </a:solidFill>
                  <a:latin typeface="Calibri" panose="020F0502020204030204" pitchFamily="34" charset="0"/>
                  <a:ea typeface="Adobe Gothic Std B" pitchFamily="34" charset="-128"/>
                  <a:cs typeface="+mj-cs"/>
                </a:defRPr>
              </a:lvl1pPr>
            </a:lstStyle>
            <a:p>
              <a:r>
                <a:rPr lang="ru-RU" sz="1100" dirty="0">
                  <a:solidFill>
                    <a:schemeClr val="tx2">
                      <a:lumMod val="50000"/>
                    </a:schemeClr>
                  </a:solidFill>
                  <a:cs typeface="Verdana" panose="020B0604030504040204" pitchFamily="34" charset="0"/>
                </a:rPr>
                <a:t>«АИС Налог-3»</a:t>
              </a:r>
              <a:endParaRPr lang="ru-RU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50" name="Заголовок 1"/>
            <p:cNvSpPr txBox="1">
              <a:spLocks/>
            </p:cNvSpPr>
            <p:nvPr/>
          </p:nvSpPr>
          <p:spPr>
            <a:xfrm>
              <a:off x="1294985" y="5436893"/>
              <a:ext cx="153284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lang="ru-RU" sz="2400" b="1" kern="1200">
                  <a:solidFill>
                    <a:schemeClr val="tx2">
                      <a:lumMod val="75000"/>
                    </a:schemeClr>
                  </a:solidFill>
                  <a:latin typeface="Calibri" panose="020F0502020204030204" pitchFamily="34" charset="0"/>
                  <a:ea typeface="Adobe Gothic Std B" pitchFamily="34" charset="-128"/>
                  <a:cs typeface="+mj-cs"/>
                </a:defRPr>
              </a:lvl1pPr>
            </a:lstStyle>
            <a:p>
              <a:r>
                <a:rPr lang="ru-RU" sz="1100" dirty="0">
                  <a:solidFill>
                    <a:schemeClr val="tx2">
                      <a:lumMod val="50000"/>
                    </a:schemeClr>
                  </a:solidFill>
                  <a:cs typeface="Verdana" panose="020B0604030504040204" pitchFamily="34" charset="0"/>
                </a:rPr>
                <a:t>Внешние источники</a:t>
              </a:r>
            </a:p>
            <a:p>
              <a:r>
                <a:rPr lang="ru-RU" sz="1100" dirty="0">
                  <a:solidFill>
                    <a:schemeClr val="tx2">
                      <a:lumMod val="50000"/>
                    </a:schemeClr>
                  </a:solidFill>
                  <a:cs typeface="Verdana" panose="020B0604030504040204" pitchFamily="34" charset="0"/>
                </a:rPr>
                <a:t>(Росфинмониторинг, МВД, </a:t>
              </a:r>
            </a:p>
            <a:p>
              <a:r>
                <a:rPr lang="ru-RU" sz="1100" dirty="0">
                  <a:solidFill>
                    <a:schemeClr val="tx2">
                      <a:lumMod val="50000"/>
                    </a:schemeClr>
                  </a:solidFill>
                  <a:cs typeface="Verdana" panose="020B0604030504040204" pitchFamily="34" charset="0"/>
                </a:rPr>
                <a:t>гос. контракты и т.д.)</a:t>
              </a:r>
              <a:endParaRPr lang="ru-RU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53" name="Заголовок 1"/>
            <p:cNvSpPr txBox="1">
              <a:spLocks/>
            </p:cNvSpPr>
            <p:nvPr/>
          </p:nvSpPr>
          <p:spPr>
            <a:xfrm>
              <a:off x="5370700" y="4895610"/>
              <a:ext cx="9256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lang="ru-RU" sz="2400" b="1" kern="1200">
                  <a:solidFill>
                    <a:schemeClr val="tx2">
                      <a:lumMod val="75000"/>
                    </a:schemeClr>
                  </a:solidFill>
                  <a:latin typeface="Calibri" panose="020F0502020204030204" pitchFamily="34" charset="0"/>
                  <a:ea typeface="Adobe Gothic Std B" pitchFamily="34" charset="-128"/>
                  <a:cs typeface="+mj-cs"/>
                </a:defRPr>
              </a:lvl1pPr>
            </a:lstStyle>
            <a:p>
              <a:r>
                <a:rPr lang="ru-RU" sz="1100" dirty="0">
                  <a:solidFill>
                    <a:schemeClr val="tx2">
                      <a:lumMod val="50000"/>
                    </a:schemeClr>
                  </a:solidFill>
                  <a:cs typeface="Verdana" panose="020B0604030504040204" pitchFamily="34" charset="0"/>
                </a:rPr>
                <a:t>«АСК АБД»</a:t>
              </a:r>
              <a:endParaRPr lang="ru-RU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54" name="Заголовок 1"/>
            <p:cNvSpPr txBox="1">
              <a:spLocks/>
            </p:cNvSpPr>
            <p:nvPr/>
          </p:nvSpPr>
          <p:spPr>
            <a:xfrm>
              <a:off x="6084168" y="5575393"/>
              <a:ext cx="147219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lang="ru-RU" sz="2400" b="1" kern="1200">
                  <a:solidFill>
                    <a:schemeClr val="tx2">
                      <a:lumMod val="75000"/>
                    </a:schemeClr>
                  </a:solidFill>
                  <a:latin typeface="Calibri" panose="020F0502020204030204" pitchFamily="34" charset="0"/>
                  <a:ea typeface="Adobe Gothic Std B" pitchFamily="34" charset="-128"/>
                  <a:cs typeface="+mj-cs"/>
                </a:defRPr>
              </a:lvl1pPr>
            </a:lstStyle>
            <a:p>
              <a:r>
                <a:rPr lang="ru-RU" sz="1100" dirty="0">
                  <a:solidFill>
                    <a:schemeClr val="tx2">
                      <a:lumMod val="50000"/>
                    </a:schemeClr>
                  </a:solidFill>
                  <a:cs typeface="Verdana" panose="020B0604030504040204" pitchFamily="34" charset="0"/>
                </a:rPr>
                <a:t>«АСК Мониторинг-Алко»</a:t>
              </a:r>
              <a:endParaRPr lang="ru-RU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cxnSp>
        <p:nvCxnSpPr>
          <p:cNvPr id="64" name="Прямая соединительная линия 63"/>
          <p:cNvCxnSpPr/>
          <p:nvPr/>
        </p:nvCxnSpPr>
        <p:spPr>
          <a:xfrm flipH="1" flipV="1">
            <a:off x="4965055" y="3756741"/>
            <a:ext cx="1569" cy="456401"/>
          </a:xfrm>
          <a:prstGeom prst="line">
            <a:avLst/>
          </a:prstGeom>
          <a:ln w="15875">
            <a:solidFill>
              <a:srgbClr val="C00000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4965055" y="2578951"/>
            <a:ext cx="0" cy="441952"/>
          </a:xfrm>
          <a:prstGeom prst="line">
            <a:avLst/>
          </a:prstGeom>
          <a:ln w="15875">
            <a:solidFill>
              <a:srgbClr val="C00000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6916234" y="2511223"/>
            <a:ext cx="893155" cy="773764"/>
          </a:xfrm>
          <a:prstGeom prst="line">
            <a:avLst/>
          </a:prstGeom>
          <a:ln w="15875">
            <a:solidFill>
              <a:srgbClr val="C00000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2078965" y="2541147"/>
            <a:ext cx="893155" cy="773764"/>
          </a:xfrm>
          <a:prstGeom prst="line">
            <a:avLst/>
          </a:prstGeom>
          <a:ln w="15875">
            <a:solidFill>
              <a:srgbClr val="C00000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Скругленный прямоугольник 72"/>
          <p:cNvSpPr/>
          <p:nvPr/>
        </p:nvSpPr>
        <p:spPr>
          <a:xfrm flipH="1">
            <a:off x="7660273" y="2898104"/>
            <a:ext cx="1973241" cy="96779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7251" tIns="53623" rIns="107251" bIns="53623" rtlCol="0" anchor="ctr"/>
          <a:lstStyle/>
          <a:p>
            <a:pPr algn="ctr"/>
            <a:r>
              <a:rPr lang="ru-RU" sz="1200" b="1" dirty="0">
                <a:ln w="0"/>
                <a:solidFill>
                  <a:schemeClr val="tx2">
                    <a:lumMod val="50000"/>
                  </a:schemeClr>
                </a:solidFill>
              </a:rPr>
              <a:t>Риски (нарушения), выявленные в ходе досудебного, правового регулирования, банкротства</a:t>
            </a:r>
          </a:p>
        </p:txBody>
      </p:sp>
      <p:sp>
        <p:nvSpPr>
          <p:cNvPr id="74" name="Скругленный прямоугольник 73"/>
          <p:cNvSpPr/>
          <p:nvPr/>
        </p:nvSpPr>
        <p:spPr>
          <a:xfrm flipH="1">
            <a:off x="416495" y="2922281"/>
            <a:ext cx="1812461" cy="9436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7251" tIns="53623" rIns="107251" bIns="53623" rtlCol="0" anchor="ctr"/>
          <a:lstStyle/>
          <a:p>
            <a:pPr algn="ctr"/>
            <a:r>
              <a:rPr lang="ru-RU" sz="1200" b="1" dirty="0">
                <a:ln w="0"/>
                <a:solidFill>
                  <a:schemeClr val="tx2">
                    <a:lumMod val="50000"/>
                  </a:schemeClr>
                </a:solidFill>
              </a:rPr>
              <a:t>Риски (нарушения), выявленные в ходе контроля оборота товаров (маркировка)</a:t>
            </a:r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flipV="1">
            <a:off x="2290345" y="3388819"/>
            <a:ext cx="681775" cy="3172"/>
          </a:xfrm>
          <a:prstGeom prst="line">
            <a:avLst/>
          </a:prstGeom>
          <a:ln w="15875">
            <a:solidFill>
              <a:srgbClr val="C00000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 flipV="1">
            <a:off x="6902825" y="3390919"/>
            <a:ext cx="681775" cy="3172"/>
          </a:xfrm>
          <a:prstGeom prst="line">
            <a:avLst/>
          </a:prstGeom>
          <a:ln w="15875">
            <a:solidFill>
              <a:srgbClr val="C00000"/>
            </a:solidFill>
            <a:prstDash val="sysDot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163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13846" y="490024"/>
            <a:ext cx="7874793" cy="522485"/>
          </a:xfrm>
        </p:spPr>
        <p:txBody>
          <a:bodyPr>
            <a:noAutofit/>
          </a:bodyPr>
          <a:lstStyle/>
          <a:p>
            <a:pPr algn="ctr"/>
            <a:r>
              <a:rPr lang="ru-RU" sz="2200" dirty="0"/>
              <a:t>Концепция контрольной работы налоговых органов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2" name="Выноска со стрелкой вниз 1"/>
          <p:cNvSpPr/>
          <p:nvPr/>
        </p:nvSpPr>
        <p:spPr>
          <a:xfrm>
            <a:off x="883951" y="1339060"/>
            <a:ext cx="7737867" cy="914349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36" tIns="41968" rIns="83936" bIns="41968" rtlCol="0" anchor="ctr"/>
          <a:lstStyle/>
          <a:p>
            <a:pPr algn="ctr"/>
            <a:r>
              <a:rPr lang="ru-RU" sz="2000" b="1" dirty="0"/>
              <a:t>Выявление отраслей и сегментов рынка </a:t>
            </a:r>
          </a:p>
          <a:p>
            <a:pPr algn="ctr"/>
            <a:r>
              <a:rPr lang="ru-RU" sz="2000" b="1" dirty="0"/>
              <a:t>с высокой степенью риска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883951" y="2285541"/>
            <a:ext cx="7737867" cy="1143459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36" tIns="41968" rIns="83936" bIns="41968" rtlCol="0" anchor="ctr"/>
          <a:lstStyle/>
          <a:p>
            <a:pPr algn="ctr"/>
            <a:r>
              <a:rPr lang="ru-RU" sz="1800" b="1" dirty="0" smtClean="0"/>
              <a:t>Отбор основных представителей отраслей и установление системных способов уклонения от уплаты налогов</a:t>
            </a:r>
            <a:endParaRPr lang="ru-RU" sz="1800" b="1" dirty="0"/>
          </a:p>
        </p:txBody>
      </p:sp>
      <p:sp>
        <p:nvSpPr>
          <p:cNvPr id="12" name="Выноска со стрелкой вниз 11"/>
          <p:cNvSpPr/>
          <p:nvPr/>
        </p:nvSpPr>
        <p:spPr>
          <a:xfrm>
            <a:off x="883951" y="3428999"/>
            <a:ext cx="7737867" cy="914349"/>
          </a:xfrm>
          <a:prstGeom prst="downArrowCallout">
            <a:avLst>
              <a:gd name="adj1" fmla="val 0"/>
              <a:gd name="adj2" fmla="val 2708"/>
              <a:gd name="adj3" fmla="val 0"/>
              <a:gd name="adj4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36" tIns="41968" rIns="83936" bIns="41968" rtlCol="0" anchor="ctr"/>
          <a:lstStyle/>
          <a:p>
            <a:pPr algn="ctr"/>
            <a:r>
              <a:rPr lang="ru-RU" sz="2000" b="1" dirty="0"/>
              <a:t>Диалог с бизнесом. Побуждение к добровольному исполнению налоговых обязательств</a:t>
            </a:r>
          </a:p>
        </p:txBody>
      </p:sp>
      <p:sp>
        <p:nvSpPr>
          <p:cNvPr id="17" name="Выноска со стрелкой вниз 16"/>
          <p:cNvSpPr/>
          <p:nvPr/>
        </p:nvSpPr>
        <p:spPr>
          <a:xfrm>
            <a:off x="894817" y="4800525"/>
            <a:ext cx="3726708" cy="979659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36" tIns="41968" rIns="83936" bIns="41968" rtlCol="0" anchor="ctr"/>
          <a:lstStyle/>
          <a:p>
            <a:pPr algn="ctr"/>
            <a:r>
              <a:rPr lang="ru-RU" sz="2000" b="1" dirty="0"/>
              <a:t>Добровольное исполнение налоговых обязательств</a:t>
            </a: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4895108" y="4800525"/>
            <a:ext cx="3726708" cy="979659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36" tIns="41968" rIns="83936" bIns="41968" rtlCol="0" anchor="ctr"/>
          <a:lstStyle/>
          <a:p>
            <a:pPr algn="ctr"/>
            <a:r>
              <a:rPr lang="ru-RU" sz="2000" b="1" dirty="0"/>
              <a:t>Назначение ВНП. Привлечение к налоговой ответственности</a:t>
            </a:r>
          </a:p>
        </p:txBody>
      </p:sp>
      <p:sp>
        <p:nvSpPr>
          <p:cNvPr id="5" name="Стрелка влево 4"/>
          <p:cNvSpPr/>
          <p:nvPr/>
        </p:nvSpPr>
        <p:spPr>
          <a:xfrm rot="16200000">
            <a:off x="2545433" y="4389370"/>
            <a:ext cx="425480" cy="3968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36" tIns="41968" rIns="83936" bIns="41968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83951" y="5816788"/>
            <a:ext cx="7737867" cy="681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36" tIns="41968" rIns="83936" bIns="41968" rtlCol="0" anchor="ctr"/>
          <a:lstStyle/>
          <a:p>
            <a:pPr algn="ctr"/>
            <a:r>
              <a:rPr lang="ru-RU" sz="2000" b="1" dirty="0"/>
              <a:t>Рост налоговых поступлений и создание </a:t>
            </a:r>
          </a:p>
          <a:p>
            <a:pPr algn="ctr"/>
            <a:r>
              <a:rPr lang="ru-RU" sz="2000" b="1" dirty="0"/>
              <a:t>равных конкурентных условий в целом по отраслям</a:t>
            </a:r>
          </a:p>
        </p:txBody>
      </p:sp>
      <p:sp>
        <p:nvSpPr>
          <p:cNvPr id="13" name="Стрелка влево 12"/>
          <p:cNvSpPr/>
          <p:nvPr/>
        </p:nvSpPr>
        <p:spPr>
          <a:xfrm rot="16200000">
            <a:off x="6529879" y="4373522"/>
            <a:ext cx="457175" cy="3968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36" tIns="41968" rIns="83936" bIns="41968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57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29924" y="548680"/>
            <a:ext cx="8664509" cy="522485"/>
          </a:xfrm>
        </p:spPr>
        <p:txBody>
          <a:bodyPr>
            <a:noAutofit/>
          </a:bodyPr>
          <a:lstStyle/>
          <a:p>
            <a:pPr algn="ctr"/>
            <a:r>
              <a:rPr lang="ru-RU" sz="2000" u="sng" dirty="0"/>
              <a:t>Основные цели использования «схем» ухода от налогообложения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740534" y="3525011"/>
            <a:ext cx="8664509" cy="522485"/>
          </a:xfrm>
          <a:prstGeom prst="rect">
            <a:avLst/>
          </a:prstGeom>
        </p:spPr>
        <p:txBody>
          <a:bodyPr vert="horz" lIns="95733" tIns="47867" rIns="95733" bIns="47867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u="sng" dirty="0"/>
              <a:t>Наиболее рисковые отрасли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354" y="4310891"/>
            <a:ext cx="2106234" cy="89658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759354" y="5192810"/>
            <a:ext cx="2106234" cy="9346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25" tIns="41962" rIns="83925" bIns="41962" rtlCol="0" anchor="ctr"/>
          <a:lstStyle/>
          <a:p>
            <a:pPr algn="ctr"/>
            <a:r>
              <a:rPr lang="ru-RU" dirty="0"/>
              <a:t>Строительство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96549" y="5207482"/>
            <a:ext cx="1872208" cy="9346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25" tIns="41962" rIns="83925" bIns="41962" rtlCol="0" anchor="ctr"/>
          <a:lstStyle/>
          <a:p>
            <a:pPr algn="ctr"/>
            <a:r>
              <a:rPr lang="ru-RU" dirty="0"/>
              <a:t>Транспортные услуги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768471" y="5207481"/>
            <a:ext cx="2106234" cy="9346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25" tIns="41962" rIns="83925" bIns="41962" rtlCol="0" anchor="ctr"/>
          <a:lstStyle/>
          <a:p>
            <a:pPr algn="ctr"/>
            <a:r>
              <a:rPr lang="ru-RU" dirty="0"/>
              <a:t>Переработка с/х сырья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471" y="4304292"/>
            <a:ext cx="2106234" cy="903184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896549" y="1472100"/>
            <a:ext cx="1872208" cy="13441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38" tIns="53617" rIns="107238" bIns="53617" rtlCol="0" anchor="ctr"/>
          <a:lstStyle/>
          <a:p>
            <a:pPr algn="ctr"/>
            <a:r>
              <a:rPr lang="ru-RU" b="1" dirty="0"/>
              <a:t>Минимизация НДС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759354" y="1483152"/>
            <a:ext cx="2106234" cy="13441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38" tIns="53617" rIns="107238" bIns="53617" rtlCol="0" anchor="ctr"/>
          <a:lstStyle/>
          <a:p>
            <a:pPr algn="ctr"/>
            <a:r>
              <a:rPr lang="ru-RU" b="1" dirty="0"/>
              <a:t>Выплата «серой» заработной платы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768471" y="1483152"/>
            <a:ext cx="2106234" cy="13441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38" tIns="53617" rIns="107238" bIns="53617" rtlCol="0" anchor="ctr"/>
          <a:lstStyle/>
          <a:p>
            <a:pPr algn="ctr"/>
            <a:r>
              <a:rPr lang="ru-RU" b="1" dirty="0"/>
              <a:t>Использование спецрежимов путем «дробления» бизнеса</a:t>
            </a:r>
          </a:p>
        </p:txBody>
      </p:sp>
      <p:pic>
        <p:nvPicPr>
          <p:cNvPr id="1026" name="Picture 2" descr="C:\Users\5400-00-684\Desktop\1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549" y="4236460"/>
            <a:ext cx="1872208" cy="95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908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529" y="291426"/>
            <a:ext cx="8928991" cy="986279"/>
          </a:xfrm>
        </p:spPr>
        <p:txBody>
          <a:bodyPr>
            <a:normAutofit/>
          </a:bodyPr>
          <a:lstStyle/>
          <a:p>
            <a:pPr marL="0" lvl="1"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Создан интерактивный сервис «Налоговый калькулятор по расчету налоговой нагрузки»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38060" y="3965946"/>
            <a:ext cx="9114096" cy="1043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endParaRPr lang="ru-RU" sz="2800" b="1" kern="0" dirty="0" smtClean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pPr lvl="1" indent="-457200">
              <a:buFont typeface="Arial" panose="020B0604020202020204" pitchFamily="34" charset="0"/>
              <a:buChar char="•"/>
            </a:pPr>
            <a:endParaRPr lang="ru-RU" sz="2800" b="1" kern="0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060598" y="1538172"/>
            <a:ext cx="4074961" cy="596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b="1" dirty="0" smtClean="0">
                <a:solidFill>
                  <a:srgbClr val="FF0000"/>
                </a:solidFill>
                <a:latin typeface="+mn-lt"/>
              </a:rPr>
              <a:t>www.pb.nalog.ru/calculator.html</a:t>
            </a:r>
            <a:endParaRPr lang="ru-RU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60512" y="1277705"/>
            <a:ext cx="5363551" cy="5209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Доступен каждому на портале ФНС по адресу 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529064" y="3769880"/>
            <a:ext cx="3528392" cy="14353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Можно посмотреть короткий обучающий ролик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67641" y="1952474"/>
            <a:ext cx="7943701" cy="596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1. Просто введите свой регион, отрасль и год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41" y="2539527"/>
            <a:ext cx="4917407" cy="40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Номер слайда 10"/>
          <p:cNvSpPr>
            <a:spLocks noGrp="1"/>
          </p:cNvSpPr>
          <p:nvPr>
            <p:ph type="sldNum" sz="quarter" idx="4294967295"/>
          </p:nvPr>
        </p:nvSpPr>
        <p:spPr>
          <a:xfrm flipH="1">
            <a:off x="9057456" y="6093296"/>
            <a:ext cx="589101" cy="504055"/>
          </a:xfrm>
          <a:prstGeom prst="rect">
            <a:avLst/>
          </a:prstGeom>
        </p:spPr>
        <p:txBody>
          <a:bodyPr/>
          <a:lstStyle/>
          <a:p>
            <a:pPr algn="ctr"/>
            <a:fld id="{27B62198-85D7-4CAB-9B4A-2FBA3DB5447B}" type="slidenum">
              <a:rPr lang="ru-RU" sz="3200" b="1" kern="0">
                <a:solidFill>
                  <a:schemeClr val="bg1"/>
                </a:solidFill>
                <a:cs typeface="Aharoni" panose="02010803020104030203" pitchFamily="2" charset="-79"/>
              </a:rPr>
              <a:pPr algn="ctr"/>
              <a:t>7</a:t>
            </a:fld>
            <a:endParaRPr lang="ru-RU" sz="3200" b="1" kern="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22718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528" y="332656"/>
            <a:ext cx="8928992" cy="504056"/>
          </a:xfrm>
        </p:spPr>
        <p:txBody>
          <a:bodyPr>
            <a:normAutofit fontScale="90000"/>
          </a:bodyPr>
          <a:lstStyle/>
          <a:p>
            <a:pPr marL="0" lvl="1"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/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</a:br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Создан интерактивный сервис «Налоговый калькулятор по расчету налоговой нагрузки»</a:t>
            </a:r>
            <a:endParaRPr lang="ru-RU" sz="2700" b="1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38060" y="3965946"/>
            <a:ext cx="9114096" cy="1043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endParaRPr lang="ru-RU" sz="2800" b="1" kern="0" dirty="0" smtClean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pPr lvl="1" indent="-457200">
              <a:buFont typeface="Arial" panose="020B0604020202020204" pitchFamily="34" charset="0"/>
              <a:buChar char="•"/>
            </a:pPr>
            <a:endParaRPr lang="ru-RU" sz="2800" b="1" kern="0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689984" y="1340768"/>
            <a:ext cx="8029407" cy="596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2. Вы получите среднеотраслевые значения налоговой нагрузки с детализацией по ключевым налогам и рентабельности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13" y="2069581"/>
            <a:ext cx="6488387" cy="4438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6897217" y="2276872"/>
            <a:ext cx="2448272" cy="19029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Для сравнения</a:t>
            </a:r>
          </a:p>
          <a:p>
            <a:pPr algn="l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данных </a:t>
            </a:r>
          </a:p>
          <a:p>
            <a:pPr algn="l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 своей компании воспользуйтесь калькулятором налоговой нагрузки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Стрелка вправо 2"/>
          <p:cNvSpPr/>
          <p:nvPr/>
        </p:nvSpPr>
        <p:spPr>
          <a:xfrm rot="10800000">
            <a:off x="6897216" y="4215962"/>
            <a:ext cx="2304255" cy="1986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9057456" y="6093297"/>
            <a:ext cx="576063" cy="504055"/>
          </a:xfrm>
          <a:prstGeom prst="rect">
            <a:avLst/>
          </a:prstGeom>
        </p:spPr>
        <p:txBody>
          <a:bodyPr/>
          <a:lstStyle/>
          <a:p>
            <a:pPr algn="ctr"/>
            <a:fld id="{27B62198-85D7-4CAB-9B4A-2FBA3DB5447B}" type="slidenum">
              <a:rPr lang="ru-RU" sz="3200" b="1" kern="0" smtClean="0">
                <a:solidFill>
                  <a:schemeClr val="bg1"/>
                </a:solidFill>
                <a:cs typeface="Aharoni" panose="02010803020104030203" pitchFamily="2" charset="-79"/>
              </a:rPr>
              <a:pPr algn="ctr"/>
              <a:t>8</a:t>
            </a:fld>
            <a:endParaRPr lang="ru-RU" sz="3200" b="1" kern="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850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528" y="332656"/>
            <a:ext cx="8928992" cy="504056"/>
          </a:xfrm>
        </p:spPr>
        <p:txBody>
          <a:bodyPr>
            <a:normAutofit fontScale="90000"/>
          </a:bodyPr>
          <a:lstStyle/>
          <a:p>
            <a:pPr marL="0" lvl="1"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  <a:t/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haroni" panose="02010803020104030203" pitchFamily="2" charset="-79"/>
              </a:rPr>
            </a:br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Создан интерактивный сервис «Налоговый калькулятор по расчету налоговой нагрузки»</a:t>
            </a:r>
            <a:endParaRPr lang="ru-RU" sz="2700" b="1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38060" y="3965946"/>
            <a:ext cx="9114096" cy="1043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/>
            <a:endParaRPr lang="ru-RU" sz="2800" b="1" kern="0" dirty="0" smtClean="0">
              <a:solidFill>
                <a:schemeClr val="accent1">
                  <a:lumMod val="75000"/>
                </a:schemeClr>
              </a:solidFill>
              <a:cs typeface="Aharoni" panose="02010803020104030203" pitchFamily="2" charset="-79"/>
            </a:endParaRPr>
          </a:p>
          <a:p>
            <a:pPr lvl="1" indent="-457200">
              <a:buFont typeface="Arial" panose="020B0604020202020204" pitchFamily="34" charset="0"/>
              <a:buChar char="•"/>
            </a:pPr>
            <a:endParaRPr lang="ru-RU" sz="2800" b="1" kern="0" dirty="0">
              <a:solidFill>
                <a:schemeClr val="accent1">
                  <a:lumMod val="75000"/>
                </a:schemeClr>
              </a:solidFill>
              <a:latin typeface="+mn-lt"/>
              <a:cs typeface="Aharoni" panose="02010803020104030203" pitchFamily="2" charset="-79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16496" y="1565087"/>
            <a:ext cx="8029407" cy="5969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3.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Просто введите данные о доходе за год и сумме уплаченных налогов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294967295"/>
          </p:nvPr>
        </p:nvSpPr>
        <p:spPr>
          <a:xfrm>
            <a:off x="9057456" y="6021288"/>
            <a:ext cx="576063" cy="648071"/>
          </a:xfrm>
          <a:prstGeom prst="rect">
            <a:avLst/>
          </a:prstGeom>
        </p:spPr>
        <p:txBody>
          <a:bodyPr>
            <a:normAutofit/>
          </a:bodyPr>
          <a:lstStyle/>
          <a:p>
            <a:fld id="{27B62198-85D7-4CAB-9B4A-2FBA3DB5447B}" type="slidenum">
              <a:rPr lang="ru-RU" sz="3200" b="1" kern="0" smtClean="0">
                <a:solidFill>
                  <a:schemeClr val="bg1"/>
                </a:solidFill>
                <a:cs typeface="Aharoni" panose="02010803020104030203" pitchFamily="2" charset="-79"/>
              </a:rPr>
              <a:t>9</a:t>
            </a:fld>
            <a:endParaRPr lang="ru-RU" sz="3200" b="1" kern="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641" y="1987236"/>
            <a:ext cx="5040559" cy="458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061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23885</TotalTime>
  <Words>793</Words>
  <Application>Microsoft Office PowerPoint</Application>
  <PresentationFormat>Лист A4 (210x297 мм)</PresentationFormat>
  <Paragraphs>139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Present_FNS2012_A4</vt:lpstr>
      <vt:lpstr> Риски совершения налоговых правонарушений субъектами малого и среднего предпринимательства</vt:lpstr>
      <vt:lpstr>Подходы к организации контрольной работы по зонам риска совершения налоговых правонарушений</vt:lpstr>
      <vt:lpstr>Концепция системы планирования  выездных налоговых проверок </vt:lpstr>
      <vt:lpstr>Риски нарушения налогового законодательства</vt:lpstr>
      <vt:lpstr>Концепция контрольной работы налоговых органов</vt:lpstr>
      <vt:lpstr>Основные цели использования «схем» ухода от налогообложения</vt:lpstr>
      <vt:lpstr>Создан интерактивный сервис «Налоговый калькулятор по расчету налоговой нагрузки»</vt:lpstr>
      <vt:lpstr> Создан интерактивный сервис «Налоговый калькулятор по расчету налоговой нагрузки»</vt:lpstr>
      <vt:lpstr> Создан интерактивный сервис «Налоговый калькулятор по расчету налоговой нагрузки»</vt:lpstr>
      <vt:lpstr>   Создан интерактивный сервис «Налоговый калькулятор по расчету налоговой нагрузки» </vt:lpstr>
      <vt:lpstr>   Создан интерактивный сервис «Налоговый калькулятор по расчету налоговой нагрузки» </vt:lpstr>
      <vt:lpstr>Признаки «дробления бизнеса»</vt:lpstr>
      <vt:lpstr>Примеры судебной практики по субъектам малого и среднего предпринимательства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Боровлева Наталия Вячеславовна</cp:lastModifiedBy>
  <cp:revision>1124</cp:revision>
  <cp:lastPrinted>2018-07-02T08:30:38Z</cp:lastPrinted>
  <dcterms:created xsi:type="dcterms:W3CDTF">2013-04-18T07:19:29Z</dcterms:created>
  <dcterms:modified xsi:type="dcterms:W3CDTF">2019-11-12T08:18:12Z</dcterms:modified>
</cp:coreProperties>
</file>