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9" r:id="rId2"/>
  </p:sldMasterIdLst>
  <p:sldIdLst>
    <p:sldId id="265" r:id="rId3"/>
    <p:sldId id="295" r:id="rId4"/>
    <p:sldId id="296" r:id="rId5"/>
    <p:sldId id="297" r:id="rId6"/>
    <p:sldId id="298" r:id="rId7"/>
    <p:sldId id="299" r:id="rId8"/>
    <p:sldId id="273" r:id="rId9"/>
  </p:sldIdLst>
  <p:sldSz cx="9144000" cy="5143500" type="screen16x9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961"/>
    <a:srgbClr val="0062AC"/>
    <a:srgbClr val="0066FF"/>
    <a:srgbClr val="0033CC"/>
    <a:srgbClr val="009900"/>
    <a:srgbClr val="CC0000"/>
    <a:srgbClr val="DA0000"/>
    <a:srgbClr val="F6A30E"/>
    <a:srgbClr val="D7D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3" autoAdjust="0"/>
  </p:normalViewPr>
  <p:slideViewPr>
    <p:cSldViewPr>
      <p:cViewPr>
        <p:scale>
          <a:sx n="80" d="100"/>
          <a:sy n="80" d="100"/>
        </p:scale>
        <p:origin x="-1590" y="-59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2354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536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023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604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7288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095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1927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3708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43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205153"/>
            <a:ext cx="7320689" cy="3621940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pPr defTabSz="816296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182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205153"/>
            <a:ext cx="7320689" cy="3621940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2"/>
            <a:ext cx="7337901" cy="829352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813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2572290"/>
            <a:ext cx="7320689" cy="2254803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553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19260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434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1709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9613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434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4948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81630" tIns="40815" rIns="81630" bIns="40815" rtlCol="0" anchor="ctr">
            <a:normAutofit/>
          </a:bodyPr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2747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7527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6752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0801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420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pPr defTabSz="816296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421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pPr defTabSz="816296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639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176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472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18726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983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484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fld id="{461EDECA-DAED-49E8-AB44-A10369DCE7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16296"/>
              <a:t>19.02.2020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 defTabSz="816296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16296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327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3" y="367516"/>
            <a:ext cx="7343873" cy="832711"/>
          </a:xfrm>
          <a:prstGeom prst="rect">
            <a:avLst/>
          </a:prstGeom>
        </p:spPr>
        <p:txBody>
          <a:bodyPr vert="horz" lIns="81630" tIns="40815" rIns="81630" bIns="4081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3" y="1200150"/>
            <a:ext cx="7343873" cy="3626943"/>
          </a:xfrm>
          <a:prstGeom prst="rect">
            <a:avLst/>
          </a:prstGeom>
        </p:spPr>
        <p:txBody>
          <a:bodyPr vert="horz" lIns="81630" tIns="40815" rIns="81630" bIns="4081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4531069"/>
            <a:ext cx="619711" cy="473875"/>
          </a:xfrm>
          <a:prstGeom prst="rect">
            <a:avLst/>
          </a:prstGeom>
        </p:spPr>
        <p:txBody>
          <a:bodyPr vert="horz" lIns="81630" tIns="40815" rIns="81630" bIns="40815" rtlCol="0" anchor="ctr">
            <a:normAutofit/>
          </a:bodyPr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</a:defRPr>
            </a:lvl1pPr>
          </a:lstStyle>
          <a:p>
            <a:pPr defTabSz="816296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16296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547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hf hdr="0" ftr="0" dt="0"/>
  <p:txStyles>
    <p:titleStyle>
      <a:lvl1pPr algn="l" defTabSz="816296" rtl="0" eaLnBrk="1" latinLnBrk="0" hangingPunct="1">
        <a:lnSpc>
          <a:spcPts val="4070"/>
        </a:lnSpc>
        <a:spcBef>
          <a:spcPct val="0"/>
        </a:spcBef>
        <a:buNone/>
        <a:defRPr sz="3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8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tabLst/>
        <a:defRPr sz="13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defRPr sz="11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6461" y="2139702"/>
            <a:ext cx="7772400" cy="43204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rebuchet MS" panose="020B0603020202020204" pitchFamily="34" charset="0"/>
              </a:rPr>
              <a:t>УФНС России по Новосибирской области</a:t>
            </a:r>
            <a:endParaRPr lang="ru-RU" sz="2000" dirty="0">
              <a:latin typeface="Trebuchet MS" panose="020B0603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643758"/>
            <a:ext cx="8280920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rebuchet MS" panose="020B0603020202020204" pitchFamily="34" charset="0"/>
              </a:rPr>
              <a:t>Специальные налоговые режимы: преимущества, особенности применения</a:t>
            </a:r>
            <a:endParaRPr lang="ru-RU" dirty="0">
              <a:latin typeface="Trebuchet MS" panose="020B0603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2201" y="3795886"/>
            <a:ext cx="828092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latin typeface="Trebuchet MS" panose="020B0603020202020204" pitchFamily="34" charset="0"/>
              </a:rPr>
              <a:t>И.о</a:t>
            </a:r>
            <a:r>
              <a:rPr lang="ru-RU" sz="1400" dirty="0" smtClean="0">
                <a:latin typeface="Trebuchet MS" panose="020B0603020202020204" pitchFamily="34" charset="0"/>
              </a:rPr>
              <a:t>. </a:t>
            </a:r>
            <a:r>
              <a:rPr lang="ru-RU" sz="1400" dirty="0" smtClean="0">
                <a:latin typeface="Trebuchet MS" panose="020B0603020202020204" pitchFamily="34" charset="0"/>
              </a:rPr>
              <a:t>начальника </a:t>
            </a:r>
            <a:r>
              <a:rPr lang="ru-RU" sz="1400" dirty="0">
                <a:latin typeface="Trebuchet MS" panose="020B0603020202020204" pitchFamily="34" charset="0"/>
              </a:rPr>
              <a:t>отдела налогообложения доходов физических </a:t>
            </a:r>
            <a:r>
              <a:rPr lang="ru-RU" sz="1400" dirty="0" smtClean="0">
                <a:latin typeface="Trebuchet MS" panose="020B0603020202020204" pitchFamily="34" charset="0"/>
              </a:rPr>
              <a:t>лиц</a:t>
            </a:r>
            <a:r>
              <a:rPr lang="en-US" sz="1400" dirty="0" smtClean="0">
                <a:latin typeface="Trebuchet MS" panose="020B0603020202020204" pitchFamily="34" charset="0"/>
              </a:rPr>
              <a:t> </a:t>
            </a:r>
          </a:p>
          <a:p>
            <a:pPr algn="ctr"/>
            <a:r>
              <a:rPr lang="ru-RU" sz="1400" dirty="0" smtClean="0">
                <a:latin typeface="Trebuchet MS" panose="020B0603020202020204" pitchFamily="34" charset="0"/>
              </a:rPr>
              <a:t>и </a:t>
            </a:r>
            <a:r>
              <a:rPr lang="ru-RU" sz="1400" dirty="0">
                <a:latin typeface="Trebuchet MS" panose="020B0603020202020204" pitchFamily="34" charset="0"/>
              </a:rPr>
              <a:t>администрирования страховых </a:t>
            </a:r>
            <a:r>
              <a:rPr lang="ru-RU" sz="1400" dirty="0" smtClean="0">
                <a:latin typeface="Trebuchet MS" panose="020B0603020202020204" pitchFamily="34" charset="0"/>
              </a:rPr>
              <a:t>взносов  </a:t>
            </a:r>
            <a:endParaRPr lang="ru-RU" sz="1400" dirty="0">
              <a:latin typeface="Trebuchet MS" panose="020B0603020202020204" pitchFamily="34" charset="0"/>
            </a:endParaRPr>
          </a:p>
          <a:p>
            <a:pPr algn="ctr"/>
            <a:r>
              <a:rPr lang="ru-RU" sz="1400" dirty="0" smtClean="0">
                <a:latin typeface="Trebuchet MS" panose="020B0603020202020204" pitchFamily="34" charset="0"/>
              </a:rPr>
              <a:t>Климов Геннадий Николаевич</a:t>
            </a:r>
            <a:endParaRPr lang="ru-RU" sz="1400" dirty="0">
              <a:latin typeface="Trebuchet MS" panose="020B0603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2201" y="4731990"/>
            <a:ext cx="828092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rebuchet MS" panose="020B0603020202020204" pitchFamily="34" charset="0"/>
              </a:rPr>
              <a:t>27 февраля 2019 </a:t>
            </a:r>
            <a:r>
              <a:rPr lang="ru-RU" sz="1400" dirty="0" smtClean="0">
                <a:latin typeface="Trebuchet MS" panose="020B0603020202020204" pitchFamily="34" charset="0"/>
              </a:rPr>
              <a:t>года</a:t>
            </a:r>
            <a:endParaRPr lang="ru-RU" sz="14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79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4410" y="339502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0534"/>
            <a:r>
              <a:rPr lang="ru-RU" sz="2400" b="1" dirty="0">
                <a:solidFill>
                  <a:srgbClr val="0062AC"/>
                </a:solidFill>
                <a:latin typeface="+mj-lt"/>
              </a:rPr>
              <a:t>Общая система налогообложения</a:t>
            </a:r>
            <a:endParaRPr lang="ru-RU" sz="2400" b="1" dirty="0">
              <a:solidFill>
                <a:srgbClr val="0062AC"/>
              </a:solidFill>
              <a:latin typeface="+mj-lt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547664" y="885516"/>
            <a:ext cx="1620180" cy="648072"/>
            <a:chOff x="1722092" y="1059582"/>
            <a:chExt cx="1620180" cy="648072"/>
          </a:xfrm>
        </p:grpSpPr>
        <p:sp>
          <p:nvSpPr>
            <p:cNvPr id="33" name="Овал 32"/>
            <p:cNvSpPr/>
            <p:nvPr/>
          </p:nvSpPr>
          <p:spPr>
            <a:xfrm>
              <a:off x="1722092" y="1059582"/>
              <a:ext cx="1620180" cy="64807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Овал 5"/>
            <p:cNvSpPr/>
            <p:nvPr/>
          </p:nvSpPr>
          <p:spPr>
            <a:xfrm>
              <a:off x="1835695" y="1059582"/>
              <a:ext cx="1392975" cy="55719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35695" y="1109577"/>
              <a:ext cx="1368152" cy="457200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«ПЛЮСЫ»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6125155" y="935511"/>
            <a:ext cx="1620180" cy="648072"/>
            <a:chOff x="1722092" y="1059582"/>
            <a:chExt cx="1620180" cy="648072"/>
          </a:xfrm>
        </p:grpSpPr>
        <p:sp>
          <p:nvSpPr>
            <p:cNvPr id="35" name="Овал 34"/>
            <p:cNvSpPr/>
            <p:nvPr/>
          </p:nvSpPr>
          <p:spPr>
            <a:xfrm>
              <a:off x="1722092" y="1059582"/>
              <a:ext cx="1620180" cy="64807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1835695" y="1059582"/>
              <a:ext cx="1392975" cy="55719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99083" y="1110165"/>
              <a:ext cx="1368152" cy="457200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«МИНУСЫ»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cxnSp>
        <p:nvCxnSpPr>
          <p:cNvPr id="10" name="Прямая соединительная линия 9"/>
          <p:cNvCxnSpPr/>
          <p:nvPr/>
        </p:nvCxnSpPr>
        <p:spPr>
          <a:xfrm>
            <a:off x="4499992" y="1177368"/>
            <a:ext cx="0" cy="32665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99518" y="1707654"/>
            <a:ext cx="3956458" cy="151216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/>
              <a:t>Не </a:t>
            </a:r>
            <a:r>
              <a:rPr lang="ru-RU" sz="1400" dirty="0"/>
              <a:t>нужно следить за ограничениями, которые есть на </a:t>
            </a:r>
            <a:r>
              <a:rPr lang="ru-RU" sz="1400" dirty="0" err="1"/>
              <a:t>спецрежимах</a:t>
            </a:r>
            <a:r>
              <a:rPr lang="ru-RU" sz="1400" dirty="0"/>
              <a:t>. Это значит, что вы свободно можете переходить на новые виды деятельности, расширять бизнес: закупать основные средства, нанимать новых работников, не меняя при этом режим </a:t>
            </a:r>
            <a:r>
              <a:rPr lang="ru-RU" sz="1400" dirty="0" smtClean="0"/>
              <a:t>налогообложения.</a:t>
            </a:r>
            <a:endParaRPr kumimoji="0" lang="ru-RU" sz="160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9519" y="3305806"/>
            <a:ext cx="3956458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У </a:t>
            </a:r>
            <a:r>
              <a:rPr lang="ru-RU" sz="1400" dirty="0"/>
              <a:t>вас может быть больше покупателей, чем на </a:t>
            </a:r>
            <a:r>
              <a:rPr lang="ru-RU" sz="1400" dirty="0" err="1"/>
              <a:t>спецрежиме</a:t>
            </a:r>
            <a:r>
              <a:rPr lang="ru-RU" sz="1400" dirty="0"/>
              <a:t>, за счет тех, кто также применяет ОСН. Им выгоднее работать с продавцами на ОСН, так как можно получить вычет по НДС.</a:t>
            </a:r>
            <a:endParaRPr lang="ru-RU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4692409" y="1779662"/>
            <a:ext cx="4021249" cy="43447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Налоговая </a:t>
            </a:r>
            <a:r>
              <a:rPr lang="ru-RU" sz="1400" dirty="0"/>
              <a:t>нагрузка, как правило, выше, чем при </a:t>
            </a:r>
            <a:r>
              <a:rPr lang="ru-RU" sz="1400" dirty="0" err="1" smtClean="0"/>
              <a:t>спецрежиме</a:t>
            </a:r>
            <a:r>
              <a:rPr lang="ru-RU" sz="1400" dirty="0" smtClean="0"/>
              <a:t>.</a:t>
            </a:r>
            <a:endParaRPr lang="ru-RU" sz="1600" dirty="0"/>
          </a:p>
        </p:txBody>
      </p:sp>
      <p:sp>
        <p:nvSpPr>
          <p:cNvPr id="43" name="TextBox 42"/>
          <p:cNvSpPr txBox="1"/>
          <p:nvPr/>
        </p:nvSpPr>
        <p:spPr>
          <a:xfrm>
            <a:off x="4692410" y="2399575"/>
            <a:ext cx="4021249" cy="43447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Больше </a:t>
            </a:r>
            <a:r>
              <a:rPr lang="ru-RU" sz="1400" dirty="0"/>
              <a:t>отчетности, чем на </a:t>
            </a:r>
            <a:r>
              <a:rPr lang="ru-RU" sz="1400" dirty="0" err="1"/>
              <a:t>спецрежиме</a:t>
            </a:r>
            <a:r>
              <a:rPr lang="ru-RU" sz="1400" dirty="0"/>
              <a:t>, так как число налогов </a:t>
            </a:r>
            <a:r>
              <a:rPr lang="ru-RU" sz="1400" dirty="0" smtClean="0"/>
              <a:t>больше.</a:t>
            </a:r>
            <a:endParaRPr lang="ru-RU" sz="1600" dirty="0"/>
          </a:p>
        </p:txBody>
      </p:sp>
      <p:sp>
        <p:nvSpPr>
          <p:cNvPr id="44" name="TextBox 43"/>
          <p:cNvSpPr txBox="1"/>
          <p:nvPr/>
        </p:nvSpPr>
        <p:spPr>
          <a:xfrm>
            <a:off x="4660759" y="3485826"/>
            <a:ext cx="3727665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Больше </a:t>
            </a:r>
            <a:r>
              <a:rPr lang="ru-RU" sz="1400" dirty="0"/>
              <a:t>внимания со стороны налоговых органов, чем к плательщикам на </a:t>
            </a:r>
            <a:r>
              <a:rPr lang="ru-RU" sz="1400" dirty="0" err="1" smtClean="0"/>
              <a:t>спецрежимах</a:t>
            </a:r>
            <a:r>
              <a:rPr lang="ru-RU" sz="1400" dirty="0" smtClean="0"/>
              <a:t>.</a:t>
            </a:r>
            <a:endParaRPr lang="ru-RU" sz="1600" dirty="0"/>
          </a:p>
        </p:txBody>
      </p:sp>
      <p:pic>
        <p:nvPicPr>
          <p:cNvPr id="2050" name="Picture 2" descr="C:\!ШИПЛЮК\ДОКЛАДЫ\картинки для презентации\картинки человечки\Help-21-760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604" y="2685949"/>
            <a:ext cx="611461" cy="82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!ШИПЛЮК\ДОКЛАДЫ\картинки для презентации\картинки человечки\kartinka na say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758" y="4017528"/>
            <a:ext cx="997538" cy="87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Группа 37"/>
          <p:cNvGrpSpPr/>
          <p:nvPr/>
        </p:nvGrpSpPr>
        <p:grpSpPr>
          <a:xfrm>
            <a:off x="2085641" y="4180114"/>
            <a:ext cx="883190" cy="768433"/>
            <a:chOff x="1979712" y="4184706"/>
            <a:chExt cx="792088" cy="742641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1979712" y="4205906"/>
              <a:ext cx="792088" cy="700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6" name="Picture 8" descr="C:\!ШИПЛЮК\ДОКЛАДЫ\картинки для презентации\картинки человечки\человечки здороваются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5641" y="4184706"/>
              <a:ext cx="584211" cy="74264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8784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4410" y="180677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0534"/>
            <a:r>
              <a:rPr lang="ru-RU" sz="2400" b="1" dirty="0">
                <a:solidFill>
                  <a:srgbClr val="0062AC"/>
                </a:solidFill>
                <a:latin typeface="+mj-lt"/>
              </a:rPr>
              <a:t>Упрощенная система налогообложения</a:t>
            </a:r>
            <a:endParaRPr lang="ru-RU" sz="2400" b="1" dirty="0">
              <a:solidFill>
                <a:srgbClr val="0062AC"/>
              </a:solidFill>
              <a:latin typeface="+mj-lt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598158" y="670760"/>
            <a:ext cx="1493723" cy="597489"/>
            <a:chOff x="1722092" y="1059582"/>
            <a:chExt cx="1620180" cy="648072"/>
          </a:xfrm>
        </p:grpSpPr>
        <p:sp>
          <p:nvSpPr>
            <p:cNvPr id="33" name="Овал 32"/>
            <p:cNvSpPr/>
            <p:nvPr/>
          </p:nvSpPr>
          <p:spPr>
            <a:xfrm>
              <a:off x="1722092" y="1059582"/>
              <a:ext cx="1620180" cy="64807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Овал 5"/>
            <p:cNvSpPr/>
            <p:nvPr/>
          </p:nvSpPr>
          <p:spPr>
            <a:xfrm>
              <a:off x="1835695" y="1059582"/>
              <a:ext cx="1392975" cy="55719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35695" y="1109577"/>
              <a:ext cx="1368152" cy="457200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«ПЛЮСЫ»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5949744" y="665618"/>
            <a:ext cx="1506578" cy="602631"/>
            <a:chOff x="1722092" y="1059582"/>
            <a:chExt cx="1620180" cy="648072"/>
          </a:xfrm>
        </p:grpSpPr>
        <p:sp>
          <p:nvSpPr>
            <p:cNvPr id="35" name="Овал 34"/>
            <p:cNvSpPr/>
            <p:nvPr/>
          </p:nvSpPr>
          <p:spPr>
            <a:xfrm>
              <a:off x="1722092" y="1059582"/>
              <a:ext cx="1620180" cy="64807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1835695" y="1059582"/>
              <a:ext cx="1392975" cy="55719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99083" y="1110165"/>
              <a:ext cx="1368152" cy="457200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«МИНУСЫ»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cxnSp>
        <p:nvCxnSpPr>
          <p:cNvPr id="10" name="Прямая соединительная линия 9"/>
          <p:cNvCxnSpPr/>
          <p:nvPr/>
        </p:nvCxnSpPr>
        <p:spPr>
          <a:xfrm>
            <a:off x="4499992" y="1177368"/>
            <a:ext cx="0" cy="32665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99518" y="1347614"/>
            <a:ext cx="3956458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350" dirty="0" smtClean="0"/>
              <a:t>Низкая </a:t>
            </a:r>
            <a:r>
              <a:rPr lang="ru-RU" sz="1350" dirty="0"/>
              <a:t>налоговая нагрузка по сравнению </a:t>
            </a:r>
            <a:r>
              <a:rPr lang="ru-RU" sz="1350" dirty="0" smtClean="0"/>
              <a:t>                с </a:t>
            </a:r>
            <a:r>
              <a:rPr lang="ru-RU" sz="1350" dirty="0"/>
              <a:t>общим </a:t>
            </a:r>
            <a:r>
              <a:rPr lang="ru-RU" sz="1350" dirty="0" smtClean="0"/>
              <a:t>режимом.</a:t>
            </a:r>
            <a:endParaRPr kumimoji="0" lang="ru-RU" sz="135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46822" y="1563638"/>
            <a:ext cx="4021249" cy="6505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Есть </a:t>
            </a:r>
            <a:r>
              <a:rPr lang="ru-RU" sz="1400" dirty="0"/>
              <a:t>ограничения по размеру дохода, численности работников и стоимости основных средств.</a:t>
            </a:r>
            <a:endParaRPr lang="ru-RU" sz="1600" dirty="0"/>
          </a:p>
        </p:txBody>
      </p:sp>
      <p:sp>
        <p:nvSpPr>
          <p:cNvPr id="43" name="TextBox 42"/>
          <p:cNvSpPr txBox="1"/>
          <p:nvPr/>
        </p:nvSpPr>
        <p:spPr>
          <a:xfrm>
            <a:off x="4613304" y="2378076"/>
            <a:ext cx="4021249" cy="43447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Закрытый </a:t>
            </a:r>
            <a:r>
              <a:rPr lang="ru-RU" sz="1400" dirty="0"/>
              <a:t>перечень расходов при объекте налогообложения «доходы, уменьшенные на величину расходов».</a:t>
            </a:r>
            <a:endParaRPr lang="ru-RU" sz="1600" dirty="0"/>
          </a:p>
        </p:txBody>
      </p:sp>
      <p:sp>
        <p:nvSpPr>
          <p:cNvPr id="44" name="TextBox 43"/>
          <p:cNvSpPr txBox="1"/>
          <p:nvPr/>
        </p:nvSpPr>
        <p:spPr>
          <a:xfrm>
            <a:off x="4613304" y="2859782"/>
            <a:ext cx="4179457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Нельзя </a:t>
            </a:r>
            <a:r>
              <a:rPr lang="ru-RU" sz="1400" dirty="0"/>
              <a:t>совмещать с общим режимом налогообложения.</a:t>
            </a: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409837" y="1819466"/>
            <a:ext cx="3956458" cy="66485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350" dirty="0" smtClean="0"/>
              <a:t>Возможность </a:t>
            </a:r>
            <a:r>
              <a:rPr lang="ru-RU" sz="1350" dirty="0"/>
              <a:t>выбрать подходящий объект обложения: "доходы" со ставкой налога 6% или "доходы минус расходы" со ставкой 15%</a:t>
            </a:r>
            <a:r>
              <a:rPr lang="ru-RU" sz="1350" dirty="0" smtClean="0"/>
              <a:t>.</a:t>
            </a:r>
            <a:endParaRPr kumimoji="0" lang="ru-RU" sz="135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9518" y="2517631"/>
            <a:ext cx="3956458" cy="66485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350" dirty="0" smtClean="0"/>
              <a:t>При </a:t>
            </a:r>
            <a:r>
              <a:rPr lang="ru-RU" sz="1350" dirty="0"/>
              <a:t>объекте налогообложения «доходы» сумма налога может уменьшаться на уплаченные страховые </a:t>
            </a:r>
            <a:r>
              <a:rPr lang="ru-RU" sz="1350" dirty="0" smtClean="0"/>
              <a:t>взносы.</a:t>
            </a:r>
            <a:endParaRPr kumimoji="0" lang="ru-RU" sz="135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9837" y="3207642"/>
            <a:ext cx="3956458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350" dirty="0" smtClean="0"/>
              <a:t>Декларацию </a:t>
            </a:r>
            <a:r>
              <a:rPr lang="ru-RU" sz="1350" dirty="0"/>
              <a:t>нужно подавать всего один раз в год (не позднее 30 апреля</a:t>
            </a:r>
            <a:r>
              <a:rPr lang="ru-RU" sz="1350" dirty="0" smtClean="0"/>
              <a:t>).</a:t>
            </a:r>
            <a:endParaRPr kumimoji="0" lang="ru-RU" sz="135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9837" y="3579862"/>
            <a:ext cx="3956458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350" dirty="0" smtClean="0"/>
              <a:t>Простой </a:t>
            </a:r>
            <a:r>
              <a:rPr lang="ru-RU" sz="1350" dirty="0"/>
              <a:t>налоговый </a:t>
            </a:r>
            <a:r>
              <a:rPr lang="ru-RU" sz="1350" dirty="0" smtClean="0"/>
              <a:t>учет.</a:t>
            </a:r>
            <a:endParaRPr kumimoji="0" lang="ru-RU" sz="135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0631" y="4011910"/>
            <a:ext cx="3956458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350" dirty="0" smtClean="0"/>
              <a:t>Практически </a:t>
            </a:r>
            <a:r>
              <a:rPr lang="ru-RU" sz="1350" dirty="0"/>
              <a:t>отсутствуют виды деятельности, при осуществлении которых запрещено применять УСН</a:t>
            </a:r>
            <a:endParaRPr kumimoji="0" lang="ru-RU" sz="135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1864" y="4515966"/>
            <a:ext cx="3956458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350" dirty="0" smtClean="0"/>
              <a:t>Режим </a:t>
            </a:r>
            <a:r>
              <a:rPr lang="ru-RU" sz="1350" dirty="0"/>
              <a:t>действует во всех регионах России.</a:t>
            </a:r>
            <a:endParaRPr kumimoji="0" lang="ru-RU" sz="135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3077" name="Picture 5" descr="C:\!ШИПЛЮК\ДОКЛАДЫ\картинки для презентации\для слайда на коллегию за 3 кв 2018\document_delet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311" y="3423666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740574" y="3710577"/>
            <a:ext cx="914400" cy="457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ОСН</a:t>
            </a: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8602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4410" y="411510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0534"/>
            <a:r>
              <a:rPr lang="ru-RU" sz="2400" b="1" dirty="0">
                <a:solidFill>
                  <a:srgbClr val="0062AC"/>
                </a:solidFill>
                <a:latin typeface="+mj-lt"/>
              </a:rPr>
              <a:t>Единый налог на вмененный доход</a:t>
            </a:r>
            <a:endParaRPr lang="ru-RU" sz="2400" b="1" dirty="0">
              <a:solidFill>
                <a:srgbClr val="0062AC"/>
              </a:solidFill>
              <a:latin typeface="+mj-lt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547664" y="885516"/>
            <a:ext cx="1620180" cy="648072"/>
            <a:chOff x="1722092" y="1059582"/>
            <a:chExt cx="1620180" cy="648072"/>
          </a:xfrm>
        </p:grpSpPr>
        <p:sp>
          <p:nvSpPr>
            <p:cNvPr id="33" name="Овал 32"/>
            <p:cNvSpPr/>
            <p:nvPr/>
          </p:nvSpPr>
          <p:spPr>
            <a:xfrm>
              <a:off x="1722092" y="1059582"/>
              <a:ext cx="1620180" cy="64807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Овал 5"/>
            <p:cNvSpPr/>
            <p:nvPr/>
          </p:nvSpPr>
          <p:spPr>
            <a:xfrm>
              <a:off x="1835695" y="1059582"/>
              <a:ext cx="1392975" cy="55719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35695" y="1109577"/>
              <a:ext cx="1368152" cy="457200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«ПЛЮСЫ»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5868563" y="931965"/>
            <a:ext cx="1620180" cy="648072"/>
            <a:chOff x="1722092" y="1059582"/>
            <a:chExt cx="1620180" cy="648072"/>
          </a:xfrm>
        </p:grpSpPr>
        <p:sp>
          <p:nvSpPr>
            <p:cNvPr id="35" name="Овал 34"/>
            <p:cNvSpPr/>
            <p:nvPr/>
          </p:nvSpPr>
          <p:spPr>
            <a:xfrm>
              <a:off x="1722092" y="1059582"/>
              <a:ext cx="1620180" cy="64807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1835695" y="1059582"/>
              <a:ext cx="1392975" cy="55719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99083" y="1110165"/>
              <a:ext cx="1368152" cy="457200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«МИНУСЫ»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cxnSp>
        <p:nvCxnSpPr>
          <p:cNvPr id="10" name="Прямая соединительная линия 9"/>
          <p:cNvCxnSpPr/>
          <p:nvPr/>
        </p:nvCxnSpPr>
        <p:spPr>
          <a:xfrm>
            <a:off x="4499992" y="1177368"/>
            <a:ext cx="0" cy="32665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99518" y="1707654"/>
            <a:ext cx="3956458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/>
              <a:t>Низкая </a:t>
            </a:r>
            <a:r>
              <a:rPr lang="ru-RU" sz="1400" dirty="0"/>
              <a:t>налоговая </a:t>
            </a:r>
            <a:r>
              <a:rPr lang="ru-RU" sz="1400" dirty="0" smtClean="0"/>
              <a:t>нагрузка.</a:t>
            </a:r>
            <a:endParaRPr kumimoji="0" lang="ru-RU" sz="160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588718" y="1779662"/>
            <a:ext cx="4021249" cy="43447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50" dirty="0" smtClean="0"/>
              <a:t>Можно </a:t>
            </a:r>
            <a:r>
              <a:rPr lang="ru-RU" sz="1350" dirty="0"/>
              <a:t>применять при осуществлении только определенных  видов деятельности</a:t>
            </a:r>
            <a:r>
              <a:rPr lang="ru-RU" sz="1350" dirty="0" smtClean="0"/>
              <a:t>.</a:t>
            </a:r>
            <a:endParaRPr lang="ru-RU" sz="1350" dirty="0"/>
          </a:p>
        </p:txBody>
      </p:sp>
      <p:sp>
        <p:nvSpPr>
          <p:cNvPr id="43" name="TextBox 42"/>
          <p:cNvSpPr txBox="1"/>
          <p:nvPr/>
        </p:nvSpPr>
        <p:spPr>
          <a:xfrm>
            <a:off x="4588717" y="2218600"/>
            <a:ext cx="4021249" cy="43447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50" dirty="0" smtClean="0"/>
              <a:t>Не </a:t>
            </a:r>
            <a:r>
              <a:rPr lang="ru-RU" sz="1350" dirty="0"/>
              <a:t>во всех регионах введен этот режим (либо не по всем видам деятельности)</a:t>
            </a:r>
            <a:r>
              <a:rPr lang="ru-RU" sz="1350" dirty="0" smtClean="0"/>
              <a:t>.</a:t>
            </a:r>
            <a:endParaRPr lang="ru-RU" sz="1350" dirty="0"/>
          </a:p>
        </p:txBody>
      </p:sp>
      <p:sp>
        <p:nvSpPr>
          <p:cNvPr id="44" name="TextBox 43"/>
          <p:cNvSpPr txBox="1"/>
          <p:nvPr/>
        </p:nvSpPr>
        <p:spPr>
          <a:xfrm>
            <a:off x="4588717" y="2597589"/>
            <a:ext cx="4179457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50" dirty="0" smtClean="0"/>
              <a:t>Если </a:t>
            </a:r>
            <a:r>
              <a:rPr lang="ru-RU" sz="1350" dirty="0"/>
              <a:t>деятельность временно не ведется или получен убыток, налог все равно придется заплатить</a:t>
            </a:r>
            <a:r>
              <a:rPr lang="ru-RU" sz="1350" dirty="0" smtClean="0"/>
              <a:t>.</a:t>
            </a:r>
            <a:endParaRPr lang="ru-RU" sz="1350" dirty="0"/>
          </a:p>
        </p:txBody>
      </p:sp>
      <p:sp>
        <p:nvSpPr>
          <p:cNvPr id="18" name="TextBox 17"/>
          <p:cNvSpPr txBox="1"/>
          <p:nvPr/>
        </p:nvSpPr>
        <p:spPr>
          <a:xfrm>
            <a:off x="399518" y="2239292"/>
            <a:ext cx="3956458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/>
              <a:t>Размер </a:t>
            </a:r>
            <a:r>
              <a:rPr lang="ru-RU" sz="1400" dirty="0"/>
              <a:t>налога не зависит от фактического дохода. Если удается заработать больше, сумма налога не изменится</a:t>
            </a:r>
            <a:r>
              <a:rPr lang="ru-RU" sz="1400" dirty="0" smtClean="0"/>
              <a:t>.</a:t>
            </a:r>
            <a:endParaRPr kumimoji="0" lang="ru-RU" sz="160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9518" y="2885621"/>
            <a:ext cx="3956458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/>
              <a:t>Можно </a:t>
            </a:r>
            <a:r>
              <a:rPr lang="ru-RU" sz="1400" dirty="0"/>
              <a:t>совмещать с общим режимом налогообложения</a:t>
            </a:r>
            <a:r>
              <a:rPr lang="ru-RU" sz="1400" dirty="0" smtClean="0"/>
              <a:t>.</a:t>
            </a:r>
            <a:endParaRPr kumimoji="0" lang="ru-RU" sz="160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3435" y="3385337"/>
            <a:ext cx="3956458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/>
              <a:t>Сумма </a:t>
            </a:r>
            <a:r>
              <a:rPr lang="ru-RU" sz="1400" dirty="0"/>
              <a:t>налога может уменьшаться на уплаченные страховые взносы.</a:t>
            </a:r>
            <a:endParaRPr kumimoji="0" lang="ru-RU" sz="160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84729" y="3236032"/>
            <a:ext cx="4179457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50" dirty="0" smtClean="0"/>
              <a:t>Есть </a:t>
            </a:r>
            <a:r>
              <a:rPr lang="ru-RU" sz="1350" dirty="0"/>
              <a:t>ограничения по физическим </a:t>
            </a:r>
            <a:r>
              <a:rPr lang="ru-RU" sz="1350" dirty="0" smtClean="0"/>
              <a:t>показателям.</a:t>
            </a:r>
            <a:endParaRPr lang="ru-RU" sz="1350" dirty="0"/>
          </a:p>
        </p:txBody>
      </p:sp>
      <p:sp>
        <p:nvSpPr>
          <p:cNvPr id="24" name="TextBox 23"/>
          <p:cNvSpPr txBox="1"/>
          <p:nvPr/>
        </p:nvSpPr>
        <p:spPr>
          <a:xfrm>
            <a:off x="4588925" y="3685778"/>
            <a:ext cx="3799499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50" dirty="0" smtClean="0"/>
              <a:t>Декларации </a:t>
            </a:r>
            <a:r>
              <a:rPr lang="ru-RU" sz="1350" dirty="0"/>
              <a:t>нужно сдавать каждый квартал (не позднее 20 числа месяца, следующего за отчетным кварталом).</a:t>
            </a:r>
            <a:endParaRPr lang="ru-RU" sz="1350" dirty="0"/>
          </a:p>
        </p:txBody>
      </p:sp>
      <p:sp>
        <p:nvSpPr>
          <p:cNvPr id="25" name="TextBox 24"/>
          <p:cNvSpPr txBox="1"/>
          <p:nvPr/>
        </p:nvSpPr>
        <p:spPr>
          <a:xfrm>
            <a:off x="4617500" y="4302038"/>
            <a:ext cx="3799499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50" dirty="0" smtClean="0"/>
              <a:t>Нужно </a:t>
            </a:r>
            <a:r>
              <a:rPr lang="ru-RU" sz="1350" dirty="0"/>
              <a:t>вести раздельный учет, если совмещаете ЕНВД с ОСН или с другим </a:t>
            </a:r>
            <a:r>
              <a:rPr lang="ru-RU" sz="1350" dirty="0" err="1"/>
              <a:t>спецрежимом</a:t>
            </a:r>
            <a:r>
              <a:rPr lang="ru-RU" sz="1350" dirty="0"/>
              <a:t>.</a:t>
            </a:r>
            <a:endParaRPr lang="ru-RU" sz="1350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1336196" y="3870859"/>
            <a:ext cx="1898616" cy="949308"/>
            <a:chOff x="899592" y="1996901"/>
            <a:chExt cx="5636410" cy="2818205"/>
          </a:xfrm>
        </p:grpSpPr>
        <p:pic>
          <p:nvPicPr>
            <p:cNvPr id="6146" name="Picture 2" descr="C:\!ШИПЛЮК\ДОКЛАДЫ\картинки для презентации\для слайда на коллегию за 4 кв 2017\900_450_crop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1996901"/>
              <a:ext cx="5636410" cy="2818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1907704" y="2671340"/>
              <a:ext cx="288032" cy="1393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45378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4410" y="180677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0534"/>
            <a:r>
              <a:rPr lang="ru-RU" sz="2400" b="1" dirty="0" smtClean="0">
                <a:solidFill>
                  <a:srgbClr val="0062AC"/>
                </a:solidFill>
                <a:latin typeface="+mj-lt"/>
              </a:rPr>
              <a:t>Патентная система </a:t>
            </a:r>
            <a:r>
              <a:rPr lang="ru-RU" sz="2400" b="1" dirty="0">
                <a:solidFill>
                  <a:srgbClr val="0062AC"/>
                </a:solidFill>
                <a:latin typeface="+mj-lt"/>
              </a:rPr>
              <a:t>налогообложения</a:t>
            </a:r>
            <a:endParaRPr lang="ru-RU" sz="2400" b="1" dirty="0">
              <a:solidFill>
                <a:srgbClr val="0062AC"/>
              </a:solidFill>
              <a:latin typeface="+mj-lt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598158" y="839623"/>
            <a:ext cx="1493723" cy="597489"/>
            <a:chOff x="1722092" y="1059582"/>
            <a:chExt cx="1620180" cy="648072"/>
          </a:xfrm>
        </p:grpSpPr>
        <p:sp>
          <p:nvSpPr>
            <p:cNvPr id="33" name="Овал 32"/>
            <p:cNvSpPr/>
            <p:nvPr/>
          </p:nvSpPr>
          <p:spPr>
            <a:xfrm>
              <a:off x="1722092" y="1059582"/>
              <a:ext cx="1620180" cy="64807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Овал 5"/>
            <p:cNvSpPr/>
            <p:nvPr/>
          </p:nvSpPr>
          <p:spPr>
            <a:xfrm>
              <a:off x="1835695" y="1059582"/>
              <a:ext cx="1392975" cy="55719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35695" y="1109577"/>
              <a:ext cx="1368152" cy="457200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«ПЛЮСЫ»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5949745" y="837051"/>
            <a:ext cx="1506578" cy="602631"/>
            <a:chOff x="1722092" y="1059582"/>
            <a:chExt cx="1620180" cy="648072"/>
          </a:xfrm>
        </p:grpSpPr>
        <p:sp>
          <p:nvSpPr>
            <p:cNvPr id="35" name="Овал 34"/>
            <p:cNvSpPr/>
            <p:nvPr/>
          </p:nvSpPr>
          <p:spPr>
            <a:xfrm>
              <a:off x="1722092" y="1059582"/>
              <a:ext cx="1620180" cy="64807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1835695" y="1059582"/>
              <a:ext cx="1392975" cy="55719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99083" y="1110165"/>
              <a:ext cx="1368152" cy="457200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«МИНУСЫ»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cxnSp>
        <p:nvCxnSpPr>
          <p:cNvPr id="10" name="Прямая соединительная линия 9"/>
          <p:cNvCxnSpPr/>
          <p:nvPr/>
        </p:nvCxnSpPr>
        <p:spPr>
          <a:xfrm>
            <a:off x="4499992" y="1286687"/>
            <a:ext cx="0" cy="32665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55678" y="1556087"/>
            <a:ext cx="3956458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/>
              <a:t>Низкая </a:t>
            </a:r>
            <a:r>
              <a:rPr lang="ru-RU" sz="1400" dirty="0"/>
              <a:t>налоговая нагрузка по сравнению </a:t>
            </a:r>
            <a:r>
              <a:rPr lang="ru-RU" sz="1400" dirty="0" smtClean="0"/>
              <a:t>                с </a:t>
            </a:r>
            <a:r>
              <a:rPr lang="ru-RU" sz="1400" dirty="0"/>
              <a:t>общим </a:t>
            </a:r>
            <a:r>
              <a:rPr lang="ru-RU" sz="1400" dirty="0" smtClean="0"/>
              <a:t>режимом.</a:t>
            </a:r>
            <a:endParaRPr kumimoji="0" lang="ru-RU" sz="140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92409" y="1563638"/>
            <a:ext cx="4021249" cy="6505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Ограничения </a:t>
            </a:r>
            <a:r>
              <a:rPr lang="ru-RU" sz="1400" dirty="0"/>
              <a:t>по количеству работников и доходам</a:t>
            </a:r>
            <a:r>
              <a:rPr lang="ru-RU" sz="1400" dirty="0" smtClean="0"/>
              <a:t>.</a:t>
            </a:r>
            <a:endParaRPr lang="ru-RU" sz="1600" dirty="0"/>
          </a:p>
        </p:txBody>
      </p:sp>
      <p:sp>
        <p:nvSpPr>
          <p:cNvPr id="43" name="TextBox 42"/>
          <p:cNvSpPr txBox="1"/>
          <p:nvPr/>
        </p:nvSpPr>
        <p:spPr>
          <a:xfrm>
            <a:off x="4692408" y="2182336"/>
            <a:ext cx="4021249" cy="43447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Если </a:t>
            </a:r>
            <a:r>
              <a:rPr lang="ru-RU" sz="1400" dirty="0"/>
              <a:t>от деятельности получен убыток, патент все равно придется оплатить</a:t>
            </a:r>
            <a:r>
              <a:rPr lang="ru-RU" sz="1400" dirty="0" smtClean="0"/>
              <a:t>.</a:t>
            </a:r>
            <a:endParaRPr lang="ru-RU" sz="1600" dirty="0"/>
          </a:p>
        </p:txBody>
      </p:sp>
      <p:sp>
        <p:nvSpPr>
          <p:cNvPr id="44" name="TextBox 43"/>
          <p:cNvSpPr txBox="1"/>
          <p:nvPr/>
        </p:nvSpPr>
        <p:spPr>
          <a:xfrm>
            <a:off x="4701932" y="2559942"/>
            <a:ext cx="4179457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Стоимость </a:t>
            </a:r>
            <a:r>
              <a:rPr lang="ru-RU" sz="1400" dirty="0"/>
              <a:t>патента нельзя уменьшить на страховые взносы за себя или за работников</a:t>
            </a:r>
            <a:r>
              <a:rPr lang="ru-RU" sz="1400" dirty="0" smtClean="0"/>
              <a:t>.</a:t>
            </a: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365997" y="2027939"/>
            <a:ext cx="3956458" cy="66485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/>
              <a:t>Размер </a:t>
            </a:r>
            <a:r>
              <a:rPr lang="ru-RU" sz="1400" dirty="0"/>
              <a:t>налога не зависит от фактического дохода. Если удастся заработать больше, стоимость патента не изменится.</a:t>
            </a:r>
            <a:endParaRPr kumimoji="0" lang="ru-RU" sz="140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5678" y="2624170"/>
            <a:ext cx="3956458" cy="4667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/>
              <a:t>Не </a:t>
            </a:r>
            <a:r>
              <a:rPr lang="ru-RU" sz="1400" dirty="0"/>
              <a:t>нужно сдавать декларацию по ПСН.</a:t>
            </a:r>
            <a:endParaRPr kumimoji="0" lang="ru-RU" sz="140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5678" y="3042526"/>
            <a:ext cx="3956458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/>
              <a:t>Патент </a:t>
            </a:r>
            <a:r>
              <a:rPr lang="ru-RU" sz="1400" dirty="0"/>
              <a:t>можно купить на любое количество месяцев в пределах календарного года.</a:t>
            </a:r>
            <a:endParaRPr kumimoji="0" lang="ru-RU" sz="140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997" y="3474574"/>
            <a:ext cx="3956458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/>
              <a:t>Не </a:t>
            </a:r>
            <a:r>
              <a:rPr lang="ru-RU" sz="1400" dirty="0"/>
              <a:t>нужно оплачивать патент сразу.</a:t>
            </a:r>
            <a:endParaRPr kumimoji="0" lang="ru-RU" sz="140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6791" y="3908507"/>
            <a:ext cx="3956458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/>
              <a:t>Большое </a:t>
            </a:r>
            <a:r>
              <a:rPr lang="ru-RU" sz="1400" dirty="0"/>
              <a:t>количество видов деятельности, для которых применима </a:t>
            </a:r>
            <a:r>
              <a:rPr lang="ru-RU" sz="1400" dirty="0" smtClean="0"/>
              <a:t>ПСН.</a:t>
            </a:r>
            <a:endParaRPr kumimoji="0" lang="ru-RU" sz="140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92407" y="3070868"/>
            <a:ext cx="4179457" cy="50710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/>
              <a:t>Н</a:t>
            </a:r>
            <a:r>
              <a:rPr lang="ru-RU" sz="1400" dirty="0" smtClean="0"/>
              <a:t>ужно </a:t>
            </a:r>
            <a:r>
              <a:rPr lang="ru-RU" sz="1400" dirty="0"/>
              <a:t>вести учет доходов</a:t>
            </a:r>
            <a:r>
              <a:rPr lang="ru-RU" sz="1400" dirty="0" smtClean="0"/>
              <a:t>.</a:t>
            </a:r>
            <a:endParaRPr lang="ru-RU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4677896" y="3540446"/>
            <a:ext cx="3696017" cy="50710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/>
              <a:t>П</a:t>
            </a:r>
            <a:r>
              <a:rPr lang="ru-RU" sz="1400" dirty="0" smtClean="0"/>
              <a:t>ри </a:t>
            </a:r>
            <a:r>
              <a:rPr lang="ru-RU" sz="1400" dirty="0"/>
              <a:t>совмещении ПСН с другими режимами нужно вести раздельный учет</a:t>
            </a:r>
            <a:r>
              <a:rPr lang="ru-RU" sz="1400" dirty="0" smtClean="0"/>
              <a:t>.</a:t>
            </a:r>
            <a:endParaRPr lang="ru-RU" sz="1600" dirty="0"/>
          </a:p>
        </p:txBody>
      </p:sp>
      <p:pic>
        <p:nvPicPr>
          <p:cNvPr id="4098" name="Picture 2" descr="C:\!ШИПЛЮК\ДОКЛАДЫ\картинки для презентации\картинки человечки\провер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009" y="4075259"/>
            <a:ext cx="1057126" cy="84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!ШИПЛЮК\ДОКЛАДЫ\картинки для презентации\6F494399-30CC-4739-A98A-3069A0972B3E-4403-000002F64C224DA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986" y="4176784"/>
            <a:ext cx="1123858" cy="752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540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4410" y="180677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0534"/>
            <a:r>
              <a:rPr lang="ru-RU" sz="2400" b="1" dirty="0">
                <a:solidFill>
                  <a:srgbClr val="0062AC"/>
                </a:solidFill>
                <a:latin typeface="+mj-lt"/>
              </a:rPr>
              <a:t>Единый сельскохозяйственный налог</a:t>
            </a:r>
            <a:endParaRPr lang="ru-RU" sz="2400" b="1" dirty="0">
              <a:solidFill>
                <a:srgbClr val="0062AC"/>
              </a:solidFill>
              <a:latin typeface="+mj-lt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598158" y="839623"/>
            <a:ext cx="1493723" cy="597489"/>
            <a:chOff x="1722092" y="1059582"/>
            <a:chExt cx="1620180" cy="648072"/>
          </a:xfrm>
        </p:grpSpPr>
        <p:sp>
          <p:nvSpPr>
            <p:cNvPr id="33" name="Овал 32"/>
            <p:cNvSpPr/>
            <p:nvPr/>
          </p:nvSpPr>
          <p:spPr>
            <a:xfrm>
              <a:off x="1722092" y="1059582"/>
              <a:ext cx="1620180" cy="64807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Овал 5"/>
            <p:cNvSpPr/>
            <p:nvPr/>
          </p:nvSpPr>
          <p:spPr>
            <a:xfrm>
              <a:off x="1835695" y="1059582"/>
              <a:ext cx="1392975" cy="55719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35695" y="1109577"/>
              <a:ext cx="1368152" cy="457200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«ПЛЮСЫ»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5949745" y="837051"/>
            <a:ext cx="1506578" cy="602631"/>
            <a:chOff x="1722092" y="1059582"/>
            <a:chExt cx="1620180" cy="648072"/>
          </a:xfrm>
        </p:grpSpPr>
        <p:sp>
          <p:nvSpPr>
            <p:cNvPr id="35" name="Овал 34"/>
            <p:cNvSpPr/>
            <p:nvPr/>
          </p:nvSpPr>
          <p:spPr>
            <a:xfrm>
              <a:off x="1722092" y="1059582"/>
              <a:ext cx="1620180" cy="648072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1835695" y="1059582"/>
              <a:ext cx="1392975" cy="55719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99083" y="1110165"/>
              <a:ext cx="1368152" cy="457200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lt"/>
                  <a:ea typeface="+mj-ea"/>
                  <a:cs typeface="+mj-cs"/>
                </a:rPr>
                <a:t>«МИНУСЫ»</a:t>
              </a: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  <p:cxnSp>
        <p:nvCxnSpPr>
          <p:cNvPr id="10" name="Прямая соединительная линия 9"/>
          <p:cNvCxnSpPr/>
          <p:nvPr/>
        </p:nvCxnSpPr>
        <p:spPr>
          <a:xfrm>
            <a:off x="4499992" y="1286687"/>
            <a:ext cx="0" cy="32665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71059" y="1911600"/>
            <a:ext cx="3956458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/>
              <a:t>Низкая </a:t>
            </a:r>
            <a:r>
              <a:rPr lang="ru-RU" sz="1600" dirty="0"/>
              <a:t>налоговая нагрузка по </a:t>
            </a:r>
            <a:r>
              <a:rPr lang="ru-RU" sz="1600" dirty="0" smtClean="0"/>
              <a:t>сравнению с </a:t>
            </a:r>
            <a:r>
              <a:rPr lang="ru-RU" sz="1600" dirty="0"/>
              <a:t>общим </a:t>
            </a:r>
            <a:r>
              <a:rPr lang="ru-RU" sz="1600" dirty="0" smtClean="0"/>
              <a:t>режимом.</a:t>
            </a:r>
            <a:endParaRPr kumimoji="0" lang="ru-RU" sz="160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82885" y="1923678"/>
            <a:ext cx="4021249" cy="65050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/>
              <a:t>Сложные </a:t>
            </a:r>
            <a:r>
              <a:rPr lang="ru-RU" sz="1600" dirty="0"/>
              <a:t>условия для перехода на </a:t>
            </a:r>
            <a:r>
              <a:rPr lang="ru-RU" sz="1600" dirty="0" err="1"/>
              <a:t>спецрежим</a:t>
            </a:r>
            <a:r>
              <a:rPr lang="ru-RU" sz="1600" dirty="0"/>
              <a:t> и его дальнейшего применения</a:t>
            </a:r>
            <a:r>
              <a:rPr lang="ru-RU" sz="1600" dirty="0" smtClean="0"/>
              <a:t>.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673360" y="2667808"/>
            <a:ext cx="4021249" cy="43447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/>
              <a:t>Жесткие </a:t>
            </a:r>
            <a:r>
              <a:rPr lang="ru-RU" sz="1600" dirty="0"/>
              <a:t>ограничения по видам деятельности</a:t>
            </a:r>
            <a:r>
              <a:rPr lang="ru-RU" sz="1600" dirty="0" smtClean="0"/>
              <a:t>.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4682885" y="3278775"/>
            <a:ext cx="3705539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dirty="0" smtClean="0"/>
              <a:t>Если </a:t>
            </a:r>
            <a:r>
              <a:rPr lang="ru-RU" sz="1600" dirty="0"/>
              <a:t>нарушить долю дохода в 70% </a:t>
            </a:r>
            <a:r>
              <a:rPr lang="ru-RU" sz="1600" dirty="0" smtClean="0"/>
              <a:t>от </a:t>
            </a:r>
            <a:r>
              <a:rPr lang="ru-RU" sz="1600" dirty="0" err="1"/>
              <a:t>сельхоздеятельности</a:t>
            </a:r>
            <a:r>
              <a:rPr lang="ru-RU" sz="1600" dirty="0"/>
              <a:t>, придется перейти на общий режим</a:t>
            </a:r>
            <a:r>
              <a:rPr lang="ru-RU" sz="1600" dirty="0" smtClean="0"/>
              <a:t>.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81378" y="2383453"/>
            <a:ext cx="3956458" cy="4854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/>
              <a:t>Декларация </a:t>
            </a:r>
            <a:r>
              <a:rPr lang="ru-RU" sz="1600" dirty="0"/>
              <a:t>подается один раз в год</a:t>
            </a:r>
            <a:r>
              <a:rPr lang="ru-RU" sz="1600" dirty="0" smtClean="0"/>
              <a:t>.</a:t>
            </a:r>
            <a:endParaRPr kumimoji="0" lang="ru-RU" sz="160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1378" y="2921880"/>
            <a:ext cx="3956458" cy="4667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285750" indent="-285750" algn="just" defTabSz="1043056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/>
              <a:t>Возможность выбора: </a:t>
            </a:r>
            <a:r>
              <a:rPr lang="ru-RU" sz="1600" dirty="0"/>
              <a:t>работать с НДС или без НДС.</a:t>
            </a:r>
            <a:endParaRPr kumimoji="0" lang="ru-RU" sz="1600" b="1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5122" name="Picture 2" descr="C:\!ШИПЛЮК\ДОКЛАДЫ\картинки для презентации\диаграммы\dividend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7" y="3998855"/>
            <a:ext cx="1212056" cy="90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!ШИПЛЮК\ДОКЛАДЫ\картинки для презентации\диаграммы\вопрос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441" y="3301863"/>
            <a:ext cx="2065825" cy="160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2147460" y="3876280"/>
            <a:ext cx="914400" cy="457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НДС</a:t>
            </a: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8653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827584" y="2139702"/>
            <a:ext cx="7337192" cy="829352"/>
          </a:xfrm>
        </p:spPr>
        <p:txBody>
          <a:bodyPr vert="horz" lIns="81630" tIns="40815" rIns="81630" bIns="40815" rtlCol="0" anchor="ctr">
            <a:noAutofit/>
          </a:bodyPr>
          <a:lstStyle/>
          <a:p>
            <a:pPr algn="ctr">
              <a:lnSpc>
                <a:spcPts val="2348"/>
              </a:lnSpc>
            </a:pPr>
            <a:r>
              <a:rPr lang="ru-RU" sz="4200" dirty="0">
                <a:latin typeface="Trebuchet MS" panose="020B0603020202020204" pitchFamily="34" charset="0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53153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Колегия за 2015 И.А. Демиденк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3188</TotalTime>
  <Words>608</Words>
  <Application>Microsoft Office PowerPoint</Application>
  <PresentationFormat>Экран (16:9)</PresentationFormat>
  <Paragraphs>71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Present_FNS2012_16-9</vt:lpstr>
      <vt:lpstr>Колегия за 2015 И.А. Демиденко</vt:lpstr>
      <vt:lpstr>УФНС России по Новосибирской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Шиплюк Екатерина Алексеевна</dc:creator>
  <cp:lastModifiedBy>Шиплюк Екатерина Алексеевна</cp:lastModifiedBy>
  <cp:revision>345</cp:revision>
  <cp:lastPrinted>2019-09-24T10:52:06Z</cp:lastPrinted>
  <dcterms:created xsi:type="dcterms:W3CDTF">2017-08-25T08:18:17Z</dcterms:created>
  <dcterms:modified xsi:type="dcterms:W3CDTF">2020-02-19T06:38:30Z</dcterms:modified>
</cp:coreProperties>
</file>