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8" r:id="rId2"/>
    <p:sldId id="359" r:id="rId3"/>
    <p:sldId id="341" r:id="rId4"/>
    <p:sldId id="346" r:id="rId5"/>
    <p:sldId id="347" r:id="rId6"/>
    <p:sldId id="352" r:id="rId7"/>
    <p:sldId id="348" r:id="rId8"/>
    <p:sldId id="349" r:id="rId9"/>
    <p:sldId id="364" r:id="rId10"/>
    <p:sldId id="264" r:id="rId11"/>
    <p:sldId id="272" r:id="rId12"/>
    <p:sldId id="273" r:id="rId13"/>
    <p:sldId id="365" r:id="rId14"/>
    <p:sldId id="281" r:id="rId15"/>
    <p:sldId id="305" r:id="rId16"/>
    <p:sldId id="274" r:id="rId17"/>
    <p:sldId id="332" r:id="rId18"/>
    <p:sldId id="333" r:id="rId19"/>
    <p:sldId id="334" r:id="rId20"/>
    <p:sldId id="336" r:id="rId21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D7FF"/>
    <a:srgbClr val="CCECFF"/>
    <a:srgbClr val="66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74" cy="4976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10" y="0"/>
            <a:ext cx="2930574" cy="4976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80823-6B9E-4A23-9A00-1490C8A10100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5801" y="4723251"/>
            <a:ext cx="5409562" cy="44736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321"/>
            <a:ext cx="2930574" cy="4976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10" y="9443321"/>
            <a:ext cx="2930574" cy="4976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B7FB2-7E1E-491C-8890-EAF7F8D9B4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362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0B7FB2-7E1E-491C-8890-EAF7F8D9B45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75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31BD3-7AD5-4035-8359-53E137AEE4B7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760D4-3CA4-4BB2-9B86-AE4576F95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90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31BD3-7AD5-4035-8359-53E137AEE4B7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760D4-3CA4-4BB2-9B86-AE4576F95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938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31BD3-7AD5-4035-8359-53E137AEE4B7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760D4-3CA4-4BB2-9B86-AE4576F95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574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31BD3-7AD5-4035-8359-53E137AEE4B7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760D4-3CA4-4BB2-9B86-AE4576F95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222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31BD3-7AD5-4035-8359-53E137AEE4B7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760D4-3CA4-4BB2-9B86-AE4576F95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443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31BD3-7AD5-4035-8359-53E137AEE4B7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760D4-3CA4-4BB2-9B86-AE4576F95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39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31BD3-7AD5-4035-8359-53E137AEE4B7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760D4-3CA4-4BB2-9B86-AE4576F95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07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31BD3-7AD5-4035-8359-53E137AEE4B7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760D4-3CA4-4BB2-9B86-AE4576F95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761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31BD3-7AD5-4035-8359-53E137AEE4B7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760D4-3CA4-4BB2-9B86-AE4576F95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45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31BD3-7AD5-4035-8359-53E137AEE4B7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760D4-3CA4-4BB2-9B86-AE4576F95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034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31BD3-7AD5-4035-8359-53E137AEE4B7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760D4-3CA4-4BB2-9B86-AE4576F95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99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C31BD3-7AD5-4035-8359-53E137AEE4B7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760D4-3CA4-4BB2-9B86-AE4576F955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327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mspnso.ru/" TargetMode="External"/><Relationship Id="rId7" Type="http://schemas.openxmlformats.org/officeDocument/2006/relationships/image" Target="../media/image1.jpeg"/><Relationship Id="rId2" Type="http://schemas.openxmlformats.org/officeDocument/2006/relationships/hyperlink" Target="http://msp.nso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isp,nsk.ru/" TargetMode="External"/><Relationship Id="rId5" Type="http://schemas.openxmlformats.org/officeDocument/2006/relationships/hyperlink" Target="http://www.fondmsp.ru/" TargetMode="External"/><Relationship Id="rId4" Type="http://schemas.openxmlformats.org/officeDocument/2006/relationships/hyperlink" Target="http://www.microfund.ru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hyperlink" Target="http://www.export54.ru/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musienko@mbnso.ru" TargetMode="External"/><Relationship Id="rId5" Type="http://schemas.microsoft.com/office/2007/relationships/hdphoto" Target="../media/hdphoto1.wdp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fund.ru/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2091333.ru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hyperlink" Target="mailto:info@fondmsp.ru" TargetMode="External"/><Relationship Id="rId7" Type="http://schemas.openxmlformats.org/officeDocument/2006/relationships/image" Target="../media/image23.jpeg"/><Relationship Id="rId2" Type="http://schemas.openxmlformats.org/officeDocument/2006/relationships/hyperlink" Target="http://www.fondmsp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mailto:frp@ngs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mspnso.ru/business/pages/view/zentrPP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mspnso.ru/business/pages/view/zentrPP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mspnso.ru/business/pages/view/zentrPP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mspnso.ru/business/pages/view/zentrPP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mbnso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s://www.instagram.com/mbns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acebook.com/mbnco.ru" TargetMode="External"/><Relationship Id="rId5" Type="http://schemas.openxmlformats.org/officeDocument/2006/relationships/hyperlink" Target="http://www.mbnso.ru/" TargetMode="External"/><Relationship Id="rId4" Type="http://schemas.openxmlformats.org/officeDocument/2006/relationships/hyperlink" Target="http://mspnso.ru/business/pages/view/zentrPP/" TargetMode="External"/><Relationship Id="rId9" Type="http://schemas.openxmlformats.org/officeDocument/2006/relationships/hyperlink" Target="mailto:nocrpp@mail.ru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3116"/>
            <a:ext cx="7344816" cy="2079740"/>
          </a:xfrm>
        </p:spPr>
        <p:txBody>
          <a:bodyPr>
            <a:noAutofit/>
          </a:bodyPr>
          <a:lstStyle/>
          <a:p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  <a:t>Малое и среднее предпринимательство </a:t>
            </a:r>
            <a:b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</a:b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  <a:t>Новосибирской области</a:t>
            </a:r>
            <a:b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</a:br>
            <a:r>
              <a:rPr lang="en-US" sz="2000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  <a:hlinkClick r:id="rId2"/>
              </a:rPr>
              <a:t>http://msp.nso.ru</a:t>
            </a:r>
            <a:br>
              <a:rPr lang="ru-RU" altLang="ru-RU" sz="2000" dirty="0">
                <a:latin typeface="Times New Roman" pitchFamily="18" charset="0"/>
              </a:rPr>
            </a:br>
            <a:r>
              <a:rPr lang="en-US" sz="2000" b="1" u="sng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FF"/>
                </a:solidFill>
                <a:latin typeface="Arial Narrow" panose="020B0606020202030204" pitchFamily="34" charset="0"/>
                <a:hlinkClick r:id="rId3"/>
              </a:rPr>
              <a:t>www,mbnso.ru</a:t>
            </a:r>
            <a:br>
              <a:rPr lang="ru-RU" sz="2000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/>
                </a:solidFill>
                <a:latin typeface="Arial Narrow" panose="020B0606020202030204" pitchFamily="34" charset="0"/>
              </a:rPr>
            </a:br>
            <a:r>
              <a:rPr lang="ru-RU" altLang="ru-RU" sz="2000" dirty="0">
                <a:latin typeface="Times New Roman" pitchFamily="18" charset="0"/>
                <a:hlinkClick r:id="rId4"/>
              </a:rPr>
              <a:t>www.microfund.ru</a:t>
            </a:r>
            <a:br>
              <a:rPr lang="ru-RU" altLang="ru-RU" sz="2000" dirty="0">
                <a:latin typeface="Times New Roman" pitchFamily="18" charset="0"/>
              </a:rPr>
            </a:br>
            <a:r>
              <a:rPr lang="en-US" sz="2000" dirty="0">
                <a:latin typeface="Century" pitchFamily="18" charset="0"/>
                <a:cs typeface="Arial" charset="0"/>
                <a:hlinkClick r:id="rId5"/>
              </a:rPr>
              <a:t>www.fondmsp.ru</a:t>
            </a:r>
            <a:br>
              <a:rPr lang="ru-RU" altLang="ru-RU" sz="2000" dirty="0">
                <a:latin typeface="Times New Roman" pitchFamily="18" charset="0"/>
              </a:rPr>
            </a:br>
            <a:r>
              <a:rPr lang="en-US" sz="2000" dirty="0">
                <a:latin typeface="Century" pitchFamily="18" charset="0"/>
                <a:cs typeface="Arial" charset="0"/>
                <a:hlinkClick r:id="rId6"/>
              </a:rPr>
              <a:t>www.misp.nsk.ru</a:t>
            </a:r>
            <a:endParaRPr lang="ru-RU" sz="2000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Narrow" panose="020B0606020202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26" y="2204864"/>
            <a:ext cx="7931198" cy="309634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 инфраструктуры поддержки предпринимательства Новосибирской области</a:t>
            </a:r>
          </a:p>
        </p:txBody>
      </p:sp>
      <p:pic>
        <p:nvPicPr>
          <p:cNvPr id="7" name="Picture 6" descr="Похожее изображение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8" r="21541" b="34140"/>
          <a:stretch/>
        </p:blipFill>
        <p:spPr bwMode="auto">
          <a:xfrm>
            <a:off x="14861" y="53119"/>
            <a:ext cx="884731" cy="962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5576" y="5157193"/>
            <a:ext cx="7632848" cy="144016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alt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Паршиков Сергей Петрович </a:t>
            </a:r>
          </a:p>
          <a:p>
            <a:pPr algn="ctr">
              <a:lnSpc>
                <a:spcPct val="80000"/>
              </a:lnSpc>
            </a:pPr>
            <a:r>
              <a:rPr lang="ru-RU" alt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поддержки предпринимательства НСО</a:t>
            </a:r>
          </a:p>
          <a:p>
            <a:pPr algn="ctr">
              <a:lnSpc>
                <a:spcPct val="80000"/>
              </a:lnSpc>
            </a:pPr>
            <a:r>
              <a:rPr lang="ru-RU" alt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тел. +8-(383)-203-45-65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89470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1"/>
            <a:ext cx="2326572" cy="1596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6" y="4797365"/>
            <a:ext cx="1171037" cy="11710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 intensity="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003" y="950697"/>
            <a:ext cx="4125530" cy="436483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35733" y="5129791"/>
            <a:ext cx="645040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50" b="1" i="1" dirty="0">
                <a:solidFill>
                  <a:schemeClr val="accent5">
                    <a:lumMod val="50000"/>
                  </a:schemeClr>
                </a:solidFill>
              </a:rPr>
              <a:t>Центр поддержки экспорта Новосибирской области</a:t>
            </a:r>
          </a:p>
          <a:p>
            <a:pPr algn="ctr"/>
            <a:r>
              <a:rPr lang="en-US" sz="1350" b="1" i="1" dirty="0">
                <a:solidFill>
                  <a:schemeClr val="accent5">
                    <a:lumMod val="50000"/>
                  </a:schemeClr>
                </a:solidFill>
              </a:rPr>
              <a:t>mbnso.ru / www.export54.ru</a:t>
            </a:r>
            <a:endParaRPr lang="ru-RU" sz="135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19821" y="2969158"/>
            <a:ext cx="3796393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50" b="1" dirty="0"/>
              <a:t>Адрес: 630099, г. Новосибирск,</a:t>
            </a:r>
          </a:p>
          <a:p>
            <a:pPr algn="ctr"/>
            <a:r>
              <a:rPr lang="ru-RU" sz="1650" b="1" dirty="0"/>
              <a:t>ул. Депутатская 46</a:t>
            </a:r>
          </a:p>
          <a:p>
            <a:pPr algn="ctr"/>
            <a:r>
              <a:rPr lang="ru-RU" sz="1650" b="1" dirty="0"/>
              <a:t>Тел. (983) 121 31 58</a:t>
            </a:r>
          </a:p>
          <a:p>
            <a:pPr algn="ctr"/>
            <a:r>
              <a:rPr lang="en-US" sz="1650" b="1" dirty="0"/>
              <a:t>E-mail: </a:t>
            </a:r>
            <a:r>
              <a:rPr lang="en-US" sz="1650" b="1" dirty="0">
                <a:hlinkClick r:id="rId6"/>
              </a:rPr>
              <a:t>musienko@mbnso.ru</a:t>
            </a:r>
            <a:r>
              <a:rPr lang="en-US" sz="1650" b="1" dirty="0"/>
              <a:t>  </a:t>
            </a:r>
          </a:p>
          <a:p>
            <a:pPr algn="ctr"/>
            <a:r>
              <a:rPr lang="en-US" sz="1650" b="1" dirty="0"/>
              <a:t>Web: </a:t>
            </a:r>
            <a:r>
              <a:rPr lang="en-US" sz="1650" b="1" dirty="0">
                <a:hlinkClick r:id="rId7"/>
              </a:rPr>
              <a:t>www.export54.ru</a:t>
            </a:r>
            <a:r>
              <a:rPr lang="en-US" sz="1650" b="1" dirty="0"/>
              <a:t> </a:t>
            </a:r>
            <a:endParaRPr lang="ru-RU" sz="1650" b="1" dirty="0"/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440107" y="2083248"/>
            <a:ext cx="4744220" cy="773069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30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70009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2" y="919829"/>
            <a:ext cx="3300984" cy="603504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372137" y="942975"/>
            <a:ext cx="5550408" cy="557213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dirty="0">
                <a:solidFill>
                  <a:prstClr val="black"/>
                </a:solidFill>
                <a:latin typeface="Calibri"/>
              </a:rPr>
              <a:t>Условия микрофинансирования</a:t>
            </a:r>
            <a:endParaRPr lang="ru-RU" dirty="0"/>
          </a:p>
        </p:txBody>
      </p:sp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lnSpc>
                <a:spcPct val="100000"/>
              </a:lnSpc>
              <a:spcBef>
                <a:spcPct val="20000"/>
              </a:spcBef>
              <a:defRPr/>
            </a:pPr>
            <a:r>
              <a:rPr lang="ru-RU" dirty="0">
                <a:solidFill>
                  <a:prstClr val="black"/>
                </a:solidFill>
              </a:rPr>
              <a:t>Прозрачный эффективный бизнес с численностью работающих более 3 человек.</a:t>
            </a:r>
          </a:p>
          <a:p>
            <a:pPr marL="257175" indent="-257175">
              <a:lnSpc>
                <a:spcPct val="100000"/>
              </a:lnSpc>
              <a:spcBef>
                <a:spcPct val="20000"/>
              </a:spcBef>
              <a:defRPr/>
            </a:pPr>
            <a:r>
              <a:rPr lang="ru-RU" dirty="0">
                <a:solidFill>
                  <a:prstClr val="black"/>
                </a:solidFill>
              </a:rPr>
              <a:t>Займы предоставляются в валюте РФ по договорам займа в размере от 30`000 до </a:t>
            </a:r>
            <a:r>
              <a:rPr lang="en-US" dirty="0">
                <a:solidFill>
                  <a:prstClr val="black"/>
                </a:solidFill>
              </a:rPr>
              <a:t>5</a:t>
            </a:r>
            <a:r>
              <a:rPr lang="ru-RU" dirty="0">
                <a:solidFill>
                  <a:prstClr val="black"/>
                </a:solidFill>
              </a:rPr>
              <a:t>`000`000 рублей на срок до 36 месяцев по ставке </a:t>
            </a:r>
            <a:r>
              <a:rPr lang="ru-RU" b="1" dirty="0">
                <a:solidFill>
                  <a:srgbClr val="FF0000"/>
                </a:solidFill>
              </a:rPr>
              <a:t>6% </a:t>
            </a:r>
            <a:r>
              <a:rPr lang="ru-RU" dirty="0">
                <a:solidFill>
                  <a:prstClr val="black"/>
                </a:solidFill>
              </a:rPr>
              <a:t>годовых.</a:t>
            </a:r>
          </a:p>
          <a:p>
            <a:pPr marL="257175" indent="-257175">
              <a:lnSpc>
                <a:spcPct val="100000"/>
              </a:lnSpc>
              <a:spcBef>
                <a:spcPct val="20000"/>
              </a:spcBef>
              <a:defRPr/>
            </a:pPr>
            <a:r>
              <a:rPr lang="ru-RU" dirty="0">
                <a:solidFill>
                  <a:prstClr val="black"/>
                </a:solidFill>
              </a:rPr>
              <a:t>Фондом используется «комбинированное» обеспечение в виде залога и поручительства (Залог автотранспортных средств, коммерческой недвижимости и поручительство Учредителя (руководителя)).</a:t>
            </a:r>
          </a:p>
          <a:p>
            <a:pPr marL="257175" indent="-257175">
              <a:lnSpc>
                <a:spcPct val="100000"/>
              </a:lnSpc>
              <a:spcBef>
                <a:spcPct val="20000"/>
              </a:spcBef>
              <a:defRPr/>
            </a:pPr>
            <a:endParaRPr lang="ru-RU" b="1" dirty="0">
              <a:solidFill>
                <a:srgbClr val="FF0000"/>
              </a:solidFill>
            </a:endParaRPr>
          </a:p>
          <a:p>
            <a:pPr marL="257175" indent="-257175">
              <a:lnSpc>
                <a:spcPct val="100000"/>
              </a:lnSpc>
              <a:spcBef>
                <a:spcPct val="20000"/>
              </a:spcBef>
              <a:defRPr/>
            </a:pPr>
            <a:endParaRPr lang="ru-RU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17019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2" y="919829"/>
            <a:ext cx="3300984" cy="603504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372136" y="921401"/>
            <a:ext cx="5657564" cy="75738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+mn-lt"/>
              </a:rPr>
              <a:t>Основные требования к заемщику</a:t>
            </a: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altLang="ru-RU" dirty="0"/>
              <a:t>Срок деятельности с момента государственной регистрации –не регламентирован </a:t>
            </a:r>
            <a:r>
              <a:rPr lang="ru-RU" altLang="ru-RU" b="1" dirty="0"/>
              <a:t>Положительный финансовый результат</a:t>
            </a:r>
            <a:br>
              <a:rPr lang="en-US" altLang="ru-RU" dirty="0"/>
            </a:br>
            <a:r>
              <a:rPr lang="ru-RU" altLang="ru-RU" dirty="0"/>
              <a:t>в соответствии с бухгалтерской отчетностью за предыдущий период</a:t>
            </a:r>
            <a:r>
              <a:rPr lang="en-US" altLang="ru-RU" dirty="0"/>
              <a:t>.</a:t>
            </a:r>
          </a:p>
          <a:p>
            <a:r>
              <a:rPr lang="ru-RU" altLang="ru-RU" b="1" dirty="0"/>
              <a:t>Отсутствие задолженности</a:t>
            </a:r>
            <a:r>
              <a:rPr lang="ru-RU" altLang="ru-RU" dirty="0"/>
              <a:t> по начисленным налогам, сборам и иным платежам в бюджеты любого уровня или внебюджетные фонды на дату обращения за займом.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68889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2" y="919829"/>
            <a:ext cx="3300984" cy="603504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372136" y="1016198"/>
            <a:ext cx="5678996" cy="669727"/>
          </a:xfrm>
        </p:spPr>
        <p:txBody>
          <a:bodyPr>
            <a:normAutofit fontScale="90000"/>
          </a:bodyPr>
          <a:lstStyle/>
          <a:p>
            <a:pPr algn="ctr"/>
            <a:r>
              <a:rPr lang="ru-RU" kern="0" dirty="0">
                <a:solidFill>
                  <a:prstClr val="black"/>
                </a:solidFill>
                <a:latin typeface="+mn-lt"/>
              </a:rPr>
              <a:t>Особенности предоставления </a:t>
            </a:r>
            <a:r>
              <a:rPr lang="ru-RU" kern="0" dirty="0" err="1">
                <a:solidFill>
                  <a:prstClr val="black"/>
                </a:solidFill>
                <a:latin typeface="+mn-lt"/>
              </a:rPr>
              <a:t>микрозаймов</a:t>
            </a:r>
            <a:endParaRPr lang="ru-RU" dirty="0">
              <a:latin typeface="+mn-lt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628650" y="2226469"/>
            <a:ext cx="7886700" cy="2817019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  <a:defRPr/>
            </a:pPr>
            <a:r>
              <a:rPr lang="ru-RU" dirty="0"/>
              <a:t>Размер займа, на пополнение оборотных средств при среднесписочной численности от 1-3х человек:</a:t>
            </a:r>
          </a:p>
          <a:p>
            <a:pPr marL="0" indent="0">
              <a:buNone/>
              <a:defRPr/>
            </a:pPr>
            <a:r>
              <a:rPr lang="ru-RU" dirty="0"/>
              <a:t>не более 200`000 рублей на одного работающего.</a:t>
            </a:r>
          </a:p>
          <a:p>
            <a:pPr marL="0" indent="0">
              <a:buNone/>
              <a:defRPr/>
            </a:pPr>
            <a:r>
              <a:rPr lang="ru-RU" dirty="0"/>
              <a:t>для субъектов, применяющих упрощенную либо обычную  систему налогообложения – не более половины годового оборота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83565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2" y="919829"/>
            <a:ext cx="3300984" cy="603504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71500" y="1523333"/>
            <a:ext cx="7943850" cy="499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100" dirty="0"/>
              <a:t>Условия микрофинансирования размещены на сайтах:   </a:t>
            </a:r>
          </a:p>
          <a:p>
            <a:pPr marL="0" indent="0" algn="ctr">
              <a:buNone/>
            </a:pPr>
            <a:r>
              <a:rPr lang="ru-RU" sz="4500" dirty="0">
                <a:hlinkClick r:id="rId3"/>
              </a:rPr>
              <a:t>www.microfund.ru</a:t>
            </a:r>
            <a:r>
              <a:rPr lang="ru-RU" sz="4500" dirty="0"/>
              <a:t>  </a:t>
            </a:r>
          </a:p>
          <a:p>
            <a:pPr marL="0" indent="0" algn="ctr">
              <a:buNone/>
            </a:pPr>
            <a:r>
              <a:rPr lang="ru-RU" sz="4500" dirty="0"/>
              <a:t>или	</a:t>
            </a:r>
          </a:p>
          <a:p>
            <a:pPr marL="0" indent="0" algn="ctr">
              <a:buNone/>
            </a:pPr>
            <a:r>
              <a:rPr lang="ru-RU" sz="4500" dirty="0">
                <a:hlinkClick r:id="rId4"/>
              </a:rPr>
              <a:t>www.2091333.ru</a:t>
            </a:r>
            <a:r>
              <a:rPr lang="ru-RU" sz="4500" dirty="0"/>
              <a:t> </a:t>
            </a:r>
            <a:endParaRPr lang="ru-RU" sz="2100" dirty="0"/>
          </a:p>
          <a:p>
            <a:pPr algn="ctr"/>
            <a:r>
              <a:rPr lang="ru-RU" sz="2400" dirty="0"/>
              <a:t>Фонд расположен: </a:t>
            </a:r>
          </a:p>
          <a:p>
            <a:pPr algn="ctr"/>
            <a:r>
              <a:rPr lang="ru-RU" sz="2400" dirty="0"/>
              <a:t>630099, г. Новосибирск, ул. Депутатская, д. 48, подъезд 2, этаж 6.</a:t>
            </a:r>
          </a:p>
          <a:p>
            <a:pPr algn="ctr"/>
            <a:r>
              <a:rPr lang="ru-RU" sz="4500" dirty="0"/>
              <a:t> Тел./факс  (383) 209-13-33</a:t>
            </a:r>
          </a:p>
        </p:txBody>
      </p:sp>
    </p:spTree>
    <p:extLst>
      <p:ext uri="{BB962C8B-B14F-4D97-AF65-F5344CB8AC3E}">
        <p14:creationId xmlns:p14="http://schemas.microsoft.com/office/powerpoint/2010/main" val="40031679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43B732E-3C26-427F-8CD9-79D722480529}"/>
              </a:ext>
            </a:extLst>
          </p:cNvPr>
          <p:cNvSpPr/>
          <p:nvPr/>
        </p:nvSpPr>
        <p:spPr>
          <a:xfrm>
            <a:off x="3276600" y="115888"/>
            <a:ext cx="2281238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Программы Фонда</a:t>
            </a: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id="{E1FFA88A-AB51-412E-8C3B-4A68D6570078}"/>
              </a:ext>
            </a:extLst>
          </p:cNvPr>
          <p:cNvSpPr/>
          <p:nvPr/>
        </p:nvSpPr>
        <p:spPr>
          <a:xfrm>
            <a:off x="1619250" y="765175"/>
            <a:ext cx="6048375" cy="50323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b="1" dirty="0">
              <a:solidFill>
                <a:schemeClr val="accent1">
                  <a:lumMod val="75000"/>
                </a:schemeClr>
              </a:solidFill>
              <a:latin typeface="Century" pitchFamily="18" charset="0"/>
            </a:endParaRPr>
          </a:p>
          <a:p>
            <a:pPr algn="ctr" eaLnBrk="1" hangingPunct="1">
              <a:defRPr/>
            </a:pPr>
            <a:endParaRPr lang="ru-RU" sz="1600" b="1" dirty="0">
              <a:solidFill>
                <a:schemeClr val="accent1">
                  <a:lumMod val="75000"/>
                </a:schemeClr>
              </a:solidFill>
              <a:latin typeface="Century" pitchFamily="18" charset="0"/>
            </a:endParaRPr>
          </a:p>
          <a:p>
            <a:pPr algn="ctr" eaLnBrk="1" hangingPunct="1">
              <a:defRPr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</a:rPr>
              <a:t> 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C3A4EA8-D189-4331-8DC0-D73E3F67AB42}"/>
              </a:ext>
            </a:extLst>
          </p:cNvPr>
          <p:cNvSpPr txBox="1"/>
          <p:nvPr/>
        </p:nvSpPr>
        <p:spPr>
          <a:xfrm>
            <a:off x="1692275" y="836613"/>
            <a:ext cx="61214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Поручительство по кредитам и договорам займа</a:t>
            </a:r>
          </a:p>
        </p:txBody>
      </p:sp>
      <p:sp>
        <p:nvSpPr>
          <p:cNvPr id="37" name="Скругленный прямоугольник 36">
            <a:extLst>
              <a:ext uri="{FF2B5EF4-FFF2-40B4-BE49-F238E27FC236}">
                <a16:creationId xmlns:a16="http://schemas.microsoft.com/office/drawing/2014/main" id="{62E265E6-2CE2-4949-AD1E-C43F9350A463}"/>
              </a:ext>
            </a:extLst>
          </p:cNvPr>
          <p:cNvSpPr/>
          <p:nvPr/>
        </p:nvSpPr>
        <p:spPr>
          <a:xfrm>
            <a:off x="1476375" y="3284538"/>
            <a:ext cx="2519363" cy="4318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b="1" dirty="0">
              <a:solidFill>
                <a:schemeClr val="accent1">
                  <a:lumMod val="75000"/>
                </a:schemeClr>
              </a:solidFill>
              <a:latin typeface="Century" pitchFamily="18" charset="0"/>
            </a:endParaRPr>
          </a:p>
          <a:p>
            <a:pPr algn="ctr" eaLnBrk="1" hangingPunct="1"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</a:rPr>
              <a:t>до 50 %</a:t>
            </a:r>
          </a:p>
          <a:p>
            <a:pPr algn="ctr" eaLnBrk="1" hangingPunct="1">
              <a:defRPr/>
            </a:pPr>
            <a:endParaRPr lang="ru-RU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CBD39AC-7316-4D65-90EE-0F2F8E94347B}"/>
              </a:ext>
            </a:extLst>
          </p:cNvPr>
          <p:cNvSpPr txBox="1"/>
          <p:nvPr/>
        </p:nvSpPr>
        <p:spPr>
          <a:xfrm>
            <a:off x="1547813" y="3716338"/>
            <a:ext cx="2952750" cy="2478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по кредитам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по Программам Банков-партнеров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по рефинансируемым</a:t>
            </a:r>
          </a:p>
          <a:p>
            <a:pPr eaLnBrk="1" hangingPunct="1">
              <a:buClr>
                <a:schemeClr val="accent6">
                  <a:lumMod val="50000"/>
                </a:schemeClr>
              </a:buClr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кредитам,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но не более первоначальной суммы  поручительства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до 5 млн. руб. </a:t>
            </a:r>
          </a:p>
          <a:p>
            <a:pPr eaLnBrk="1" hangingPunct="1">
              <a:defRPr/>
            </a:pP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(</a:t>
            </a:r>
            <a:r>
              <a:rPr lang="ru-RU" sz="1100" b="1" dirty="0" err="1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Скоринговая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 программа)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до 25 млн. руб. </a:t>
            </a:r>
          </a:p>
          <a:p>
            <a:pPr eaLnBrk="1" hangingPunct="1">
              <a:defRPr/>
            </a:pP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(Упрощенная программа)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по займам МФО НСО</a:t>
            </a:r>
          </a:p>
          <a:p>
            <a:pPr eaLnBrk="1" hangingPunct="1">
              <a:defRPr/>
            </a:pPr>
            <a:endParaRPr lang="ru-RU" sz="1200" b="1" dirty="0">
              <a:solidFill>
                <a:schemeClr val="accent1">
                  <a:lumMod val="75000"/>
                </a:schemeClr>
              </a:solidFill>
              <a:latin typeface="Century" pitchFamily="18" charset="0"/>
              <a:cs typeface="Arial" charset="0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endParaRPr lang="ru-RU" sz="1400" b="1" dirty="0">
              <a:solidFill>
                <a:schemeClr val="accent1">
                  <a:lumMod val="75000"/>
                </a:schemeClr>
              </a:solidFill>
              <a:latin typeface="Century" pitchFamily="18" charset="0"/>
              <a:cs typeface="Arial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D266EAD-8883-45F4-AECD-E4F098DE20AE}"/>
              </a:ext>
            </a:extLst>
          </p:cNvPr>
          <p:cNvSpPr txBox="1"/>
          <p:nvPr/>
        </p:nvSpPr>
        <p:spPr>
          <a:xfrm>
            <a:off x="5435600" y="2276475"/>
            <a:ext cx="2736850" cy="784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Char char="•"/>
              <a:defRPr/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торговля,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недвижимость, аренда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туризм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C6FED3E-5C43-4B94-BFA4-EEF6C0552326}"/>
              </a:ext>
            </a:extLst>
          </p:cNvPr>
          <p:cNvSpPr txBox="1"/>
          <p:nvPr/>
        </p:nvSpPr>
        <p:spPr>
          <a:xfrm>
            <a:off x="5435600" y="3716338"/>
            <a:ext cx="2952750" cy="217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Char char="•"/>
              <a:defRPr/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сфера материального </a:t>
            </a:r>
          </a:p>
          <a:p>
            <a:pPr eaLnBrk="1" hangingPunct="1">
              <a:defRPr/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производства,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услуги,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сельхозпроизводство,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переработка сельхозпродукции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инновационные компании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15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по займам 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ФРП НСО, ФРП РФ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ru-RU" sz="1500" b="1" dirty="0">
              <a:solidFill>
                <a:schemeClr val="accent2">
                  <a:lumMod val="50000"/>
                </a:schemeClr>
              </a:solidFill>
              <a:latin typeface="Century" pitchFamily="18" charset="0"/>
              <a:cs typeface="Arial" charset="0"/>
            </a:endParaRPr>
          </a:p>
        </p:txBody>
      </p:sp>
      <p:sp>
        <p:nvSpPr>
          <p:cNvPr id="28" name="Скругленный прямоугольник 27">
            <a:extLst>
              <a:ext uri="{FF2B5EF4-FFF2-40B4-BE49-F238E27FC236}">
                <a16:creationId xmlns:a16="http://schemas.microsoft.com/office/drawing/2014/main" id="{77C379ED-9A65-4484-84BD-10B7BB62728E}"/>
              </a:ext>
            </a:extLst>
          </p:cNvPr>
          <p:cNvSpPr/>
          <p:nvPr/>
        </p:nvSpPr>
        <p:spPr>
          <a:xfrm>
            <a:off x="5292725" y="1844675"/>
            <a:ext cx="2160588" cy="4318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b="1" dirty="0">
              <a:solidFill>
                <a:schemeClr val="accent1">
                  <a:lumMod val="75000"/>
                </a:schemeClr>
              </a:solidFill>
              <a:latin typeface="Century" pitchFamily="18" charset="0"/>
            </a:endParaRPr>
          </a:p>
          <a:p>
            <a:pPr algn="ctr" eaLnBrk="1" hangingPunct="1"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</a:rPr>
              <a:t>до 60 %</a:t>
            </a:r>
          </a:p>
          <a:p>
            <a:pPr algn="ctr" eaLnBrk="1" hangingPunct="1">
              <a:defRPr/>
            </a:pPr>
            <a:endParaRPr lang="ru-RU" dirty="0"/>
          </a:p>
        </p:txBody>
      </p:sp>
      <p:sp>
        <p:nvSpPr>
          <p:cNvPr id="29" name="Скругленный прямоугольник 28">
            <a:extLst>
              <a:ext uri="{FF2B5EF4-FFF2-40B4-BE49-F238E27FC236}">
                <a16:creationId xmlns:a16="http://schemas.microsoft.com/office/drawing/2014/main" id="{9C60F209-A254-40AE-844C-2925589EE7CA}"/>
              </a:ext>
            </a:extLst>
          </p:cNvPr>
          <p:cNvSpPr/>
          <p:nvPr/>
        </p:nvSpPr>
        <p:spPr>
          <a:xfrm>
            <a:off x="5364163" y="3284538"/>
            <a:ext cx="2592387" cy="4318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b="1" dirty="0">
              <a:solidFill>
                <a:schemeClr val="accent1">
                  <a:lumMod val="75000"/>
                </a:schemeClr>
              </a:solidFill>
              <a:latin typeface="Century" pitchFamily="18" charset="0"/>
            </a:endParaRPr>
          </a:p>
          <a:p>
            <a:pPr algn="ctr" eaLnBrk="1" hangingPunct="1"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</a:rPr>
              <a:t>до 70 %</a:t>
            </a:r>
          </a:p>
          <a:p>
            <a:pPr algn="ctr" eaLnBrk="1" hangingPunct="1">
              <a:defRPr/>
            </a:pPr>
            <a:endParaRPr lang="ru-RU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300E8F-66AC-432B-95AB-88EB043D15F9}"/>
              </a:ext>
            </a:extLst>
          </p:cNvPr>
          <p:cNvSpPr txBox="1"/>
          <p:nvPr/>
        </p:nvSpPr>
        <p:spPr>
          <a:xfrm>
            <a:off x="1258888" y="1412875"/>
            <a:ext cx="6913562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На 1 заёмщика –100 млн. руб., группу компаний – 120 млн. руб.</a:t>
            </a:r>
          </a:p>
        </p:txBody>
      </p:sp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A0772AEA-5894-465A-BE8F-932622AFB04F}"/>
              </a:ext>
            </a:extLst>
          </p:cNvPr>
          <p:cNvSpPr/>
          <p:nvPr/>
        </p:nvSpPr>
        <p:spPr>
          <a:xfrm>
            <a:off x="395288" y="5805488"/>
            <a:ext cx="8280400" cy="50482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eaLnBrk="1" hangingPunct="1">
              <a:defRPr/>
            </a:pPr>
            <a:endParaRPr lang="ru-RU" sz="1400" b="1" dirty="0">
              <a:solidFill>
                <a:schemeClr val="accent1">
                  <a:lumMod val="75000"/>
                </a:schemeClr>
              </a:solidFill>
              <a:latin typeface="Century" pitchFamily="18" charset="0"/>
            </a:endParaRPr>
          </a:p>
          <a:p>
            <a:pPr algn="ctr" eaLnBrk="1" hangingPunct="1">
              <a:defRPr/>
            </a:pPr>
            <a:r>
              <a:rPr lang="ru-RU" sz="1300" b="1" dirty="0">
                <a:solidFill>
                  <a:srgbClr val="002060"/>
                </a:solidFill>
                <a:latin typeface="Century" pitchFamily="18" charset="0"/>
              </a:rPr>
              <a:t>Стоимость поручительства – 0,5 –1% годовых от суммы поручительства </a:t>
            </a:r>
          </a:p>
          <a:p>
            <a:pPr algn="ctr" eaLnBrk="1" hangingPunct="1">
              <a:defRPr/>
            </a:pPr>
            <a:r>
              <a:rPr lang="ru-RU" sz="1300" b="1" dirty="0">
                <a:solidFill>
                  <a:srgbClr val="002060"/>
                </a:solidFill>
                <a:latin typeface="Century" pitchFamily="18" charset="0"/>
              </a:rPr>
              <a:t>в зависимости от Программы поручительства</a:t>
            </a:r>
          </a:p>
          <a:p>
            <a:pPr algn="ctr" eaLnBrk="1" hangingPunct="1"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</a:rPr>
              <a:t> </a:t>
            </a:r>
          </a:p>
        </p:txBody>
      </p:sp>
      <p:pic>
        <p:nvPicPr>
          <p:cNvPr id="5133" name="Picture 15">
            <a:extLst>
              <a:ext uri="{FF2B5EF4-FFF2-40B4-BE49-F238E27FC236}">
                <a16:creationId xmlns:a16="http://schemas.microsoft.com/office/drawing/2014/main" id="{47087E1C-CF7A-4E81-83B4-C3FBA117E9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76388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4">
            <a:extLst>
              <a:ext uri="{FF2B5EF4-FFF2-40B4-BE49-F238E27FC236}">
                <a16:creationId xmlns:a16="http://schemas.microsoft.com/office/drawing/2014/main" id="{F97A8C85-F8E8-4B6C-A052-AB35D782C8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413" y="0"/>
            <a:ext cx="127158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Скругленный прямоугольник 20">
            <a:extLst>
              <a:ext uri="{FF2B5EF4-FFF2-40B4-BE49-F238E27FC236}">
                <a16:creationId xmlns:a16="http://schemas.microsoft.com/office/drawing/2014/main" id="{5D494655-0B3A-4B89-889A-E5F47B0B8B2C}"/>
              </a:ext>
            </a:extLst>
          </p:cNvPr>
          <p:cNvSpPr/>
          <p:nvPr/>
        </p:nvSpPr>
        <p:spPr>
          <a:xfrm>
            <a:off x="1547813" y="1844675"/>
            <a:ext cx="2519362" cy="4318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b="1" dirty="0">
              <a:solidFill>
                <a:schemeClr val="accent1">
                  <a:lumMod val="75000"/>
                </a:schemeClr>
              </a:solidFill>
              <a:latin typeface="Century" pitchFamily="18" charset="0"/>
            </a:endParaRPr>
          </a:p>
          <a:p>
            <a:pPr algn="ctr" eaLnBrk="1" hangingPunct="1"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</a:rPr>
              <a:t>до 25 %</a:t>
            </a:r>
          </a:p>
          <a:p>
            <a:pPr algn="ctr" eaLnBrk="1" hangingPunct="1">
              <a:defRPr/>
            </a:pPr>
            <a:endParaRPr lang="ru-RU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62F4D48-D9CE-4B06-AC00-473289413E43}"/>
              </a:ext>
            </a:extLst>
          </p:cNvPr>
          <p:cNvSpPr txBox="1"/>
          <p:nvPr/>
        </p:nvSpPr>
        <p:spPr>
          <a:xfrm>
            <a:off x="1476375" y="2276475"/>
            <a:ext cx="2519363" cy="1139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Century" pitchFamily="18" charset="0"/>
                <a:cs typeface="Arial" charset="0"/>
              </a:rPr>
              <a:t>по кредитам на сумму более 50 млн. руб. на срок до 12 мес. </a:t>
            </a:r>
          </a:p>
          <a:p>
            <a:pPr eaLnBrk="1" hangingPunct="1">
              <a:defRPr/>
            </a:pPr>
            <a:endParaRPr lang="ru-RU" sz="1200" b="1" dirty="0">
              <a:solidFill>
                <a:schemeClr val="accent1">
                  <a:lumMod val="75000"/>
                </a:schemeClr>
              </a:solidFill>
              <a:latin typeface="Century" pitchFamily="18" charset="0"/>
              <a:cs typeface="Arial" charset="0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endParaRPr lang="ru-RU" sz="1400" b="1" dirty="0">
              <a:solidFill>
                <a:schemeClr val="accent1">
                  <a:lumMod val="75000"/>
                </a:schemeClr>
              </a:solidFill>
              <a:latin typeface="Century" pitchFamily="18" charset="0"/>
              <a:cs typeface="Arial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F560DF4B-33C9-4345-A306-1BE5B947B309}"/>
              </a:ext>
            </a:extLst>
          </p:cNvPr>
          <p:cNvSpPr/>
          <p:nvPr/>
        </p:nvSpPr>
        <p:spPr>
          <a:xfrm>
            <a:off x="323850" y="6273800"/>
            <a:ext cx="8351838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Century" pitchFamily="18" charset="0"/>
                <a:cs typeface="Arial" charset="0"/>
              </a:rPr>
              <a:t>! Все кредиты выдаются по ставке на 1% ниже ставки банка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Century" pitchFamily="18" charset="0"/>
              <a:cs typeface="Arial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26">
            <a:extLst>
              <a:ext uri="{FF2B5EF4-FFF2-40B4-BE49-F238E27FC236}">
                <a16:creationId xmlns:a16="http://schemas.microsoft.com/office/drawing/2014/main" id="{FC291388-F6D2-40F7-8010-C119E1457C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404813"/>
            <a:ext cx="4429125" cy="15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entury" pitchFamily="18" charset="0"/>
                <a:cs typeface="Arial" charset="0"/>
              </a:rPr>
              <a:t>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Century" pitchFamily="18" charset="0"/>
                <a:cs typeface="Arial" charset="0"/>
              </a:rPr>
              <a:t>Спасибо за внимание!</a:t>
            </a:r>
          </a:p>
          <a:p>
            <a:pPr algn="ctr" eaLnBrk="1" hangingPunct="1">
              <a:defRPr/>
            </a:pPr>
            <a:r>
              <a:rPr lang="ru-RU" sz="1400" dirty="0">
                <a:latin typeface="Century" pitchFamily="18" charset="0"/>
                <a:cs typeface="Arial" charset="0"/>
              </a:rPr>
              <a:t>г.Новосибирск, ул. Орджоникидзе,33</a:t>
            </a:r>
          </a:p>
          <a:p>
            <a:pPr algn="ctr" eaLnBrk="1" hangingPunct="1">
              <a:defRPr/>
            </a:pPr>
            <a:r>
              <a:rPr lang="ru-RU" sz="1400" dirty="0">
                <a:latin typeface="Century" pitchFamily="18" charset="0"/>
                <a:cs typeface="Arial" charset="0"/>
              </a:rPr>
              <a:t>(383) 222 60 41</a:t>
            </a:r>
          </a:p>
          <a:p>
            <a:pPr algn="ctr" eaLnBrk="1" hangingPunct="1">
              <a:defRPr/>
            </a:pPr>
            <a:r>
              <a:rPr lang="en-US" sz="1400" dirty="0">
                <a:latin typeface="Century" pitchFamily="18" charset="0"/>
                <a:cs typeface="Arial" charset="0"/>
              </a:rPr>
              <a:t>  </a:t>
            </a:r>
            <a:r>
              <a:rPr lang="en-US" sz="1400" dirty="0">
                <a:latin typeface="Century" pitchFamily="18" charset="0"/>
                <a:cs typeface="Arial" charset="0"/>
                <a:hlinkClick r:id="rId2"/>
              </a:rPr>
              <a:t>www.fondmsp.ru</a:t>
            </a:r>
            <a:r>
              <a:rPr lang="ru-RU" sz="1400" dirty="0">
                <a:latin typeface="Century" pitchFamily="18" charset="0"/>
                <a:cs typeface="Arial" charset="0"/>
              </a:rPr>
              <a:t> </a:t>
            </a:r>
            <a:r>
              <a:rPr lang="en-US" sz="1400" dirty="0">
                <a:latin typeface="Century" pitchFamily="18" charset="0"/>
                <a:cs typeface="Arial" charset="0"/>
              </a:rPr>
              <a:t>  </a:t>
            </a:r>
            <a:r>
              <a:rPr lang="en-US" sz="1400" dirty="0">
                <a:latin typeface="Century" pitchFamily="18" charset="0"/>
                <a:cs typeface="Arial" charset="0"/>
                <a:hlinkClick r:id="rId3"/>
              </a:rPr>
              <a:t>info@fondmsp.ru</a:t>
            </a:r>
            <a:r>
              <a:rPr lang="ru-RU" sz="1400" dirty="0">
                <a:latin typeface="Century" pitchFamily="18" charset="0"/>
                <a:cs typeface="Arial" charset="0"/>
              </a:rPr>
              <a:t> </a:t>
            </a:r>
            <a:endParaRPr lang="en-US" sz="1400" dirty="0">
              <a:latin typeface="Century" pitchFamily="18" charset="0"/>
              <a:cs typeface="Arial" charset="0"/>
            </a:endParaRPr>
          </a:p>
          <a:p>
            <a:pPr algn="ctr" eaLnBrk="1" hangingPunct="1">
              <a:defRPr/>
            </a:pPr>
            <a:endParaRPr lang="en-US" sz="1400" dirty="0">
              <a:latin typeface="Century" pitchFamily="18" charset="0"/>
              <a:cs typeface="Arial" charset="0"/>
            </a:endParaRPr>
          </a:p>
          <a:p>
            <a:pPr eaLnBrk="1" hangingPunct="1">
              <a:defRPr/>
            </a:pPr>
            <a:r>
              <a:rPr lang="en-US" dirty="0">
                <a:latin typeface="Calibri" pitchFamily="34" charset="0"/>
                <a:cs typeface="Arial" charset="0"/>
              </a:rPr>
              <a:t> </a:t>
            </a:r>
            <a:endParaRPr lang="ru-RU" dirty="0">
              <a:latin typeface="Calibri" pitchFamily="34" charset="0"/>
              <a:cs typeface="Arial" charset="0"/>
            </a:endParaRPr>
          </a:p>
        </p:txBody>
      </p:sp>
      <p:grpSp>
        <p:nvGrpSpPr>
          <p:cNvPr id="21507" name="Группа 27">
            <a:extLst>
              <a:ext uri="{FF2B5EF4-FFF2-40B4-BE49-F238E27FC236}">
                <a16:creationId xmlns:a16="http://schemas.microsoft.com/office/drawing/2014/main" id="{E78C7175-A24C-4003-B69A-5749388A302C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2987675" y="287338"/>
            <a:ext cx="3429000" cy="117475"/>
            <a:chOff x="5715008" y="4714884"/>
            <a:chExt cx="3428992" cy="117157"/>
          </a:xfrm>
        </p:grpSpPr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6FDF16FF-C1E8-4708-93FF-1818D737D901}"/>
                </a:ext>
              </a:extLst>
            </p:cNvPr>
            <p:cNvSpPr/>
            <p:nvPr/>
          </p:nvSpPr>
          <p:spPr>
            <a:xfrm>
              <a:off x="5715008" y="4786129"/>
              <a:ext cx="3428992" cy="45912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30" name="Прямая соединительная линия 29">
              <a:extLst>
                <a:ext uri="{FF2B5EF4-FFF2-40B4-BE49-F238E27FC236}">
                  <a16:creationId xmlns:a16="http://schemas.microsoft.com/office/drawing/2014/main" id="{C4608DE7-5B89-4E3C-B10B-0953D73B410C}"/>
                </a:ext>
              </a:extLst>
            </p:cNvPr>
            <p:cNvCxnSpPr/>
            <p:nvPr/>
          </p:nvCxnSpPr>
          <p:spPr>
            <a:xfrm>
              <a:off x="5715008" y="4714884"/>
              <a:ext cx="3428992" cy="158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21508" name="Picture 10">
            <a:extLst>
              <a:ext uri="{FF2B5EF4-FFF2-40B4-BE49-F238E27FC236}">
                <a16:creationId xmlns:a16="http://schemas.microsoft.com/office/drawing/2014/main" id="{C69B38BE-9C0C-4703-ACE3-E2BCB0B26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484313"/>
            <a:ext cx="5400675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7E09D0AC-2714-4ADE-91B2-4F27C8F3B106}"/>
              </a:ext>
            </a:extLst>
          </p:cNvPr>
          <p:cNvSpPr/>
          <p:nvPr/>
        </p:nvSpPr>
        <p:spPr>
          <a:xfrm rot="21178468">
            <a:off x="4494213" y="2867025"/>
            <a:ext cx="2592387" cy="7302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9" name="Стрелка углом 18">
            <a:extLst>
              <a:ext uri="{FF2B5EF4-FFF2-40B4-BE49-F238E27FC236}">
                <a16:creationId xmlns:a16="http://schemas.microsoft.com/office/drawing/2014/main" id="{F9E291A0-A49C-4585-BF6B-2A5569F51ADE}"/>
              </a:ext>
            </a:extLst>
          </p:cNvPr>
          <p:cNvSpPr/>
          <p:nvPr/>
        </p:nvSpPr>
        <p:spPr>
          <a:xfrm rot="2156123" flipH="1">
            <a:off x="6929438" y="2468563"/>
            <a:ext cx="249237" cy="263525"/>
          </a:xfrm>
          <a:prstGeom prst="ben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>
            <a:extLst>
              <a:ext uri="{FF2B5EF4-FFF2-40B4-BE49-F238E27FC236}">
                <a16:creationId xmlns:a16="http://schemas.microsoft.com/office/drawing/2014/main" id="{0DF7C79F-5AE2-428A-90C6-3D4BA6129871}"/>
              </a:ext>
            </a:extLst>
          </p:cNvPr>
          <p:cNvSpPr/>
          <p:nvPr/>
        </p:nvSpPr>
        <p:spPr>
          <a:xfrm>
            <a:off x="6372225" y="3429000"/>
            <a:ext cx="995363" cy="36036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sz="1050" dirty="0"/>
          </a:p>
          <a:p>
            <a:pPr algn="ctr" eaLnBrk="1" hangingPunct="1">
              <a:defRPr/>
            </a:pPr>
            <a:endParaRPr lang="ru-RU" sz="1050" dirty="0"/>
          </a:p>
          <a:p>
            <a:pPr algn="ctr" eaLnBrk="1" hangingPunct="1">
              <a:defRPr/>
            </a:pPr>
            <a:r>
              <a:rPr lang="ru-RU" sz="1050" dirty="0">
                <a:solidFill>
                  <a:schemeClr val="tx1"/>
                </a:solidFill>
              </a:rPr>
              <a:t>Театр оперы и балета</a:t>
            </a:r>
          </a:p>
          <a:p>
            <a:pPr algn="ctr" eaLnBrk="1" hangingPunct="1">
              <a:defRPr/>
            </a:pPr>
            <a:endParaRPr lang="ru-RU" dirty="0"/>
          </a:p>
        </p:txBody>
      </p:sp>
      <p:pic>
        <p:nvPicPr>
          <p:cNvPr id="21512" name="Рисунок 13">
            <a:extLst>
              <a:ext uri="{FF2B5EF4-FFF2-40B4-BE49-F238E27FC236}">
                <a16:creationId xmlns:a16="http://schemas.microsoft.com/office/drawing/2014/main" id="{F9EF8F28-7E8C-407D-AE78-C1DDC1C8F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589588"/>
            <a:ext cx="51435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Рисунок 15">
            <a:extLst>
              <a:ext uri="{FF2B5EF4-FFF2-40B4-BE49-F238E27FC236}">
                <a16:creationId xmlns:a16="http://schemas.microsoft.com/office/drawing/2014/main" id="{BF7165D2-ECAF-406A-A380-1E724A779D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5661025"/>
            <a:ext cx="3333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Рисунок 16">
            <a:extLst>
              <a:ext uri="{FF2B5EF4-FFF2-40B4-BE49-F238E27FC236}">
                <a16:creationId xmlns:a16="http://schemas.microsoft.com/office/drawing/2014/main" id="{80ADE8D7-E074-4C01-8E78-0DA236C260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5661025"/>
            <a:ext cx="36195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5" name="Прямоугольник 15">
            <a:extLst>
              <a:ext uri="{FF2B5EF4-FFF2-40B4-BE49-F238E27FC236}">
                <a16:creationId xmlns:a16="http://schemas.microsoft.com/office/drawing/2014/main" id="{F104B3F5-B922-4CB6-A1B7-A6130D5F1F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5661025"/>
            <a:ext cx="1079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100">
                <a:solidFill>
                  <a:srgbClr val="002060"/>
                </a:solidFill>
                <a:latin typeface="Century" panose="02040604050505020304" pitchFamily="18" charset="0"/>
              </a:rPr>
              <a:t>vk.com/frmsp</a:t>
            </a:r>
            <a:endParaRPr lang="ru-RU" altLang="ru-RU" sz="1100">
              <a:solidFill>
                <a:srgbClr val="002060"/>
              </a:solidFill>
              <a:latin typeface="Century" panose="02040604050505020304" pitchFamily="18" charset="0"/>
            </a:endParaRPr>
          </a:p>
        </p:txBody>
      </p:sp>
      <p:sp>
        <p:nvSpPr>
          <p:cNvPr id="21516" name="Прямоугольник 15">
            <a:extLst>
              <a:ext uri="{FF2B5EF4-FFF2-40B4-BE49-F238E27FC236}">
                <a16:creationId xmlns:a16="http://schemas.microsoft.com/office/drawing/2014/main" id="{D7C34F0E-AC9E-474D-9F51-A5DF11CDAE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5661025"/>
            <a:ext cx="187166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100">
                <a:solidFill>
                  <a:srgbClr val="002060"/>
                </a:solidFill>
                <a:latin typeface="Century" panose="02040604050505020304" pitchFamily="18" charset="0"/>
              </a:rPr>
              <a:t>www.facebook.com/frmsp</a:t>
            </a:r>
            <a:endParaRPr lang="ru-RU" altLang="ru-RU" sz="1100">
              <a:solidFill>
                <a:srgbClr val="002060"/>
              </a:solidFill>
              <a:latin typeface="Century" panose="02040604050505020304" pitchFamily="18" charset="0"/>
            </a:endParaRPr>
          </a:p>
        </p:txBody>
      </p:sp>
      <p:sp>
        <p:nvSpPr>
          <p:cNvPr id="21517" name="Прямоугольник 15">
            <a:extLst>
              <a:ext uri="{FF2B5EF4-FFF2-40B4-BE49-F238E27FC236}">
                <a16:creationId xmlns:a16="http://schemas.microsoft.com/office/drawing/2014/main" id="{9175A980-0780-435B-A432-8B2899B396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6825" y="5661025"/>
            <a:ext cx="12239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100">
                <a:solidFill>
                  <a:srgbClr val="002060"/>
                </a:solidFill>
                <a:latin typeface="Century" panose="02040604050505020304" pitchFamily="18" charset="0"/>
              </a:rPr>
              <a:t>@GarFondNSO</a:t>
            </a:r>
            <a:endParaRPr lang="ru-RU" altLang="ru-RU" sz="1100">
              <a:solidFill>
                <a:srgbClr val="002060"/>
              </a:solidFill>
              <a:latin typeface="Century" panose="02040604050505020304" pitchFamily="18" charset="0"/>
            </a:endParaRPr>
          </a:p>
        </p:txBody>
      </p:sp>
      <p:pic>
        <p:nvPicPr>
          <p:cNvPr id="21518" name="Picture 19" descr="http://chief-project.com/img/inst.png">
            <a:extLst>
              <a:ext uri="{FF2B5EF4-FFF2-40B4-BE49-F238E27FC236}">
                <a16:creationId xmlns:a16="http://schemas.microsoft.com/office/drawing/2014/main" id="{9F608EB0-1516-4642-9BD8-EC0571B47A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5661025"/>
            <a:ext cx="360363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9" name="TextBox 21">
            <a:extLst>
              <a:ext uri="{FF2B5EF4-FFF2-40B4-BE49-F238E27FC236}">
                <a16:creationId xmlns:a16="http://schemas.microsoft.com/office/drawing/2014/main" id="{7D97641C-B4DF-4535-9AC8-75E38CF210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2588" y="5661025"/>
            <a:ext cx="11525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ru-RU" sz="1100">
                <a:solidFill>
                  <a:srgbClr val="002060"/>
                </a:solidFill>
                <a:latin typeface="Century" panose="02040604050505020304" pitchFamily="18" charset="0"/>
              </a:rPr>
              <a:t>@garfond_nso</a:t>
            </a:r>
            <a:endParaRPr lang="ru-RU" altLang="ru-RU" sz="1100">
              <a:solidFill>
                <a:srgbClr val="002060"/>
              </a:solidFill>
              <a:latin typeface="Century" panose="02040604050505020304" pitchFamily="18" charset="0"/>
            </a:endParaRPr>
          </a:p>
        </p:txBody>
      </p:sp>
      <p:pic>
        <p:nvPicPr>
          <p:cNvPr id="21520" name="Picture 15" descr="D:\Рабочий стол\лого Мой Бизнес.JPG">
            <a:extLst>
              <a:ext uri="{FF2B5EF4-FFF2-40B4-BE49-F238E27FC236}">
                <a16:creationId xmlns:a16="http://schemas.microsoft.com/office/drawing/2014/main" id="{5CEEBD38-6816-473C-9A75-470D9BE015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8748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1" name="Picture 14" descr="D:\Рабочий стол\Лого ГарФонд.JPG">
            <a:extLst>
              <a:ext uri="{FF2B5EF4-FFF2-40B4-BE49-F238E27FC236}">
                <a16:creationId xmlns:a16="http://schemas.microsoft.com/office/drawing/2014/main" id="{6D5BCCA5-03F6-494D-8109-3D8A27A737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0"/>
            <a:ext cx="1258887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0388BF-C82E-4236-9280-3C97F6F9A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76673"/>
            <a:ext cx="6447501" cy="739808"/>
          </a:xfrm>
        </p:spPr>
        <p:txBody>
          <a:bodyPr>
            <a:noAutofit/>
          </a:bodyPr>
          <a:lstStyle/>
          <a:p>
            <a:r>
              <a:rPr lang="ru-RU" sz="2800" dirty="0"/>
              <a:t>ПРОГРАММЫ ФИНАНСИРОВАНИЯ ФРП НСО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CFAE14-A450-491E-8500-E08B571D3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340769"/>
            <a:ext cx="6447501" cy="514984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2800" b="1" dirty="0"/>
              <a:t>1</a:t>
            </a:r>
            <a:r>
              <a:rPr lang="ru-RU" sz="2800" b="1" dirty="0"/>
              <a:t>.</a:t>
            </a:r>
            <a:r>
              <a:rPr lang="en-US" sz="2800" b="1" dirty="0"/>
              <a:t> </a:t>
            </a:r>
            <a:r>
              <a:rPr lang="ru-RU" sz="2800" b="1" dirty="0"/>
              <a:t>ПРОЕКТЫ РАЗВИТИЯ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800" b="1" dirty="0"/>
              <a:t>		</a:t>
            </a:r>
            <a:r>
              <a:rPr lang="en-US" sz="2800" b="1" dirty="0"/>
              <a:t>		</a:t>
            </a:r>
            <a:r>
              <a:rPr lang="ru-RU" sz="2400" b="1" i="1" dirty="0"/>
              <a:t>областные средства 100%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800" b="1" dirty="0"/>
              <a:t>2</a:t>
            </a:r>
            <a:r>
              <a:rPr lang="ru-RU" sz="2800" b="1" dirty="0"/>
              <a:t>.</a:t>
            </a:r>
            <a:r>
              <a:rPr lang="en-US" sz="2800" b="1" dirty="0"/>
              <a:t> </a:t>
            </a:r>
            <a:r>
              <a:rPr lang="ru-RU" sz="2800" b="1" dirty="0"/>
              <a:t>ПРОЕКТЫ РАЗВИТИЯ </a:t>
            </a:r>
            <a:endParaRPr lang="en-US" sz="2800" b="1" dirty="0"/>
          </a:p>
          <a:p>
            <a:pPr marL="0" indent="0">
              <a:lnSpc>
                <a:spcPct val="110000"/>
              </a:lnSpc>
              <a:buNone/>
            </a:pPr>
            <a:r>
              <a:rPr lang="ru-RU" sz="2400" b="1" dirty="0"/>
              <a:t>		</a:t>
            </a:r>
            <a:r>
              <a:rPr lang="en-US" sz="2400" b="1" dirty="0"/>
              <a:t>		</a:t>
            </a:r>
            <a:r>
              <a:rPr lang="ru-RU" sz="2400" b="1" i="1" dirty="0"/>
              <a:t>областные средства 30%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400" b="1" i="1" dirty="0"/>
              <a:t>		</a:t>
            </a:r>
            <a:r>
              <a:rPr lang="en-US" sz="2400" b="1" i="1" dirty="0"/>
              <a:t>		</a:t>
            </a:r>
            <a:r>
              <a:rPr lang="ru-RU" sz="2400" b="1" i="1" dirty="0"/>
              <a:t>федеральные средства70%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800" b="1" dirty="0"/>
              <a:t>3</a:t>
            </a:r>
            <a:r>
              <a:rPr lang="ru-RU" sz="2800" b="1" dirty="0"/>
              <a:t>.</a:t>
            </a:r>
            <a:r>
              <a:rPr lang="en-US" sz="2800" b="1" dirty="0"/>
              <a:t> </a:t>
            </a:r>
            <a:r>
              <a:rPr lang="ru-RU" sz="2800" b="1" dirty="0"/>
              <a:t>КОМПЛЕКТУЮЩИЕ ИЗДЕЛИЯ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400" b="1" dirty="0"/>
              <a:t>		</a:t>
            </a:r>
            <a:r>
              <a:rPr lang="en-US" sz="2400" b="1" dirty="0"/>
              <a:t>		</a:t>
            </a:r>
            <a:r>
              <a:rPr lang="ru-RU" sz="2400" b="1" i="1" dirty="0"/>
              <a:t>областные средства 30%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400" b="1" i="1" dirty="0"/>
              <a:t>		</a:t>
            </a:r>
            <a:r>
              <a:rPr lang="en-US" sz="2400" b="1" i="1" dirty="0"/>
              <a:t>		</a:t>
            </a:r>
            <a:r>
              <a:rPr lang="ru-RU" sz="2400" b="1" i="1" dirty="0"/>
              <a:t>федеральные средства70%</a:t>
            </a:r>
          </a:p>
          <a:p>
            <a:pPr marL="0" indent="0">
              <a:lnSpc>
                <a:spcPct val="110000"/>
              </a:lnSpc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835914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0388BF-C82E-4236-9280-3C97F6F9A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116632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Условия программы </a:t>
            </a:r>
            <a:r>
              <a:rPr lang="en-US" sz="3100" dirty="0"/>
              <a:t>“</a:t>
            </a:r>
            <a:r>
              <a:rPr lang="ru-RU" sz="3100" dirty="0"/>
              <a:t>Проекты развития</a:t>
            </a:r>
            <a:r>
              <a:rPr lang="en-US" sz="3100" dirty="0"/>
              <a:t>”</a:t>
            </a:r>
            <a:r>
              <a:rPr lang="ru-RU" sz="3100" dirty="0"/>
              <a:t> 	областные средства</a:t>
            </a:r>
            <a:br>
              <a:rPr lang="ru-RU" sz="2200" dirty="0"/>
            </a:br>
            <a:endParaRPr lang="ru-RU" sz="2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CFAE14-A450-491E-8500-E08B571D3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484784"/>
            <a:ext cx="6447501" cy="4556579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2000"/>
              </a:spcBef>
            </a:pPr>
            <a:r>
              <a:rPr lang="ru-RU" sz="2800" b="1" dirty="0"/>
              <a:t>СУММА ЗАЙМА 			от 5 до 50 млн руб.</a:t>
            </a:r>
          </a:p>
          <a:p>
            <a:pPr>
              <a:spcBef>
                <a:spcPts val="2000"/>
              </a:spcBef>
            </a:pPr>
            <a:r>
              <a:rPr lang="ru-RU" sz="2800" b="1" dirty="0"/>
              <a:t>СРОК ЗАЙМА                 не более 5 лет</a:t>
            </a:r>
          </a:p>
          <a:p>
            <a:pPr>
              <a:spcBef>
                <a:spcPts val="2000"/>
              </a:spcBef>
            </a:pPr>
            <a:r>
              <a:rPr lang="ru-RU" sz="2800" b="1" dirty="0"/>
              <a:t>БЮДЖЕТ ПРОЕКТА       не менее 10 млн руб.</a:t>
            </a:r>
          </a:p>
          <a:p>
            <a:pPr>
              <a:spcBef>
                <a:spcPts val="2000"/>
              </a:spcBef>
            </a:pPr>
            <a:r>
              <a:rPr lang="ru-RU" sz="2200" b="1" dirty="0"/>
              <a:t>Целевой объем продаж новой продукции</a:t>
            </a:r>
            <a:r>
              <a:rPr lang="en-US" sz="2200" b="1" dirty="0"/>
              <a:t>: </a:t>
            </a:r>
            <a:r>
              <a:rPr lang="ru-RU" sz="2200" b="1" dirty="0"/>
              <a:t> не менее 10% от суммы займа в год, начиная со 2 года серийного производства;</a:t>
            </a:r>
          </a:p>
          <a:p>
            <a:pPr>
              <a:spcBef>
                <a:spcPts val="2000"/>
              </a:spcBef>
            </a:pPr>
            <a:r>
              <a:rPr lang="ru-RU" sz="2200" b="1" dirty="0"/>
              <a:t>СОФИНАНСИРОВАНИЕ проекта со стороны Заявителя за счет собственных средств, средств частных инвесторов, банков в объеме не менее 50% общего бюджета проекта</a:t>
            </a:r>
          </a:p>
          <a:p>
            <a:pPr marL="0" indent="0">
              <a:spcBef>
                <a:spcPts val="2000"/>
              </a:spcBef>
              <a:buNone/>
            </a:pP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5283559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9A36F4-4D81-4DCC-B544-A3693992E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413657"/>
            <a:ext cx="6447501" cy="704850"/>
          </a:xfrm>
        </p:spPr>
        <p:txBody>
          <a:bodyPr>
            <a:noAutofit/>
          </a:bodyPr>
          <a:lstStyle/>
          <a:p>
            <a:r>
              <a:rPr lang="ru-RU" sz="2800" dirty="0"/>
              <a:t>Процентная ставка программы </a:t>
            </a:r>
            <a:br>
              <a:rPr lang="ru-RU" sz="2800" dirty="0"/>
            </a:br>
            <a:r>
              <a:rPr lang="en-US" sz="2800" dirty="0"/>
              <a:t>“</a:t>
            </a:r>
            <a:r>
              <a:rPr lang="ru-RU" sz="2800" dirty="0"/>
              <a:t>Проекты развития</a:t>
            </a:r>
            <a:r>
              <a:rPr lang="en-US" sz="2800" dirty="0"/>
              <a:t>”</a:t>
            </a: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94E234-A082-493A-9EBA-D6F2AA39FF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608364"/>
            <a:ext cx="6447501" cy="5004707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400" b="1" dirty="0"/>
              <a:t>5,0 % годовых, на весь срок займа </a:t>
            </a:r>
          </a:p>
          <a:p>
            <a:pPr marL="742950" lvl="2" indent="-342900"/>
            <a:r>
              <a:rPr lang="ru-RU" dirty="0"/>
              <a:t>Предоставление обеспечения, соответствующего требованиям Стандарта Фонда </a:t>
            </a:r>
          </a:p>
          <a:p>
            <a:pPr marL="742950" lvl="2" indent="-342900"/>
            <a:r>
              <a:rPr lang="ru-RU" dirty="0"/>
              <a:t>Ставка может быть снижена на 2%, при приобретении отечественного оборудования</a:t>
            </a:r>
          </a:p>
          <a:p>
            <a:pPr marL="0" indent="0">
              <a:buNone/>
            </a:pPr>
            <a:r>
              <a:rPr lang="ru-RU" sz="2400" b="1" dirty="0"/>
              <a:t>3,0 % годовых в первые три года и 5,0 % годовых, в оставшийся срок пользования займом </a:t>
            </a:r>
          </a:p>
          <a:p>
            <a:pPr marL="742950" lvl="2" indent="-342900"/>
            <a:r>
              <a:rPr lang="ru-RU" dirty="0"/>
              <a:t>Обеспечение независимых гарантий кредитных организаций и/или гарантий и поручительств Гарантийного фонда НСО. </a:t>
            </a:r>
          </a:p>
          <a:p>
            <a:pPr lvl="1"/>
            <a:r>
              <a:rPr lang="ru-RU" sz="1400" dirty="0"/>
              <a:t>Ставка может быть снижена на 2%, при приобретении отечественного оборудования</a:t>
            </a:r>
          </a:p>
          <a:p>
            <a:pPr marL="0" indent="0">
              <a:buNone/>
            </a:pPr>
            <a:r>
              <a:rPr lang="ru-RU" sz="2400" b="1" dirty="0"/>
              <a:t>1,0 % годовых, на весь срок займа </a:t>
            </a:r>
          </a:p>
          <a:p>
            <a:pPr marL="742950" lvl="2" indent="-342900"/>
            <a:r>
              <a:rPr lang="ru-RU" dirty="0"/>
              <a:t>Объем продаж </a:t>
            </a:r>
            <a:r>
              <a:rPr lang="ru-RU" b="1" dirty="0"/>
              <a:t>на экспорт высокотехнологичной продукции более 50 % </a:t>
            </a:r>
            <a:r>
              <a:rPr lang="ru-RU" dirty="0"/>
              <a:t>от суммы займа в год, начиная со второго года серийного производства</a:t>
            </a:r>
          </a:p>
          <a:p>
            <a:pPr lvl="1"/>
            <a:endParaRPr lang="ru-RU" sz="1400" dirty="0"/>
          </a:p>
          <a:p>
            <a:pPr marL="342900" lvl="1" indent="-342900"/>
            <a:endParaRPr lang="ru-RU" sz="1400" b="1" dirty="0"/>
          </a:p>
          <a:p>
            <a:pPr marL="342900" lvl="1" indent="-342900"/>
            <a:endParaRPr lang="ru-RU" sz="1400" b="1" dirty="0"/>
          </a:p>
          <a:p>
            <a:pPr marL="342900" lvl="1" indent="-342900"/>
            <a:endParaRPr lang="ru-RU" sz="1400" b="1" dirty="0"/>
          </a:p>
          <a:p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1438903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3117"/>
            <a:ext cx="7344816" cy="927612"/>
          </a:xfrm>
        </p:spPr>
        <p:txBody>
          <a:bodyPr>
            <a:noAutofit/>
          </a:bodyPr>
          <a:lstStyle/>
          <a:p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  <a:t>Малое и среднее предпринимательство </a:t>
            </a:r>
            <a:b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</a:b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  <a:t>Новосибирской области</a:t>
            </a:r>
            <a:b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</a:br>
            <a:endParaRPr lang="ru-RU" sz="2000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Narrow" panose="020B0606020202030204" pitchFamily="34" charset="0"/>
            </a:endParaRPr>
          </a:p>
        </p:txBody>
      </p:sp>
      <p:sp>
        <p:nvSpPr>
          <p:cNvPr id="13" name="Объект 2"/>
          <p:cNvSpPr>
            <a:spLocks noGrp="1"/>
          </p:cNvSpPr>
          <p:nvPr>
            <p:ph idx="1"/>
          </p:nvPr>
        </p:nvSpPr>
        <p:spPr>
          <a:xfrm>
            <a:off x="457226" y="2060848"/>
            <a:ext cx="7992888" cy="4032448"/>
          </a:xfrm>
        </p:spPr>
        <p:txBody>
          <a:bodyPr>
            <a:noAutofit/>
          </a:bodyPr>
          <a:lstStyle/>
          <a:p>
            <a:pPr marL="0" indent="0" algn="just">
              <a:spcBef>
                <a:spcPct val="0"/>
              </a:spcBef>
              <a:buNone/>
            </a:pPr>
            <a:r>
              <a:rPr lang="ru-RU" altLang="ru-RU" sz="2400" b="1" dirty="0">
                <a:latin typeface="Times New Roman" pitchFamily="18" charset="0"/>
              </a:rPr>
              <a:t>1. 1994г. – финансирование до 1 млн. руб.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lang="en-US" altLang="ru-RU" sz="2400" b="1" dirty="0">
                <a:latin typeface="Times New Roman" pitchFamily="18" charset="0"/>
              </a:rPr>
              <a:t>2.</a:t>
            </a:r>
            <a:r>
              <a:rPr lang="ru-RU" altLang="ru-RU" sz="2400" b="1" dirty="0">
                <a:latin typeface="Times New Roman" pitchFamily="18" charset="0"/>
              </a:rPr>
              <a:t> 2000г. - финансирование от 3 млн. руб. до 12 млн. руб. 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lang="ru-RU" altLang="ru-RU" sz="2400" b="1" dirty="0">
                <a:latin typeface="Times New Roman" pitchFamily="18" charset="0"/>
              </a:rPr>
              <a:t>3. 2005г. - Программы Минэкономразвития РФ более 100 млн. руб.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lang="ru-RU" altLang="ru-RU" sz="2400" b="1" dirty="0">
                <a:latin typeface="Times New Roman" pitchFamily="18" charset="0"/>
              </a:rPr>
              <a:t>4. 2009г. – 733 млн. руб.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lang="ru-RU" altLang="ru-RU" sz="2400" b="1" dirty="0">
                <a:latin typeface="Times New Roman" pitchFamily="18" charset="0"/>
              </a:rPr>
              <a:t>5. 2014г. – акцент на развитие инфраструктуры поддержки предпринимательства.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lang="ru-RU" altLang="ru-RU" sz="2400" b="1" dirty="0">
                <a:latin typeface="Times New Roman" pitchFamily="18" charset="0"/>
              </a:rPr>
              <a:t>6. 2020г. – создание регионального центра «Мой бизнес»</a:t>
            </a:r>
          </a:p>
          <a:p>
            <a:pPr marL="0" indent="0" algn="ctr">
              <a:spcBef>
                <a:spcPct val="0"/>
              </a:spcBef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8" r="21541" b="34140"/>
          <a:stretch/>
        </p:blipFill>
        <p:spPr bwMode="auto">
          <a:xfrm>
            <a:off x="14861" y="53119"/>
            <a:ext cx="884731" cy="962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44443" y="1196752"/>
            <a:ext cx="74888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kumimoji="0" lang="ru-RU" altLang="ru-RU" sz="2800" b="1" i="1" dirty="0">
                <a:latin typeface="Times New Roman" pitchFamily="18" charset="0"/>
              </a:rPr>
              <a:t>Основные вехи поддержки предпринимательства НСО</a:t>
            </a:r>
          </a:p>
        </p:txBody>
      </p:sp>
    </p:spTree>
    <p:extLst>
      <p:ext uri="{BB962C8B-B14F-4D97-AF65-F5344CB8AC3E}">
        <p14:creationId xmlns:p14="http://schemas.microsoft.com/office/powerpoint/2010/main" val="5639389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56FF8B-F997-40B1-BFFE-2AE6D0DC6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933450"/>
          </a:xfrm>
        </p:spPr>
        <p:txBody>
          <a:bodyPr/>
          <a:lstStyle/>
          <a:p>
            <a:r>
              <a:rPr lang="ru-RU" dirty="0"/>
              <a:t>Подача заявки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CE69D1-6A37-45B0-96A0-AEB9698D18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714501"/>
            <a:ext cx="6447501" cy="432686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lang="ru-RU" sz="4000" b="1" u="sng" dirty="0" err="1">
                <a:solidFill>
                  <a:schemeClr val="accent2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frp@n</a:t>
            </a:r>
            <a:r>
              <a:rPr lang="en-US" sz="4000" b="1" u="sng" dirty="0">
                <a:solidFill>
                  <a:schemeClr val="accent2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</a:t>
            </a:r>
            <a:r>
              <a:rPr lang="ru-RU" sz="4000" b="1" u="sng" dirty="0">
                <a:solidFill>
                  <a:schemeClr val="accent2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s.ru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  <a:p>
            <a:pPr lvl="0"/>
            <a:endParaRPr lang="ru-RU" b="1" dirty="0"/>
          </a:p>
          <a:p>
            <a:pPr marL="0" lvl="0" indent="0">
              <a:buNone/>
            </a:pPr>
            <a:r>
              <a:rPr lang="ru-RU" sz="2800" b="1" dirty="0"/>
              <a:t>г. Новосибирск, ул. Каменская, д.32, офис 902.</a:t>
            </a:r>
          </a:p>
          <a:p>
            <a:pPr marL="0" indent="0">
              <a:buNone/>
            </a:pPr>
            <a:r>
              <a:rPr lang="ru-RU" sz="2800" b="1" dirty="0"/>
              <a:t>8 (383) 304-81-27</a:t>
            </a:r>
          </a:p>
          <a:p>
            <a:endParaRPr lang="ru-RU" sz="2800" b="1" dirty="0"/>
          </a:p>
          <a:p>
            <a:pPr marL="0" lvl="0" indent="0">
              <a:buNone/>
            </a:pPr>
            <a:endParaRPr lang="ru-RU" sz="2800" b="1" dirty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06384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8" r="21541" b="34140"/>
          <a:stretch/>
        </p:blipFill>
        <p:spPr bwMode="auto">
          <a:xfrm>
            <a:off x="14861" y="53118"/>
            <a:ext cx="1028747" cy="11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475656" y="12591"/>
            <a:ext cx="61926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  <a:t>Малое и среднее предпринимательство </a:t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</a:b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  <a:t>Новосибирской области</a:t>
            </a:r>
            <a:b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</a:br>
            <a:endParaRPr lang="ru-RU" dirty="0"/>
          </a:p>
        </p:txBody>
      </p:sp>
      <p:sp>
        <p:nvSpPr>
          <p:cNvPr id="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36712"/>
            <a:ext cx="8229600" cy="5544616"/>
          </a:xfrm>
        </p:spPr>
        <p:txBody>
          <a:bodyPr>
            <a:normAutofit fontScale="92500" lnSpcReduction="20000"/>
          </a:bodyPr>
          <a:lstStyle/>
          <a:p>
            <a:pPr marL="0" indent="0" algn="ctr" eaLnBrk="1" hangingPunct="1">
              <a:buNone/>
            </a:pPr>
            <a:r>
              <a:rPr kumimoji="0" lang="ru-RU" alt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Региональные институты развития и объекты инфраструктуры поддержки предпринимательства</a:t>
            </a:r>
            <a:endParaRPr lang="ru-RU" alt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altLang="ru-RU" sz="2800" dirty="0">
                <a:latin typeface="Times New Roman" pitchFamily="18" charset="0"/>
              </a:rPr>
              <a:t>1. </a:t>
            </a:r>
            <a:r>
              <a:rPr lang="ru-RU" altLang="ru-RU" sz="2800" dirty="0">
                <a:solidFill>
                  <a:srgbClr val="00B0F0"/>
                </a:solidFill>
                <a:latin typeface="Times New Roman" pitchFamily="18" charset="0"/>
              </a:rPr>
              <a:t>Гарантийный фонд</a:t>
            </a:r>
            <a:r>
              <a:rPr lang="en-US" altLang="ru-RU" sz="2800" dirty="0">
                <a:solidFill>
                  <a:srgbClr val="00B0F0"/>
                </a:solidFill>
                <a:latin typeface="Times New Roman" pitchFamily="18" charset="0"/>
              </a:rPr>
              <a:t> (c 2009</a:t>
            </a:r>
            <a:r>
              <a:rPr lang="ru-RU" altLang="ru-RU" sz="2800" dirty="0">
                <a:solidFill>
                  <a:srgbClr val="00B0F0"/>
                </a:solidFill>
                <a:latin typeface="Times New Roman" pitchFamily="18" charset="0"/>
              </a:rPr>
              <a:t>г</a:t>
            </a:r>
            <a:r>
              <a:rPr lang="en-US" altLang="ru-RU" sz="2800" dirty="0">
                <a:solidFill>
                  <a:srgbClr val="00B0F0"/>
                </a:solidFill>
                <a:latin typeface="Times New Roman" pitchFamily="18" charset="0"/>
              </a:rPr>
              <a:t>)</a:t>
            </a:r>
            <a:endParaRPr lang="ru-RU" altLang="ru-RU" sz="2800" dirty="0">
              <a:solidFill>
                <a:srgbClr val="00B0F0"/>
              </a:solidFill>
              <a:latin typeface="Times New Roman" pitchFamily="18" charset="0"/>
            </a:endParaRPr>
          </a:p>
          <a:p>
            <a:pPr marL="0" indent="0" algn="just">
              <a:buNone/>
            </a:pPr>
            <a:r>
              <a:rPr lang="ru-RU" altLang="ru-RU" sz="2800" dirty="0">
                <a:latin typeface="Times New Roman" pitchFamily="18" charset="0"/>
              </a:rPr>
              <a:t>2. </a:t>
            </a:r>
            <a:r>
              <a:rPr lang="ru-RU" altLang="ru-RU" sz="2800" dirty="0">
                <a:solidFill>
                  <a:srgbClr val="00B0F0"/>
                </a:solidFill>
                <a:latin typeface="Times New Roman" pitchFamily="18" charset="0"/>
              </a:rPr>
              <a:t>Фонд микрофинансирования (с 2010г)</a:t>
            </a:r>
          </a:p>
          <a:p>
            <a:pPr marL="0" indent="0" algn="just">
              <a:buNone/>
            </a:pPr>
            <a:r>
              <a:rPr lang="ru-RU" altLang="ru-RU" sz="2800" dirty="0">
                <a:latin typeface="Times New Roman" pitchFamily="18" charset="0"/>
              </a:rPr>
              <a:t>3.</a:t>
            </a:r>
            <a:r>
              <a:rPr lang="en-US" altLang="ru-RU" sz="2800" dirty="0">
                <a:latin typeface="Times New Roman" pitchFamily="18" charset="0"/>
              </a:rPr>
              <a:t> </a:t>
            </a:r>
            <a:r>
              <a:rPr lang="ru-RU" altLang="ru-RU" sz="2800" dirty="0">
                <a:latin typeface="Times New Roman" pitchFamily="18" charset="0"/>
              </a:rPr>
              <a:t>Бизнес-инкубаторы (2007г, 2011г, 2015г) </a:t>
            </a:r>
          </a:p>
          <a:p>
            <a:pPr marL="0" indent="0" algn="just">
              <a:buNone/>
            </a:pPr>
            <a:r>
              <a:rPr kumimoji="0" lang="ru-RU" alt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Центры поддержки предпринимательства (ГЦРП -2009г, </a:t>
            </a:r>
            <a:r>
              <a:rPr kumimoji="0" lang="ru-RU" altLang="ru-RU" sz="28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ЦПП НСО – 2018г</a:t>
            </a:r>
            <a:r>
              <a:rPr kumimoji="0" lang="ru-RU" alt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2800" dirty="0">
              <a:latin typeface="Times New Roman" pitchFamily="18" charset="0"/>
            </a:endParaRPr>
          </a:p>
          <a:p>
            <a:pPr marL="0" indent="0" algn="just">
              <a:buNone/>
            </a:pPr>
            <a:r>
              <a:rPr lang="ru-RU" altLang="ru-RU" sz="2800" dirty="0">
                <a:latin typeface="Times New Roman" pitchFamily="18" charset="0"/>
              </a:rPr>
              <a:t>5. </a:t>
            </a:r>
            <a:r>
              <a:rPr lang="ru-RU" alt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Центры </a:t>
            </a:r>
            <a:r>
              <a:rPr lang="ru-RU" altLang="ru-RU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прототипирования</a:t>
            </a:r>
            <a:r>
              <a:rPr lang="ru-RU" alt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( 2010г, 2011г) </a:t>
            </a:r>
          </a:p>
          <a:p>
            <a:pPr marL="0" indent="0" algn="just">
              <a:buNone/>
            </a:pPr>
            <a:r>
              <a:rPr lang="ru-RU" alt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altLang="ru-RU" sz="2800" dirty="0">
                <a:solidFill>
                  <a:srgbClr val="00B0F0"/>
                </a:solidFill>
                <a:latin typeface="Times New Roman" pitchFamily="18" charset="0"/>
              </a:rPr>
              <a:t>Центр поддержки экспорта (с 2012г) </a:t>
            </a:r>
            <a:endParaRPr lang="ru-RU" altLang="ru-RU" sz="28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alt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7. Региональные центры инжиниринга (2012г, 2013г)</a:t>
            </a:r>
          </a:p>
          <a:p>
            <a:pPr marL="0" indent="0" eaLnBrk="1" hangingPunct="1">
              <a:buNone/>
            </a:pPr>
            <a:r>
              <a:rPr lang="ru-RU" alt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altLang="ru-RU" sz="28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Фонд развития промышленности (2018г.) </a:t>
            </a:r>
            <a:r>
              <a:rPr lang="ru-RU" alt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9.Технопарки (</a:t>
            </a:r>
            <a:r>
              <a:rPr lang="ru-RU" altLang="ru-RU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Академпарк</a:t>
            </a:r>
            <a:r>
              <a:rPr lang="ru-RU" alt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2009г,  </a:t>
            </a:r>
            <a:r>
              <a:rPr lang="ru-RU" altLang="ru-RU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Биотехнопарк</a:t>
            </a:r>
            <a:r>
              <a:rPr lang="ru-RU" alt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2015)</a:t>
            </a:r>
          </a:p>
          <a:p>
            <a:pPr marL="0" indent="0" eaLnBrk="1" hangingPunct="1">
              <a:buNone/>
            </a:pPr>
            <a:r>
              <a:rPr lang="en-US" alt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8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План </a:t>
            </a:r>
            <a:r>
              <a:rPr lang="en-US" altLang="ru-RU" sz="28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altLang="ru-RU" sz="28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кв. 2020г. – создание Центра «Мой бизнес» НСО на единой площадке</a:t>
            </a:r>
          </a:p>
        </p:txBody>
      </p:sp>
      <p:sp>
        <p:nvSpPr>
          <p:cNvPr id="20" name="Rectangle 4"/>
          <p:cNvSpPr txBox="1">
            <a:spLocks noChangeArrowheads="1"/>
          </p:cNvSpPr>
          <p:nvPr/>
        </p:nvSpPr>
        <p:spPr>
          <a:xfrm>
            <a:off x="251521" y="1844674"/>
            <a:ext cx="8784530" cy="4680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80000"/>
              </a:lnSpc>
              <a:buFontTx/>
              <a:buNone/>
            </a:pPr>
            <a:endParaRPr lang="ru-RU" altLang="ru-RU" sz="2400" dirty="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963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8" r="21541" b="34140"/>
          <a:stretch/>
        </p:blipFill>
        <p:spPr bwMode="auto">
          <a:xfrm>
            <a:off x="14861" y="53118"/>
            <a:ext cx="1028747" cy="11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475656" y="12591"/>
            <a:ext cx="61926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  <a:t>Малое и среднее предпринимательство </a:t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</a:b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  <a:t>Новосибирской области</a:t>
            </a:r>
            <a:b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</a:b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  <a:hlinkClick r:id="rId3"/>
              </a:rPr>
              <a:t>Центр поддержки предпринимательства НСО</a:t>
            </a:r>
            <a:endParaRPr lang="ru-RU" dirty="0"/>
          </a:p>
        </p:txBody>
      </p:sp>
      <p:sp>
        <p:nvSpPr>
          <p:cNvPr id="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80728"/>
            <a:ext cx="8229600" cy="540060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altLang="ru-RU" sz="2800" dirty="0">
                <a:solidFill>
                  <a:prstClr val="black"/>
                </a:solidFill>
              </a:rPr>
              <a:t>У</a:t>
            </a:r>
            <a:r>
              <a:rPr lang="en-US" altLang="ru-RU" sz="2800" dirty="0">
                <a:solidFill>
                  <a:prstClr val="black"/>
                </a:solidFill>
              </a:rPr>
              <a:t>C</a:t>
            </a:r>
            <a:r>
              <a:rPr lang="ru-RU" altLang="ru-RU" sz="2800" dirty="0">
                <a:solidFill>
                  <a:prstClr val="black"/>
                </a:solidFill>
              </a:rPr>
              <a:t>ЛУГИ ЦПП НСО</a:t>
            </a:r>
            <a:r>
              <a:rPr lang="en-US" altLang="ru-RU" sz="2800" dirty="0">
                <a:solidFill>
                  <a:prstClr val="black"/>
                </a:solidFill>
              </a:rPr>
              <a:t>:</a:t>
            </a:r>
            <a:endParaRPr lang="ru-RU" altLang="ru-RU" sz="28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r>
              <a:rPr lang="ru-RU" sz="2800" dirty="0"/>
              <a:t>1. КОНСУЛЬТАЦИОННЫЕ УСЛУГИ, В Т. Ч. СТОРОННИХ ЭКСПЕРТОВ</a:t>
            </a:r>
          </a:p>
          <a:p>
            <a:pPr marL="0" indent="0">
              <a:buNone/>
            </a:pPr>
            <a:r>
              <a:rPr lang="ru-RU" sz="2800" dirty="0"/>
              <a:t>2. ОБРАЗОВАТЕЛЬНЫЕ УСЛУГИ (только из отобранного Минэкономразвития РФ перечня образовательных мероприятий)</a:t>
            </a:r>
          </a:p>
          <a:p>
            <a:pPr marL="0" indent="0">
              <a:buNone/>
            </a:pPr>
            <a:r>
              <a:rPr lang="ru-RU" sz="2800" dirty="0"/>
              <a:t>3.</a:t>
            </a:r>
            <a:r>
              <a:rPr lang="en-US" sz="2800" dirty="0"/>
              <a:t> </a:t>
            </a:r>
            <a:r>
              <a:rPr lang="ru-RU" sz="2800" dirty="0">
                <a:highlight>
                  <a:srgbClr val="65D7FF"/>
                </a:highlight>
              </a:rPr>
              <a:t>ОРГАНИЗАЦИЯ УЧАСТИЯ </a:t>
            </a:r>
            <a:r>
              <a:rPr lang="ru-RU" sz="2800" dirty="0" err="1">
                <a:highlight>
                  <a:srgbClr val="65D7FF"/>
                </a:highlight>
              </a:rPr>
              <a:t>СМиСП</a:t>
            </a:r>
            <a:r>
              <a:rPr lang="ru-RU" sz="2800" dirty="0">
                <a:highlight>
                  <a:srgbClr val="65D7FF"/>
                </a:highlight>
              </a:rPr>
              <a:t> НОВОСИБИРСКОЙ ОБЛАСТИ В МЕЖРЕГИОНАЛЬНЫХ БИЗНЕС-МИССИЯХ И ВЫСТАВКАХ</a:t>
            </a:r>
          </a:p>
          <a:p>
            <a:pPr marL="0" indent="0">
              <a:buNone/>
            </a:pPr>
            <a:r>
              <a:rPr lang="en-US" sz="2800" dirty="0"/>
              <a:t>4. </a:t>
            </a:r>
            <a:r>
              <a:rPr lang="ru-RU" sz="2800" dirty="0"/>
              <a:t>ОРГАНИЗАЦИЯ ПРОВЕДЕНИЯ ИНФОРМАЦИИОННЫХ МЕРОПРИЯТИЙ </a:t>
            </a:r>
            <a:endParaRPr lang="en-US" sz="2800" dirty="0"/>
          </a:p>
          <a:p>
            <a:pPr marL="0" indent="0">
              <a:buNone/>
            </a:pPr>
            <a:r>
              <a:rPr lang="en-US" sz="2800" dirty="0"/>
              <a:t>5</a:t>
            </a:r>
            <a:r>
              <a:rPr lang="ru-RU" sz="2800" dirty="0"/>
              <a:t>. </a:t>
            </a:r>
            <a:r>
              <a:rPr lang="ru-RU" sz="2800" dirty="0">
                <a:highlight>
                  <a:srgbClr val="65D7FF"/>
                </a:highlight>
              </a:rPr>
              <a:t>СПЕЦИАЛЬНЫЕ УСЛУГИ </a:t>
            </a:r>
          </a:p>
          <a:p>
            <a:pPr marL="0" indent="0">
              <a:buNone/>
            </a:pPr>
            <a:r>
              <a:rPr lang="ru-RU" sz="2800" dirty="0"/>
              <a:t>6. ПЕРСОНИФИЦИРОВАННЫЙ ПОДБОР МЕР ФИНАНСОВОЙ И НЕФИНАНСОВОЙ ПОДДЕРЖКИ ДЛЯ МАЛОГО И СРЕДНЕГО БИЗНЕСА И ФИЗИЧЕСКИХ ЛИЦ, ПЛАНИРУЮЩИХ ОТКРЫТИЕ СОБСТВЕННОГО ДЕЛА (НАВИГАЦИИЯ МЕР ПОДДЕРЖКИ)</a:t>
            </a:r>
          </a:p>
        </p:txBody>
      </p:sp>
      <p:sp>
        <p:nvSpPr>
          <p:cNvPr id="20" name="Rectangle 4"/>
          <p:cNvSpPr txBox="1">
            <a:spLocks noChangeArrowheads="1"/>
          </p:cNvSpPr>
          <p:nvPr/>
        </p:nvSpPr>
        <p:spPr>
          <a:xfrm>
            <a:off x="251521" y="1844674"/>
            <a:ext cx="8784530" cy="4680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80000"/>
              </a:lnSpc>
              <a:buFontTx/>
              <a:buNone/>
            </a:pPr>
            <a:endParaRPr lang="ru-RU" altLang="ru-RU" sz="2400" dirty="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375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8" r="21541" b="34140"/>
          <a:stretch/>
        </p:blipFill>
        <p:spPr bwMode="auto">
          <a:xfrm>
            <a:off x="14861" y="53118"/>
            <a:ext cx="1028747" cy="11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475656" y="12591"/>
            <a:ext cx="6192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  <a:t>Малое и среднее предпринимательство </a:t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</a:b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  <a:t>Новосибирской области</a:t>
            </a:r>
            <a:b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</a:b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  <a:hlinkClick r:id="rId3"/>
              </a:rPr>
              <a:t>Центр поддержки предпринимательства НСО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72394"/>
            <a:ext cx="8229600" cy="5208934"/>
          </a:xfrm>
        </p:spPr>
        <p:txBody>
          <a:bodyPr>
            <a:normAutofit lnSpcReduction="10000"/>
          </a:bodyPr>
          <a:lstStyle/>
          <a:p>
            <a:pPr marL="0" indent="0" algn="ctr" eaLnBrk="1" hangingPunct="1">
              <a:buNone/>
            </a:pPr>
            <a:r>
              <a:rPr kumimoji="0" lang="ru-RU" alt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Консультации сторонних экспертов по направлениям</a:t>
            </a:r>
            <a:r>
              <a:rPr lang="en-US" alt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kumimoji="0" lang="ru-RU" altLang="ru-RU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</a:pPr>
            <a:endParaRPr lang="ru-RU" alt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altLang="ru-RU" sz="2800" dirty="0">
                <a:latin typeface="Times New Roman" pitchFamily="18" charset="0"/>
              </a:rPr>
              <a:t>1. </a:t>
            </a:r>
            <a:r>
              <a:rPr lang="ru-RU" altLang="ru-RU" sz="2800" dirty="0">
                <a:latin typeface="Times New Roman" pitchFamily="18" charset="0"/>
              </a:rPr>
              <a:t>Финансовое планирование.</a:t>
            </a:r>
          </a:p>
          <a:p>
            <a:pPr marL="0" indent="0" algn="just">
              <a:buNone/>
            </a:pPr>
            <a:r>
              <a:rPr lang="ru-RU" altLang="ru-RU" sz="2800" dirty="0">
                <a:latin typeface="Times New Roman" pitchFamily="18" charset="0"/>
              </a:rPr>
              <a:t>2. Маркетинговое сопровождение деятельности и бизнес-планирование </a:t>
            </a:r>
            <a:r>
              <a:rPr lang="ru-RU" altLang="ru-RU" sz="2800" dirty="0" err="1">
                <a:latin typeface="Times New Roman" pitchFamily="18" charset="0"/>
              </a:rPr>
              <a:t>СМиСП</a:t>
            </a:r>
            <a:r>
              <a:rPr lang="ru-RU" altLang="ru-RU" sz="2800" dirty="0">
                <a:latin typeface="Times New Roman" pitchFamily="18" charset="0"/>
              </a:rPr>
              <a:t>. </a:t>
            </a:r>
          </a:p>
          <a:p>
            <a:pPr marL="0" indent="0" algn="just">
              <a:buNone/>
            </a:pPr>
            <a:r>
              <a:rPr lang="ru-RU" altLang="ru-RU" sz="2800" dirty="0">
                <a:latin typeface="Times New Roman" pitchFamily="18" charset="0"/>
              </a:rPr>
              <a:t>3. Правовое обеспечение деятельности. </a:t>
            </a:r>
          </a:p>
          <a:p>
            <a:pPr marL="0" indent="0" algn="just">
              <a:buNone/>
            </a:pPr>
            <a:r>
              <a:rPr kumimoji="0" lang="ru-RU" alt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Подбор персонала и применение трудового законодательства РФ.</a:t>
            </a:r>
            <a:r>
              <a:rPr lang="ru-RU" altLang="ru-RU" sz="2800" dirty="0">
                <a:latin typeface="Times New Roman" pitchFamily="18" charset="0"/>
              </a:rPr>
              <a:t> </a:t>
            </a:r>
          </a:p>
          <a:p>
            <a:pPr marL="0" indent="0" algn="just">
              <a:buNone/>
            </a:pPr>
            <a:endParaRPr kumimoji="0" lang="ru-RU" altLang="ru-RU" sz="1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altLang="ru-RU" sz="1800" b="1" u="sng" dirty="0">
              <a:solidFill>
                <a:srgbClr val="66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kumimoji="0" lang="ru-RU" altLang="ru-RU" sz="1800" dirty="0">
                <a:solidFill>
                  <a:srgbClr val="6600FF"/>
                </a:solidFill>
                <a:latin typeface="Times New Roman" pitchFamily="18" charset="0"/>
              </a:rPr>
              <a:t>       </a:t>
            </a:r>
            <a:endParaRPr kumimoji="0" lang="ru-RU" altLang="ru-RU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4"/>
          <p:cNvSpPr txBox="1">
            <a:spLocks noChangeArrowheads="1"/>
          </p:cNvSpPr>
          <p:nvPr/>
        </p:nvSpPr>
        <p:spPr>
          <a:xfrm>
            <a:off x="251521" y="1844674"/>
            <a:ext cx="8784530" cy="4680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80000"/>
              </a:lnSpc>
              <a:buFontTx/>
              <a:buNone/>
            </a:pPr>
            <a:endParaRPr lang="ru-RU" altLang="ru-RU" sz="2400" dirty="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847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8" r="21541" b="34140"/>
          <a:stretch/>
        </p:blipFill>
        <p:spPr bwMode="auto">
          <a:xfrm>
            <a:off x="14861" y="53118"/>
            <a:ext cx="1028747" cy="11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475656" y="12591"/>
            <a:ext cx="6192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  <a:t>Малое и среднее предпринимательство </a:t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</a:b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  <a:t>Новосибирской области</a:t>
            </a:r>
            <a:b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</a:b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  <a:hlinkClick r:id="rId3"/>
              </a:rPr>
              <a:t>Центр поддержки предпринимательства НСО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72394"/>
            <a:ext cx="8229600" cy="5208934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altLang="ru-RU" sz="4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Специальные услуги для </a:t>
            </a:r>
            <a:r>
              <a:rPr lang="ru-RU" altLang="ru-RU" sz="4000" b="1" dirty="0">
                <a:latin typeface="Times New Roman" pitchFamily="18" charset="0"/>
              </a:rPr>
              <a:t>СМиСП</a:t>
            </a:r>
            <a:endParaRPr lang="ru-RU" altLang="ru-RU" sz="4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altLang="ru-RU" sz="4000" dirty="0">
              <a:latin typeface="Times New Roman" pitchFamily="18" charset="0"/>
            </a:endParaRPr>
          </a:p>
          <a:p>
            <a:pPr marL="514350" indent="-514350" algn="just">
              <a:buAutoNum type="arabicPeriod"/>
            </a:pPr>
            <a:r>
              <a:rPr lang="ru-RU" altLang="ru-RU" sz="4000" dirty="0">
                <a:latin typeface="Times New Roman" pitchFamily="18" charset="0"/>
              </a:rPr>
              <a:t>Популяризация продукции СМиСП НСО</a:t>
            </a:r>
            <a:r>
              <a:rPr lang="en-US" altLang="ru-RU" sz="4000" dirty="0">
                <a:latin typeface="Times New Roman" pitchFamily="18" charset="0"/>
              </a:rPr>
              <a:t>:</a:t>
            </a:r>
          </a:p>
          <a:p>
            <a:pPr marL="0" indent="0" algn="just">
              <a:buNone/>
            </a:pPr>
            <a:r>
              <a:rPr lang="en-US" altLang="ru-RU" sz="4000" dirty="0">
                <a:latin typeface="Times New Roman" pitchFamily="18" charset="0"/>
              </a:rPr>
              <a:t>     -</a:t>
            </a:r>
            <a:r>
              <a:rPr lang="ru-RU" altLang="ru-RU" sz="4000" dirty="0">
                <a:latin typeface="Times New Roman" pitchFamily="18" charset="0"/>
              </a:rPr>
              <a:t> статьи, </a:t>
            </a:r>
            <a:endParaRPr lang="en-US" altLang="ru-RU" sz="4000" dirty="0">
              <a:latin typeface="Times New Roman" pitchFamily="18" charset="0"/>
            </a:endParaRPr>
          </a:p>
          <a:p>
            <a:pPr marL="0" indent="0" algn="just">
              <a:buNone/>
            </a:pPr>
            <a:r>
              <a:rPr lang="en-US" altLang="ru-RU" sz="4000" dirty="0">
                <a:latin typeface="Times New Roman" pitchFamily="18" charset="0"/>
              </a:rPr>
              <a:t>     - </a:t>
            </a:r>
            <a:r>
              <a:rPr lang="ru-RU" altLang="ru-RU" sz="4000" dirty="0">
                <a:latin typeface="Times New Roman" pitchFamily="18" charset="0"/>
              </a:rPr>
              <a:t>видеоролики. </a:t>
            </a:r>
          </a:p>
          <a:p>
            <a:pPr marL="0" indent="0" algn="just">
              <a:buNone/>
            </a:pPr>
            <a:r>
              <a:rPr lang="ru-RU" altLang="ru-RU" sz="4000" dirty="0">
                <a:latin typeface="Times New Roman" pitchFamily="18" charset="0"/>
              </a:rPr>
              <a:t>2. Сертификация продукции, услуг, менеджмента. </a:t>
            </a:r>
          </a:p>
          <a:p>
            <a:pPr marL="0" indent="0" algn="just">
              <a:buNone/>
            </a:pPr>
            <a:r>
              <a:rPr lang="ru-RU" altLang="ru-RU" sz="4000" dirty="0">
                <a:latin typeface="Times New Roman" pitchFamily="18" charset="0"/>
              </a:rPr>
              <a:t>3.</a:t>
            </a:r>
            <a:r>
              <a:rPr lang="en-US" altLang="ru-RU" sz="4000" dirty="0">
                <a:latin typeface="Times New Roman" pitchFamily="18" charset="0"/>
              </a:rPr>
              <a:t> </a:t>
            </a:r>
            <a:r>
              <a:rPr lang="ru-RU" altLang="ru-RU" sz="4000" dirty="0">
                <a:latin typeface="Times New Roman" pitchFamily="18" charset="0"/>
              </a:rPr>
              <a:t>Патентные исследования. </a:t>
            </a:r>
          </a:p>
          <a:p>
            <a:pPr marL="0" indent="0" algn="just">
              <a:buNone/>
            </a:pPr>
            <a:r>
              <a:rPr kumimoji="0" lang="ru-RU" alt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Патентование.</a:t>
            </a:r>
            <a:endParaRPr lang="ru-RU" altLang="ru-RU" sz="4000" dirty="0">
              <a:latin typeface="Times New Roman" pitchFamily="18" charset="0"/>
            </a:endParaRPr>
          </a:p>
          <a:p>
            <a:pPr marL="0" indent="0" algn="just">
              <a:buNone/>
            </a:pPr>
            <a:r>
              <a:rPr lang="ru-RU" altLang="ru-RU" sz="4000" dirty="0">
                <a:latin typeface="Times New Roman" pitchFamily="18" charset="0"/>
              </a:rPr>
              <a:t>5. Содействие в размещении СМиСП НСО на электронных торговых площадках. </a:t>
            </a:r>
          </a:p>
          <a:p>
            <a:pPr marL="0" indent="0" algn="just">
              <a:buNone/>
            </a:pPr>
            <a:r>
              <a:rPr kumimoji="0" lang="ru-RU" altLang="ru-RU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6. Спецпрограмма по расширению использования франшиз.</a:t>
            </a:r>
          </a:p>
          <a:p>
            <a:pPr marL="0" indent="0" eaLnBrk="1" hangingPunct="1">
              <a:buNone/>
            </a:pPr>
            <a:endParaRPr lang="ru-RU" altLang="ru-RU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kumimoji="0" lang="ru-RU" altLang="ru-RU" sz="1800" dirty="0">
                <a:solidFill>
                  <a:srgbClr val="6600FF"/>
                </a:solidFill>
                <a:latin typeface="Times New Roman" pitchFamily="18" charset="0"/>
              </a:rPr>
              <a:t>       </a:t>
            </a:r>
            <a:endParaRPr kumimoji="0" lang="ru-RU" altLang="ru-RU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4"/>
          <p:cNvSpPr txBox="1">
            <a:spLocks noChangeArrowheads="1"/>
          </p:cNvSpPr>
          <p:nvPr/>
        </p:nvSpPr>
        <p:spPr>
          <a:xfrm>
            <a:off x="251521" y="1844674"/>
            <a:ext cx="8784530" cy="4680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80000"/>
              </a:lnSpc>
              <a:buFontTx/>
              <a:buNone/>
            </a:pPr>
            <a:endParaRPr lang="ru-RU" altLang="ru-RU" sz="2400" dirty="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892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8" r="21541" b="34140"/>
          <a:stretch/>
        </p:blipFill>
        <p:spPr bwMode="auto">
          <a:xfrm>
            <a:off x="14861" y="53118"/>
            <a:ext cx="1028747" cy="11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475656" y="53118"/>
            <a:ext cx="6192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  <a:t>Малое и среднее предпринимательство </a:t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</a:b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  <a:t>Новосибирской области</a:t>
            </a:r>
            <a:b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</a:b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  <a:hlinkClick r:id="rId3"/>
              </a:rPr>
              <a:t>Центр поддержки предпринимательства НСО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32431"/>
            <a:ext cx="8229600" cy="56929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alt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Показатели ЦПП 2019 года</a:t>
            </a:r>
            <a:endParaRPr lang="ru-RU" alt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ru-RU" sz="2400" dirty="0">
                <a:latin typeface="Times New Roman" pitchFamily="18" charset="0"/>
              </a:rPr>
              <a:t>1. </a:t>
            </a:r>
            <a:r>
              <a:rPr lang="ru-RU" altLang="ru-RU" sz="2400" dirty="0">
                <a:latin typeface="Times New Roman" pitchFamily="18" charset="0"/>
              </a:rPr>
              <a:t>Оказать 5055 услуг, охватить поддержкой 2900 </a:t>
            </a:r>
            <a:r>
              <a:rPr lang="ru-RU" altLang="ru-RU" sz="2400" dirty="0" err="1">
                <a:latin typeface="Times New Roman" pitchFamily="18" charset="0"/>
              </a:rPr>
              <a:t>СМиСП</a:t>
            </a:r>
            <a:r>
              <a:rPr lang="ru-RU" altLang="ru-RU" sz="2400" dirty="0">
                <a:latin typeface="Times New Roman" pitchFamily="18" charset="0"/>
              </a:rPr>
              <a:t>. </a:t>
            </a:r>
          </a:p>
          <a:p>
            <a:pPr marL="0" indent="0" algn="just">
              <a:buNone/>
            </a:pPr>
            <a:r>
              <a:rPr lang="ru-RU" altLang="ru-RU" sz="2400" dirty="0">
                <a:latin typeface="Times New Roman" pitchFamily="18" charset="0"/>
              </a:rPr>
              <a:t>2. Организовать и провести 49 мероприятий </a:t>
            </a:r>
            <a:r>
              <a:rPr lang="en-US" altLang="ru-RU" sz="2400" dirty="0">
                <a:latin typeface="Times New Roman" pitchFamily="18" charset="0"/>
              </a:rPr>
              <a:t>:</a:t>
            </a:r>
          </a:p>
          <a:p>
            <a:pPr marL="0" indent="0" algn="just">
              <a:buNone/>
            </a:pPr>
            <a:r>
              <a:rPr lang="ru-RU" altLang="ru-RU" sz="2400" dirty="0">
                <a:latin typeface="Times New Roman" pitchFamily="18" charset="0"/>
              </a:rPr>
              <a:t>а) 21 обучающее мероприятие</a:t>
            </a:r>
            <a:r>
              <a:rPr lang="en-US" altLang="ru-RU" sz="2400" dirty="0">
                <a:latin typeface="Times New Roman" pitchFamily="18" charset="0"/>
              </a:rPr>
              <a:t>;</a:t>
            </a:r>
            <a:endParaRPr lang="ru-RU" altLang="ru-RU" sz="2400" dirty="0">
              <a:latin typeface="Times New Roman" pitchFamily="18" charset="0"/>
            </a:endParaRPr>
          </a:p>
          <a:p>
            <a:pPr marL="0" indent="0" algn="just">
              <a:buNone/>
            </a:pPr>
            <a:r>
              <a:rPr lang="ru-RU" altLang="ru-RU" sz="2400" dirty="0">
                <a:latin typeface="Times New Roman" pitchFamily="18" charset="0"/>
              </a:rPr>
              <a:t>б) 4 межрегиональных бизнес-миссии</a:t>
            </a:r>
            <a:r>
              <a:rPr lang="en-US" altLang="ru-RU" sz="2400" dirty="0">
                <a:latin typeface="Times New Roman" pitchFamily="18" charset="0"/>
              </a:rPr>
              <a:t>;</a:t>
            </a:r>
            <a:endParaRPr lang="ru-RU" altLang="ru-RU" sz="2400" dirty="0">
              <a:latin typeface="Times New Roman" pitchFamily="18" charset="0"/>
            </a:endParaRPr>
          </a:p>
          <a:p>
            <a:pPr marL="0" indent="0" algn="just">
              <a:buNone/>
            </a:pPr>
            <a:r>
              <a:rPr lang="ru-RU" altLang="ru-RU" sz="2400" dirty="0">
                <a:latin typeface="Times New Roman" pitchFamily="18" charset="0"/>
              </a:rPr>
              <a:t>в) участие в 7 выставках</a:t>
            </a:r>
            <a:r>
              <a:rPr lang="en-US" altLang="ru-RU" sz="2400" dirty="0">
                <a:latin typeface="Times New Roman" pitchFamily="18" charset="0"/>
              </a:rPr>
              <a:t>;</a:t>
            </a:r>
            <a:endParaRPr lang="ru-RU" altLang="ru-RU" sz="2400" dirty="0">
              <a:latin typeface="Times New Roman" pitchFamily="18" charset="0"/>
            </a:endParaRPr>
          </a:p>
          <a:p>
            <a:pPr marL="0" indent="0" algn="just">
              <a:buNone/>
            </a:pPr>
            <a:r>
              <a:rPr lang="ru-RU" altLang="ru-RU" sz="2400" dirty="0">
                <a:latin typeface="Times New Roman" pitchFamily="18" charset="0"/>
              </a:rPr>
              <a:t>г)</a:t>
            </a:r>
            <a:r>
              <a:rPr lang="en-US" altLang="ru-RU" sz="2400" dirty="0">
                <a:latin typeface="Times New Roman" pitchFamily="18" charset="0"/>
              </a:rPr>
              <a:t> </a:t>
            </a:r>
            <a:r>
              <a:rPr lang="ru-RU" altLang="ru-RU" sz="2400" dirty="0">
                <a:latin typeface="Times New Roman" pitchFamily="18" charset="0"/>
              </a:rPr>
              <a:t>9 специальных услуг</a:t>
            </a:r>
            <a:r>
              <a:rPr lang="en-US" altLang="ru-RU" sz="2400" dirty="0">
                <a:latin typeface="Times New Roman" pitchFamily="18" charset="0"/>
              </a:rPr>
              <a:t>;</a:t>
            </a:r>
          </a:p>
          <a:p>
            <a:pPr marL="0" indent="0" algn="just">
              <a:buNone/>
            </a:pPr>
            <a:r>
              <a:rPr lang="ru-RU" altLang="ru-RU" sz="2400" dirty="0">
                <a:latin typeface="Times New Roman" pitchFamily="18" charset="0"/>
              </a:rPr>
              <a:t>д) 4 информационных мероприятия (2 круг. стола, 2 форума)</a:t>
            </a:r>
            <a:r>
              <a:rPr lang="en-US" altLang="ru-RU" sz="2400" dirty="0">
                <a:latin typeface="Times New Roman" pitchFamily="18" charset="0"/>
              </a:rPr>
              <a:t>;</a:t>
            </a:r>
            <a:endParaRPr lang="ru-RU" altLang="ru-RU" sz="2400" dirty="0">
              <a:latin typeface="Times New Roman" pitchFamily="18" charset="0"/>
            </a:endParaRPr>
          </a:p>
          <a:p>
            <a:pPr marL="0" indent="0" algn="just">
              <a:buNone/>
            </a:pPr>
            <a:r>
              <a:rPr lang="ru-RU" altLang="ru-RU" sz="2400" dirty="0">
                <a:latin typeface="Times New Roman" pitchFamily="18" charset="0"/>
              </a:rPr>
              <a:t>е) проведение консультационных услуг, в том числе внешними экспертами по 4 –</a:t>
            </a:r>
            <a:r>
              <a:rPr lang="en-US" altLang="ru-RU" sz="2400" dirty="0">
                <a:latin typeface="Times New Roman" pitchFamily="18" charset="0"/>
              </a:rPr>
              <a:t> </a:t>
            </a:r>
            <a:r>
              <a:rPr lang="ru-RU" altLang="ru-RU" sz="2400" dirty="0">
                <a:latin typeface="Times New Roman" pitchFamily="18" charset="0"/>
              </a:rPr>
              <a:t>м профильным направлениям.</a:t>
            </a:r>
          </a:p>
          <a:p>
            <a:pPr marL="0" indent="0" algn="just">
              <a:buNone/>
            </a:pPr>
            <a:endParaRPr kumimoji="0" lang="ru-RU" altLang="ru-RU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buNone/>
            </a:pPr>
            <a:endParaRPr lang="ru-RU" alt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kumimoji="0" lang="ru-RU" altLang="ru-RU" sz="1800" dirty="0">
                <a:solidFill>
                  <a:srgbClr val="6600FF"/>
                </a:solidFill>
                <a:latin typeface="Times New Roman" pitchFamily="18" charset="0"/>
              </a:rPr>
              <a:t>       </a:t>
            </a:r>
            <a:endParaRPr kumimoji="0" lang="ru-RU" altLang="ru-RU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4"/>
          <p:cNvSpPr txBox="1">
            <a:spLocks noChangeArrowheads="1"/>
          </p:cNvSpPr>
          <p:nvPr/>
        </p:nvSpPr>
        <p:spPr>
          <a:xfrm>
            <a:off x="251521" y="1844674"/>
            <a:ext cx="8784530" cy="4680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80000"/>
              </a:lnSpc>
              <a:buFontTx/>
              <a:buNone/>
            </a:pPr>
            <a:endParaRPr lang="ru-RU" altLang="ru-RU" sz="2400" dirty="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870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 descr="Похожее изображение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8" r="21541" b="34140"/>
          <a:stretch/>
        </p:blipFill>
        <p:spPr bwMode="auto">
          <a:xfrm>
            <a:off x="14861" y="53118"/>
            <a:ext cx="1028747" cy="11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475656" y="12591"/>
            <a:ext cx="61926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  <a:t>Малое и среднее предпринимательство </a:t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</a:b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Narrow" panose="020B0606020202030204" pitchFamily="34" charset="0"/>
              </a:rPr>
              <a:t>Новосибирской области</a:t>
            </a:r>
            <a:b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</a:rPr>
            </a:b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anose="020B0606020202030204" pitchFamily="34" charset="0"/>
                <a:hlinkClick r:id="rId4"/>
              </a:rPr>
              <a:t>Центр поддержки предпринимательства НСО</a:t>
            </a:r>
            <a:endParaRPr lang="ru-RU" dirty="0"/>
          </a:p>
        </p:txBody>
      </p:sp>
      <p:sp>
        <p:nvSpPr>
          <p:cNvPr id="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72394"/>
            <a:ext cx="8229600" cy="549696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altLang="ru-RU" sz="2800" dirty="0">
                <a:solidFill>
                  <a:prstClr val="black"/>
                </a:solidFill>
              </a:rPr>
              <a:t>Информация о Центре на сайте </a:t>
            </a:r>
            <a:r>
              <a:rPr lang="en-US" altLang="ru-RU" sz="2800" dirty="0">
                <a:solidFill>
                  <a:prstClr val="black"/>
                </a:solidFill>
                <a:hlinkClick r:id="rId5"/>
              </a:rPr>
              <a:t>www.mbnso.ru</a:t>
            </a:r>
            <a:endParaRPr lang="ru-RU" altLang="ru-RU" sz="2800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en-US" altLang="ru-RU" sz="2800" dirty="0">
                <a:solidFill>
                  <a:prstClr val="black"/>
                </a:solidFill>
              </a:rPr>
              <a:t> </a:t>
            </a:r>
            <a:r>
              <a:rPr lang="ru-RU" altLang="ru-RU" sz="2800" dirty="0">
                <a:solidFill>
                  <a:prstClr val="black"/>
                </a:solidFill>
              </a:rPr>
              <a:t>Информация о событиях в разделе </a:t>
            </a:r>
            <a:r>
              <a:rPr lang="en-US" altLang="ru-RU" sz="2800" dirty="0">
                <a:solidFill>
                  <a:prstClr val="black"/>
                </a:solidFill>
              </a:rPr>
              <a:t>“</a:t>
            </a:r>
            <a:r>
              <a:rPr lang="ru-RU" altLang="ru-RU" sz="2800" dirty="0">
                <a:solidFill>
                  <a:prstClr val="black"/>
                </a:solidFill>
              </a:rPr>
              <a:t>Новости</a:t>
            </a:r>
            <a:r>
              <a:rPr lang="en-US" altLang="ru-RU" sz="2800" dirty="0">
                <a:solidFill>
                  <a:prstClr val="black"/>
                </a:solidFill>
              </a:rPr>
              <a:t>”</a:t>
            </a:r>
            <a:endParaRPr lang="ru-RU" altLang="ru-RU" sz="2800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ru-RU" sz="2800" dirty="0"/>
              <a:t>     Мы в соц. сетях: </a:t>
            </a:r>
          </a:p>
          <a:p>
            <a:r>
              <a:rPr lang="ru-RU" sz="2800" u="sng" dirty="0">
                <a:hlinkClick r:id="rId6"/>
              </a:rPr>
              <a:t>https://www.facebook.com/</a:t>
            </a:r>
            <a:r>
              <a:rPr lang="en-US" sz="2800" u="sng" dirty="0" err="1">
                <a:hlinkClick r:id="rId6"/>
              </a:rPr>
              <a:t>mb</a:t>
            </a:r>
            <a:r>
              <a:rPr lang="ru-RU" sz="2800" u="sng" dirty="0" err="1">
                <a:hlinkClick r:id="rId6"/>
              </a:rPr>
              <a:t>nco</a:t>
            </a:r>
            <a:r>
              <a:rPr lang="ru-RU" sz="2800" u="sng" dirty="0">
                <a:hlinkClick r:id="rId6"/>
              </a:rPr>
              <a:t>.</a:t>
            </a:r>
            <a:r>
              <a:rPr lang="en-US" sz="2800" u="sng" dirty="0" err="1">
                <a:hlinkClick r:id="rId6"/>
              </a:rPr>
              <a:t>ru</a:t>
            </a:r>
            <a:r>
              <a:rPr lang="ru-RU" sz="2800" dirty="0"/>
              <a:t>/</a:t>
            </a:r>
          </a:p>
          <a:p>
            <a:r>
              <a:rPr lang="ru-RU" sz="2800" u="sng" dirty="0">
                <a:hlinkClick r:id="rId7"/>
              </a:rPr>
              <a:t>https://www.instagram.com/</a:t>
            </a:r>
            <a:r>
              <a:rPr lang="en-US" sz="2800" u="sng" dirty="0" err="1">
                <a:hlinkClick r:id="rId7"/>
              </a:rPr>
              <a:t>mb</a:t>
            </a:r>
            <a:r>
              <a:rPr lang="ru-RU" sz="2800" u="sng" dirty="0" err="1">
                <a:solidFill>
                  <a:srgbClr val="6600FF"/>
                </a:solidFill>
                <a:hlinkClick r:id="rId7"/>
              </a:rPr>
              <a:t>nso</a:t>
            </a:r>
            <a:r>
              <a:rPr lang="ru-RU" sz="2800" dirty="0">
                <a:solidFill>
                  <a:srgbClr val="6600FF"/>
                </a:solidFill>
              </a:rPr>
              <a:t>.</a:t>
            </a:r>
            <a:r>
              <a:rPr lang="en-US" sz="2800" dirty="0" err="1">
                <a:solidFill>
                  <a:srgbClr val="6600FF"/>
                </a:solidFill>
              </a:rPr>
              <a:t>ru</a:t>
            </a:r>
            <a:r>
              <a:rPr lang="ru-RU" sz="2800" dirty="0">
                <a:solidFill>
                  <a:srgbClr val="6600FF"/>
                </a:solidFill>
              </a:rPr>
              <a:t>/</a:t>
            </a:r>
          </a:p>
          <a:p>
            <a:r>
              <a:rPr lang="ru-RU" sz="2800" u="sng" dirty="0">
                <a:hlinkClick r:id="rId8"/>
              </a:rPr>
              <a:t>https://vk.com/</a:t>
            </a:r>
            <a:r>
              <a:rPr lang="en-US" sz="2800" u="sng" dirty="0" err="1">
                <a:hlinkClick r:id="rId8"/>
              </a:rPr>
              <a:t>mb</a:t>
            </a:r>
            <a:r>
              <a:rPr lang="ru-RU" sz="2800" u="sng" dirty="0" err="1">
                <a:hlinkClick r:id="rId8"/>
              </a:rPr>
              <a:t>nso</a:t>
            </a:r>
            <a:r>
              <a:rPr lang="ru-RU" sz="2800" dirty="0"/>
              <a:t>/</a:t>
            </a:r>
          </a:p>
          <a:p>
            <a:pPr marL="0" indent="0" algn="ctr">
              <a:buNone/>
            </a:pPr>
            <a:endParaRPr lang="ru-RU" altLang="ru-RU" sz="2800" dirty="0">
              <a:solidFill>
                <a:prstClr val="black"/>
              </a:solidFill>
            </a:endParaRPr>
          </a:p>
          <a:p>
            <a:pPr marL="0" indent="0" algn="just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E-mail: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nocrpp@mail.ru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info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@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mbnso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.ru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 +7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(383) 203 45 65</a:t>
            </a:r>
            <a:endParaRPr lang="ru-RU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Горячая линия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+7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(383) 227 06 01,</a:t>
            </a: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8 800 600 34 07</a:t>
            </a:r>
            <a:endParaRPr lang="ru-RU" altLang="ru-RU" sz="2800" dirty="0">
              <a:solidFill>
                <a:prstClr val="black"/>
              </a:solidFill>
            </a:endParaRPr>
          </a:p>
        </p:txBody>
      </p:sp>
      <p:sp>
        <p:nvSpPr>
          <p:cNvPr id="20" name="Rectangle 4"/>
          <p:cNvSpPr txBox="1">
            <a:spLocks noChangeArrowheads="1"/>
          </p:cNvSpPr>
          <p:nvPr/>
        </p:nvSpPr>
        <p:spPr>
          <a:xfrm>
            <a:off x="251521" y="1844674"/>
            <a:ext cx="8784530" cy="4680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80000"/>
              </a:lnSpc>
              <a:buFontTx/>
              <a:buNone/>
            </a:pPr>
            <a:endParaRPr lang="ru-RU" altLang="ru-RU" sz="2400" dirty="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74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6" y="4797365"/>
            <a:ext cx="1171037" cy="11710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135" y="4531132"/>
            <a:ext cx="1358472" cy="143727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35733" y="5129791"/>
            <a:ext cx="645040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50" b="1" i="1" dirty="0">
                <a:solidFill>
                  <a:schemeClr val="accent5">
                    <a:lumMod val="50000"/>
                  </a:schemeClr>
                </a:solidFill>
              </a:rPr>
              <a:t>Центр поддержки экспорта Новосибирской области</a:t>
            </a:r>
          </a:p>
          <a:p>
            <a:pPr algn="ctr"/>
            <a:r>
              <a:rPr lang="en-US" sz="1350" b="1" i="1" dirty="0">
                <a:solidFill>
                  <a:schemeClr val="accent5">
                    <a:lumMod val="50000"/>
                  </a:schemeClr>
                </a:solidFill>
              </a:rPr>
              <a:t>mbnso.ru / www.export54.ru</a:t>
            </a:r>
            <a:endParaRPr lang="ru-RU" sz="135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7706" y="2246238"/>
            <a:ext cx="2103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Консультации: </a:t>
            </a:r>
          </a:p>
          <a:p>
            <a:r>
              <a:rPr lang="ru-RU" sz="1050" i="1" dirty="0"/>
              <a:t>консультационные услуги по </a:t>
            </a:r>
          </a:p>
          <a:p>
            <a:r>
              <a:rPr lang="ru-RU" sz="1050" i="1" dirty="0"/>
              <a:t>тематике внешнеэкономической деятельности</a:t>
            </a:r>
            <a:endParaRPr lang="ru-RU" sz="105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473" y="2311554"/>
            <a:ext cx="567554" cy="56755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472" y="3196279"/>
            <a:ext cx="569162" cy="57563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83027" y="3039910"/>
            <a:ext cx="1721946" cy="761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Обучение:</a:t>
            </a:r>
          </a:p>
          <a:p>
            <a:r>
              <a:rPr lang="ru-RU" sz="1050" i="1" dirty="0"/>
              <a:t>организация и проведение</a:t>
            </a:r>
          </a:p>
          <a:p>
            <a:r>
              <a:rPr lang="ru-RU" sz="1050" i="1" dirty="0"/>
              <a:t>обучающих семинаров по </a:t>
            </a:r>
          </a:p>
          <a:p>
            <a:r>
              <a:rPr lang="ru-RU" sz="1050" i="1" dirty="0"/>
              <a:t>вопросам ведения ВЭД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8754" y="2311554"/>
            <a:ext cx="581706" cy="56306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560460" y="2273243"/>
            <a:ext cx="255332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участия в выставках:</a:t>
            </a:r>
          </a:p>
          <a:p>
            <a:r>
              <a:rPr lang="ru-RU" sz="1050" i="1" dirty="0"/>
              <a:t>помощь в участии СМСП в выставках</a:t>
            </a:r>
          </a:p>
          <a:p>
            <a:r>
              <a:rPr lang="ru-RU" sz="1050" i="1" dirty="0"/>
              <a:t>за рубежом и на территории РФ </a:t>
            </a: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78754" y="3196279"/>
            <a:ext cx="562090" cy="57563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540844" y="3165863"/>
            <a:ext cx="219643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Бизнес-миссии:</a:t>
            </a:r>
          </a:p>
          <a:p>
            <a:r>
              <a:rPr lang="ru-RU" sz="1050" i="1" dirty="0"/>
              <a:t>организация и проведение</a:t>
            </a:r>
          </a:p>
          <a:p>
            <a:r>
              <a:rPr lang="ru-RU" sz="1050" i="1" dirty="0"/>
              <a:t>международных поездок за рубеж</a:t>
            </a: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78754" y="4057723"/>
            <a:ext cx="600802" cy="625687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6579556" y="3978528"/>
            <a:ext cx="2310144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Прием иностранной делегации:</a:t>
            </a:r>
          </a:p>
          <a:p>
            <a:r>
              <a:rPr lang="ru-RU" sz="1050" i="1" dirty="0"/>
              <a:t>участие в программе приема иностранной делегации на территории НСО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5472" y="4057310"/>
            <a:ext cx="584078" cy="594033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899550" y="3909480"/>
            <a:ext cx="20949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Защита интеллектуальной</a:t>
            </a:r>
          </a:p>
          <a:p>
            <a:r>
              <a:rPr lang="ru-RU" sz="1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собственности:</a:t>
            </a:r>
          </a:p>
          <a:p>
            <a:r>
              <a:rPr lang="ru-RU" sz="1050" i="1" dirty="0"/>
              <a:t>содействие в обеспечении защиты интеллектуальной собственности за пределами РФ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27128" y="2311554"/>
            <a:ext cx="566684" cy="590647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3649514" y="2245058"/>
            <a:ext cx="2262158" cy="7617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Проведение исследований:</a:t>
            </a:r>
          </a:p>
          <a:p>
            <a:r>
              <a:rPr lang="ru-RU" sz="1050" i="1" dirty="0"/>
              <a:t>содействие в проведении </a:t>
            </a:r>
          </a:p>
          <a:p>
            <a:r>
              <a:rPr lang="ru-RU" sz="1050" i="1" dirty="0"/>
              <a:t>маркетинговых / патентных </a:t>
            </a:r>
          </a:p>
          <a:p>
            <a:r>
              <a:rPr lang="ru-RU" sz="1050" i="1" dirty="0"/>
              <a:t>исследований иностранных рынков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27128" y="3192098"/>
            <a:ext cx="576553" cy="57981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649515" y="3176589"/>
            <a:ext cx="200247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Поиск партнера:</a:t>
            </a:r>
          </a:p>
          <a:p>
            <a:r>
              <a:rPr lang="ru-RU" sz="1050" i="1" dirty="0"/>
              <a:t>содействие в поиске и подборе</a:t>
            </a:r>
          </a:p>
          <a:p>
            <a:r>
              <a:rPr lang="ru-RU" sz="1050" i="1" dirty="0"/>
              <a:t>иностранного партнера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27127" y="4098685"/>
            <a:ext cx="575498" cy="594033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3649515" y="3921697"/>
            <a:ext cx="21275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Перевод:</a:t>
            </a:r>
          </a:p>
          <a:p>
            <a:r>
              <a:rPr lang="ru-RU" sz="1050" i="1" dirty="0"/>
              <a:t>содействие в подготовке и </a:t>
            </a:r>
          </a:p>
          <a:p>
            <a:r>
              <a:rPr lang="ru-RU" sz="1050" i="1" dirty="0"/>
              <a:t>переводе на иностранные языки </a:t>
            </a:r>
          </a:p>
          <a:p>
            <a:r>
              <a:rPr lang="ru-RU" sz="1050" i="1" dirty="0"/>
              <a:t>презентационных и других </a:t>
            </a:r>
          </a:p>
          <a:p>
            <a:r>
              <a:rPr lang="ru-RU" sz="1050" i="1" dirty="0"/>
              <a:t>материалов </a:t>
            </a:r>
          </a:p>
        </p:txBody>
      </p:sp>
      <p:sp>
        <p:nvSpPr>
          <p:cNvPr id="36" name="Заголовок 1"/>
          <p:cNvSpPr txBox="1">
            <a:spLocks/>
          </p:cNvSpPr>
          <p:nvPr/>
        </p:nvSpPr>
        <p:spPr>
          <a:xfrm>
            <a:off x="1919566" y="1514213"/>
            <a:ext cx="6485153" cy="29243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1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услуги Центра поддержки экспорта </a:t>
            </a:r>
            <a:br>
              <a:rPr lang="ru-RU" sz="21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1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Новосибирской области</a:t>
            </a:r>
            <a:br>
              <a:rPr lang="ru-RU" sz="21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1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49"/>
            <a:ext cx="1914525" cy="1313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25346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4129</TotalTime>
  <Words>1553</Words>
  <Application>Microsoft Office PowerPoint</Application>
  <PresentationFormat>Экран (4:3)</PresentationFormat>
  <Paragraphs>227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Arial Narrow</vt:lpstr>
      <vt:lpstr>Calibri</vt:lpstr>
      <vt:lpstr>Century</vt:lpstr>
      <vt:lpstr>Tahoma</vt:lpstr>
      <vt:lpstr>Times New Roman</vt:lpstr>
      <vt:lpstr>Тема Office</vt:lpstr>
      <vt:lpstr>Малое и среднее предпринимательство  Новосибирской области http://msp.nso.ru www,mbnso.ru www.microfund.ru www.fondmsp.ru www.misp.nsk.ru</vt:lpstr>
      <vt:lpstr>Малое и среднее предпринимательство  Новосибирской области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Условия микрофинансирования</vt:lpstr>
      <vt:lpstr>Основные требования к заемщику</vt:lpstr>
      <vt:lpstr>Особенности предоставления микрозаймов</vt:lpstr>
      <vt:lpstr>Презентация PowerPoint</vt:lpstr>
      <vt:lpstr>Презентация PowerPoint</vt:lpstr>
      <vt:lpstr>Презентация PowerPoint</vt:lpstr>
      <vt:lpstr>ПРОГРАММЫ ФИНАНСИРОВАНИЯ ФРП НСО</vt:lpstr>
      <vt:lpstr>Условия программы “Проекты развития”  областные средства </vt:lpstr>
      <vt:lpstr>Процентная ставка программы  “Проекты развития”</vt:lpstr>
      <vt:lpstr>Подача заявки</vt:lpstr>
    </vt:vector>
  </TitlesOfParts>
  <Company>АГНОиПНО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Зеленцова Алсу Тагировна</dc:creator>
  <cp:lastModifiedBy>nso mb</cp:lastModifiedBy>
  <cp:revision>284</cp:revision>
  <cp:lastPrinted>2019-10-22T08:19:18Z</cp:lastPrinted>
  <dcterms:created xsi:type="dcterms:W3CDTF">2018-03-13T06:13:40Z</dcterms:created>
  <dcterms:modified xsi:type="dcterms:W3CDTF">2020-02-26T11:57:22Z</dcterms:modified>
</cp:coreProperties>
</file>