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63" r:id="rId1"/>
  </p:sldMasterIdLst>
  <p:notesMasterIdLst>
    <p:notesMasterId r:id="rId12"/>
  </p:notesMasterIdLst>
  <p:sldIdLst>
    <p:sldId id="653" r:id="rId2"/>
    <p:sldId id="655" r:id="rId3"/>
    <p:sldId id="665" r:id="rId4"/>
    <p:sldId id="666" r:id="rId5"/>
    <p:sldId id="649" r:id="rId6"/>
    <p:sldId id="661" r:id="rId7"/>
    <p:sldId id="648" r:id="rId8"/>
    <p:sldId id="659" r:id="rId9"/>
    <p:sldId id="662" r:id="rId10"/>
    <p:sldId id="597" r:id="rId11"/>
  </p:sldIdLst>
  <p:sldSz cx="9144000" cy="5143500" type="screen16x9"/>
  <p:notesSz cx="6797675" cy="9874250"/>
  <p:defaultTextStyle>
    <a:defPPr>
      <a:defRPr lang="ru-RU"/>
    </a:defPPr>
    <a:lvl1pPr marL="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AB5"/>
    <a:srgbClr val="FFFFFF"/>
    <a:srgbClr val="950003"/>
    <a:srgbClr val="BF0006"/>
    <a:srgbClr val="EDEEEF"/>
    <a:srgbClr val="376092"/>
    <a:srgbClr val="E4E5E6"/>
    <a:srgbClr val="3D7E0C"/>
    <a:srgbClr val="F7F7F7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3434" autoAdjust="0"/>
  </p:normalViewPr>
  <p:slideViewPr>
    <p:cSldViewPr showGuides="1">
      <p:cViewPr varScale="1">
        <p:scale>
          <a:sx n="123" d="100"/>
          <a:sy n="123" d="100"/>
        </p:scale>
        <p:origin x="-474" y="-90"/>
      </p:cViewPr>
      <p:guideLst>
        <p:guide orient="horz" pos="1620"/>
        <p:guide orient="horz" pos="759"/>
        <p:guide orient="horz" pos="237"/>
        <p:guide orient="horz" pos="3041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accent3">
            <a:lumMod val="20000"/>
            <a:lumOff val="80000"/>
          </a:schemeClr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4577546939229E-2"/>
          <c:y val="0.1007913588740091"/>
          <c:w val="0.85749227268398753"/>
          <c:h val="0.729073065276015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025205781610059E-3"/>
                  <c:y val="0.136222842290382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692775986146079E-5"/>
                  <c:y val="0.142416318833132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234</c:v>
                </c:pt>
                <c:pt idx="1">
                  <c:v>261.3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с вычетами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7.7833052698305484E-3"/>
                  <c:y val="0.130032291108511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23138938733816E-3"/>
                  <c:y val="0.148608332695442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180</c:v>
                </c:pt>
                <c:pt idx="1">
                  <c:v>214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 т.ч. к уплате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5.59421021267437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247760175895436E-3"/>
                  <c:y val="6.39338310019929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54</c:v>
                </c:pt>
                <c:pt idx="1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075968"/>
        <c:axId val="99077504"/>
        <c:axId val="0"/>
      </c:bar3DChart>
      <c:catAx>
        <c:axId val="9907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chemeClr val="accent1">
                    <a:lumMod val="75000"/>
                  </a:schemeClr>
                </a:solidFill>
              </a:defRPr>
            </a:pPr>
            <a:endParaRPr lang="ru-RU"/>
          </a:p>
        </c:txPr>
        <c:crossAx val="99077504"/>
        <c:crosses val="autoZero"/>
        <c:auto val="1"/>
        <c:lblAlgn val="ctr"/>
        <c:lblOffset val="100"/>
        <c:noMultiLvlLbl val="0"/>
      </c:catAx>
      <c:valAx>
        <c:axId val="99077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9075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83944168090371"/>
          <c:y val="9.3025221808138325E-2"/>
          <c:w val="0.17381866629684889"/>
          <c:h val="0.49157627727649433"/>
        </c:manualLayout>
      </c:layout>
      <c:overlay val="0"/>
      <c:txPr>
        <a:bodyPr/>
        <a:lstStyle/>
        <a:p>
          <a:pPr>
            <a:defRPr sz="1200" b="1">
              <a:solidFill>
                <a:schemeClr val="accent1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956396465966446E-2"/>
          <c:y val="4.5969171296093347E-2"/>
          <c:w val="0.77790799742388739"/>
          <c:h val="0.820401992931056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6385.6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7722.6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417152"/>
        <c:axId val="102418688"/>
      </c:barChart>
      <c:catAx>
        <c:axId val="10241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2418688"/>
        <c:crossesAt val="0"/>
        <c:auto val="1"/>
        <c:lblAlgn val="ctr"/>
        <c:lblOffset val="100"/>
        <c:noMultiLvlLbl val="0"/>
      </c:catAx>
      <c:valAx>
        <c:axId val="102418688"/>
        <c:scaling>
          <c:orientation val="minMax"/>
          <c:max val="80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02417152"/>
        <c:crosses val="autoZero"/>
        <c:crossBetween val="between"/>
        <c:majorUnit val="1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100031495878517E-2"/>
          <c:y val="0.41352823220568741"/>
          <c:w val="0.84891349868625177"/>
          <c:h val="0.555981797668883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51000"/>
                    <a:satMod val="130000"/>
                  </a:schemeClr>
                </a:gs>
                <a:gs pos="80000">
                  <a:schemeClr val="accent4">
                    <a:shade val="93000"/>
                    <a:satMod val="130000"/>
                  </a:schemeClr>
                </a:gs>
                <a:gs pos="100000">
                  <a:schemeClr val="accent4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1236.7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1235.7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790336"/>
        <c:axId val="111796224"/>
      </c:barChart>
      <c:catAx>
        <c:axId val="11179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1796224"/>
        <c:crosses val="autoZero"/>
        <c:auto val="1"/>
        <c:lblAlgn val="ctr"/>
        <c:lblOffset val="100"/>
        <c:noMultiLvlLbl val="0"/>
      </c:catAx>
      <c:valAx>
        <c:axId val="111796224"/>
        <c:scaling>
          <c:orientation val="minMax"/>
          <c:max val="8000"/>
        </c:scaling>
        <c:delete val="1"/>
        <c:axPos val="l"/>
        <c:numFmt formatCode="General" sourceLinked="1"/>
        <c:majorTickMark val="out"/>
        <c:minorTickMark val="none"/>
        <c:tickLblPos val="nextTo"/>
        <c:crossAx val="111790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0.27382</cdr:x>
      <cdr:y>0.6845</cdr:y>
    </cdr:from>
    <cdr:to>
      <cdr:x>0.43805</cdr:x>
      <cdr:y>0.84901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140303" y="1087769"/>
          <a:ext cx="1283670" cy="2614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</a:t>
          </a:r>
          <a:r>
            <a:rPr lang="en-US" sz="1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</a:t>
          </a:r>
          <a:r>
            <a:rPr lang="ru-RU" sz="1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        23%</a:t>
          </a:r>
          <a:endParaRPr lang="ru-RU" sz="13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0.37681</cdr:x>
      <cdr:y>0.26342</cdr:y>
    </cdr:from>
    <cdr:to>
      <cdr:x>0.52451</cdr:x>
      <cdr:y>0.41462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945290" y="418605"/>
          <a:ext cx="1154492" cy="24027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hemeClr val="accent1"/>
        </a:lnRef>
        <a:fillRef xmlns:a="http://schemas.openxmlformats.org/drawingml/2006/main" idx="1001">
          <a:schemeClr val="dk2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b="1" u="sng" dirty="0" smtClean="0">
              <a:solidFill>
                <a:schemeClr val="accent1">
                  <a:lumMod val="75000"/>
                </a:schemeClr>
              </a:solidFill>
            </a:rPr>
            <a:t>+ </a:t>
          </a:r>
          <a:r>
            <a:rPr lang="en-US" sz="1400" b="1" u="sng" dirty="0" smtClean="0">
              <a:solidFill>
                <a:schemeClr val="accent1">
                  <a:lumMod val="75000"/>
                </a:schemeClr>
              </a:solidFill>
            </a:rPr>
            <a:t>27</a:t>
          </a:r>
          <a:r>
            <a:rPr lang="ru-RU" sz="1400" b="1" u="sng" dirty="0" smtClean="0">
              <a:solidFill>
                <a:schemeClr val="accent1">
                  <a:lumMod val="75000"/>
                </a:schemeClr>
              </a:solidFill>
            </a:rPr>
            <a:t>,</a:t>
          </a:r>
          <a:r>
            <a:rPr lang="en-US" sz="1400" b="1" u="sng" dirty="0" smtClean="0">
              <a:solidFill>
                <a:schemeClr val="accent1">
                  <a:lumMod val="75000"/>
                </a:schemeClr>
              </a:solidFill>
            </a:rPr>
            <a:t>3</a:t>
          </a:r>
          <a:endParaRPr lang="ru-RU" sz="1400" b="1" u="sng" dirty="0">
            <a:solidFill>
              <a:schemeClr val="accent1">
                <a:lumMod val="75000"/>
              </a:schemeClr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2" y="19"/>
            <a:ext cx="2945660" cy="493713"/>
          </a:xfrm>
          <a:prstGeom prst="rect">
            <a:avLst/>
          </a:prstGeom>
        </p:spPr>
        <p:txBody>
          <a:bodyPr vert="horz" lIns="91921" tIns="45962" rIns="91921" bIns="45962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63" y="19"/>
            <a:ext cx="2945660" cy="493713"/>
          </a:xfrm>
          <a:prstGeom prst="rect">
            <a:avLst/>
          </a:prstGeom>
        </p:spPr>
        <p:txBody>
          <a:bodyPr vert="horz" lIns="91921" tIns="45962" rIns="91921" bIns="4596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41363"/>
            <a:ext cx="6591300" cy="37068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21" tIns="45962" rIns="91921" bIns="45962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690297"/>
            <a:ext cx="5438140" cy="4443413"/>
          </a:xfrm>
          <a:prstGeom prst="rect">
            <a:avLst/>
          </a:prstGeom>
        </p:spPr>
        <p:txBody>
          <a:bodyPr vert="horz" lIns="91921" tIns="45962" rIns="91921" bIns="4596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2" y="9378854"/>
            <a:ext cx="2945660" cy="493713"/>
          </a:xfrm>
          <a:prstGeom prst="rect">
            <a:avLst/>
          </a:prstGeom>
        </p:spPr>
        <p:txBody>
          <a:bodyPr vert="horz" lIns="91921" tIns="45962" rIns="91921" bIns="45962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63" y="9378854"/>
            <a:ext cx="2945660" cy="493713"/>
          </a:xfrm>
          <a:prstGeom prst="rect">
            <a:avLst/>
          </a:prstGeom>
        </p:spPr>
        <p:txBody>
          <a:bodyPr vert="horz" lIns="91921" tIns="45962" rIns="91921" bIns="4596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004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00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011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015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018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023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6027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4030" algn="l" defTabSz="816008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7950" y="741363"/>
            <a:ext cx="6581775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16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188" y="741363"/>
            <a:ext cx="6591300" cy="37068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5873" indent="-286876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7499" indent="-229499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6500" indent="-229499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65498" indent="-229499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24497" indent="-229499" defTabSz="10455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83496" indent="-229499" defTabSz="10455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42497" indent="-229499" defTabSz="10455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01498" indent="-229499" defTabSz="10455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5500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45500"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4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6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6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503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004" indent="0">
              <a:buNone/>
              <a:defRPr sz="2500"/>
            </a:lvl2pPr>
            <a:lvl3pPr marL="816008" indent="0">
              <a:buNone/>
              <a:defRPr sz="2100"/>
            </a:lvl3pPr>
            <a:lvl4pPr marL="1224011" indent="0">
              <a:buNone/>
              <a:defRPr sz="1800"/>
            </a:lvl4pPr>
            <a:lvl5pPr marL="1632015" indent="0">
              <a:buNone/>
              <a:defRPr sz="1800"/>
            </a:lvl5pPr>
            <a:lvl6pPr marL="2040018" indent="0">
              <a:buNone/>
              <a:defRPr sz="1800"/>
            </a:lvl6pPr>
            <a:lvl7pPr marL="2448023" indent="0">
              <a:buNone/>
              <a:defRPr sz="1800"/>
            </a:lvl7pPr>
            <a:lvl8pPr marL="2856027" indent="0">
              <a:buNone/>
              <a:defRPr sz="1800"/>
            </a:lvl8pPr>
            <a:lvl9pPr marL="326403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3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185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14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28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1920" indent="2485">
              <a:defRPr>
                <a:latin typeface="+mj-lt"/>
              </a:defRPr>
            </a:lvl2pPr>
            <a:lvl3pPr marL="491808" indent="-203678">
              <a:tabLst/>
              <a:defRPr>
                <a:latin typeface="+mj-lt"/>
              </a:defRPr>
            </a:lvl3pPr>
            <a:lvl4pPr marL="0" indent="2819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36" tIns="35768" rIns="71536" bIns="35768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6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205155"/>
            <a:ext cx="7320689" cy="3621940"/>
          </a:xfrm>
        </p:spPr>
        <p:txBody>
          <a:bodyPr/>
          <a:lstStyle>
            <a:lvl1pPr marL="284405" indent="0">
              <a:buFontTx/>
              <a:buNone/>
              <a:defRPr b="1">
                <a:latin typeface="+mj-lt"/>
              </a:defRPr>
            </a:lvl1pPr>
            <a:lvl2pPr marL="284405" indent="0">
              <a:defRPr>
                <a:latin typeface="+mj-lt"/>
              </a:defRPr>
            </a:lvl2pPr>
            <a:lvl3pPr marL="491808" indent="-203678">
              <a:defRPr>
                <a:latin typeface="+mj-lt"/>
              </a:defRPr>
            </a:lvl3pPr>
            <a:lvl4pPr marL="0" indent="281920">
              <a:defRPr>
                <a:latin typeface="+mj-lt"/>
              </a:defRPr>
            </a:lvl4pPr>
            <a:lvl5pPr marL="112271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0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027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2572290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0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0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0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01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01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02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602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403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210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252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004" indent="0">
              <a:buNone/>
              <a:defRPr sz="1800" b="1"/>
            </a:lvl2pPr>
            <a:lvl3pPr marL="816008" indent="0">
              <a:buNone/>
              <a:defRPr sz="1600" b="1"/>
            </a:lvl3pPr>
            <a:lvl4pPr marL="1224011" indent="0">
              <a:buNone/>
              <a:defRPr sz="1400" b="1"/>
            </a:lvl4pPr>
            <a:lvl5pPr marL="1632015" indent="0">
              <a:buNone/>
              <a:defRPr sz="1400" b="1"/>
            </a:lvl5pPr>
            <a:lvl6pPr marL="2040018" indent="0">
              <a:buNone/>
              <a:defRPr sz="1400" b="1"/>
            </a:lvl6pPr>
            <a:lvl7pPr marL="2448023" indent="0">
              <a:buNone/>
              <a:defRPr sz="1400" b="1"/>
            </a:lvl7pPr>
            <a:lvl8pPr marL="2856027" indent="0">
              <a:buNone/>
              <a:defRPr sz="1400" b="1"/>
            </a:lvl8pPr>
            <a:lvl9pPr marL="326403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661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7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99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004" indent="0">
              <a:buNone/>
              <a:defRPr sz="1100"/>
            </a:lvl2pPr>
            <a:lvl3pPr marL="816008" indent="0">
              <a:buNone/>
              <a:defRPr sz="900"/>
            </a:lvl3pPr>
            <a:lvl4pPr marL="1224011" indent="0">
              <a:buNone/>
              <a:defRPr sz="800"/>
            </a:lvl4pPr>
            <a:lvl5pPr marL="1632015" indent="0">
              <a:buNone/>
              <a:defRPr sz="800"/>
            </a:lvl5pPr>
            <a:lvl6pPr marL="2040018" indent="0">
              <a:buNone/>
              <a:defRPr sz="800"/>
            </a:lvl6pPr>
            <a:lvl7pPr marL="2448023" indent="0">
              <a:buNone/>
              <a:defRPr sz="800"/>
            </a:lvl7pPr>
            <a:lvl8pPr marL="2856027" indent="0">
              <a:buNone/>
              <a:defRPr sz="800"/>
            </a:lvl8pPr>
            <a:lvl9pPr marL="326403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89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367517"/>
            <a:ext cx="7343873" cy="832711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200150"/>
            <a:ext cx="7343873" cy="3626943"/>
          </a:xfrm>
          <a:prstGeom prst="rect">
            <a:avLst/>
          </a:prstGeom>
        </p:spPr>
        <p:txBody>
          <a:bodyPr vert="horz" lIns="81601" tIns="40801" rIns="81601" bIns="40801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601" tIns="40801" rIns="81601" bIns="40801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vert="horz" lIns="81601" tIns="40801" rIns="81601" bIns="40801" rtlCol="0" anchor="ctr">
            <a:normAutofit/>
          </a:bodyPr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93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l" defTabSz="816008" rtl="0" eaLnBrk="1" latinLnBrk="0" hangingPunct="1">
        <a:lnSpc>
          <a:spcPts val="4068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405" indent="0" algn="l" defTabSz="816008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405" indent="0" algn="l" defTabSz="816008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631" indent="-203678" algn="l" defTabSz="816008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920" algn="just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712" indent="0" algn="l" defTabSz="816008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021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024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029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032" indent="-204002" algn="l" defTabSz="81600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004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00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011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015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018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023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027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030" algn="l" defTabSz="81600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716916" y="1396159"/>
            <a:ext cx="7772400" cy="1102519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latin typeface="Trebuchet MS" pitchFamily="34" charset="0"/>
              </a:rPr>
              <a:t>УФНС России по Новосибирской области</a:t>
            </a:r>
            <a:endParaRPr lang="ru-RU" sz="1900" b="0" dirty="0"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ts val="1600"/>
              </a:lnSpc>
            </a:pPr>
            <a:r>
              <a:rPr lang="ru-RU" sz="16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Старш</a:t>
            </a: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й </a:t>
            </a: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государственный налоговый инспектор отдела налогообложения доходов физических лиц </a:t>
            </a:r>
          </a:p>
          <a:p>
            <a:pPr>
              <a:lnSpc>
                <a:spcPts val="1600"/>
              </a:lnSpc>
            </a:pPr>
            <a:r>
              <a:rPr lang="ru-RU" sz="1600" b="1" dirty="0">
                <a:latin typeface="Calibri" panose="020F0502020204030204" pitchFamily="34" charset="0"/>
                <a:cs typeface="Times New Roman" panose="02020603050405020304" pitchFamily="18" charset="0"/>
              </a:rPr>
              <a:t>и администрирования страховых взносов</a:t>
            </a:r>
          </a:p>
          <a:p>
            <a:pPr>
              <a:lnSpc>
                <a:spcPts val="1600"/>
              </a:lnSpc>
            </a:pPr>
            <a:r>
              <a:rPr lang="ru-RU" sz="1600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Шиповалова Ксения Сергеевна</a:t>
            </a:r>
            <a:endParaRPr lang="ru-RU" sz="16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4558" y="4731549"/>
            <a:ext cx="2077120" cy="287682"/>
          </a:xfrm>
          <a:prstGeom prst="rect">
            <a:avLst/>
          </a:prstGeom>
        </p:spPr>
        <p:txBody>
          <a:bodyPr wrap="none" lIns="71539" tIns="35770" rIns="71539" bIns="35770">
            <a:spAutoFit/>
          </a:bodyPr>
          <a:lstStyle/>
          <a:p>
            <a:pPr algn="ctr" defTabSz="914125">
              <a:defRPr/>
            </a:pPr>
            <a:r>
              <a:rPr lang="ru-RU" sz="1400" dirty="0">
                <a:solidFill>
                  <a:prstClr val="white"/>
                </a:solidFill>
              </a:rPr>
              <a:t>       </a:t>
            </a:r>
            <a:r>
              <a:rPr lang="en-US" sz="1400" dirty="0" smtClean="0">
                <a:solidFill>
                  <a:prstClr val="white"/>
                </a:solidFill>
              </a:rPr>
              <a:t>2</a:t>
            </a:r>
            <a:r>
              <a:rPr lang="ru-RU" sz="1400" dirty="0" smtClean="0">
                <a:solidFill>
                  <a:prstClr val="white"/>
                </a:solidFill>
              </a:rPr>
              <a:t>7</a:t>
            </a:r>
            <a:r>
              <a:rPr lang="en-US" sz="1400" dirty="0" smtClean="0">
                <a:solidFill>
                  <a:prstClr val="white"/>
                </a:solidFill>
              </a:rPr>
              <a:t> </a:t>
            </a:r>
            <a:r>
              <a:rPr lang="ru-RU" sz="1400" dirty="0" smtClean="0">
                <a:solidFill>
                  <a:prstClr val="white"/>
                </a:solidFill>
              </a:rPr>
              <a:t>февраля 2020 </a:t>
            </a:r>
            <a:r>
              <a:rPr lang="ru-RU" sz="1400" dirty="0">
                <a:solidFill>
                  <a:prstClr val="white"/>
                </a:solidFill>
              </a:rPr>
              <a:t>года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8634" y="2326835"/>
            <a:ext cx="8708076" cy="892987"/>
          </a:xfrm>
          <a:prstGeom prst="rect">
            <a:avLst/>
          </a:prstGeom>
        </p:spPr>
        <p:txBody>
          <a:bodyPr vert="horz" lIns="81371" tIns="40686" rIns="81371" bIns="40686" rtlCol="0">
            <a:noAutofit/>
          </a:bodyPr>
          <a:lstStyle>
            <a:lvl1pPr marL="0" indent="0" algn="ctr" defTabSz="813909" rtl="0" eaLnBrk="1" latinLnBrk="0" hangingPunct="1">
              <a:spcBef>
                <a:spcPct val="20000"/>
              </a:spcBef>
              <a:buFont typeface="+mj-lt"/>
              <a:buNone/>
              <a:defRPr sz="2500" b="0" i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06957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3909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20861" indent="0" algn="ctr" defTabSz="813909" rtl="0" eaLnBrk="1" latinLnBrk="0" hangingPunct="1">
              <a:lnSpc>
                <a:spcPts val="1899"/>
              </a:lnSpc>
              <a:spcBef>
                <a:spcPts val="400"/>
              </a:spcBef>
              <a:buFont typeface="Arial" pitchFamily="34" charset="0"/>
              <a:buNone/>
              <a:tabLst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27817" indent="0" algn="ctr" defTabSz="813909" rtl="0" eaLnBrk="1" latinLnBrk="0" hangingPunct="1">
              <a:lnSpc>
                <a:spcPts val="1800"/>
              </a:lnSpc>
              <a:spcBef>
                <a:spcPts val="400"/>
              </a:spcBef>
              <a:buFont typeface="Arial" pitchFamily="34" charset="0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034771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441726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48677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255632" indent="0" algn="ctr" defTabSz="813909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/>
              <a:t>«Администрирование </a:t>
            </a:r>
            <a:r>
              <a:rPr lang="ru-RU" sz="1800" b="1" dirty="0"/>
              <a:t>налога на доходы физических лиц (НДФЛ). Порядок декларирования доходов физическими лицами, срок уплаты НДФЛ. Предоставление налоговых вычетов по НДФЛ</a:t>
            </a:r>
            <a:r>
              <a:rPr lang="ru-RU" sz="1800" b="1" dirty="0" smtClean="0"/>
              <a:t>»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prstClr val="white"/>
                </a:solidFill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prstClr val="white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0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178" y="3586304"/>
            <a:ext cx="485979" cy="145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14" y="951381"/>
            <a:ext cx="1096846" cy="86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3531" y="104714"/>
            <a:ext cx="8785625" cy="4938356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0" tIns="40815" rIns="81630" bIns="40815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39103" y="2361225"/>
            <a:ext cx="7819097" cy="580090"/>
          </a:xfrm>
          <a:prstGeom prst="rect">
            <a:avLst/>
          </a:prstGeom>
          <a:noFill/>
        </p:spPr>
        <p:txBody>
          <a:bodyPr lIns="71561" tIns="35780" rIns="71561" bIns="35780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3300" b="1" dirty="0">
                <a:solidFill>
                  <a:srgbClr val="005AA9"/>
                </a:solidFill>
                <a:latin typeface="Trebuchet MS" panose="020B0603020202020204" pitchFamily="34" charset="0"/>
                <a:ea typeface="+mj-ea"/>
                <a:cs typeface="+mj-cs"/>
              </a:rPr>
              <a:t>Благодарю за внимание!</a:t>
            </a:r>
            <a:endParaRPr lang="ru-RU" altLang="ru-RU" sz="2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82283" flipH="1">
            <a:off x="2870590" y="825762"/>
            <a:ext cx="2718759" cy="112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28113973"/>
              </p:ext>
            </p:extLst>
          </p:nvPr>
        </p:nvGraphicFramePr>
        <p:xfrm>
          <a:off x="715979" y="918199"/>
          <a:ext cx="7816462" cy="15891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846570658"/>
              </p:ext>
            </p:extLst>
          </p:nvPr>
        </p:nvGraphicFramePr>
        <p:xfrm>
          <a:off x="5000052" y="3542237"/>
          <a:ext cx="3816424" cy="1316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716627590"/>
              </p:ext>
            </p:extLst>
          </p:nvPr>
        </p:nvGraphicFramePr>
        <p:xfrm>
          <a:off x="538496" y="3414316"/>
          <a:ext cx="3756047" cy="1477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5F78A44-A5D6-4D89-AE7E-6917F6A6EEFF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3" y="3359794"/>
            <a:ext cx="1253515" cy="363734"/>
          </a:xfrm>
          <a:prstGeom prst="rect">
            <a:avLst/>
          </a:prstGeom>
        </p:spPr>
        <p:txBody>
          <a:bodyPr vert="horz" wrap="square" lIns="104274" tIns="52137" rIns="104274" bIns="52137" rtlCol="0" anchor="ctr">
            <a:noAutofit/>
          </a:bodyPr>
          <a:lstStyle/>
          <a:p>
            <a:pPr algn="ctr" defTabSz="1042743">
              <a:spcBef>
                <a:spcPct val="0"/>
              </a:spcBef>
            </a:pPr>
            <a:r>
              <a:rPr lang="ru-RU" sz="1600" b="1" u="sng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К </a:t>
            </a:r>
            <a:r>
              <a:rPr lang="ru-RU" sz="1600" b="1" u="sng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уплате </a:t>
            </a:r>
            <a:endParaRPr lang="ru-RU" sz="1600" b="1" u="sng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02792" y="3291830"/>
            <a:ext cx="1397731" cy="335562"/>
          </a:xfrm>
          <a:prstGeom prst="rect">
            <a:avLst/>
          </a:prstGeom>
        </p:spPr>
        <p:txBody>
          <a:bodyPr vert="horz" wrap="square" lIns="104274" tIns="52137" rIns="104274" bIns="52137" rtlCol="0" anchor="ctr">
            <a:noAutofit/>
          </a:bodyPr>
          <a:lstStyle/>
          <a:p>
            <a:pPr algn="ctr" defTabSz="1042743">
              <a:spcBef>
                <a:spcPct val="0"/>
              </a:spcBef>
            </a:pPr>
            <a:r>
              <a:rPr lang="ru-RU" sz="1600" b="1" u="sng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К</a:t>
            </a:r>
            <a:r>
              <a:rPr lang="ru-RU" sz="1600" b="1" u="sng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 возврату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022949" y="4680018"/>
            <a:ext cx="615745" cy="2449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201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8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949386" y="4680018"/>
            <a:ext cx="615745" cy="2115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201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9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852079" y="4027057"/>
            <a:ext cx="810358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7 722,6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22949" y="4206031"/>
            <a:ext cx="763460" cy="249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6385,6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36909" y="4743149"/>
            <a:ext cx="615745" cy="133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201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8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441139" y="4720659"/>
            <a:ext cx="615745" cy="178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201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58264" y="779687"/>
            <a:ext cx="4072558" cy="29093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Количество деклараций  тыс. шт.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38714" y="2272259"/>
            <a:ext cx="550043" cy="337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5054604" y="1999068"/>
            <a:ext cx="1448188" cy="2731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           18%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88955" y="3226953"/>
            <a:ext cx="1154520" cy="4749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104274" tIns="52137" rIns="104274" bIns="52137" rtlCol="0" anchor="ctr">
            <a:noAutofit/>
          </a:bodyPr>
          <a:lstStyle/>
          <a:p>
            <a:pPr algn="ctr" defTabSz="1042743"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НДФЛ </a:t>
            </a:r>
          </a:p>
          <a:p>
            <a:pPr algn="ctr" defTabSz="1042743"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млн. руб.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57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27220" flipH="1" flipV="1">
            <a:off x="5916596" y="3441046"/>
            <a:ext cx="828450" cy="48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2356390" y="4318692"/>
            <a:ext cx="1711553" cy="2156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235,7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3568" y="4238947"/>
            <a:ext cx="1561031" cy="315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1236,7</a:t>
            </a:r>
            <a:endParaRPr lang="ru-RU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88757" y="3800507"/>
            <a:ext cx="864096" cy="3345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,0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65131" y="3570546"/>
            <a:ext cx="885548" cy="305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+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1337,0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354" flipV="1">
            <a:off x="1923982" y="3785955"/>
            <a:ext cx="710344" cy="482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углом 8"/>
          <p:cNvSpPr/>
          <p:nvPr/>
        </p:nvSpPr>
        <p:spPr>
          <a:xfrm rot="5400000">
            <a:off x="5680817" y="2879573"/>
            <a:ext cx="258655" cy="1219095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4375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Стрелка углом 38"/>
          <p:cNvSpPr/>
          <p:nvPr/>
        </p:nvSpPr>
        <p:spPr>
          <a:xfrm rot="16200000" flipH="1">
            <a:off x="3228969" y="2892285"/>
            <a:ext cx="258655" cy="1219095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43750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5" name="Picture 93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9750"/>
            <a:ext cx="564345" cy="564345"/>
          </a:xfrm>
          <a:prstGeom prst="rect">
            <a:avLst/>
          </a:prstGeom>
        </p:spPr>
      </p:pic>
      <p:sp>
        <p:nvSpPr>
          <p:cNvPr id="43" name="Скругленный прямоугольник 42"/>
          <p:cNvSpPr/>
          <p:nvPr/>
        </p:nvSpPr>
        <p:spPr>
          <a:xfrm>
            <a:off x="1115616" y="2609750"/>
            <a:ext cx="7572559" cy="53874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60089" tIns="30045" rIns="60089" bIns="30045">
            <a:noAutofit/>
          </a:bodyPr>
          <a:lstStyle/>
          <a:p>
            <a:pPr algn="ctr" defTabSz="1043056">
              <a:spcBef>
                <a:spcPct val="0"/>
              </a:spcBef>
              <a:defRPr/>
            </a:pPr>
            <a:r>
              <a:rPr lang="ru-RU" sz="1200" b="1" i="1" spc="40" dirty="0" smtClean="0">
                <a:latin typeface="Times New Roman"/>
                <a:ea typeface="Times New Roman"/>
              </a:rPr>
              <a:t>214 </a:t>
            </a:r>
            <a:r>
              <a:rPr lang="ru-RU" sz="1200" b="1" i="1" spc="40" dirty="0">
                <a:latin typeface="Times New Roman"/>
                <a:ea typeface="Times New Roman"/>
              </a:rPr>
              <a:t>тыс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. </a:t>
            </a:r>
            <a:r>
              <a:rPr lang="ru-RU" sz="1200" b="1" i="1" spc="40" dirty="0">
                <a:latin typeface="Times New Roman"/>
                <a:ea typeface="Times New Roman"/>
              </a:rPr>
              <a:t>деклараций </a:t>
            </a:r>
            <a:r>
              <a:rPr lang="en-US" sz="1200" b="1" i="1" spc="40" dirty="0" smtClean="0">
                <a:latin typeface="Times New Roman"/>
                <a:ea typeface="Times New Roman"/>
              </a:rPr>
              <a:t>(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82</a:t>
            </a:r>
            <a:r>
              <a:rPr lang="en-US" sz="1200" b="1" i="1" spc="40" dirty="0" smtClean="0">
                <a:latin typeface="Times New Roman"/>
                <a:ea typeface="Times New Roman"/>
              </a:rPr>
              <a:t>%) 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представлено </a:t>
            </a:r>
            <a:r>
              <a:rPr lang="ru-RU" sz="1200" b="1" i="1" spc="40" dirty="0">
                <a:latin typeface="Times New Roman"/>
                <a:ea typeface="Times New Roman"/>
              </a:rPr>
              <a:t>в 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2019 году </a:t>
            </a:r>
            <a:r>
              <a:rPr lang="ru-RU" sz="1200" b="1" i="1" u="sng" spc="40" dirty="0">
                <a:latin typeface="Times New Roman"/>
                <a:ea typeface="Times New Roman"/>
              </a:rPr>
              <a:t>исключительно с целью получения </a:t>
            </a:r>
            <a:r>
              <a:rPr lang="ru-RU" sz="1200" b="1" i="1" u="sng" spc="40" dirty="0" smtClean="0">
                <a:latin typeface="Times New Roman"/>
                <a:ea typeface="Times New Roman"/>
              </a:rPr>
              <a:t>налоговых вычетов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, что на </a:t>
            </a:r>
            <a:r>
              <a:rPr lang="en-US" sz="1200" b="1" i="1" spc="40" dirty="0" smtClean="0">
                <a:latin typeface="Times New Roman"/>
                <a:ea typeface="Times New Roman"/>
              </a:rPr>
              <a:t>5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 </a:t>
            </a:r>
            <a:r>
              <a:rPr lang="ru-RU" sz="1200" b="1" i="1" spc="40" dirty="0" err="1" smtClean="0">
                <a:latin typeface="Times New Roman"/>
                <a:ea typeface="Times New Roman"/>
              </a:rPr>
              <a:t>п.п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. </a:t>
            </a:r>
            <a:r>
              <a:rPr lang="en-US" sz="1200" b="1" i="1" spc="40" dirty="0" smtClean="0">
                <a:latin typeface="Times New Roman"/>
                <a:ea typeface="Times New Roman"/>
              </a:rPr>
              <a:t> 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больше, чем </a:t>
            </a:r>
            <a:r>
              <a:rPr lang="ru-RU" sz="1200" b="1" i="1" spc="40" dirty="0">
                <a:latin typeface="Times New Roman"/>
                <a:ea typeface="Times New Roman"/>
              </a:rPr>
              <a:t>было </a:t>
            </a:r>
            <a:r>
              <a:rPr lang="ru-RU" sz="1200" b="1" i="1" spc="40" dirty="0" smtClean="0">
                <a:latin typeface="Times New Roman"/>
                <a:ea typeface="Times New Roman"/>
              </a:rPr>
              <a:t>представлено в 2018 году – 180 тыс. деклараций (77%).</a:t>
            </a:r>
            <a:endParaRPr lang="ru-RU" sz="1200" b="1" i="1" spc="40" dirty="0">
              <a:latin typeface="Times New Roman"/>
              <a:ea typeface="Times New Roman"/>
            </a:endParaRPr>
          </a:p>
        </p:txBody>
      </p:sp>
      <p:sp>
        <p:nvSpPr>
          <p:cNvPr id="44" name="Заголовок 2"/>
          <p:cNvSpPr txBox="1">
            <a:spLocks/>
          </p:cNvSpPr>
          <p:nvPr/>
        </p:nvSpPr>
        <p:spPr>
          <a:xfrm>
            <a:off x="281739" y="308695"/>
            <a:ext cx="8568952" cy="373881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algn="l" defTabSz="816296" rtl="0" eaLnBrk="1" latinLnBrk="0" hangingPunct="1">
              <a:spcBef>
                <a:spcPct val="0"/>
              </a:spcBef>
              <a:buNone/>
              <a:defRPr sz="38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Основные показатели </a:t>
            </a:r>
            <a:r>
              <a:rPr lang="ru-RU" sz="2000" dirty="0"/>
              <a:t>декларационной </a:t>
            </a:r>
            <a:r>
              <a:rPr lang="ru-RU" sz="2000" dirty="0" smtClean="0"/>
              <a:t>кампании 2019 года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0457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!ШИПЛЮК\ДОКЛАДЫ\картинки для презентации\obligacii_gosudr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70" y="2149822"/>
            <a:ext cx="761611" cy="50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!ШИПЛЮК\ДОКЛАДЫ\картинки для презентации\Джекпо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2" y="3595528"/>
            <a:ext cx="769172" cy="51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!ШИПЛЮК\ДОКЛАДЫ\картинки для презентации\giv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18" y="2675738"/>
            <a:ext cx="786592" cy="58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!ШИПЛЮК\ДОКЛАДЫ\картинки для презентации\рен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77" y="3273864"/>
            <a:ext cx="742066" cy="46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!ШИПЛЮК\ДОКЛАДЫ\картинки для презентации\лад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66" y="1593248"/>
            <a:ext cx="682695" cy="51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!ШИПЛЮК\ДОКЛАДЫ\картинки для презентации\картинки домиков\дом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74" y="994696"/>
            <a:ext cx="762079" cy="5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41613" y="339502"/>
            <a:ext cx="7226227" cy="61555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Категории физических лиц, обязанные декларировать полученные доходы:</a:t>
            </a:r>
            <a:endParaRPr lang="ru-RU" altLang="zh-CN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227046" y="956160"/>
            <a:ext cx="7083071" cy="666042"/>
            <a:chOff x="943626" y="1038705"/>
            <a:chExt cx="7503793" cy="53341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943626" y="1038705"/>
              <a:ext cx="7503793" cy="533410"/>
              <a:chOff x="364583" y="1059582"/>
              <a:chExt cx="4126347" cy="533410"/>
            </a:xfrm>
          </p:grpSpPr>
          <p:sp>
            <p:nvSpPr>
              <p:cNvPr id="9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10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11" name="TextBox 47"/>
              <p:cNvSpPr txBox="1">
                <a:spLocks noChangeArrowheads="1"/>
              </p:cNvSpPr>
              <p:nvPr/>
            </p:nvSpPr>
            <p:spPr bwMode="auto">
              <a:xfrm>
                <a:off x="364583" y="1069772"/>
                <a:ext cx="162632" cy="52322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14" name="TextBox 6"/>
            <p:cNvSpPr txBox="1"/>
            <p:nvPr/>
          </p:nvSpPr>
          <p:spPr>
            <a:xfrm>
              <a:off x="1269463" y="1067102"/>
              <a:ext cx="6902938" cy="43088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от продажи недвижимого имущества (квартир, домов, земельных участков), находящегося в собственности </a:t>
              </a:r>
              <a:r>
                <a:rPr lang="ru-RU" altLang="zh-CN" sz="1400" b="1" kern="0" dirty="0" smtClean="0">
                  <a:solidFill>
                    <a:srgbClr val="FF0000"/>
                  </a:solidFill>
                  <a:ea typeface="微软雅黑" pitchFamily="34" charset="-122"/>
                </a:rPr>
                <a:t>менее 5 лет;</a:t>
              </a:r>
              <a:endParaRPr lang="ru-RU" altLang="zh-CN" sz="1400" b="1" kern="0" dirty="0">
                <a:solidFill>
                  <a:srgbClr val="FF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227736" y="1564112"/>
            <a:ext cx="7082382" cy="665736"/>
            <a:chOff x="944357" y="1038705"/>
            <a:chExt cx="7503062" cy="536208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944357" y="1038705"/>
              <a:ext cx="7503062" cy="536208"/>
              <a:chOff x="364985" y="1059582"/>
              <a:chExt cx="4125945" cy="536208"/>
            </a:xfrm>
          </p:grpSpPr>
          <p:sp>
            <p:nvSpPr>
              <p:cNvPr id="19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20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21" name="TextBox 47"/>
              <p:cNvSpPr txBox="1">
                <a:spLocks noChangeArrowheads="1"/>
              </p:cNvSpPr>
              <p:nvPr/>
            </p:nvSpPr>
            <p:spPr bwMode="auto">
              <a:xfrm>
                <a:off x="364985" y="1072570"/>
                <a:ext cx="162632" cy="52322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18" name="TextBox 6"/>
            <p:cNvSpPr txBox="1"/>
            <p:nvPr/>
          </p:nvSpPr>
          <p:spPr>
            <a:xfrm>
              <a:off x="1269463" y="1109019"/>
              <a:ext cx="6902938" cy="347052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от продажи иного имущества, включая гаражи и транспортные средства, находящегося в собственности </a:t>
              </a:r>
              <a:r>
                <a:rPr lang="ru-RU" altLang="zh-CN" sz="1400" b="1" kern="0" dirty="0" smtClean="0">
                  <a:solidFill>
                    <a:srgbClr val="FF0000"/>
                  </a:solidFill>
                  <a:ea typeface="微软雅黑" pitchFamily="34" charset="-122"/>
                </a:rPr>
                <a:t>менее 3 лет;</a:t>
              </a:r>
              <a:endParaRPr lang="ru-RU" altLang="zh-CN" sz="1400" b="1" kern="0" dirty="0">
                <a:solidFill>
                  <a:srgbClr val="FF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221198" y="2634229"/>
            <a:ext cx="7077308" cy="598126"/>
            <a:chOff x="949732" y="1038705"/>
            <a:chExt cx="7497687" cy="53341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949732" y="1038705"/>
              <a:ext cx="7497687" cy="533410"/>
              <a:chOff x="367941" y="1059582"/>
              <a:chExt cx="4122989" cy="533410"/>
            </a:xfrm>
          </p:grpSpPr>
          <p:sp>
            <p:nvSpPr>
              <p:cNvPr id="26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27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28" name="TextBox 47"/>
              <p:cNvSpPr txBox="1">
                <a:spLocks noChangeArrowheads="1"/>
              </p:cNvSpPr>
              <p:nvPr/>
            </p:nvSpPr>
            <p:spPr bwMode="auto">
              <a:xfrm>
                <a:off x="367941" y="1069772"/>
                <a:ext cx="162632" cy="52322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25" name="TextBox 6"/>
            <p:cNvSpPr txBox="1"/>
            <p:nvPr/>
          </p:nvSpPr>
          <p:spPr>
            <a:xfrm>
              <a:off x="1269463" y="1109515"/>
              <a:ext cx="6902938" cy="346060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в порядке дарения </a:t>
              </a:r>
              <a:r>
                <a:rPr lang="ru-RU" altLang="zh-CN" sz="1400" b="1" kern="0" dirty="0">
                  <a:ea typeface="微软雅黑" pitchFamily="34" charset="-122"/>
                </a:rPr>
                <a:t>недвижимого </a:t>
              </a:r>
              <a:r>
                <a:rPr lang="ru-RU" altLang="zh-CN" sz="1400" b="1" kern="0" dirty="0" smtClean="0">
                  <a:ea typeface="微软雅黑" pitchFamily="34" charset="-122"/>
                </a:rPr>
                <a:t>имущества, транспортных средств, акций, долей, паев от физических лиц, не являющихся близкими родственниками;</a:t>
              </a:r>
              <a:endParaRPr lang="ru-RU" altLang="zh-CN" sz="1400" b="1" kern="0" dirty="0">
                <a:ea typeface="微软雅黑" pitchFamily="34" charset="-122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266681" y="3147271"/>
            <a:ext cx="7054671" cy="485392"/>
            <a:chOff x="973715" y="941429"/>
            <a:chExt cx="7473705" cy="630686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973715" y="941429"/>
              <a:ext cx="7473705" cy="630686"/>
              <a:chOff x="381129" y="962306"/>
              <a:chExt cx="4109801" cy="630686"/>
            </a:xfrm>
          </p:grpSpPr>
          <p:sp>
            <p:nvSpPr>
              <p:cNvPr id="33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34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35" name="TextBox 47"/>
              <p:cNvSpPr txBox="1">
                <a:spLocks noChangeArrowheads="1"/>
              </p:cNvSpPr>
              <p:nvPr/>
            </p:nvSpPr>
            <p:spPr bwMode="auto">
              <a:xfrm>
                <a:off x="381129" y="962306"/>
                <a:ext cx="162632" cy="523221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32" name="TextBox 6"/>
            <p:cNvSpPr txBox="1"/>
            <p:nvPr/>
          </p:nvSpPr>
          <p:spPr>
            <a:xfrm>
              <a:off x="1269463" y="1142579"/>
              <a:ext cx="6902938" cy="27993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от сдачи имущества в аренду;</a:t>
              </a:r>
              <a:endParaRPr lang="ru-RU" altLang="zh-CN" sz="1400" b="1" kern="0" dirty="0">
                <a:ea typeface="微软雅黑" pitchFamily="34" charset="-122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266681" y="3567359"/>
            <a:ext cx="7082507" cy="461636"/>
            <a:chOff x="944224" y="963159"/>
            <a:chExt cx="7503195" cy="608956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944224" y="963159"/>
              <a:ext cx="7503195" cy="608956"/>
              <a:chOff x="364912" y="984036"/>
              <a:chExt cx="4126018" cy="608956"/>
            </a:xfrm>
          </p:grpSpPr>
          <p:sp>
            <p:nvSpPr>
              <p:cNvPr id="43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44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45" name="TextBox 47"/>
              <p:cNvSpPr txBox="1">
                <a:spLocks noChangeArrowheads="1"/>
              </p:cNvSpPr>
              <p:nvPr/>
            </p:nvSpPr>
            <p:spPr bwMode="auto">
              <a:xfrm>
                <a:off x="364912" y="984036"/>
                <a:ext cx="162632" cy="52322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42" name="TextBox 6"/>
            <p:cNvSpPr txBox="1"/>
            <p:nvPr/>
          </p:nvSpPr>
          <p:spPr>
            <a:xfrm>
              <a:off x="1269463" y="1193998"/>
              <a:ext cx="6902938" cy="177094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в виде выигрыша от организаторов лотерей в сумме до 15 000 рублей;</a:t>
              </a:r>
              <a:endParaRPr lang="ru-RU" altLang="zh-CN" sz="1400" b="1" kern="0" dirty="0">
                <a:ea typeface="微软雅黑" pitchFamily="34" charset="-122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247466" y="2107003"/>
            <a:ext cx="7071149" cy="527226"/>
            <a:chOff x="956257" y="972654"/>
            <a:chExt cx="7491162" cy="599461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956257" y="972654"/>
              <a:ext cx="7491162" cy="599461"/>
              <a:chOff x="371529" y="993531"/>
              <a:chExt cx="4119401" cy="599461"/>
            </a:xfrm>
          </p:grpSpPr>
          <p:sp>
            <p:nvSpPr>
              <p:cNvPr id="53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54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55" name="TextBox 47"/>
              <p:cNvSpPr txBox="1">
                <a:spLocks noChangeArrowheads="1"/>
              </p:cNvSpPr>
              <p:nvPr/>
            </p:nvSpPr>
            <p:spPr bwMode="auto">
              <a:xfrm>
                <a:off x="371529" y="993531"/>
                <a:ext cx="162632" cy="523220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52" name="TextBox 6"/>
            <p:cNvSpPr txBox="1"/>
            <p:nvPr/>
          </p:nvSpPr>
          <p:spPr>
            <a:xfrm>
              <a:off x="1269463" y="1195781"/>
              <a:ext cx="6902938" cy="173526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от продажи ценных бумаг, долей в уставном капитале, имущественных прав;</a:t>
              </a:r>
              <a:endParaRPr lang="ru-RU" altLang="zh-CN" sz="1400" b="1" kern="0" dirty="0">
                <a:solidFill>
                  <a:srgbClr val="FF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254590" y="3959806"/>
            <a:ext cx="7082507" cy="474962"/>
            <a:chOff x="944224" y="945580"/>
            <a:chExt cx="7503195" cy="626535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944224" y="945580"/>
              <a:ext cx="7503195" cy="626535"/>
              <a:chOff x="364912" y="966457"/>
              <a:chExt cx="4126018" cy="626535"/>
            </a:xfrm>
          </p:grpSpPr>
          <p:sp>
            <p:nvSpPr>
              <p:cNvPr id="59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60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61" name="TextBox 47"/>
              <p:cNvSpPr txBox="1">
                <a:spLocks noChangeArrowheads="1"/>
              </p:cNvSpPr>
              <p:nvPr/>
            </p:nvSpPr>
            <p:spPr bwMode="auto">
              <a:xfrm>
                <a:off x="364912" y="966457"/>
                <a:ext cx="162632" cy="52321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58" name="TextBox 6"/>
            <p:cNvSpPr txBox="1"/>
            <p:nvPr/>
          </p:nvSpPr>
          <p:spPr>
            <a:xfrm>
              <a:off x="1269463" y="1140447"/>
              <a:ext cx="6902938" cy="28419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от источника за пределами Российской Федерации;</a:t>
              </a:r>
              <a:endParaRPr lang="ru-RU" altLang="zh-CN" sz="1400" b="1" kern="0" dirty="0">
                <a:ea typeface="微软雅黑" pitchFamily="34" charset="-122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1252762" y="4369773"/>
            <a:ext cx="7082507" cy="474962"/>
            <a:chOff x="944224" y="945580"/>
            <a:chExt cx="7503195" cy="626535"/>
          </a:xfrm>
        </p:grpSpPr>
        <p:grpSp>
          <p:nvGrpSpPr>
            <p:cNvPr id="63" name="Группа 62"/>
            <p:cNvGrpSpPr/>
            <p:nvPr/>
          </p:nvGrpSpPr>
          <p:grpSpPr>
            <a:xfrm>
              <a:off x="944224" y="945580"/>
              <a:ext cx="7503195" cy="626535"/>
              <a:chOff x="364912" y="966457"/>
              <a:chExt cx="4126018" cy="626535"/>
            </a:xfrm>
          </p:grpSpPr>
          <p:sp>
            <p:nvSpPr>
              <p:cNvPr id="65" name="AutoShape 864"/>
              <p:cNvSpPr>
                <a:spLocks noChangeArrowheads="1"/>
              </p:cNvSpPr>
              <p:nvPr/>
            </p:nvSpPr>
            <p:spPr bwMode="auto">
              <a:xfrm>
                <a:off x="381129" y="1059582"/>
                <a:ext cx="4109801" cy="533410"/>
              </a:xfrm>
              <a:prstGeom prst="roundRect">
                <a:avLst>
                  <a:gd name="adj" fmla="val 50000"/>
                </a:avLst>
              </a:prstGeom>
              <a:solidFill>
                <a:srgbClr val="464646">
                  <a:lumMod val="40000"/>
                  <a:lumOff val="60000"/>
                </a:srgbClr>
              </a:solidFill>
              <a:ln w="19050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66" name="AutoShape 50"/>
              <p:cNvSpPr>
                <a:spLocks noChangeArrowheads="1"/>
              </p:cNvSpPr>
              <p:nvPr/>
            </p:nvSpPr>
            <p:spPr bwMode="auto">
              <a:xfrm>
                <a:off x="499137" y="1128090"/>
                <a:ext cx="3908908" cy="37916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 algn="ctr">
                <a:noFill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lIns="342000" tIns="36000" bIns="36000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ea typeface="HY헤드라인M" pitchFamily="18" charset="-127"/>
                </a:endParaRPr>
              </a:p>
            </p:txBody>
          </p:sp>
          <p:sp>
            <p:nvSpPr>
              <p:cNvPr id="67" name="TextBox 47"/>
              <p:cNvSpPr txBox="1">
                <a:spLocks noChangeArrowheads="1"/>
              </p:cNvSpPr>
              <p:nvPr/>
            </p:nvSpPr>
            <p:spPr bwMode="auto">
              <a:xfrm>
                <a:off x="364912" y="966457"/>
                <a:ext cx="162632" cy="523219"/>
              </a:xfrm>
              <a:prstGeom prst="rect">
                <a:avLst/>
              </a:prstGeom>
              <a:no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algn="r" eaLnBrk="1" latinLnBrk="1" hangingPunct="1"/>
                <a:r>
                  <a:rPr lang="en-US" altLang="ko-KR" sz="2800" b="1" dirty="0" smtClean="0"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</a:p>
            </p:txBody>
          </p:sp>
        </p:grpSp>
        <p:sp>
          <p:nvSpPr>
            <p:cNvPr id="64" name="TextBox 6"/>
            <p:cNvSpPr txBox="1"/>
            <p:nvPr/>
          </p:nvSpPr>
          <p:spPr>
            <a:xfrm>
              <a:off x="1269463" y="1140447"/>
              <a:ext cx="6902938" cy="284198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0" tIns="0" rIns="0" bIns="0" rtlCol="0" anchor="ctr">
              <a:spAutoFit/>
            </a:bodyPr>
            <a:lstStyle/>
            <a:p>
              <a:pPr lvl="0" algn="just" defTabSz="816296">
                <a:defRPr/>
              </a:pPr>
              <a:r>
                <a:rPr lang="ru-RU" altLang="zh-CN" sz="1400" b="1" kern="0" dirty="0" smtClean="0">
                  <a:ea typeface="微软雅黑" pitchFamily="34" charset="-122"/>
                </a:rPr>
                <a:t>ИП, нотариусы, адвокаты, учредившие адвокатские кабинеты, и др.</a:t>
              </a:r>
              <a:endParaRPr lang="ru-RU" altLang="zh-CN" sz="1400" b="1" kern="0" dirty="0">
                <a:ea typeface="微软雅黑" pitchFamily="34" charset="-122"/>
              </a:endParaRPr>
            </a:p>
          </p:txBody>
        </p:sp>
      </p:grpSp>
      <p:pic>
        <p:nvPicPr>
          <p:cNvPr id="1034" name="Picture 10" descr="C:\!ШИПЛЮК\ДОКЛАДЫ\картинки для презентации\стрелочки\ИП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94" y="4453128"/>
            <a:ext cx="427038" cy="40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!ШИПЛЮК\ДОКЛАДЫ\картинки для презентации\для слайда на коллегию за 3 кв 2018\миграция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65" y="4034851"/>
            <a:ext cx="395467" cy="39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6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65466" y="467993"/>
            <a:ext cx="7226227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Когда и как подавать декларацию о доходах</a:t>
            </a:r>
            <a:endParaRPr lang="ru-RU" altLang="zh-CN" sz="20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 descr="C:\!ШИПЛЮК\ДОКЛАДЫ\картинки для презентации\картинки1\58e7d42d13e11cd2d126ce8de3d6c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45" y="946564"/>
            <a:ext cx="1542565" cy="1156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63316" y="1949600"/>
            <a:ext cx="309634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u="sng" kern="0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ea typeface="微软雅黑" pitchFamily="34" charset="-122"/>
              </a:rPr>
              <a:t>30 апреля </a:t>
            </a:r>
            <a:r>
              <a:rPr lang="ru-RU" altLang="zh-CN" sz="2000" b="1" u="sng" kern="0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ea typeface="微软雅黑" pitchFamily="34" charset="-122"/>
              </a:rPr>
              <a:t>2020!</a:t>
            </a:r>
            <a:endParaRPr lang="ru-RU" altLang="zh-CN" sz="2000" b="1" u="sng" kern="0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ea typeface="微软雅黑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3957131" y="1647506"/>
            <a:ext cx="1805801" cy="215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 defTabSz="813909">
              <a:spcBef>
                <a:spcPct val="0"/>
              </a:spcBef>
              <a:defRPr/>
            </a:pPr>
            <a:r>
              <a:rPr lang="ru-RU" altLang="zh-CN" sz="1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 позднее</a:t>
            </a:r>
            <a:endParaRPr lang="ru-RU" altLang="zh-CN" sz="14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32" y="2477397"/>
            <a:ext cx="3096344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600" b="1" u="sng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  <a:ea typeface="微软雅黑" pitchFamily="34" charset="-122"/>
              </a:rPr>
              <a:t>Уплатить налог можно: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4860032" y="2708920"/>
            <a:ext cx="3456384" cy="215443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1400" b="1" u="sng" dirty="0" smtClean="0">
                <a:solidFill>
                  <a:srgbClr val="4F81BD"/>
                </a:solidFill>
              </a:rPr>
              <a:t>в </a:t>
            </a:r>
            <a:r>
              <a:rPr lang="ru-RU" sz="1400" b="1" u="sng" dirty="0">
                <a:solidFill>
                  <a:srgbClr val="4F81BD"/>
                </a:solidFill>
              </a:rPr>
              <a:t>электронном виде:</a:t>
            </a:r>
            <a:r>
              <a:rPr lang="ru-RU" sz="1400" b="1" dirty="0">
                <a:solidFill>
                  <a:srgbClr val="4F81BD"/>
                </a:solidFill>
              </a:rPr>
              <a:t> </a:t>
            </a:r>
            <a:endParaRPr lang="ru-RU" sz="1400" b="1" dirty="0" smtClean="0">
              <a:solidFill>
                <a:srgbClr val="4F81BD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400" b="1" i="1" dirty="0" smtClean="0">
                <a:solidFill>
                  <a:srgbClr val="4F81BD"/>
                </a:solidFill>
              </a:rPr>
              <a:t>через </a:t>
            </a:r>
            <a:r>
              <a:rPr lang="ru-RU" sz="1400" b="1" i="1" dirty="0">
                <a:solidFill>
                  <a:srgbClr val="4F81BD"/>
                </a:solidFill>
              </a:rPr>
              <a:t>сайт ФНС России с помощью сервиса «Уплата налогов, страховых взносов физических лиц», через «Личный кабинет налогоплательщика для физических лиц», а также через приложение для мобильных устройств «Налоги ФЛ»</a:t>
            </a:r>
            <a:r>
              <a:rPr lang="ru-RU" sz="1400" b="1" dirty="0">
                <a:solidFill>
                  <a:srgbClr val="4F81BD"/>
                </a:solidFill>
              </a:rPr>
              <a:t>;</a:t>
            </a:r>
          </a:p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1400" b="1" u="sng" dirty="0" smtClean="0">
                <a:solidFill>
                  <a:srgbClr val="4F81BD"/>
                </a:solidFill>
              </a:rPr>
              <a:t>по </a:t>
            </a:r>
            <a:r>
              <a:rPr lang="ru-RU" sz="1400" b="1" u="sng" dirty="0">
                <a:solidFill>
                  <a:srgbClr val="4F81BD"/>
                </a:solidFill>
              </a:rPr>
              <a:t>платежным </a:t>
            </a:r>
            <a:r>
              <a:rPr lang="ru-RU" sz="1400" b="1" u="sng" dirty="0" smtClean="0">
                <a:solidFill>
                  <a:srgbClr val="4F81BD"/>
                </a:solidFill>
              </a:rPr>
              <a:t>документам:</a:t>
            </a:r>
            <a:endParaRPr lang="ru-RU" sz="1400" b="1" dirty="0">
              <a:solidFill>
                <a:srgbClr val="4F81BD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400" b="1" i="1" dirty="0" smtClean="0">
                <a:solidFill>
                  <a:srgbClr val="4F81BD"/>
                </a:solidFill>
              </a:rPr>
              <a:t>через </a:t>
            </a:r>
            <a:r>
              <a:rPr lang="ru-RU" sz="1400" b="1" i="1" dirty="0">
                <a:solidFill>
                  <a:srgbClr val="4F81BD"/>
                </a:solidFill>
              </a:rPr>
              <a:t>кассы и терминалы кредитных учреждений, в офисах Почты России.</a:t>
            </a:r>
            <a:endParaRPr lang="ru-RU" altLang="zh-CN" sz="1400" b="1" i="1" dirty="0">
              <a:solidFill>
                <a:srgbClr val="4F81BD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1646555" y="2726701"/>
            <a:ext cx="3096345" cy="172354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1400" b="1" u="sng" dirty="0" smtClean="0">
                <a:solidFill>
                  <a:srgbClr val="4F81BD"/>
                </a:solidFill>
              </a:rPr>
              <a:t>в </a:t>
            </a:r>
            <a:r>
              <a:rPr lang="ru-RU" sz="1400" b="1" u="sng" dirty="0">
                <a:solidFill>
                  <a:srgbClr val="4F81BD"/>
                </a:solidFill>
              </a:rPr>
              <a:t>электронном виде:</a:t>
            </a:r>
            <a:r>
              <a:rPr lang="ru-RU" sz="1400" b="1" dirty="0">
                <a:solidFill>
                  <a:srgbClr val="4F81BD"/>
                </a:solidFill>
              </a:rPr>
              <a:t> </a:t>
            </a:r>
            <a:endParaRPr lang="ru-RU" sz="1400" b="1" dirty="0" smtClean="0">
              <a:solidFill>
                <a:srgbClr val="4F81BD"/>
              </a:solidFill>
            </a:endParaRPr>
          </a:p>
          <a:p>
            <a:pPr algn="just" defTabSz="1043056">
              <a:spcBef>
                <a:spcPct val="0"/>
              </a:spcBef>
            </a:pPr>
            <a:r>
              <a:rPr lang="ru-RU" sz="1400" b="1" i="1" dirty="0">
                <a:solidFill>
                  <a:srgbClr val="4F81BD"/>
                </a:solidFill>
              </a:rPr>
              <a:t>через сайт ФНС </a:t>
            </a:r>
            <a:r>
              <a:rPr lang="ru-RU" sz="1400" b="1" i="1" dirty="0" smtClean="0">
                <a:solidFill>
                  <a:srgbClr val="4F81BD"/>
                </a:solidFill>
              </a:rPr>
              <a:t>России с </a:t>
            </a:r>
            <a:r>
              <a:rPr lang="ru-RU" sz="1400" b="1" i="1" dirty="0">
                <a:solidFill>
                  <a:srgbClr val="4F81BD"/>
                </a:solidFill>
              </a:rPr>
              <a:t>помощью </a:t>
            </a:r>
            <a:r>
              <a:rPr lang="ru-RU" sz="1400" b="1" i="1" dirty="0" smtClean="0">
                <a:solidFill>
                  <a:srgbClr val="4F81BD"/>
                </a:solidFill>
              </a:rPr>
              <a:t>специальной программы </a:t>
            </a:r>
            <a:r>
              <a:rPr lang="ru-RU" sz="1400" b="1" i="1" dirty="0">
                <a:solidFill>
                  <a:srgbClr val="4F81BD"/>
                </a:solidFill>
              </a:rPr>
              <a:t>«Декларация</a:t>
            </a:r>
            <a:r>
              <a:rPr lang="ru-RU" sz="1400" b="1" i="1" dirty="0" smtClean="0">
                <a:solidFill>
                  <a:srgbClr val="4F81BD"/>
                </a:solidFill>
              </a:rPr>
              <a:t>», </a:t>
            </a:r>
            <a:r>
              <a:rPr lang="ru-RU" sz="1400" b="1" i="1" dirty="0">
                <a:solidFill>
                  <a:srgbClr val="4F81BD"/>
                </a:solidFill>
              </a:rPr>
              <a:t>через Личный кабинет налогоплательщика для физических лиц</a:t>
            </a:r>
            <a:r>
              <a:rPr lang="ru-RU" sz="1400" b="1" i="1" dirty="0" smtClean="0">
                <a:solidFill>
                  <a:srgbClr val="4F81BD"/>
                </a:solidFill>
              </a:rPr>
              <a:t>»;</a:t>
            </a:r>
            <a:endParaRPr lang="ru-RU" sz="1400" b="1" dirty="0" smtClean="0">
              <a:solidFill>
                <a:srgbClr val="4F81BD"/>
              </a:solidFill>
            </a:endParaRPr>
          </a:p>
          <a:p>
            <a:pPr marL="285750" indent="-285750" algn="just" defTabSz="1043056">
              <a:spcBef>
                <a:spcPct val="0"/>
              </a:spcBef>
              <a:buFontTx/>
              <a:buChar char="-"/>
            </a:pPr>
            <a:r>
              <a:rPr lang="ru-RU" sz="1400" b="1" u="sng" dirty="0" smtClean="0">
                <a:solidFill>
                  <a:srgbClr val="4F81BD"/>
                </a:solidFill>
              </a:rPr>
              <a:t>в бумажном виде</a:t>
            </a:r>
          </a:p>
          <a:p>
            <a:pPr algn="just" defTabSz="1043056">
              <a:spcBef>
                <a:spcPct val="0"/>
              </a:spcBef>
            </a:pPr>
            <a:endParaRPr lang="ru-RU" altLang="zh-CN" sz="1400" b="1" i="1" dirty="0">
              <a:solidFill>
                <a:srgbClr val="4F81B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6014" y="2477396"/>
            <a:ext cx="3096344" cy="246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1600" b="1" u="sng" kern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  <a:ea typeface="微软雅黑" pitchFamily="34" charset="-122"/>
              </a:rPr>
              <a:t>Заполнить 3-НДФЛ можно:</a:t>
            </a:r>
          </a:p>
        </p:txBody>
      </p:sp>
      <p:sp>
        <p:nvSpPr>
          <p:cNvPr id="15" name="TextBox 6"/>
          <p:cNvSpPr txBox="1"/>
          <p:nvPr/>
        </p:nvSpPr>
        <p:spPr>
          <a:xfrm>
            <a:off x="2084075" y="977344"/>
            <a:ext cx="2221306" cy="49244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Срок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представления     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3-НДФЛ за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2019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год</a:t>
            </a:r>
            <a:endParaRPr lang="ru-RU" altLang="zh-CN" b="1" u="sng" kern="0" dirty="0">
              <a:solidFill>
                <a:schemeClr val="tx2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5220072" y="977344"/>
            <a:ext cx="2073826" cy="49244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Срок уплаты </a:t>
            </a:r>
          </a:p>
          <a:p>
            <a:pPr lvl="0" algn="ctr">
              <a:defRPr/>
            </a:pP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НДФЛ за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2019 </a:t>
            </a:r>
            <a:r>
              <a:rPr lang="ru-RU" altLang="zh-CN" b="1" u="sng" kern="0" dirty="0" smtClean="0">
                <a:solidFill>
                  <a:schemeClr val="tx2"/>
                </a:solidFill>
                <a:latin typeface="+mj-lt"/>
                <a:ea typeface="微软雅黑" pitchFamily="34" charset="-122"/>
              </a:rPr>
              <a:t>год</a:t>
            </a:r>
            <a:endParaRPr lang="ru-RU" altLang="zh-CN" b="1" u="sng" kern="0" dirty="0">
              <a:solidFill>
                <a:schemeClr val="tx2"/>
              </a:solidFill>
              <a:latin typeface="+mj-lt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62979" y="1906275"/>
            <a:ext cx="3096344" cy="3077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lvl="0" algn="ctr">
              <a:defRPr/>
            </a:pPr>
            <a:r>
              <a:rPr lang="ru-RU" altLang="zh-CN" sz="2000" b="1" u="sng" kern="0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ea typeface="微软雅黑" pitchFamily="34" charset="-122"/>
              </a:rPr>
              <a:t>15 июля </a:t>
            </a:r>
            <a:r>
              <a:rPr lang="ru-RU" altLang="zh-CN" sz="2000" b="1" u="sng" kern="0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ea typeface="微软雅黑" pitchFamily="34" charset="-122"/>
              </a:rPr>
              <a:t>2020!</a:t>
            </a:r>
            <a:endParaRPr lang="ru-RU" altLang="zh-CN" sz="2000" b="1" u="sng" kern="0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1075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516216" y="595519"/>
            <a:ext cx="18000" cy="25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 sz="1900" dirty="0">
              <a:solidFill>
                <a:prstClr val="white"/>
              </a:solidFill>
            </a:endParaRP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677026" y="4726664"/>
            <a:ext cx="466974" cy="16738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r>
              <a:rPr lang="ru-RU" sz="1600" dirty="0">
                <a:solidFill>
                  <a:prstClr val="white">
                    <a:lumMod val="50000"/>
                  </a:prstClr>
                </a:solidFill>
              </a:rPr>
              <a:t>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42" y="863108"/>
            <a:ext cx="7744334" cy="2863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Федеральный закон от </a:t>
            </a:r>
            <a:r>
              <a:rPr lang="en-US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27.11.2018 </a:t>
            </a:r>
            <a:r>
              <a:rPr lang="ru-RU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№</a:t>
            </a:r>
            <a:r>
              <a:rPr lang="en-US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 424-</a:t>
            </a:r>
            <a:r>
              <a:rPr lang="ru-RU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ФЗ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4661" y="1635646"/>
            <a:ext cx="7731215" cy="85575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marL="261510" indent="-261510">
              <a:buFont typeface="Wingdings" panose="05000000000000000000" pitchFamily="2" charset="2"/>
              <a:buChar char="Ø"/>
            </a:pPr>
            <a:r>
              <a:rPr lang="ru-RU" sz="1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изменением абзаца 1 пункта 17.1 статьи 217 и пункта 1 статьи 217.1 НК РФ с 2019 года при налогообложении доходов физических лиц, не являющихся налоговыми резидентами РФ, от реализации имущества учитывается минимальный предельный срок владения таким имуществом.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8314" y="1163862"/>
            <a:ext cx="7717562" cy="2709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400" b="1" i="1" dirty="0">
                <a:solidFill>
                  <a:prstClr val="black"/>
                </a:solidFill>
                <a:latin typeface="Times New Roman"/>
                <a:ea typeface="Times New Roman"/>
              </a:rPr>
              <a:t>Изменения правил налогообложения при продаже имущества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1341" y="2643758"/>
            <a:ext cx="7724535" cy="1055805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marL="261510" indent="-261510">
              <a:buFont typeface="Wingdings" panose="05000000000000000000" pitchFamily="2" charset="2"/>
              <a:buChar char="Ø"/>
            </a:pPr>
            <a:r>
              <a:rPr lang="ru-RU" sz="1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дополнением подпункта 2 пункта 2 статьи 220 НК РФ новым абзацем при продаже имущества, ранее использовавшегося в предпринимательской деятельности, налогоплательщику может предоставляться имущественный вычет в сумме расходов, связанных с его приобретением, за вычетом ранее учтенных расходов при применении специальных налоговых режимов или в составе профессиональных вычетов.</a:t>
            </a:r>
          </a:p>
        </p:txBody>
      </p:sp>
      <p:sp>
        <p:nvSpPr>
          <p:cNvPr id="15" name="Заголовок 2"/>
          <p:cNvSpPr txBox="1">
            <a:spLocks/>
          </p:cNvSpPr>
          <p:nvPr/>
        </p:nvSpPr>
        <p:spPr>
          <a:xfrm>
            <a:off x="138633" y="311620"/>
            <a:ext cx="9144000" cy="300811"/>
          </a:xfrm>
          <a:prstGeom prst="rect">
            <a:avLst/>
          </a:prstGeom>
        </p:spPr>
        <p:txBody>
          <a:bodyPr vert="horz" lIns="81601" tIns="40801" rIns="81601" bIns="40801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200" b="0" dirty="0">
                <a:solidFill>
                  <a:srgbClr val="4F81BD">
                    <a:lumMod val="50000"/>
                  </a:srgbClr>
                </a:solidFill>
                <a:cs typeface="Times New Roman" panose="02020603050405020304" pitchFamily="18" charset="0"/>
              </a:rPr>
              <a:t>Изменения законодательства с 2019 года в части НДФЛ</a:t>
            </a:r>
          </a:p>
        </p:txBody>
      </p:sp>
    </p:spTree>
    <p:extLst>
      <p:ext uri="{BB962C8B-B14F-4D97-AF65-F5344CB8AC3E}">
        <p14:creationId xmlns:p14="http://schemas.microsoft.com/office/powerpoint/2010/main" val="129475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516216" y="595519"/>
            <a:ext cx="18000" cy="25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 sz="19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308" y="780996"/>
            <a:ext cx="7721081" cy="2863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Федеральный </a:t>
            </a:r>
            <a:r>
              <a:rPr lang="ru-RU" sz="1500" b="1" dirty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закон от 15.04.2019 № </a:t>
            </a:r>
            <a:r>
              <a:rPr lang="ru-RU" sz="1500" b="1" dirty="0" smtClean="0">
                <a:solidFill>
                  <a:prstClr val="black"/>
                </a:solidFill>
                <a:latin typeface="Segoe UI Semibold" panose="020B0702040204020203" pitchFamily="34" charset="0"/>
                <a:ea typeface="Times New Roman"/>
              </a:rPr>
              <a:t>69-ФЗ</a:t>
            </a:r>
            <a:endParaRPr lang="ru-RU" sz="1500" b="1" dirty="0">
              <a:solidFill>
                <a:prstClr val="black"/>
              </a:solidFill>
              <a:latin typeface="Segoe UI Semibold" panose="020B0702040204020203" pitchFamily="34" charset="0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308" y="1067359"/>
            <a:ext cx="7721081" cy="2709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400" b="1" i="1" dirty="0">
                <a:solidFill>
                  <a:prstClr val="black"/>
                </a:solidFill>
                <a:latin typeface="Times New Roman"/>
                <a:ea typeface="Times New Roman"/>
              </a:rPr>
              <a:t>С 01.01.2020 отменена форма 4-НДФЛ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2309" y="1338334"/>
            <a:ext cx="7721082" cy="190219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marL="156907" indent="-156907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Индивидуальные 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предприниматели</a:t>
            </a:r>
          </a:p>
          <a:p>
            <a:pPr marL="156907" indent="-156907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Нотариусы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, занимающиеся частной практикой</a:t>
            </a:r>
          </a:p>
          <a:p>
            <a:pPr marL="156907" indent="-156907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Адвокаты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, учредившие адвокатские кабинеты</a:t>
            </a:r>
          </a:p>
          <a:p>
            <a:pPr marL="156907" indent="-156907" algn="just">
              <a:buFont typeface="Wingdings" panose="05000000000000000000" pitchFamily="2" charset="2"/>
              <a:buChar char="Ø"/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Иные 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лица, занимающиеся частной практикой</a:t>
            </a:r>
          </a:p>
          <a:p>
            <a:pPr algn="just"/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Указанные 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налогоплательщики по итогам первого квартала, полугодия, девяти месяцев исчисляют сумму авансовых платежей исходя из ставки налога, фактически полученных доходов, профессиональных и стандартных налоговых вычетов, а также с учетом ранее исчисленных сумм авансовых платежей (п. 7 ст. 227 НК РФ).</a:t>
            </a:r>
          </a:p>
          <a:p>
            <a:pPr algn="just"/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Уплата авансовых платежей - не позднее 25-го числа первого месяца, следующего соответственно за первым кварталом, полугодием, девятью месяцами налогового периода (п. 8 ст. 227 НК РФ</a:t>
            </a: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).</a:t>
            </a:r>
            <a:endParaRPr lang="ru-RU" sz="13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9" name="Заголовок 2"/>
          <p:cNvSpPr txBox="1">
            <a:spLocks/>
          </p:cNvSpPr>
          <p:nvPr/>
        </p:nvSpPr>
        <p:spPr>
          <a:xfrm>
            <a:off x="0" y="329171"/>
            <a:ext cx="9144000" cy="300811"/>
          </a:xfrm>
          <a:prstGeom prst="rect">
            <a:avLst/>
          </a:prstGeom>
        </p:spPr>
        <p:txBody>
          <a:bodyPr vert="horz" lIns="81601" tIns="40801" rIns="81601" bIns="40801" rtlCol="0" anchor="ctr">
            <a:noAutofit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2200" b="0" dirty="0">
                <a:solidFill>
                  <a:srgbClr val="4F81BD">
                    <a:lumMod val="50000"/>
                  </a:srgbClr>
                </a:solidFill>
                <a:cs typeface="Times New Roman" panose="02020603050405020304" pitchFamily="18" charset="0"/>
              </a:rPr>
              <a:t>Изменения законодательства с </a:t>
            </a:r>
            <a:r>
              <a:rPr lang="ru-RU" sz="2200" b="0" dirty="0" smtClean="0">
                <a:solidFill>
                  <a:srgbClr val="4F81BD">
                    <a:lumMod val="50000"/>
                  </a:srgbClr>
                </a:solidFill>
                <a:cs typeface="Times New Roman" panose="02020603050405020304" pitchFamily="18" charset="0"/>
              </a:rPr>
              <a:t>2020 </a:t>
            </a:r>
            <a:r>
              <a:rPr lang="ru-RU" sz="2200" b="0" dirty="0">
                <a:solidFill>
                  <a:srgbClr val="4F81BD">
                    <a:lumMod val="50000"/>
                  </a:srgbClr>
                </a:solidFill>
                <a:cs typeface="Times New Roman" panose="02020603050405020304" pitchFamily="18" charset="0"/>
              </a:rPr>
              <a:t>года в части НДФЛ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2312" y="3240524"/>
            <a:ext cx="7721079" cy="2863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500" b="1" dirty="0" smtClean="0">
                <a:latin typeface="Segoe UI Semibold" panose="020B0702040204020203" pitchFamily="34" charset="0"/>
                <a:ea typeface="Times New Roman"/>
              </a:rPr>
              <a:t>Федеральный </a:t>
            </a:r>
            <a:r>
              <a:rPr lang="ru-RU" sz="1500" b="1" dirty="0">
                <a:latin typeface="Segoe UI Semibold" panose="020B0702040204020203" pitchFamily="34" charset="0"/>
                <a:ea typeface="Times New Roman"/>
              </a:rPr>
              <a:t>закон от 29.09.2019 № </a:t>
            </a:r>
            <a:r>
              <a:rPr lang="ru-RU" sz="1500" b="1" dirty="0" smtClean="0">
                <a:latin typeface="Segoe UI Semibold" panose="020B0702040204020203" pitchFamily="34" charset="0"/>
                <a:ea typeface="Times New Roman"/>
              </a:rPr>
              <a:t>325-ФЗ</a:t>
            </a:r>
            <a:endParaRPr lang="ru-RU" sz="1500" b="1" dirty="0">
              <a:latin typeface="Segoe UI Semibold" panose="020B0702040204020203" pitchFamily="34" charset="0"/>
              <a:ea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312" y="3507994"/>
            <a:ext cx="7721079" cy="2709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square" lIns="54994" tIns="27497" rIns="54994" bIns="27497">
            <a:spAutoFit/>
          </a:bodyPr>
          <a:lstStyle/>
          <a:p>
            <a:pPr algn="ctr"/>
            <a:r>
              <a:rPr lang="ru-RU" sz="1400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Учет расходов при </a:t>
            </a:r>
            <a:r>
              <a:rPr lang="ru-RU" sz="1400" b="1" i="1" dirty="0">
                <a:solidFill>
                  <a:prstClr val="black"/>
                </a:solidFill>
                <a:latin typeface="Times New Roman"/>
                <a:ea typeface="Times New Roman"/>
              </a:rPr>
              <a:t>продаже подаренного или унаследованного имущества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2312" y="3785545"/>
            <a:ext cx="7721079" cy="794195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54994" tIns="27497" rIns="54994" bIns="27497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При 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продаже имущества (за исключением ценных бумаг), полученного на безвозмездной основе или с частичной оплатой, а также по договору дарения, налогоплательщик вправе уменьшить полученные доходы от продажи такого имущества на величину документально подтвержденных расходов в виде сумм, с которых был исчислен и уплачен налог при приобретении (получении) такого </a:t>
            </a: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имущества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ru-RU" sz="1200" b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пп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</a:rPr>
              <a:t>. 2 п. 2 ст. </a:t>
            </a: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220 НК РФ).</a:t>
            </a:r>
            <a:endParaRPr lang="ru-RU" sz="12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61209" y="4531069"/>
            <a:ext cx="582583" cy="473875"/>
          </a:xfrm>
        </p:spPr>
        <p:txBody>
          <a:bodyPr/>
          <a:lstStyle/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315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516216" y="595519"/>
            <a:ext cx="18000" cy="2577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 sz="1900" dirty="0">
              <a:solidFill>
                <a:prstClr val="white"/>
              </a:solidFill>
            </a:endParaRPr>
          </a:p>
        </p:txBody>
      </p:sp>
      <p:sp>
        <p:nvSpPr>
          <p:cNvPr id="2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274825" y="4659982"/>
            <a:ext cx="811821" cy="2880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defRPr/>
            </a:pPr>
            <a:r>
              <a:rPr lang="ru-RU" dirty="0" smtClean="0">
                <a:solidFill>
                  <a:prstClr val="white"/>
                </a:solidFill>
              </a:rPr>
              <a:t>7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62252" y="1543107"/>
            <a:ext cx="7212573" cy="1671022"/>
          </a:xfrm>
          <a:prstGeom prst="rect">
            <a:avLst/>
          </a:prstGeom>
        </p:spPr>
        <p:txBody>
          <a:bodyPr vert="horz" lIns="62765" tIns="31382" rIns="62765" bIns="31382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3700" dirty="0">
              <a:solidFill>
                <a:srgbClr val="1F497D">
                  <a:lumMod val="75000"/>
                </a:srgbClr>
              </a:solidFill>
              <a:latin typeface="Segoe UI Light" panose="020B050204020402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724391"/>
            <a:ext cx="2895600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81679"/>
            <a:ext cx="792163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3425058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Платежные </a:t>
            </a:r>
          </a:p>
          <a:p>
            <a:r>
              <a:rPr lang="ru-RU" sz="1400" b="1" dirty="0" smtClean="0"/>
              <a:t>документы</a:t>
            </a:r>
            <a:endParaRPr lang="ru-RU" sz="1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5" y="411510"/>
            <a:ext cx="51125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892"/>
            <a:r>
              <a:rPr lang="ru-RU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Социальный налоговый вычет (п.3 ст. 219 НК РФ, </a:t>
            </a:r>
            <a:r>
              <a:rPr lang="ru-RU" b="1" dirty="0">
                <a:solidFill>
                  <a:srgbClr val="000000"/>
                </a:solidFill>
                <a:cs typeface="Times New Roman" panose="02020603050405020304" pitchFamily="18" charset="0"/>
              </a:rPr>
              <a:t>в ред. </a:t>
            </a:r>
            <a:r>
              <a:rPr lang="ru-RU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Федерального закона от </a:t>
            </a:r>
            <a:r>
              <a:rPr lang="ru-RU" b="1" dirty="0">
                <a:solidFill>
                  <a:srgbClr val="000000"/>
                </a:solidFill>
                <a:cs typeface="Times New Roman" panose="02020603050405020304" pitchFamily="18" charset="0"/>
              </a:rPr>
              <a:t>17.06.2019 N </a:t>
            </a:r>
            <a:r>
              <a:rPr lang="ru-RU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147-ФЗ)</a:t>
            </a:r>
          </a:p>
          <a:p>
            <a:pPr defTabSz="342892"/>
            <a:endParaRPr lang="ru-RU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defTabSz="342892"/>
            <a:r>
              <a:rPr lang="ru-RU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Начиная с деклараций за 2019 год социальный вычет предоставляется налогоплательщику в размере стоимости лекарственных препаратов </a:t>
            </a:r>
            <a:r>
              <a:rPr lang="ru-RU" dirty="0">
                <a:solidFill>
                  <a:srgbClr val="000000"/>
                </a:solidFill>
                <a:cs typeface="Times New Roman" panose="02020603050405020304" pitchFamily="18" charset="0"/>
              </a:rPr>
              <a:t>для медицинского </a:t>
            </a:r>
            <a:r>
              <a:rPr lang="ru-RU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применения, назначенных лечащим </a:t>
            </a:r>
            <a:r>
              <a:rPr lang="ru-RU" dirty="0">
                <a:solidFill>
                  <a:srgbClr val="000000"/>
                </a:solidFill>
                <a:cs typeface="Times New Roman" panose="02020603050405020304" pitchFamily="18" charset="0"/>
              </a:rPr>
              <a:t>врачом и </a:t>
            </a:r>
            <a:r>
              <a:rPr lang="ru-RU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приобретенным за </a:t>
            </a:r>
            <a:r>
              <a:rPr lang="ru-RU" dirty="0">
                <a:solidFill>
                  <a:srgbClr val="000000"/>
                </a:solidFill>
                <a:cs typeface="Times New Roman" panose="02020603050405020304" pitchFamily="18" charset="0"/>
              </a:rPr>
              <a:t>счет собственных </a:t>
            </a:r>
            <a:r>
              <a:rPr lang="ru-RU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средств.</a:t>
            </a:r>
            <a:endParaRPr lang="ru-RU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89290"/>
            <a:ext cx="3744416" cy="230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538" y="2992604"/>
            <a:ext cx="1639354" cy="1236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908" y="2944642"/>
            <a:ext cx="1700213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279" y="3770378"/>
            <a:ext cx="639763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rot="9746058" flipV="1">
            <a:off x="6857536" y="4090193"/>
            <a:ext cx="10889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Декларация</a:t>
            </a:r>
            <a:endParaRPr lang="ru-RU" sz="12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254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51520" y="367141"/>
            <a:ext cx="8640960" cy="593991"/>
          </a:xfrm>
          <a:prstGeom prst="rect">
            <a:avLst/>
          </a:prstGeom>
        </p:spPr>
        <p:txBody>
          <a:bodyPr/>
          <a:lstStyle>
            <a:lvl1pPr algn="l" defTabSz="816296" rtl="0" eaLnBrk="1" latinLnBrk="0" hangingPunct="1">
              <a:spcBef>
                <a:spcPct val="0"/>
              </a:spcBef>
              <a:buNone/>
              <a:defRPr sz="38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/>
              <a:t>Предоставление </a:t>
            </a:r>
            <a:r>
              <a:rPr lang="ru-RU" sz="1800" dirty="0"/>
              <a:t>имущественного налогового </a:t>
            </a:r>
            <a:r>
              <a:rPr lang="ru-RU" sz="1800" dirty="0" smtClean="0"/>
              <a:t>вычета при продаже имущества</a:t>
            </a:r>
            <a:endParaRPr lang="ru-RU" sz="1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5484" y="808016"/>
            <a:ext cx="2952328" cy="50405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r>
              <a:rPr lang="ru-RU" sz="1600" b="1" dirty="0" smtClean="0"/>
              <a:t>до 5 лет нахождения </a:t>
            </a:r>
          </a:p>
          <a:p>
            <a:pPr algn="ctr"/>
            <a:r>
              <a:rPr lang="ru-RU" sz="1600" b="1" dirty="0" smtClean="0"/>
              <a:t>в собственности</a:t>
            </a:r>
            <a:endParaRPr lang="ru-RU" sz="1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6056" y="808016"/>
            <a:ext cx="2952328" cy="504056"/>
          </a:xfrm>
          <a:prstGeom prst="roundRect">
            <a:avLst/>
          </a:prstGeom>
          <a:solidFill>
            <a:schemeClr val="tx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r>
              <a:rPr lang="ru-RU" sz="1600" b="1" dirty="0" smtClean="0"/>
              <a:t>до 3-х лет нахождения </a:t>
            </a:r>
          </a:p>
          <a:p>
            <a:pPr algn="ctr"/>
            <a:r>
              <a:rPr lang="ru-RU" sz="1600" b="1" dirty="0" smtClean="0"/>
              <a:t>в собственности</a:t>
            </a:r>
            <a:endParaRPr lang="ru-RU" sz="1600" b="1" dirty="0"/>
          </a:p>
        </p:txBody>
      </p:sp>
      <p:sp>
        <p:nvSpPr>
          <p:cNvPr id="7" name="Стрелка вниз 6"/>
          <p:cNvSpPr/>
          <p:nvPr/>
        </p:nvSpPr>
        <p:spPr>
          <a:xfrm>
            <a:off x="2107631" y="1384104"/>
            <a:ext cx="288032" cy="21602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408204" y="1394957"/>
            <a:ext cx="288032" cy="216024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усеченными противолежащими углами 2"/>
          <p:cNvSpPr/>
          <p:nvPr/>
        </p:nvSpPr>
        <p:spPr>
          <a:xfrm>
            <a:off x="340620" y="1699837"/>
            <a:ext cx="8568952" cy="461861"/>
          </a:xfrm>
          <a:prstGeom prst="snip2Diag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r>
              <a:rPr lang="ru-RU" sz="1400" b="1" dirty="0" smtClean="0"/>
              <a:t>квартиры, жилые дома, комнаты, земельные участки, садовые домики</a:t>
            </a:r>
            <a:r>
              <a:rPr lang="ru-RU" sz="1400" b="1" dirty="0"/>
              <a:t> </a:t>
            </a:r>
            <a:r>
              <a:rPr lang="ru-RU" sz="1400" b="1" dirty="0" smtClean="0"/>
              <a:t>(доли в перечисленной недвижимости)</a:t>
            </a:r>
            <a:endParaRPr lang="ru-RU" sz="14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211960" y="2280779"/>
            <a:ext cx="0" cy="2592288"/>
          </a:xfrm>
          <a:prstGeom prst="line">
            <a:avLst/>
          </a:prstGeom>
          <a:ln>
            <a:solidFill>
              <a:schemeClr val="accent2"/>
            </a:solidFill>
            <a:prstDash val="sys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Полилиния 11"/>
          <p:cNvSpPr/>
          <p:nvPr/>
        </p:nvSpPr>
        <p:spPr>
          <a:xfrm>
            <a:off x="505054" y="2299844"/>
            <a:ext cx="3493187" cy="991986"/>
          </a:xfrm>
          <a:custGeom>
            <a:avLst/>
            <a:gdLst>
              <a:gd name="connsiteX0" fmla="*/ 0 w 3822136"/>
              <a:gd name="connsiteY0" fmla="*/ 0 h 1911068"/>
              <a:gd name="connsiteX1" fmla="*/ 3822136 w 3822136"/>
              <a:gd name="connsiteY1" fmla="*/ 0 h 1911068"/>
              <a:gd name="connsiteX2" fmla="*/ 3822136 w 3822136"/>
              <a:gd name="connsiteY2" fmla="*/ 1911068 h 1911068"/>
              <a:gd name="connsiteX3" fmla="*/ 0 w 3822136"/>
              <a:gd name="connsiteY3" fmla="*/ 1911068 h 1911068"/>
              <a:gd name="connsiteX4" fmla="*/ 0 w 3822136"/>
              <a:gd name="connsiteY4" fmla="*/ 0 h 191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2136" h="1911068">
                <a:moveTo>
                  <a:pt x="0" y="0"/>
                </a:moveTo>
                <a:lnTo>
                  <a:pt x="3822136" y="0"/>
                </a:lnTo>
                <a:lnTo>
                  <a:pt x="3822136" y="1911068"/>
                </a:lnTo>
                <a:lnTo>
                  <a:pt x="0" y="191106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1" tIns="160688" rIns="10771" bIns="10771" numCol="1" spcCol="1134" anchor="t" anchorCtr="0">
            <a:noAutofit/>
          </a:bodyPr>
          <a:lstStyle/>
          <a:p>
            <a:pPr marL="3175" lvl="1" algn="ctr" defTabSz="7539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 smtClean="0"/>
              <a:t>Если указанное имущество приобретено начиная с 01.01.2016 и впоследствии продано </a:t>
            </a:r>
            <a:endParaRPr lang="ru-RU" sz="1600" b="1" dirty="0"/>
          </a:p>
        </p:txBody>
      </p:sp>
      <p:sp>
        <p:nvSpPr>
          <p:cNvPr id="13" name="Полилиния 12"/>
          <p:cNvSpPr/>
          <p:nvPr/>
        </p:nvSpPr>
        <p:spPr>
          <a:xfrm>
            <a:off x="4355976" y="2277267"/>
            <a:ext cx="4032448" cy="2094683"/>
          </a:xfrm>
          <a:custGeom>
            <a:avLst/>
            <a:gdLst>
              <a:gd name="connsiteX0" fmla="*/ 0 w 3822136"/>
              <a:gd name="connsiteY0" fmla="*/ 0 h 1911068"/>
              <a:gd name="connsiteX1" fmla="*/ 3822136 w 3822136"/>
              <a:gd name="connsiteY1" fmla="*/ 0 h 1911068"/>
              <a:gd name="connsiteX2" fmla="*/ 3822136 w 3822136"/>
              <a:gd name="connsiteY2" fmla="*/ 1911068 h 1911068"/>
              <a:gd name="connsiteX3" fmla="*/ 0 w 3822136"/>
              <a:gd name="connsiteY3" fmla="*/ 1911068 h 1911068"/>
              <a:gd name="connsiteX4" fmla="*/ 0 w 3822136"/>
              <a:gd name="connsiteY4" fmla="*/ 0 h 191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2136" h="1911068">
                <a:moveTo>
                  <a:pt x="0" y="0"/>
                </a:moveTo>
                <a:lnTo>
                  <a:pt x="3822136" y="0"/>
                </a:lnTo>
                <a:lnTo>
                  <a:pt x="3822136" y="1911068"/>
                </a:lnTo>
                <a:lnTo>
                  <a:pt x="0" y="1911068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771" tIns="160688" rIns="10771" bIns="10771" numCol="1" spcCol="1134" anchor="t" anchorCtr="0">
            <a:noAutofit/>
          </a:bodyPr>
          <a:lstStyle/>
          <a:p>
            <a:pPr marL="3175" lvl="1" algn="just" defTabSz="75394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/>
              <a:t>Если указанное имущество: </a:t>
            </a:r>
          </a:p>
          <a:p>
            <a:pPr marL="3175" lvl="1" algn="just" defTabSz="75394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/>
              <a:t>1. приобретено до 01.01.2016 </a:t>
            </a:r>
          </a:p>
          <a:p>
            <a:pPr marL="3175" lvl="1" algn="just" defTabSz="75394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/>
              <a:t>2. получено:</a:t>
            </a:r>
          </a:p>
          <a:p>
            <a:pPr marL="85725" lvl="1" algn="just" defTabSz="753940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1400" b="1" dirty="0" smtClean="0"/>
              <a:t> по приватизации; </a:t>
            </a:r>
          </a:p>
          <a:p>
            <a:pPr marL="85725" lvl="1" algn="just" defTabSz="753940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1400" b="1" dirty="0" smtClean="0"/>
              <a:t> по наследству или договору дарения от членов семьи или близких родственников;</a:t>
            </a:r>
          </a:p>
          <a:p>
            <a:pPr marL="85725" lvl="1" algn="just" defTabSz="753940">
              <a:lnSpc>
                <a:spcPct val="90000"/>
              </a:lnSpc>
              <a:spcBef>
                <a:spcPct val="0"/>
              </a:spcBef>
              <a:buFontTx/>
              <a:buChar char="-"/>
            </a:pPr>
            <a:r>
              <a:rPr lang="ru-RU" sz="1400" b="1" dirty="0" smtClean="0"/>
              <a:t> плательщиком ренты по договору пожизненного содержания с иждивением;</a:t>
            </a:r>
          </a:p>
          <a:p>
            <a:pPr marL="85725" lvl="1" algn="just" defTabSz="75394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/>
              <a:t>- «единственное жильё» (</a:t>
            </a:r>
            <a:r>
              <a:rPr lang="ru-RU" sz="1300" b="1" dirty="0" smtClean="0"/>
              <a:t>в ред. ФЗ от 26.07.2019 </a:t>
            </a:r>
            <a:r>
              <a:rPr lang="ru-RU" sz="1300" b="1" dirty="0" smtClean="0"/>
              <a:t>         № </a:t>
            </a:r>
            <a:r>
              <a:rPr lang="ru-RU" sz="1300" b="1" dirty="0" smtClean="0"/>
              <a:t>210-ФЗ) </a:t>
            </a:r>
          </a:p>
          <a:p>
            <a:pPr marL="85725" lvl="1" algn="just" defTabSz="753940">
              <a:lnSpc>
                <a:spcPct val="90000"/>
              </a:lnSpc>
              <a:spcBef>
                <a:spcPct val="0"/>
              </a:spcBef>
              <a:buFontTx/>
              <a:buChar char="-"/>
            </a:pPr>
            <a:endParaRPr lang="ru-RU" sz="1400" b="1" dirty="0"/>
          </a:p>
        </p:txBody>
      </p:sp>
      <p:sp>
        <p:nvSpPr>
          <p:cNvPr id="14" name="Прямоугольник с двумя усеченными противолежащими углами 2"/>
          <p:cNvSpPr/>
          <p:nvPr/>
        </p:nvSpPr>
        <p:spPr>
          <a:xfrm>
            <a:off x="5197480" y="4731990"/>
            <a:ext cx="2232248" cy="216024"/>
          </a:xfrm>
          <a:prstGeom prst="snip2Diag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81630" tIns="40815" rIns="81630" bIns="40815" rtlCol="0" anchor="ctr"/>
          <a:lstStyle/>
          <a:p>
            <a:pPr algn="ctr"/>
            <a:r>
              <a:rPr lang="ru-RU" sz="1400" b="1" dirty="0" smtClean="0"/>
              <a:t>иное имущество </a:t>
            </a:r>
            <a:endParaRPr lang="ru-RU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95020" y="4299943"/>
            <a:ext cx="914400" cy="14401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6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3788" y="1456112"/>
            <a:ext cx="3384376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 размере 1 млн. руб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. или  расходы</a:t>
            </a:r>
            <a:endParaRPr kumimoji="0" lang="ru-RU" sz="16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6017" y="4443958"/>
            <a:ext cx="3312368" cy="2880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 размере 250 тыс. руб</a:t>
            </a:r>
            <a:r>
              <a:rPr kumimoji="0" lang="ru-RU" sz="16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. или расходы</a:t>
            </a:r>
            <a:endParaRPr kumimoji="0" lang="ru-RU" sz="1600" b="1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09534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7961" y="766702"/>
            <a:ext cx="4259930" cy="382067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71561" tIns="35780" rIns="71561" bIns="35780" rtlCol="0" anchor="t"/>
          <a:lstStyle/>
          <a:p>
            <a:r>
              <a:rPr lang="ru-RU" sz="1200" dirty="0">
                <a:solidFill>
                  <a:schemeClr val="tx1"/>
                </a:solidFill>
                <a:latin typeface="Trebuchet MS" panose="020B0603020202020204" pitchFamily="34" charset="0"/>
              </a:rPr>
              <a:t>Срок владения объектом недвижимости для освобождения физических лиц от уплаты НДФЛ при продаже имущества, с 01.01.2016 года составляет 5 лет</a:t>
            </a:r>
            <a:r>
              <a:rPr lang="ru-RU" sz="12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  <a:r>
              <a:rPr lang="ru-RU" sz="12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</a:p>
          <a:p>
            <a:r>
              <a:rPr lang="ru-RU" sz="11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       </a:t>
            </a:r>
          </a:p>
          <a:p>
            <a:r>
              <a:rPr lang="ru-RU" sz="11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sz="1100" b="1" i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         5-ти </a:t>
            </a:r>
            <a:r>
              <a:rPr lang="ru-RU" sz="1100" b="1" i="1" dirty="0">
                <a:solidFill>
                  <a:srgbClr val="FF0000"/>
                </a:solidFill>
                <a:latin typeface="Trebuchet MS" panose="020B0603020202020204" pitchFamily="34" charset="0"/>
              </a:rPr>
              <a:t>летний срок применяется в отношении объектов недвижимости, </a:t>
            </a:r>
            <a:r>
              <a:rPr lang="ru-RU" sz="1100" b="1" i="1" u="sng" dirty="0">
                <a:solidFill>
                  <a:srgbClr val="FF0000"/>
                </a:solidFill>
                <a:latin typeface="Trebuchet MS" panose="020B0603020202020204" pitchFamily="34" charset="0"/>
              </a:rPr>
              <a:t>которые приобретены в собственность после  01 января 2016 года.</a:t>
            </a:r>
          </a:p>
          <a:p>
            <a:endParaRPr lang="ru-RU" sz="11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algn="ctr"/>
            <a:endParaRPr lang="ru-RU" sz="11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r>
              <a:rPr lang="ru-RU" sz="1100" dirty="0">
                <a:solidFill>
                  <a:schemeClr val="tx1"/>
                </a:solidFill>
                <a:latin typeface="Trebuchet MS" panose="020B0603020202020204" pitchFamily="34" charset="0"/>
              </a:rPr>
              <a:t> </a:t>
            </a:r>
          </a:p>
          <a:p>
            <a:endParaRPr lang="ru-RU" sz="11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04443" y="770134"/>
            <a:ext cx="3683981" cy="382067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1561" tIns="35780" rIns="71561" bIns="35780" rtlCol="0" anchor="t"/>
          <a:lstStyle/>
          <a:p>
            <a:pPr algn="ctr"/>
            <a:r>
              <a:rPr lang="ru-RU" sz="1300" b="1" u="sng" dirty="0">
                <a:solidFill>
                  <a:schemeClr val="tx1"/>
                </a:solidFill>
                <a:latin typeface="Trebuchet MS" panose="020B0603020202020204" pitchFamily="34" charset="0"/>
              </a:rPr>
              <a:t>ПРИМЕР РАСЧЕТА НДФЛ, исходя из КАДАСТРОВОЙ</a:t>
            </a:r>
            <a:r>
              <a:rPr lang="ru-RU" sz="1300" b="1" i="1" u="sng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ru-RU" sz="1300" b="1" u="sng" dirty="0">
                <a:solidFill>
                  <a:schemeClr val="tx1"/>
                </a:solidFill>
                <a:latin typeface="Trebuchet MS" panose="020B0603020202020204" pitchFamily="34" charset="0"/>
              </a:rPr>
              <a:t>СТОИМОСТИ объекта</a:t>
            </a:r>
          </a:p>
          <a:p>
            <a:endParaRPr lang="ru-RU" sz="13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ru-RU" sz="13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   ИСХОДНЫЕ </a:t>
            </a: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ДАННЫЕ:</a:t>
            </a:r>
          </a:p>
          <a:p>
            <a:pPr marL="223628" indent="-223628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3 млн. рублей </a:t>
            </a:r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– фактическая цена квартиры; </a:t>
            </a:r>
          </a:p>
          <a:p>
            <a:pPr marL="223628" indent="-223628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1 млн. рублей </a:t>
            </a:r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– цена, указанная  в договоре (то есть в пределах </a:t>
            </a:r>
            <a:r>
              <a:rPr lang="ru-RU" sz="1300" dirty="0" err="1">
                <a:solidFill>
                  <a:schemeClr val="tx1"/>
                </a:solidFill>
                <a:latin typeface="Trebuchet MS" panose="020B0603020202020204" pitchFamily="34" charset="0"/>
              </a:rPr>
              <a:t>и.н.в</a:t>
            </a:r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.);</a:t>
            </a:r>
          </a:p>
          <a:p>
            <a:pPr marL="223628" indent="-223628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2,5 млн. рублей </a:t>
            </a:r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– КС объекта;</a:t>
            </a:r>
          </a:p>
          <a:p>
            <a:pPr marL="223628" indent="-223628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1,750 млн. рублей </a:t>
            </a:r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- 70% от КС объекта;</a:t>
            </a:r>
          </a:p>
          <a:p>
            <a:r>
              <a:rPr lang="ru-RU" sz="1300" dirty="0">
                <a:solidFill>
                  <a:schemeClr val="tx1"/>
                </a:solidFill>
                <a:latin typeface="Trebuchet MS" panose="020B0603020202020204" pitchFamily="34" charset="0"/>
              </a:rPr>
              <a:t> </a:t>
            </a:r>
          </a:p>
          <a:p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Расчет НДФЛ: </a:t>
            </a:r>
          </a:p>
          <a:p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(2,5 млн. руб. * 70%) -1 млн. руб. (вычет</a:t>
            </a:r>
            <a:r>
              <a:rPr lang="ru-RU" sz="13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)* *</a:t>
            </a:r>
            <a:r>
              <a:rPr lang="ru-RU" sz="1300" b="1" dirty="0">
                <a:solidFill>
                  <a:schemeClr val="tx1"/>
                </a:solidFill>
                <a:latin typeface="Trebuchet MS" panose="020B0603020202020204" pitchFamily="34" charset="0"/>
              </a:rPr>
              <a:t>13% = 97 500 рублей.</a:t>
            </a:r>
            <a:endParaRPr lang="ru-RU" sz="1300" b="1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7-конечная звезда 1"/>
          <p:cNvSpPr/>
          <p:nvPr/>
        </p:nvSpPr>
        <p:spPr>
          <a:xfrm>
            <a:off x="609132" y="1542947"/>
            <a:ext cx="246298" cy="159195"/>
          </a:xfrm>
          <a:prstGeom prst="star7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688138" y="2209589"/>
            <a:ext cx="594113" cy="483756"/>
            <a:chOff x="254065" y="4151260"/>
            <a:chExt cx="573422" cy="596073"/>
          </a:xfrm>
          <a:solidFill>
            <a:schemeClr val="bg1">
              <a:lumMod val="95000"/>
            </a:schemeClr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273940" y="4151260"/>
              <a:ext cx="553547" cy="5643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/>
            </a:p>
          </p:txBody>
        </p:sp>
        <p:pic>
          <p:nvPicPr>
            <p:cNvPr id="10" name="Picture 93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065" y="4182988"/>
              <a:ext cx="553547" cy="564345"/>
            </a:xfrm>
            <a:prstGeom prst="rect">
              <a:avLst/>
            </a:prstGeom>
            <a:grpFill/>
            <a:ln>
              <a:noFill/>
            </a:ln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565303" y="2787774"/>
            <a:ext cx="4085592" cy="1728192"/>
          </a:xfrm>
          <a:prstGeom prst="roundRect">
            <a:avLst>
              <a:gd name="adj" fmla="val 16218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71561" tIns="35780" rIns="71561" bIns="35780" rtlCol="0" anchor="t"/>
          <a:lstStyle/>
          <a:p>
            <a:pPr algn="just"/>
            <a:r>
              <a:rPr lang="ru-RU" sz="1200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Налоговым </a:t>
            </a:r>
            <a:r>
              <a:rPr lang="ru-RU" sz="1200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органам  предоставлено право самостоятельно определять размер дохода от продажи недвижимости, если ее цена налогоплательщиком заявлена (в декларации </a:t>
            </a:r>
            <a:r>
              <a:rPr lang="ru-RU" sz="1200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     3-НДФЛ</a:t>
            </a:r>
            <a:r>
              <a:rPr lang="ru-RU" sz="1200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) меньше, чем кадастровая стоимость этого объекта по состоянию на 1 января года, в котором осуществлена продажа, умноженная на понижающий коэффициент 0,7</a:t>
            </a:r>
          </a:p>
          <a:p>
            <a:pPr algn="ctr"/>
            <a:endParaRPr lang="ru-RU" sz="1200" i="1" dirty="0">
              <a:solidFill>
                <a:schemeClr val="accent4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224110" y="195487"/>
            <a:ext cx="8812386" cy="432048"/>
          </a:xfrm>
          <a:prstGeom prst="rect">
            <a:avLst/>
          </a:prstGeom>
        </p:spPr>
        <p:txBody>
          <a:bodyPr/>
          <a:lstStyle>
            <a:lvl1pPr algn="l" defTabSz="816296" rtl="0" eaLnBrk="1" latinLnBrk="0" hangingPunct="1">
              <a:spcBef>
                <a:spcPct val="0"/>
              </a:spcBef>
              <a:buNone/>
              <a:defRPr sz="38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Федеральный </a:t>
            </a:r>
            <a:r>
              <a:rPr lang="ru-RU" sz="2000" dirty="0"/>
              <a:t>закон от </a:t>
            </a:r>
            <a:r>
              <a:rPr lang="ru-RU" sz="2000" dirty="0" smtClean="0"/>
              <a:t>29.09.2019 </a:t>
            </a:r>
            <a:r>
              <a:rPr lang="ru-RU" sz="2000" dirty="0"/>
              <a:t>№ </a:t>
            </a:r>
            <a:r>
              <a:rPr lang="ru-RU" sz="2000" dirty="0" smtClean="0"/>
              <a:t>325-ФЗ </a:t>
            </a:r>
            <a:endParaRPr lang="ru-RU" sz="2000" dirty="0"/>
          </a:p>
          <a:p>
            <a:pPr algn="ctr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546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36168</TotalTime>
  <Words>1059</Words>
  <Application>Microsoft Office PowerPoint</Application>
  <PresentationFormat>Экран (16:9)</PresentationFormat>
  <Paragraphs>137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1_Present_FNS2012_A4</vt:lpstr>
      <vt:lpstr>УФНС России по Новосибирской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Шиповалова Ксения Сергеевна</cp:lastModifiedBy>
  <cp:revision>2978</cp:revision>
  <cp:lastPrinted>2020-02-26T06:18:19Z</cp:lastPrinted>
  <dcterms:created xsi:type="dcterms:W3CDTF">2013-04-18T07:19:29Z</dcterms:created>
  <dcterms:modified xsi:type="dcterms:W3CDTF">2020-02-26T06:45:44Z</dcterms:modified>
</cp:coreProperties>
</file>