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308" r:id="rId2"/>
    <p:sldId id="366" r:id="rId3"/>
    <p:sldId id="367" r:id="rId4"/>
    <p:sldId id="368" r:id="rId5"/>
    <p:sldId id="369" r:id="rId6"/>
    <p:sldId id="371" r:id="rId7"/>
    <p:sldId id="373" r:id="rId8"/>
    <p:sldId id="376" r:id="rId9"/>
    <p:sldId id="377" r:id="rId10"/>
    <p:sldId id="378" r:id="rId11"/>
    <p:sldId id="379" r:id="rId12"/>
    <p:sldId id="380" r:id="rId13"/>
    <p:sldId id="381" r:id="rId14"/>
    <p:sldId id="382" r:id="rId15"/>
    <p:sldId id="374" r:id="rId16"/>
    <p:sldId id="375" r:id="rId17"/>
  </p:sldIdLst>
  <p:sldSz cx="9144000" cy="5143500" type="screen16x9"/>
  <p:notesSz cx="6797675" cy="9926638"/>
  <p:defaultTextStyle>
    <a:defPPr>
      <a:defRPr lang="ru-RU"/>
    </a:defPPr>
    <a:lvl1pPr marL="0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CC0000"/>
    <a:srgbClr val="2F4AB5"/>
    <a:srgbClr val="134A77"/>
    <a:srgbClr val="005AA9"/>
    <a:srgbClr val="88A945"/>
    <a:srgbClr val="95B850"/>
    <a:srgbClr val="AFDC7E"/>
    <a:srgbClr val="134A6A"/>
    <a:srgbClr val="708B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75360" autoAdjust="0"/>
  </p:normalViewPr>
  <p:slideViewPr>
    <p:cSldViewPr showGuides="1">
      <p:cViewPr varScale="1">
        <p:scale>
          <a:sx n="123" d="100"/>
          <a:sy n="123" d="100"/>
        </p:scale>
        <p:origin x="-474" y="198"/>
      </p:cViewPr>
      <p:guideLst>
        <p:guide orient="horz" pos="1620"/>
        <p:guide orient="horz" pos="2968"/>
        <p:guide orient="horz" pos="352"/>
        <p:guide orient="horz" pos="948"/>
        <p:guide pos="2880"/>
        <p:guide pos="385"/>
        <p:guide pos="1565"/>
        <p:guide pos="5193"/>
        <p:guide pos="406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3444" y="-114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69A8841-2B5E-43D8-B3D3-BBDD5350FA62}" type="doc">
      <dgm:prSet loTypeId="urn:microsoft.com/office/officeart/2005/8/layout/target3" loCatId="relationship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330EC8E-24DE-4A35-9FF0-D590AD1F1F8E}">
      <dgm:prSet custT="1"/>
      <dgm:spPr/>
      <dgm:t>
        <a:bodyPr/>
        <a:lstStyle/>
        <a:p>
          <a:pPr algn="l" rtl="0"/>
          <a:r>
            <a:rPr lang="ru-RU" sz="1600" dirty="0" smtClean="0"/>
            <a:t>2) подтверждение законности оборота товаров в Евразийском экономическом союзе</a:t>
          </a:r>
          <a:endParaRPr lang="ru-RU" sz="1600" dirty="0"/>
        </a:p>
      </dgm:t>
    </dgm:pt>
    <dgm:pt modelId="{9771ABB1-9133-4D79-99A7-A8C3784F49D7}" type="parTrans" cxnId="{845C7C7E-D118-4CDE-91AC-2232A6032248}">
      <dgm:prSet/>
      <dgm:spPr/>
      <dgm:t>
        <a:bodyPr/>
        <a:lstStyle/>
        <a:p>
          <a:pPr algn="l"/>
          <a:endParaRPr lang="ru-RU" sz="1800"/>
        </a:p>
      </dgm:t>
    </dgm:pt>
    <dgm:pt modelId="{D665EBBB-EDF5-4361-93E8-A50E4E15B4C9}" type="sibTrans" cxnId="{845C7C7E-D118-4CDE-91AC-2232A6032248}">
      <dgm:prSet/>
      <dgm:spPr/>
      <dgm:t>
        <a:bodyPr/>
        <a:lstStyle/>
        <a:p>
          <a:pPr algn="l"/>
          <a:endParaRPr lang="ru-RU" sz="1800"/>
        </a:p>
      </dgm:t>
    </dgm:pt>
    <dgm:pt modelId="{A0258A66-26AB-4718-932D-D0326513CDF8}">
      <dgm:prSet custT="1"/>
      <dgm:spPr/>
      <dgm:t>
        <a:bodyPr/>
        <a:lstStyle/>
        <a:p>
          <a:pPr algn="l" rtl="0"/>
          <a:r>
            <a:rPr lang="ru-RU" sz="1600" dirty="0" smtClean="0"/>
            <a:t>3) предотвращение ввоза на территорию Российской Федерации контрафактной продукции</a:t>
          </a:r>
          <a:endParaRPr lang="ru-RU" sz="1600" dirty="0"/>
        </a:p>
      </dgm:t>
    </dgm:pt>
    <dgm:pt modelId="{17EF3F17-AFFC-4316-A5DE-757B613DED36}" type="parTrans" cxnId="{A974B963-A5C6-47FB-9ECD-07F4DBAD40CE}">
      <dgm:prSet/>
      <dgm:spPr/>
      <dgm:t>
        <a:bodyPr/>
        <a:lstStyle/>
        <a:p>
          <a:pPr algn="l"/>
          <a:endParaRPr lang="ru-RU" sz="1800"/>
        </a:p>
      </dgm:t>
    </dgm:pt>
    <dgm:pt modelId="{1D14FD89-30F9-4160-BB5F-570757139663}" type="sibTrans" cxnId="{A974B963-A5C6-47FB-9ECD-07F4DBAD40CE}">
      <dgm:prSet/>
      <dgm:spPr/>
      <dgm:t>
        <a:bodyPr/>
        <a:lstStyle/>
        <a:p>
          <a:pPr algn="l"/>
          <a:endParaRPr lang="ru-RU" sz="1800"/>
        </a:p>
      </dgm:t>
    </dgm:pt>
    <dgm:pt modelId="{7E4C9A60-5E72-4BC6-B8E9-A24FB7EBD6CC}">
      <dgm:prSet custT="1"/>
      <dgm:spPr/>
      <dgm:t>
        <a:bodyPr/>
        <a:lstStyle/>
        <a:p>
          <a:pPr algn="l" rtl="0"/>
          <a:r>
            <a:rPr lang="ru-RU" sz="1600" dirty="0" smtClean="0"/>
            <a:t>4) обеспечение экономической безопасности страны</a:t>
          </a:r>
          <a:endParaRPr lang="ru-RU" sz="1600" dirty="0"/>
        </a:p>
      </dgm:t>
    </dgm:pt>
    <dgm:pt modelId="{1765DDBC-B6C6-449D-8E3C-4B650B33B3C9}" type="parTrans" cxnId="{60BE5110-D822-4272-A3AB-13995A3EB91C}">
      <dgm:prSet/>
      <dgm:spPr/>
      <dgm:t>
        <a:bodyPr/>
        <a:lstStyle/>
        <a:p>
          <a:pPr algn="l"/>
          <a:endParaRPr lang="ru-RU" sz="1800"/>
        </a:p>
      </dgm:t>
    </dgm:pt>
    <dgm:pt modelId="{DABD6A2B-014E-41F4-A82E-D6BD3459328C}" type="sibTrans" cxnId="{60BE5110-D822-4272-A3AB-13995A3EB91C}">
      <dgm:prSet/>
      <dgm:spPr/>
      <dgm:t>
        <a:bodyPr/>
        <a:lstStyle/>
        <a:p>
          <a:pPr algn="l"/>
          <a:endParaRPr lang="ru-RU" sz="1800"/>
        </a:p>
      </dgm:t>
    </dgm:pt>
    <dgm:pt modelId="{1BA3BC97-81B6-415C-A846-7D4830F0D336}">
      <dgm:prSet custT="1"/>
      <dgm:spPr/>
      <dgm:t>
        <a:bodyPr/>
        <a:lstStyle/>
        <a:p>
          <a:pPr algn="l" rtl="0"/>
          <a:r>
            <a:rPr lang="ru-RU" sz="1600" dirty="0" smtClean="0"/>
            <a:t>5) повышение конкурентоспособности отечественных товаров</a:t>
          </a:r>
          <a:endParaRPr lang="ru-RU" sz="1600" dirty="0"/>
        </a:p>
      </dgm:t>
    </dgm:pt>
    <dgm:pt modelId="{A9B2CD64-3E0B-4EB2-B695-CA872641CC7A}" type="parTrans" cxnId="{FCA67AE8-D1CF-4223-ACF3-B861F2CC4080}">
      <dgm:prSet/>
      <dgm:spPr/>
      <dgm:t>
        <a:bodyPr/>
        <a:lstStyle/>
        <a:p>
          <a:pPr algn="l"/>
          <a:endParaRPr lang="ru-RU" sz="1800"/>
        </a:p>
      </dgm:t>
    </dgm:pt>
    <dgm:pt modelId="{9847C4FF-8AFF-4AF0-92D8-665E7EFBD4D9}" type="sibTrans" cxnId="{FCA67AE8-D1CF-4223-ACF3-B861F2CC4080}">
      <dgm:prSet/>
      <dgm:spPr/>
      <dgm:t>
        <a:bodyPr/>
        <a:lstStyle/>
        <a:p>
          <a:pPr algn="l"/>
          <a:endParaRPr lang="ru-RU" sz="1800"/>
        </a:p>
      </dgm:t>
    </dgm:pt>
    <dgm:pt modelId="{C001B565-481D-49B0-900E-6EB35F77C2F3}">
      <dgm:prSet custT="1"/>
      <dgm:spPr/>
      <dgm:t>
        <a:bodyPr/>
        <a:lstStyle/>
        <a:p>
          <a:pPr algn="l" rtl="0"/>
          <a:r>
            <a:rPr lang="ru-RU" sz="1600" dirty="0" smtClean="0"/>
            <a:t>6) сокращение серого импорта</a:t>
          </a:r>
          <a:endParaRPr lang="ru-RU" sz="1600" dirty="0"/>
        </a:p>
      </dgm:t>
    </dgm:pt>
    <dgm:pt modelId="{BE684125-CFDD-4BF6-99BB-FA7ECAAC88EE}" type="parTrans" cxnId="{DCC49E2E-FC55-4D5B-8903-FA46F2C069BF}">
      <dgm:prSet/>
      <dgm:spPr/>
      <dgm:t>
        <a:bodyPr/>
        <a:lstStyle/>
        <a:p>
          <a:pPr algn="l"/>
          <a:endParaRPr lang="ru-RU" sz="1800"/>
        </a:p>
      </dgm:t>
    </dgm:pt>
    <dgm:pt modelId="{21023AF7-40D7-47D8-827D-8E0E485A38CF}" type="sibTrans" cxnId="{DCC49E2E-FC55-4D5B-8903-FA46F2C069BF}">
      <dgm:prSet/>
      <dgm:spPr/>
      <dgm:t>
        <a:bodyPr/>
        <a:lstStyle/>
        <a:p>
          <a:pPr algn="l"/>
          <a:endParaRPr lang="ru-RU" sz="1800"/>
        </a:p>
      </dgm:t>
    </dgm:pt>
    <dgm:pt modelId="{16C97D56-6A9C-43D0-BAC3-7D75EAF9F8E5}">
      <dgm:prSet custT="1"/>
      <dgm:spPr/>
      <dgm:t>
        <a:bodyPr/>
        <a:lstStyle/>
        <a:p>
          <a:pPr algn="l" rtl="0"/>
          <a:r>
            <a:rPr lang="ru-RU" sz="1600" dirty="0" smtClean="0"/>
            <a:t>1) исполнение международных обязательств</a:t>
          </a:r>
          <a:endParaRPr lang="ru-RU" sz="1600" dirty="0"/>
        </a:p>
      </dgm:t>
    </dgm:pt>
    <dgm:pt modelId="{00886CD3-1155-4625-91B6-C3461AD51E46}" type="sibTrans" cxnId="{26EA5920-017E-4A06-88A3-B66DF89C8044}">
      <dgm:prSet/>
      <dgm:spPr/>
      <dgm:t>
        <a:bodyPr/>
        <a:lstStyle/>
        <a:p>
          <a:pPr algn="l"/>
          <a:endParaRPr lang="ru-RU" sz="1800"/>
        </a:p>
      </dgm:t>
    </dgm:pt>
    <dgm:pt modelId="{4B18F0C9-05D8-488E-BF19-634CD44234DC}" type="parTrans" cxnId="{26EA5920-017E-4A06-88A3-B66DF89C8044}">
      <dgm:prSet/>
      <dgm:spPr/>
      <dgm:t>
        <a:bodyPr/>
        <a:lstStyle/>
        <a:p>
          <a:pPr algn="l"/>
          <a:endParaRPr lang="ru-RU" sz="1800"/>
        </a:p>
      </dgm:t>
    </dgm:pt>
    <dgm:pt modelId="{8B723A01-C12F-46D2-A38F-D43C1884E40F}" type="pres">
      <dgm:prSet presAssocID="{669A8841-2B5E-43D8-B3D3-BBDD5350FA62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D67D378-ED94-41B8-B0C1-B5D01F13E008}" type="pres">
      <dgm:prSet presAssocID="{16C97D56-6A9C-43D0-BAC3-7D75EAF9F8E5}" presName="circle1" presStyleLbl="node1" presStyleIdx="0" presStyleCnt="6"/>
      <dgm:spPr/>
      <dgm:t>
        <a:bodyPr/>
        <a:lstStyle/>
        <a:p>
          <a:endParaRPr lang="ru-RU"/>
        </a:p>
      </dgm:t>
    </dgm:pt>
    <dgm:pt modelId="{D83AC00E-EAD4-4FE9-B2AC-6C540680E04F}" type="pres">
      <dgm:prSet presAssocID="{16C97D56-6A9C-43D0-BAC3-7D75EAF9F8E5}" presName="space" presStyleCnt="0"/>
      <dgm:spPr/>
      <dgm:t>
        <a:bodyPr/>
        <a:lstStyle/>
        <a:p>
          <a:endParaRPr lang="ru-RU"/>
        </a:p>
      </dgm:t>
    </dgm:pt>
    <dgm:pt modelId="{3F266866-07D8-4267-AC77-C6B15D11908B}" type="pres">
      <dgm:prSet presAssocID="{16C97D56-6A9C-43D0-BAC3-7D75EAF9F8E5}" presName="rect1" presStyleLbl="alignAcc1" presStyleIdx="0" presStyleCnt="6" custScaleY="100000"/>
      <dgm:spPr/>
      <dgm:t>
        <a:bodyPr/>
        <a:lstStyle/>
        <a:p>
          <a:endParaRPr lang="ru-RU"/>
        </a:p>
      </dgm:t>
    </dgm:pt>
    <dgm:pt modelId="{B1338197-2BF8-4F54-91B1-56D257DC192F}" type="pres">
      <dgm:prSet presAssocID="{6330EC8E-24DE-4A35-9FF0-D590AD1F1F8E}" presName="vertSpace2" presStyleLbl="node1" presStyleIdx="0" presStyleCnt="6"/>
      <dgm:spPr/>
      <dgm:t>
        <a:bodyPr/>
        <a:lstStyle/>
        <a:p>
          <a:endParaRPr lang="ru-RU"/>
        </a:p>
      </dgm:t>
    </dgm:pt>
    <dgm:pt modelId="{CD26339A-9254-4723-A7AB-9128010EB987}" type="pres">
      <dgm:prSet presAssocID="{6330EC8E-24DE-4A35-9FF0-D590AD1F1F8E}" presName="circle2" presStyleLbl="node1" presStyleIdx="1" presStyleCnt="6"/>
      <dgm:spPr/>
      <dgm:t>
        <a:bodyPr/>
        <a:lstStyle/>
        <a:p>
          <a:endParaRPr lang="ru-RU"/>
        </a:p>
      </dgm:t>
    </dgm:pt>
    <dgm:pt modelId="{49D39573-D827-4405-9710-7AE7059DCB7B}" type="pres">
      <dgm:prSet presAssocID="{6330EC8E-24DE-4A35-9FF0-D590AD1F1F8E}" presName="rect2" presStyleLbl="alignAcc1" presStyleIdx="1" presStyleCnt="6"/>
      <dgm:spPr/>
      <dgm:t>
        <a:bodyPr/>
        <a:lstStyle/>
        <a:p>
          <a:endParaRPr lang="ru-RU"/>
        </a:p>
      </dgm:t>
    </dgm:pt>
    <dgm:pt modelId="{51ADB28A-474D-4DAE-AF71-D9EC227F050C}" type="pres">
      <dgm:prSet presAssocID="{A0258A66-26AB-4718-932D-D0326513CDF8}" presName="vertSpace3" presStyleLbl="node1" presStyleIdx="1" presStyleCnt="6"/>
      <dgm:spPr/>
      <dgm:t>
        <a:bodyPr/>
        <a:lstStyle/>
        <a:p>
          <a:endParaRPr lang="ru-RU"/>
        </a:p>
      </dgm:t>
    </dgm:pt>
    <dgm:pt modelId="{FAE851DC-78D7-4895-91CF-96C98F455BA5}" type="pres">
      <dgm:prSet presAssocID="{A0258A66-26AB-4718-932D-D0326513CDF8}" presName="circle3" presStyleLbl="node1" presStyleIdx="2" presStyleCnt="6"/>
      <dgm:spPr/>
      <dgm:t>
        <a:bodyPr/>
        <a:lstStyle/>
        <a:p>
          <a:endParaRPr lang="ru-RU"/>
        </a:p>
      </dgm:t>
    </dgm:pt>
    <dgm:pt modelId="{5C7F4605-F556-415B-B2A6-417FD399416E}" type="pres">
      <dgm:prSet presAssocID="{A0258A66-26AB-4718-932D-D0326513CDF8}" presName="rect3" presStyleLbl="alignAcc1" presStyleIdx="2" presStyleCnt="6" custLinFactNeighborX="472" custLinFactNeighborY="1405"/>
      <dgm:spPr/>
      <dgm:t>
        <a:bodyPr/>
        <a:lstStyle/>
        <a:p>
          <a:endParaRPr lang="ru-RU"/>
        </a:p>
      </dgm:t>
    </dgm:pt>
    <dgm:pt modelId="{2DCFD7BC-0637-4A2F-A5B8-F2863282CBCD}" type="pres">
      <dgm:prSet presAssocID="{7E4C9A60-5E72-4BC6-B8E9-A24FB7EBD6CC}" presName="vertSpace4" presStyleLbl="node1" presStyleIdx="2" presStyleCnt="6"/>
      <dgm:spPr/>
      <dgm:t>
        <a:bodyPr/>
        <a:lstStyle/>
        <a:p>
          <a:endParaRPr lang="ru-RU"/>
        </a:p>
      </dgm:t>
    </dgm:pt>
    <dgm:pt modelId="{2D3A878D-C557-4BF5-A78B-807EC20B5A32}" type="pres">
      <dgm:prSet presAssocID="{7E4C9A60-5E72-4BC6-B8E9-A24FB7EBD6CC}" presName="circle4" presStyleLbl="node1" presStyleIdx="3" presStyleCnt="6"/>
      <dgm:spPr/>
      <dgm:t>
        <a:bodyPr/>
        <a:lstStyle/>
        <a:p>
          <a:endParaRPr lang="ru-RU"/>
        </a:p>
      </dgm:t>
    </dgm:pt>
    <dgm:pt modelId="{2A6BA3FE-4F9D-47FA-ADE8-CF02AA5C2C0B}" type="pres">
      <dgm:prSet presAssocID="{7E4C9A60-5E72-4BC6-B8E9-A24FB7EBD6CC}" presName="rect4" presStyleLbl="alignAcc1" presStyleIdx="3" presStyleCnt="6" custScaleY="83050"/>
      <dgm:spPr/>
      <dgm:t>
        <a:bodyPr/>
        <a:lstStyle/>
        <a:p>
          <a:endParaRPr lang="ru-RU"/>
        </a:p>
      </dgm:t>
    </dgm:pt>
    <dgm:pt modelId="{F412898D-AAAE-4A6A-96F3-16736F00B216}" type="pres">
      <dgm:prSet presAssocID="{1BA3BC97-81B6-415C-A846-7D4830F0D336}" presName="vertSpace5" presStyleLbl="node1" presStyleIdx="3" presStyleCnt="6"/>
      <dgm:spPr/>
      <dgm:t>
        <a:bodyPr/>
        <a:lstStyle/>
        <a:p>
          <a:endParaRPr lang="ru-RU"/>
        </a:p>
      </dgm:t>
    </dgm:pt>
    <dgm:pt modelId="{D5BBB868-B159-46EF-9B7F-4A327F6208B2}" type="pres">
      <dgm:prSet presAssocID="{1BA3BC97-81B6-415C-A846-7D4830F0D336}" presName="circle5" presStyleLbl="node1" presStyleIdx="4" presStyleCnt="6"/>
      <dgm:spPr/>
      <dgm:t>
        <a:bodyPr/>
        <a:lstStyle/>
        <a:p>
          <a:endParaRPr lang="ru-RU"/>
        </a:p>
      </dgm:t>
    </dgm:pt>
    <dgm:pt modelId="{3AE72D9A-827F-443C-B421-9231348C21E9}" type="pres">
      <dgm:prSet presAssocID="{1BA3BC97-81B6-415C-A846-7D4830F0D336}" presName="rect5" presStyleLbl="alignAcc1" presStyleIdx="4" presStyleCnt="6" custScaleX="100000" custLinFactNeighborX="465" custLinFactNeighborY="679"/>
      <dgm:spPr/>
      <dgm:t>
        <a:bodyPr/>
        <a:lstStyle/>
        <a:p>
          <a:endParaRPr lang="ru-RU"/>
        </a:p>
      </dgm:t>
    </dgm:pt>
    <dgm:pt modelId="{5AC41525-88DC-460F-B4C8-2DF76013C605}" type="pres">
      <dgm:prSet presAssocID="{C001B565-481D-49B0-900E-6EB35F77C2F3}" presName="vertSpace6" presStyleLbl="node1" presStyleIdx="4" presStyleCnt="6"/>
      <dgm:spPr/>
      <dgm:t>
        <a:bodyPr/>
        <a:lstStyle/>
        <a:p>
          <a:endParaRPr lang="ru-RU"/>
        </a:p>
      </dgm:t>
    </dgm:pt>
    <dgm:pt modelId="{780579D7-7BD1-46C3-8F0B-8BD5ED5BED60}" type="pres">
      <dgm:prSet presAssocID="{C001B565-481D-49B0-900E-6EB35F77C2F3}" presName="circle6" presStyleLbl="node1" presStyleIdx="5" presStyleCnt="6"/>
      <dgm:spPr/>
      <dgm:t>
        <a:bodyPr/>
        <a:lstStyle/>
        <a:p>
          <a:endParaRPr lang="ru-RU"/>
        </a:p>
      </dgm:t>
    </dgm:pt>
    <dgm:pt modelId="{1D80B296-B759-48D6-BD78-25D11FD8C113}" type="pres">
      <dgm:prSet presAssocID="{C001B565-481D-49B0-900E-6EB35F77C2F3}" presName="rect6" presStyleLbl="alignAcc1" presStyleIdx="5" presStyleCnt="6" custScaleX="100000" custScaleY="41596" custLinFactNeighborX="1584" custLinFactNeighborY="-10976"/>
      <dgm:spPr/>
      <dgm:t>
        <a:bodyPr/>
        <a:lstStyle/>
        <a:p>
          <a:endParaRPr lang="ru-RU"/>
        </a:p>
      </dgm:t>
    </dgm:pt>
    <dgm:pt modelId="{7AAD5F0F-6133-46E6-8789-1E165ECD90CC}" type="pres">
      <dgm:prSet presAssocID="{16C97D56-6A9C-43D0-BAC3-7D75EAF9F8E5}" presName="rect1ParTxNoCh" presStyleLbl="alignAcc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061D99-F99E-45EB-8156-30F507AA631B}" type="pres">
      <dgm:prSet presAssocID="{6330EC8E-24DE-4A35-9FF0-D590AD1F1F8E}" presName="rect2ParTxNoCh" presStyleLbl="alignAcc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F1A354-F218-42E6-9CB0-209ACD891E7C}" type="pres">
      <dgm:prSet presAssocID="{A0258A66-26AB-4718-932D-D0326513CDF8}" presName="rect3ParTxNoCh" presStyleLbl="alignAcc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7EA328-FF50-4DA1-B61F-D614E955EF89}" type="pres">
      <dgm:prSet presAssocID="{7E4C9A60-5E72-4BC6-B8E9-A24FB7EBD6CC}" presName="rect4ParTxNoCh" presStyleLbl="alignAcc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2AE721-2468-4222-BF69-A7C5F35A66E5}" type="pres">
      <dgm:prSet presAssocID="{1BA3BC97-81B6-415C-A846-7D4830F0D336}" presName="rect5ParTxNoCh" presStyleLbl="alignAcc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5EE9BA-B392-4B60-A84E-7773CF19E4D7}" type="pres">
      <dgm:prSet presAssocID="{C001B565-481D-49B0-900E-6EB35F77C2F3}" presName="rect6ParTxNoCh" presStyleLbl="alignAcc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CA67AE8-D1CF-4223-ACF3-B861F2CC4080}" srcId="{669A8841-2B5E-43D8-B3D3-BBDD5350FA62}" destId="{1BA3BC97-81B6-415C-A846-7D4830F0D336}" srcOrd="4" destOrd="0" parTransId="{A9B2CD64-3E0B-4EB2-B695-CA872641CC7A}" sibTransId="{9847C4FF-8AFF-4AF0-92D8-665E7EFBD4D9}"/>
    <dgm:cxn modelId="{027E0D61-976F-4A1A-9607-FCF7E41C5479}" type="presOf" srcId="{16C97D56-6A9C-43D0-BAC3-7D75EAF9F8E5}" destId="{3F266866-07D8-4267-AC77-C6B15D11908B}" srcOrd="0" destOrd="0" presId="urn:microsoft.com/office/officeart/2005/8/layout/target3"/>
    <dgm:cxn modelId="{5C29DC4E-32C4-4D7B-BF0B-837CD57DC9EA}" type="presOf" srcId="{C001B565-481D-49B0-900E-6EB35F77C2F3}" destId="{1D80B296-B759-48D6-BD78-25D11FD8C113}" srcOrd="0" destOrd="0" presId="urn:microsoft.com/office/officeart/2005/8/layout/target3"/>
    <dgm:cxn modelId="{26EA5920-017E-4A06-88A3-B66DF89C8044}" srcId="{669A8841-2B5E-43D8-B3D3-BBDD5350FA62}" destId="{16C97D56-6A9C-43D0-BAC3-7D75EAF9F8E5}" srcOrd="0" destOrd="0" parTransId="{4B18F0C9-05D8-488E-BF19-634CD44234DC}" sibTransId="{00886CD3-1155-4625-91B6-C3461AD51E46}"/>
    <dgm:cxn modelId="{34F92805-961D-4058-9ABF-2E2B624705CC}" type="presOf" srcId="{C001B565-481D-49B0-900E-6EB35F77C2F3}" destId="{085EE9BA-B392-4B60-A84E-7773CF19E4D7}" srcOrd="1" destOrd="0" presId="urn:microsoft.com/office/officeart/2005/8/layout/target3"/>
    <dgm:cxn modelId="{54B3F609-3826-47F5-8BE6-23EE54473907}" type="presOf" srcId="{669A8841-2B5E-43D8-B3D3-BBDD5350FA62}" destId="{8B723A01-C12F-46D2-A38F-D43C1884E40F}" srcOrd="0" destOrd="0" presId="urn:microsoft.com/office/officeart/2005/8/layout/target3"/>
    <dgm:cxn modelId="{9A21A200-1953-481A-B88F-C22F9CF449C9}" type="presOf" srcId="{7E4C9A60-5E72-4BC6-B8E9-A24FB7EBD6CC}" destId="{2A6BA3FE-4F9D-47FA-ADE8-CF02AA5C2C0B}" srcOrd="0" destOrd="0" presId="urn:microsoft.com/office/officeart/2005/8/layout/target3"/>
    <dgm:cxn modelId="{DCC49E2E-FC55-4D5B-8903-FA46F2C069BF}" srcId="{669A8841-2B5E-43D8-B3D3-BBDD5350FA62}" destId="{C001B565-481D-49B0-900E-6EB35F77C2F3}" srcOrd="5" destOrd="0" parTransId="{BE684125-CFDD-4BF6-99BB-FA7ECAAC88EE}" sibTransId="{21023AF7-40D7-47D8-827D-8E0E485A38CF}"/>
    <dgm:cxn modelId="{A974B963-A5C6-47FB-9ECD-07F4DBAD40CE}" srcId="{669A8841-2B5E-43D8-B3D3-BBDD5350FA62}" destId="{A0258A66-26AB-4718-932D-D0326513CDF8}" srcOrd="2" destOrd="0" parTransId="{17EF3F17-AFFC-4316-A5DE-757B613DED36}" sibTransId="{1D14FD89-30F9-4160-BB5F-570757139663}"/>
    <dgm:cxn modelId="{02182138-2B89-4DC8-8787-33DAFC2C889E}" type="presOf" srcId="{A0258A66-26AB-4718-932D-D0326513CDF8}" destId="{34F1A354-F218-42E6-9CB0-209ACD891E7C}" srcOrd="1" destOrd="0" presId="urn:microsoft.com/office/officeart/2005/8/layout/target3"/>
    <dgm:cxn modelId="{481FD3FD-1555-4CCE-AE28-7272D4FF4A17}" type="presOf" srcId="{7E4C9A60-5E72-4BC6-B8E9-A24FB7EBD6CC}" destId="{767EA328-FF50-4DA1-B61F-D614E955EF89}" srcOrd="1" destOrd="0" presId="urn:microsoft.com/office/officeart/2005/8/layout/target3"/>
    <dgm:cxn modelId="{2125735E-E77F-4D4C-8FB3-8A3E21C890B6}" type="presOf" srcId="{1BA3BC97-81B6-415C-A846-7D4830F0D336}" destId="{3AE72D9A-827F-443C-B421-9231348C21E9}" srcOrd="0" destOrd="0" presId="urn:microsoft.com/office/officeart/2005/8/layout/target3"/>
    <dgm:cxn modelId="{E3F3EB6E-7F60-44B1-BDA4-19BBFC934DB6}" type="presOf" srcId="{A0258A66-26AB-4718-932D-D0326513CDF8}" destId="{5C7F4605-F556-415B-B2A6-417FD399416E}" srcOrd="0" destOrd="0" presId="urn:microsoft.com/office/officeart/2005/8/layout/target3"/>
    <dgm:cxn modelId="{845C7C7E-D118-4CDE-91AC-2232A6032248}" srcId="{669A8841-2B5E-43D8-B3D3-BBDD5350FA62}" destId="{6330EC8E-24DE-4A35-9FF0-D590AD1F1F8E}" srcOrd="1" destOrd="0" parTransId="{9771ABB1-9133-4D79-99A7-A8C3784F49D7}" sibTransId="{D665EBBB-EDF5-4361-93E8-A50E4E15B4C9}"/>
    <dgm:cxn modelId="{A5C90F60-C9A1-422A-A255-DB74C243193C}" type="presOf" srcId="{1BA3BC97-81B6-415C-A846-7D4830F0D336}" destId="{E62AE721-2468-4222-BF69-A7C5F35A66E5}" srcOrd="1" destOrd="0" presId="urn:microsoft.com/office/officeart/2005/8/layout/target3"/>
    <dgm:cxn modelId="{60BE5110-D822-4272-A3AB-13995A3EB91C}" srcId="{669A8841-2B5E-43D8-B3D3-BBDD5350FA62}" destId="{7E4C9A60-5E72-4BC6-B8E9-A24FB7EBD6CC}" srcOrd="3" destOrd="0" parTransId="{1765DDBC-B6C6-449D-8E3C-4B650B33B3C9}" sibTransId="{DABD6A2B-014E-41F4-A82E-D6BD3459328C}"/>
    <dgm:cxn modelId="{DA58D92C-750F-4012-90CF-1AFFAA40687D}" type="presOf" srcId="{6330EC8E-24DE-4A35-9FF0-D590AD1F1F8E}" destId="{E0061D99-F99E-45EB-8156-30F507AA631B}" srcOrd="1" destOrd="0" presId="urn:microsoft.com/office/officeart/2005/8/layout/target3"/>
    <dgm:cxn modelId="{5A170DB1-6C7A-43A3-AE2B-E797EA9A4920}" type="presOf" srcId="{16C97D56-6A9C-43D0-BAC3-7D75EAF9F8E5}" destId="{7AAD5F0F-6133-46E6-8789-1E165ECD90CC}" srcOrd="1" destOrd="0" presId="urn:microsoft.com/office/officeart/2005/8/layout/target3"/>
    <dgm:cxn modelId="{D0A362C8-6017-4C77-BCE4-5CBEB5AAE04C}" type="presOf" srcId="{6330EC8E-24DE-4A35-9FF0-D590AD1F1F8E}" destId="{49D39573-D827-4405-9710-7AE7059DCB7B}" srcOrd="0" destOrd="0" presId="urn:microsoft.com/office/officeart/2005/8/layout/target3"/>
    <dgm:cxn modelId="{87374053-7270-4DAD-A2E4-9946EB5502DC}" type="presParOf" srcId="{8B723A01-C12F-46D2-A38F-D43C1884E40F}" destId="{7D67D378-ED94-41B8-B0C1-B5D01F13E008}" srcOrd="0" destOrd="0" presId="urn:microsoft.com/office/officeart/2005/8/layout/target3"/>
    <dgm:cxn modelId="{9A17DE36-F1FF-45C0-89B7-E488F44FEBF7}" type="presParOf" srcId="{8B723A01-C12F-46D2-A38F-D43C1884E40F}" destId="{D83AC00E-EAD4-4FE9-B2AC-6C540680E04F}" srcOrd="1" destOrd="0" presId="urn:microsoft.com/office/officeart/2005/8/layout/target3"/>
    <dgm:cxn modelId="{B1F944ED-A9D1-4A2F-BBBD-C26543C6AF3B}" type="presParOf" srcId="{8B723A01-C12F-46D2-A38F-D43C1884E40F}" destId="{3F266866-07D8-4267-AC77-C6B15D11908B}" srcOrd="2" destOrd="0" presId="urn:microsoft.com/office/officeart/2005/8/layout/target3"/>
    <dgm:cxn modelId="{234664CA-A056-4079-BF9F-A400E3435F16}" type="presParOf" srcId="{8B723A01-C12F-46D2-A38F-D43C1884E40F}" destId="{B1338197-2BF8-4F54-91B1-56D257DC192F}" srcOrd="3" destOrd="0" presId="urn:microsoft.com/office/officeart/2005/8/layout/target3"/>
    <dgm:cxn modelId="{158746AC-E395-4855-86B8-0BC491989BCE}" type="presParOf" srcId="{8B723A01-C12F-46D2-A38F-D43C1884E40F}" destId="{CD26339A-9254-4723-A7AB-9128010EB987}" srcOrd="4" destOrd="0" presId="urn:microsoft.com/office/officeart/2005/8/layout/target3"/>
    <dgm:cxn modelId="{A26E8087-CA85-492B-BF7A-CCEE777372EA}" type="presParOf" srcId="{8B723A01-C12F-46D2-A38F-D43C1884E40F}" destId="{49D39573-D827-4405-9710-7AE7059DCB7B}" srcOrd="5" destOrd="0" presId="urn:microsoft.com/office/officeart/2005/8/layout/target3"/>
    <dgm:cxn modelId="{122E2563-B79A-4399-A27B-F853F38FFC7D}" type="presParOf" srcId="{8B723A01-C12F-46D2-A38F-D43C1884E40F}" destId="{51ADB28A-474D-4DAE-AF71-D9EC227F050C}" srcOrd="6" destOrd="0" presId="urn:microsoft.com/office/officeart/2005/8/layout/target3"/>
    <dgm:cxn modelId="{E56D966B-C59B-4391-976F-7800033A5387}" type="presParOf" srcId="{8B723A01-C12F-46D2-A38F-D43C1884E40F}" destId="{FAE851DC-78D7-4895-91CF-96C98F455BA5}" srcOrd="7" destOrd="0" presId="urn:microsoft.com/office/officeart/2005/8/layout/target3"/>
    <dgm:cxn modelId="{829CA582-B00C-431A-8B2D-7300E8DED342}" type="presParOf" srcId="{8B723A01-C12F-46D2-A38F-D43C1884E40F}" destId="{5C7F4605-F556-415B-B2A6-417FD399416E}" srcOrd="8" destOrd="0" presId="urn:microsoft.com/office/officeart/2005/8/layout/target3"/>
    <dgm:cxn modelId="{6EFF552D-AA81-4830-A560-F18BA7B62BAF}" type="presParOf" srcId="{8B723A01-C12F-46D2-A38F-D43C1884E40F}" destId="{2DCFD7BC-0637-4A2F-A5B8-F2863282CBCD}" srcOrd="9" destOrd="0" presId="urn:microsoft.com/office/officeart/2005/8/layout/target3"/>
    <dgm:cxn modelId="{A73D9DCF-2652-40FF-889F-4A978106BD8D}" type="presParOf" srcId="{8B723A01-C12F-46D2-A38F-D43C1884E40F}" destId="{2D3A878D-C557-4BF5-A78B-807EC20B5A32}" srcOrd="10" destOrd="0" presId="urn:microsoft.com/office/officeart/2005/8/layout/target3"/>
    <dgm:cxn modelId="{41B8FFB7-5087-4843-97CD-724BB8DE5B11}" type="presParOf" srcId="{8B723A01-C12F-46D2-A38F-D43C1884E40F}" destId="{2A6BA3FE-4F9D-47FA-ADE8-CF02AA5C2C0B}" srcOrd="11" destOrd="0" presId="urn:microsoft.com/office/officeart/2005/8/layout/target3"/>
    <dgm:cxn modelId="{16FCF6FB-60AB-447F-8937-A85EACC9D61D}" type="presParOf" srcId="{8B723A01-C12F-46D2-A38F-D43C1884E40F}" destId="{F412898D-AAAE-4A6A-96F3-16736F00B216}" srcOrd="12" destOrd="0" presId="urn:microsoft.com/office/officeart/2005/8/layout/target3"/>
    <dgm:cxn modelId="{5C992097-7A78-4EBC-B3E5-0E0D97EC2803}" type="presParOf" srcId="{8B723A01-C12F-46D2-A38F-D43C1884E40F}" destId="{D5BBB868-B159-46EF-9B7F-4A327F6208B2}" srcOrd="13" destOrd="0" presId="urn:microsoft.com/office/officeart/2005/8/layout/target3"/>
    <dgm:cxn modelId="{96CB6881-2ACA-426F-B3B7-59B297F83B24}" type="presParOf" srcId="{8B723A01-C12F-46D2-A38F-D43C1884E40F}" destId="{3AE72D9A-827F-443C-B421-9231348C21E9}" srcOrd="14" destOrd="0" presId="urn:microsoft.com/office/officeart/2005/8/layout/target3"/>
    <dgm:cxn modelId="{1383494C-58A8-4505-90BA-B0AAFD6F848E}" type="presParOf" srcId="{8B723A01-C12F-46D2-A38F-D43C1884E40F}" destId="{5AC41525-88DC-460F-B4C8-2DF76013C605}" srcOrd="15" destOrd="0" presId="urn:microsoft.com/office/officeart/2005/8/layout/target3"/>
    <dgm:cxn modelId="{862D93B7-31F9-4FA6-9C3C-2661B51E58AA}" type="presParOf" srcId="{8B723A01-C12F-46D2-A38F-D43C1884E40F}" destId="{780579D7-7BD1-46C3-8F0B-8BD5ED5BED60}" srcOrd="16" destOrd="0" presId="urn:microsoft.com/office/officeart/2005/8/layout/target3"/>
    <dgm:cxn modelId="{24909414-1F87-44DA-9A5E-2E61371266A6}" type="presParOf" srcId="{8B723A01-C12F-46D2-A38F-D43C1884E40F}" destId="{1D80B296-B759-48D6-BD78-25D11FD8C113}" srcOrd="17" destOrd="0" presId="urn:microsoft.com/office/officeart/2005/8/layout/target3"/>
    <dgm:cxn modelId="{89FB96DF-FC91-478A-A69B-03EFDFC8C40D}" type="presParOf" srcId="{8B723A01-C12F-46D2-A38F-D43C1884E40F}" destId="{7AAD5F0F-6133-46E6-8789-1E165ECD90CC}" srcOrd="18" destOrd="0" presId="urn:microsoft.com/office/officeart/2005/8/layout/target3"/>
    <dgm:cxn modelId="{2FAD41A2-4726-429F-96EB-212FD6074A70}" type="presParOf" srcId="{8B723A01-C12F-46D2-A38F-D43C1884E40F}" destId="{E0061D99-F99E-45EB-8156-30F507AA631B}" srcOrd="19" destOrd="0" presId="urn:microsoft.com/office/officeart/2005/8/layout/target3"/>
    <dgm:cxn modelId="{4C873F90-CEF5-4AE0-AEFA-31B327190C1B}" type="presParOf" srcId="{8B723A01-C12F-46D2-A38F-D43C1884E40F}" destId="{34F1A354-F218-42E6-9CB0-209ACD891E7C}" srcOrd="20" destOrd="0" presId="urn:microsoft.com/office/officeart/2005/8/layout/target3"/>
    <dgm:cxn modelId="{16BD370A-3679-4C42-889C-FCECD61E66BF}" type="presParOf" srcId="{8B723A01-C12F-46D2-A38F-D43C1884E40F}" destId="{767EA328-FF50-4DA1-B61F-D614E955EF89}" srcOrd="21" destOrd="0" presId="urn:microsoft.com/office/officeart/2005/8/layout/target3"/>
    <dgm:cxn modelId="{FB53EAB8-DB0A-4F9D-A6B8-7658A884FF6D}" type="presParOf" srcId="{8B723A01-C12F-46D2-A38F-D43C1884E40F}" destId="{E62AE721-2468-4222-BF69-A7C5F35A66E5}" srcOrd="22" destOrd="0" presId="urn:microsoft.com/office/officeart/2005/8/layout/target3"/>
    <dgm:cxn modelId="{D02D0A28-29B9-4FAF-9586-FBE48CC327FE}" type="presParOf" srcId="{8B723A01-C12F-46D2-A38F-D43C1884E40F}" destId="{085EE9BA-B392-4B60-A84E-7773CF19E4D7}" srcOrd="2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24C320A-4850-4762-B681-6D354533DBEF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>
        <a:scene3d>
          <a:camera prst="orthographicFront">
            <a:rot lat="0" lon="0" rev="0"/>
          </a:camera>
          <a:lightRig rig="threePt" dir="t"/>
        </a:scene3d>
      </dgm:spPr>
      <dgm:t>
        <a:bodyPr/>
        <a:lstStyle/>
        <a:p>
          <a:endParaRPr lang="ru-RU"/>
        </a:p>
      </dgm:t>
    </dgm:pt>
    <dgm:pt modelId="{69FB5F61-EDE1-4209-92A1-072BCE245AFE}">
      <dgm:prSet phldrT="[Текст]" custT="1"/>
      <dgm:spPr/>
      <dgm:t>
        <a:bodyPr/>
        <a:lstStyle/>
        <a:p>
          <a:pPr algn="l"/>
          <a:r>
            <a:rPr lang="ru-RU" sz="1600" b="1" dirty="0" smtClean="0">
              <a:solidFill>
                <a:schemeClr val="bg1"/>
              </a:solidFill>
            </a:rPr>
            <a:t>уведомления о перемещении товаров, подлежащих прослеживаемости, из РФ в государство - член ЕАЭС</a:t>
          </a:r>
          <a:endParaRPr lang="ru-RU" sz="1600" b="1" dirty="0">
            <a:solidFill>
              <a:schemeClr val="bg1"/>
            </a:solidFill>
          </a:endParaRPr>
        </a:p>
      </dgm:t>
    </dgm:pt>
    <dgm:pt modelId="{85A6E5D4-306B-45EA-875E-B5CC8676CF49}" type="parTrans" cxnId="{2831B8E2-95EF-4753-8871-2C42F6AAC9C5}">
      <dgm:prSet/>
      <dgm:spPr/>
      <dgm:t>
        <a:bodyPr/>
        <a:lstStyle/>
        <a:p>
          <a:pPr algn="l"/>
          <a:endParaRPr lang="ru-RU" sz="1600" b="1">
            <a:solidFill>
              <a:schemeClr val="bg1"/>
            </a:solidFill>
          </a:endParaRPr>
        </a:p>
      </dgm:t>
    </dgm:pt>
    <dgm:pt modelId="{67DBCB37-31F0-4DC2-85EB-EFC7C3923320}" type="sibTrans" cxnId="{2831B8E2-95EF-4753-8871-2C42F6AAC9C5}">
      <dgm:prSet/>
      <dgm:spPr/>
      <dgm:t>
        <a:bodyPr/>
        <a:lstStyle/>
        <a:p>
          <a:pPr algn="l"/>
          <a:endParaRPr lang="ru-RU" sz="1600" b="1">
            <a:solidFill>
              <a:schemeClr val="bg1"/>
            </a:solidFill>
          </a:endParaRPr>
        </a:p>
      </dgm:t>
    </dgm:pt>
    <dgm:pt modelId="{40EB1BD9-B979-4CD9-8126-2898FABEB037}">
      <dgm:prSet phldrT="[Текст]" custT="1"/>
      <dgm:spPr/>
      <dgm:t>
        <a:bodyPr/>
        <a:lstStyle/>
        <a:p>
          <a:pPr algn="l"/>
          <a:r>
            <a:rPr lang="ru-RU" sz="1600" b="1" dirty="0" smtClean="0">
              <a:solidFill>
                <a:schemeClr val="bg1"/>
              </a:solidFill>
            </a:rPr>
            <a:t>уведомления о ввозе товаров, подлежащих прослеживаемости, из государства - члена ЕАЭС в РФ</a:t>
          </a:r>
          <a:endParaRPr lang="ru-RU" sz="1600" b="1" dirty="0">
            <a:solidFill>
              <a:schemeClr val="bg1"/>
            </a:solidFill>
          </a:endParaRPr>
        </a:p>
      </dgm:t>
    </dgm:pt>
    <dgm:pt modelId="{47B8B194-906A-445E-9F74-F195F00F97D2}" type="parTrans" cxnId="{5FA63F4E-A4B6-43E4-9C36-0A1208A270D0}">
      <dgm:prSet/>
      <dgm:spPr/>
      <dgm:t>
        <a:bodyPr/>
        <a:lstStyle/>
        <a:p>
          <a:pPr algn="l"/>
          <a:endParaRPr lang="ru-RU" sz="1600" b="1">
            <a:solidFill>
              <a:schemeClr val="bg1"/>
            </a:solidFill>
          </a:endParaRPr>
        </a:p>
      </dgm:t>
    </dgm:pt>
    <dgm:pt modelId="{DEC69027-2C98-4A8B-9A14-C4B980515EAD}" type="sibTrans" cxnId="{5FA63F4E-A4B6-43E4-9C36-0A1208A270D0}">
      <dgm:prSet/>
      <dgm:spPr/>
      <dgm:t>
        <a:bodyPr/>
        <a:lstStyle/>
        <a:p>
          <a:pPr algn="l"/>
          <a:endParaRPr lang="ru-RU" sz="1600" b="1">
            <a:solidFill>
              <a:schemeClr val="bg1"/>
            </a:solidFill>
          </a:endParaRPr>
        </a:p>
      </dgm:t>
    </dgm:pt>
    <dgm:pt modelId="{59DA6AB6-0DCB-4326-B480-00B5A07DB0A0}">
      <dgm:prSet phldrT="[Текст]" custT="1"/>
      <dgm:spPr/>
      <dgm:t>
        <a:bodyPr/>
        <a:lstStyle/>
        <a:p>
          <a:pPr algn="l"/>
          <a:r>
            <a:rPr lang="ru-RU" sz="1600" b="1" dirty="0" smtClean="0">
              <a:solidFill>
                <a:schemeClr val="bg1"/>
              </a:solidFill>
            </a:rPr>
            <a:t>уведомления об имеющихся остатках товаров, подлежащих </a:t>
          </a:r>
          <a:r>
            <a:rPr lang="ru-RU" sz="1600" b="1" dirty="0" err="1" smtClean="0">
              <a:solidFill>
                <a:schemeClr val="bg1"/>
              </a:solidFill>
            </a:rPr>
            <a:t>прослеживаемости</a:t>
          </a:r>
          <a:endParaRPr lang="ru-RU" sz="1600" b="1" dirty="0">
            <a:solidFill>
              <a:schemeClr val="bg1"/>
            </a:solidFill>
          </a:endParaRPr>
        </a:p>
      </dgm:t>
    </dgm:pt>
    <dgm:pt modelId="{4670DC60-AB2D-4F5D-9491-81A603A68393}" type="parTrans" cxnId="{C7A556CA-FE5B-4A6A-817B-20D7FCB9CB85}">
      <dgm:prSet/>
      <dgm:spPr/>
      <dgm:t>
        <a:bodyPr/>
        <a:lstStyle/>
        <a:p>
          <a:pPr algn="l"/>
          <a:endParaRPr lang="ru-RU" sz="1600" b="1">
            <a:solidFill>
              <a:schemeClr val="bg1"/>
            </a:solidFill>
          </a:endParaRPr>
        </a:p>
      </dgm:t>
    </dgm:pt>
    <dgm:pt modelId="{06FCED6A-DB8B-4CAA-8F37-A1AF74AE4376}" type="sibTrans" cxnId="{C7A556CA-FE5B-4A6A-817B-20D7FCB9CB85}">
      <dgm:prSet/>
      <dgm:spPr/>
      <dgm:t>
        <a:bodyPr/>
        <a:lstStyle/>
        <a:p>
          <a:pPr algn="l"/>
          <a:endParaRPr lang="ru-RU" sz="1600" b="1">
            <a:solidFill>
              <a:schemeClr val="bg1"/>
            </a:solidFill>
          </a:endParaRPr>
        </a:p>
      </dgm:t>
    </dgm:pt>
    <dgm:pt modelId="{E246639D-768B-4428-8D5E-FEB03043A949}">
      <dgm:prSet custT="1"/>
      <dgm:spPr/>
      <dgm:t>
        <a:bodyPr/>
        <a:lstStyle/>
        <a:p>
          <a:pPr algn="l"/>
          <a:r>
            <a:rPr lang="ru-RU" sz="1600" b="1" dirty="0" smtClean="0">
              <a:solidFill>
                <a:schemeClr val="bg1"/>
              </a:solidFill>
            </a:rPr>
            <a:t>отчеты об операциях с товарами, подлежащими </a:t>
          </a:r>
          <a:r>
            <a:rPr lang="ru-RU" sz="1600" b="1" dirty="0" err="1" smtClean="0">
              <a:solidFill>
                <a:schemeClr val="bg1"/>
              </a:solidFill>
            </a:rPr>
            <a:t>прослеживаемости</a:t>
          </a:r>
          <a:endParaRPr lang="ru-RU" sz="1600" b="1" dirty="0">
            <a:solidFill>
              <a:schemeClr val="bg1"/>
            </a:solidFill>
          </a:endParaRPr>
        </a:p>
      </dgm:t>
    </dgm:pt>
    <dgm:pt modelId="{D3B19C95-57EF-474B-92FF-92BE47AC7DD1}" type="parTrans" cxnId="{1871BB85-5F90-438D-B4FA-7222675E6A14}">
      <dgm:prSet/>
      <dgm:spPr/>
      <dgm:t>
        <a:bodyPr/>
        <a:lstStyle/>
        <a:p>
          <a:pPr algn="l"/>
          <a:endParaRPr lang="ru-RU" sz="1600" b="1">
            <a:solidFill>
              <a:schemeClr val="bg1"/>
            </a:solidFill>
          </a:endParaRPr>
        </a:p>
      </dgm:t>
    </dgm:pt>
    <dgm:pt modelId="{96B06644-525E-4F56-9D5D-176DD2CC1CAF}" type="sibTrans" cxnId="{1871BB85-5F90-438D-B4FA-7222675E6A14}">
      <dgm:prSet/>
      <dgm:spPr/>
      <dgm:t>
        <a:bodyPr/>
        <a:lstStyle/>
        <a:p>
          <a:pPr algn="l"/>
          <a:endParaRPr lang="ru-RU" sz="1600" b="1">
            <a:solidFill>
              <a:schemeClr val="bg1"/>
            </a:solidFill>
          </a:endParaRPr>
        </a:p>
      </dgm:t>
    </dgm:pt>
    <dgm:pt modelId="{60FEDA99-6F96-4525-8716-9D878FB84A53}">
      <dgm:prSet custT="1"/>
      <dgm:spPr/>
      <dgm:t>
        <a:bodyPr/>
        <a:lstStyle/>
        <a:p>
          <a:pPr algn="l"/>
          <a:r>
            <a:rPr lang="ru-RU" sz="1600" b="1" dirty="0" smtClean="0">
              <a:solidFill>
                <a:schemeClr val="bg1"/>
              </a:solidFill>
            </a:rPr>
            <a:t>декларации по НДС</a:t>
          </a:r>
          <a:endParaRPr lang="ru-RU" sz="1600" b="1" dirty="0">
            <a:solidFill>
              <a:schemeClr val="bg1"/>
            </a:solidFill>
          </a:endParaRPr>
        </a:p>
      </dgm:t>
    </dgm:pt>
    <dgm:pt modelId="{153049A1-A71D-4366-86A4-708EB04A0678}" type="parTrans" cxnId="{3F46BCC9-273F-4E1B-A05A-1D53A1865DFD}">
      <dgm:prSet/>
      <dgm:spPr/>
      <dgm:t>
        <a:bodyPr/>
        <a:lstStyle/>
        <a:p>
          <a:pPr algn="l"/>
          <a:endParaRPr lang="ru-RU" sz="1600" b="1">
            <a:solidFill>
              <a:schemeClr val="bg1"/>
            </a:solidFill>
          </a:endParaRPr>
        </a:p>
      </dgm:t>
    </dgm:pt>
    <dgm:pt modelId="{84F1434B-533D-421A-8D93-63C90AAAFD1D}" type="sibTrans" cxnId="{3F46BCC9-273F-4E1B-A05A-1D53A1865DFD}">
      <dgm:prSet/>
      <dgm:spPr/>
      <dgm:t>
        <a:bodyPr/>
        <a:lstStyle/>
        <a:p>
          <a:pPr algn="l"/>
          <a:endParaRPr lang="ru-RU" sz="1600" b="1">
            <a:solidFill>
              <a:schemeClr val="bg1"/>
            </a:solidFill>
          </a:endParaRPr>
        </a:p>
      </dgm:t>
    </dgm:pt>
    <dgm:pt modelId="{71F47A57-16AC-4AE4-A8F2-AC2E2A9894B5}" type="pres">
      <dgm:prSet presAssocID="{624C320A-4850-4762-B681-6D354533DBE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B7BF486-1BD7-4905-9648-78F25C5A03EB}" type="pres">
      <dgm:prSet presAssocID="{69FB5F61-EDE1-4209-92A1-072BCE245AFE}" presName="node" presStyleLbl="node1" presStyleIdx="0" presStyleCnt="5" custScaleX="1128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F31DB1-488D-4E6D-82E7-4AA0EC736582}" type="pres">
      <dgm:prSet presAssocID="{67DBCB37-31F0-4DC2-85EB-EFC7C3923320}" presName="sibTrans" presStyleCnt="0"/>
      <dgm:spPr/>
    </dgm:pt>
    <dgm:pt modelId="{4EF6AB42-05FA-42C7-A791-4602E3EF0302}" type="pres">
      <dgm:prSet presAssocID="{40EB1BD9-B979-4CD9-8126-2898FABEB037}" presName="node" presStyleLbl="node1" presStyleIdx="1" presStyleCnt="5" custScaleX="107102" custScale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08E30E-4428-4D2E-AD1A-6A96AA073841}" type="pres">
      <dgm:prSet presAssocID="{DEC69027-2C98-4A8B-9A14-C4B980515EAD}" presName="sibTrans" presStyleCnt="0"/>
      <dgm:spPr/>
    </dgm:pt>
    <dgm:pt modelId="{46239202-F29F-4D60-B708-383E71C04EF7}" type="pres">
      <dgm:prSet presAssocID="{59DA6AB6-0DCB-4326-B480-00B5A07DB0A0}" presName="node" presStyleLbl="node1" presStyleIdx="2" presStyleCnt="5" custScaleX="103379" custScaleY="984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91A41B-6BAA-40D7-95A2-781DDDE82A1F}" type="pres">
      <dgm:prSet presAssocID="{06FCED6A-DB8B-4CAA-8F37-A1AF74AE4376}" presName="sibTrans" presStyleCnt="0"/>
      <dgm:spPr/>
    </dgm:pt>
    <dgm:pt modelId="{30B46EF2-8A92-4D00-B9E9-20E0288DF2A0}" type="pres">
      <dgm:prSet presAssocID="{E246639D-768B-4428-8D5E-FEB03043A949}" presName="node" presStyleLbl="node1" presStyleIdx="3" presStyleCnt="5" custScaleX="100062" custScale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D970B9-2BD1-4360-B1D5-3FF3F2515B33}" type="pres">
      <dgm:prSet presAssocID="{96B06644-525E-4F56-9D5D-176DD2CC1CAF}" presName="sibTrans" presStyleCnt="0"/>
      <dgm:spPr/>
    </dgm:pt>
    <dgm:pt modelId="{A5055551-5ED2-4477-B80F-3C7C7453FDE9}" type="pres">
      <dgm:prSet presAssocID="{60FEDA99-6F96-4525-8716-9D878FB84A53}" presName="node" presStyleLbl="node1" presStyleIdx="4" presStyleCnt="5" custScaleX="95514" custScaleY="782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41552B9-DA12-42D5-A051-47BB5C2ADDFD}" type="presOf" srcId="{69FB5F61-EDE1-4209-92A1-072BCE245AFE}" destId="{4B7BF486-1BD7-4905-9648-78F25C5A03EB}" srcOrd="0" destOrd="0" presId="urn:microsoft.com/office/officeart/2005/8/layout/hList6"/>
    <dgm:cxn modelId="{C7A556CA-FE5B-4A6A-817B-20D7FCB9CB85}" srcId="{624C320A-4850-4762-B681-6D354533DBEF}" destId="{59DA6AB6-0DCB-4326-B480-00B5A07DB0A0}" srcOrd="2" destOrd="0" parTransId="{4670DC60-AB2D-4F5D-9491-81A603A68393}" sibTransId="{06FCED6A-DB8B-4CAA-8F37-A1AF74AE4376}"/>
    <dgm:cxn modelId="{29190E2D-28F1-4420-9425-D2315ECD8402}" type="presOf" srcId="{60FEDA99-6F96-4525-8716-9D878FB84A53}" destId="{A5055551-5ED2-4477-B80F-3C7C7453FDE9}" srcOrd="0" destOrd="0" presId="urn:microsoft.com/office/officeart/2005/8/layout/hList6"/>
    <dgm:cxn modelId="{009EBC13-1056-4D1B-825A-C8E5B627E6E6}" type="presOf" srcId="{59DA6AB6-0DCB-4326-B480-00B5A07DB0A0}" destId="{46239202-F29F-4D60-B708-383E71C04EF7}" srcOrd="0" destOrd="0" presId="urn:microsoft.com/office/officeart/2005/8/layout/hList6"/>
    <dgm:cxn modelId="{1871BB85-5F90-438D-B4FA-7222675E6A14}" srcId="{624C320A-4850-4762-B681-6D354533DBEF}" destId="{E246639D-768B-4428-8D5E-FEB03043A949}" srcOrd="3" destOrd="0" parTransId="{D3B19C95-57EF-474B-92FF-92BE47AC7DD1}" sibTransId="{96B06644-525E-4F56-9D5D-176DD2CC1CAF}"/>
    <dgm:cxn modelId="{7432D08A-C75F-4189-931C-715F8CD4C020}" type="presOf" srcId="{E246639D-768B-4428-8D5E-FEB03043A949}" destId="{30B46EF2-8A92-4D00-B9E9-20E0288DF2A0}" srcOrd="0" destOrd="0" presId="urn:microsoft.com/office/officeart/2005/8/layout/hList6"/>
    <dgm:cxn modelId="{5FA63F4E-A4B6-43E4-9C36-0A1208A270D0}" srcId="{624C320A-4850-4762-B681-6D354533DBEF}" destId="{40EB1BD9-B979-4CD9-8126-2898FABEB037}" srcOrd="1" destOrd="0" parTransId="{47B8B194-906A-445E-9F74-F195F00F97D2}" sibTransId="{DEC69027-2C98-4A8B-9A14-C4B980515EAD}"/>
    <dgm:cxn modelId="{3F46BCC9-273F-4E1B-A05A-1D53A1865DFD}" srcId="{624C320A-4850-4762-B681-6D354533DBEF}" destId="{60FEDA99-6F96-4525-8716-9D878FB84A53}" srcOrd="4" destOrd="0" parTransId="{153049A1-A71D-4366-86A4-708EB04A0678}" sibTransId="{84F1434B-533D-421A-8D93-63C90AAAFD1D}"/>
    <dgm:cxn modelId="{2831B8E2-95EF-4753-8871-2C42F6AAC9C5}" srcId="{624C320A-4850-4762-B681-6D354533DBEF}" destId="{69FB5F61-EDE1-4209-92A1-072BCE245AFE}" srcOrd="0" destOrd="0" parTransId="{85A6E5D4-306B-45EA-875E-B5CC8676CF49}" sibTransId="{67DBCB37-31F0-4DC2-85EB-EFC7C3923320}"/>
    <dgm:cxn modelId="{64F362C0-B434-4535-95F3-B54DD1A23223}" type="presOf" srcId="{40EB1BD9-B979-4CD9-8126-2898FABEB037}" destId="{4EF6AB42-05FA-42C7-A791-4602E3EF0302}" srcOrd="0" destOrd="0" presId="urn:microsoft.com/office/officeart/2005/8/layout/hList6"/>
    <dgm:cxn modelId="{776662DE-259C-42EA-9A46-402FF8BAACC5}" type="presOf" srcId="{624C320A-4850-4762-B681-6D354533DBEF}" destId="{71F47A57-16AC-4AE4-A8F2-AC2E2A9894B5}" srcOrd="0" destOrd="0" presId="urn:microsoft.com/office/officeart/2005/8/layout/hList6"/>
    <dgm:cxn modelId="{EACFC0E3-38FB-4B5A-A7B9-DB82A80174D4}" type="presParOf" srcId="{71F47A57-16AC-4AE4-A8F2-AC2E2A9894B5}" destId="{4B7BF486-1BD7-4905-9648-78F25C5A03EB}" srcOrd="0" destOrd="0" presId="urn:microsoft.com/office/officeart/2005/8/layout/hList6"/>
    <dgm:cxn modelId="{93DC3FFF-A78F-45AB-8273-22DA7C3F98D8}" type="presParOf" srcId="{71F47A57-16AC-4AE4-A8F2-AC2E2A9894B5}" destId="{93F31DB1-488D-4E6D-82E7-4AA0EC736582}" srcOrd="1" destOrd="0" presId="urn:microsoft.com/office/officeart/2005/8/layout/hList6"/>
    <dgm:cxn modelId="{2EDDCD44-C7BA-44A8-AF99-0F378BB7E22C}" type="presParOf" srcId="{71F47A57-16AC-4AE4-A8F2-AC2E2A9894B5}" destId="{4EF6AB42-05FA-42C7-A791-4602E3EF0302}" srcOrd="2" destOrd="0" presId="urn:microsoft.com/office/officeart/2005/8/layout/hList6"/>
    <dgm:cxn modelId="{7E20687C-0928-4FBB-86B9-CA4690E830D0}" type="presParOf" srcId="{71F47A57-16AC-4AE4-A8F2-AC2E2A9894B5}" destId="{5608E30E-4428-4D2E-AD1A-6A96AA073841}" srcOrd="3" destOrd="0" presId="urn:microsoft.com/office/officeart/2005/8/layout/hList6"/>
    <dgm:cxn modelId="{C931AE36-00BD-444A-B252-61BD2D359690}" type="presParOf" srcId="{71F47A57-16AC-4AE4-A8F2-AC2E2A9894B5}" destId="{46239202-F29F-4D60-B708-383E71C04EF7}" srcOrd="4" destOrd="0" presId="urn:microsoft.com/office/officeart/2005/8/layout/hList6"/>
    <dgm:cxn modelId="{861C78CA-E536-4EF3-9B7F-2E20BB27E1F0}" type="presParOf" srcId="{71F47A57-16AC-4AE4-A8F2-AC2E2A9894B5}" destId="{FC91A41B-6BAA-40D7-95A2-781DDDE82A1F}" srcOrd="5" destOrd="0" presId="urn:microsoft.com/office/officeart/2005/8/layout/hList6"/>
    <dgm:cxn modelId="{82729185-A56C-4D9D-9065-BDF060787748}" type="presParOf" srcId="{71F47A57-16AC-4AE4-A8F2-AC2E2A9894B5}" destId="{30B46EF2-8A92-4D00-B9E9-20E0288DF2A0}" srcOrd="6" destOrd="0" presId="urn:microsoft.com/office/officeart/2005/8/layout/hList6"/>
    <dgm:cxn modelId="{F404DF30-6971-4B1F-AE8B-6F43846B83B8}" type="presParOf" srcId="{71F47A57-16AC-4AE4-A8F2-AC2E2A9894B5}" destId="{4CD970B9-2BD1-4360-B1D5-3FF3F2515B33}" srcOrd="7" destOrd="0" presId="urn:microsoft.com/office/officeart/2005/8/layout/hList6"/>
    <dgm:cxn modelId="{661E67F0-BD5E-4378-8425-E2267EAFA94D}" type="presParOf" srcId="{71F47A57-16AC-4AE4-A8F2-AC2E2A9894B5}" destId="{A5055551-5ED2-4477-B80F-3C7C7453FDE9}" srcOrd="8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67D378-ED94-41B8-B0C1-B5D01F13E008}">
      <dsp:nvSpPr>
        <dsp:cNvPr id="0" name=""/>
        <dsp:cNvSpPr/>
      </dsp:nvSpPr>
      <dsp:spPr>
        <a:xfrm>
          <a:off x="0" y="0"/>
          <a:ext cx="3204356" cy="3204356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3F266866-07D8-4267-AC77-C6B15D11908B}">
      <dsp:nvSpPr>
        <dsp:cNvPr id="0" name=""/>
        <dsp:cNvSpPr/>
      </dsp:nvSpPr>
      <dsp:spPr>
        <a:xfrm>
          <a:off x="1602178" y="0"/>
          <a:ext cx="6390710" cy="320435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1) исполнение международных обязательств</a:t>
          </a:r>
          <a:endParaRPr lang="ru-RU" sz="1600" kern="1200" dirty="0"/>
        </a:p>
      </dsp:txBody>
      <dsp:txXfrm>
        <a:off x="1602178" y="0"/>
        <a:ext cx="6390710" cy="400545"/>
      </dsp:txXfrm>
    </dsp:sp>
    <dsp:sp modelId="{CD26339A-9254-4723-A7AB-9128010EB987}">
      <dsp:nvSpPr>
        <dsp:cNvPr id="0" name=""/>
        <dsp:cNvSpPr/>
      </dsp:nvSpPr>
      <dsp:spPr>
        <a:xfrm>
          <a:off x="280381" y="400545"/>
          <a:ext cx="2643592" cy="2643592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9D39573-D827-4405-9710-7AE7059DCB7B}">
      <dsp:nvSpPr>
        <dsp:cNvPr id="0" name=""/>
        <dsp:cNvSpPr/>
      </dsp:nvSpPr>
      <dsp:spPr>
        <a:xfrm>
          <a:off x="1602178" y="400545"/>
          <a:ext cx="6390710" cy="264359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2) подтверждение законности оборота товаров в Евразийском экономическом союзе</a:t>
          </a:r>
          <a:endParaRPr lang="ru-RU" sz="1600" kern="1200" dirty="0"/>
        </a:p>
      </dsp:txBody>
      <dsp:txXfrm>
        <a:off x="1602178" y="400545"/>
        <a:ext cx="6390710" cy="400545"/>
      </dsp:txXfrm>
    </dsp:sp>
    <dsp:sp modelId="{FAE851DC-78D7-4895-91CF-96C98F455BA5}">
      <dsp:nvSpPr>
        <dsp:cNvPr id="0" name=""/>
        <dsp:cNvSpPr/>
      </dsp:nvSpPr>
      <dsp:spPr>
        <a:xfrm>
          <a:off x="560763" y="801091"/>
          <a:ext cx="2082829" cy="2082829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C7F4605-F556-415B-B2A6-417FD399416E}">
      <dsp:nvSpPr>
        <dsp:cNvPr id="0" name=""/>
        <dsp:cNvSpPr/>
      </dsp:nvSpPr>
      <dsp:spPr>
        <a:xfrm>
          <a:off x="1602178" y="830354"/>
          <a:ext cx="6390710" cy="208282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3) предотвращение ввоза на территорию Российской Федерации контрафактной продукции</a:t>
          </a:r>
          <a:endParaRPr lang="ru-RU" sz="1600" kern="1200" dirty="0"/>
        </a:p>
      </dsp:txBody>
      <dsp:txXfrm>
        <a:off x="1602178" y="830354"/>
        <a:ext cx="6390710" cy="400542"/>
      </dsp:txXfrm>
    </dsp:sp>
    <dsp:sp modelId="{2D3A878D-C557-4BF5-A78B-807EC20B5A32}">
      <dsp:nvSpPr>
        <dsp:cNvPr id="0" name=""/>
        <dsp:cNvSpPr/>
      </dsp:nvSpPr>
      <dsp:spPr>
        <a:xfrm>
          <a:off x="841143" y="1201633"/>
          <a:ext cx="1522069" cy="1522069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A6BA3FE-4F9D-47FA-ADE8-CF02AA5C2C0B}">
      <dsp:nvSpPr>
        <dsp:cNvPr id="0" name=""/>
        <dsp:cNvSpPr/>
      </dsp:nvSpPr>
      <dsp:spPr>
        <a:xfrm>
          <a:off x="1602178" y="1330628"/>
          <a:ext cx="6390710" cy="126407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4) обеспечение экономической безопасности страны</a:t>
          </a:r>
          <a:endParaRPr lang="ru-RU" sz="1600" kern="1200" dirty="0"/>
        </a:p>
      </dsp:txBody>
      <dsp:txXfrm>
        <a:off x="1602178" y="1330628"/>
        <a:ext cx="6390710" cy="332653"/>
      </dsp:txXfrm>
    </dsp:sp>
    <dsp:sp modelId="{D5BBB868-B159-46EF-9B7F-4A327F6208B2}">
      <dsp:nvSpPr>
        <dsp:cNvPr id="0" name=""/>
        <dsp:cNvSpPr/>
      </dsp:nvSpPr>
      <dsp:spPr>
        <a:xfrm>
          <a:off x="1121525" y="1602178"/>
          <a:ext cx="961305" cy="961305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3AE72D9A-827F-443C-B421-9231348C21E9}">
      <dsp:nvSpPr>
        <dsp:cNvPr id="0" name=""/>
        <dsp:cNvSpPr/>
      </dsp:nvSpPr>
      <dsp:spPr>
        <a:xfrm>
          <a:off x="1602178" y="1608706"/>
          <a:ext cx="6390710" cy="96130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5) повышение конкурентоспособности отечественных товаров</a:t>
          </a:r>
          <a:endParaRPr lang="ru-RU" sz="1600" kern="1200" dirty="0"/>
        </a:p>
      </dsp:txBody>
      <dsp:txXfrm>
        <a:off x="1602178" y="1608706"/>
        <a:ext cx="6390710" cy="400545"/>
      </dsp:txXfrm>
    </dsp:sp>
    <dsp:sp modelId="{780579D7-7BD1-46C3-8F0B-8BD5ED5BED60}">
      <dsp:nvSpPr>
        <dsp:cNvPr id="0" name=""/>
        <dsp:cNvSpPr/>
      </dsp:nvSpPr>
      <dsp:spPr>
        <a:xfrm>
          <a:off x="1401906" y="2002724"/>
          <a:ext cx="400542" cy="400542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D80B296-B759-48D6-BD78-25D11FD8C113}">
      <dsp:nvSpPr>
        <dsp:cNvPr id="0" name=""/>
        <dsp:cNvSpPr/>
      </dsp:nvSpPr>
      <dsp:spPr>
        <a:xfrm>
          <a:off x="1602178" y="2075727"/>
          <a:ext cx="6390710" cy="16660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6) сокращение серого импорта</a:t>
          </a:r>
          <a:endParaRPr lang="ru-RU" sz="1600" kern="1200" dirty="0"/>
        </a:p>
      </dsp:txBody>
      <dsp:txXfrm>
        <a:off x="1602178" y="2075727"/>
        <a:ext cx="6390710" cy="16660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7BF486-1BD7-4905-9648-78F25C5A03EB}">
      <dsp:nvSpPr>
        <dsp:cNvPr id="0" name=""/>
        <dsp:cNvSpPr/>
      </dsp:nvSpPr>
      <dsp:spPr>
        <a:xfrm rot="16200000">
          <a:off x="-525560" y="527065"/>
          <a:ext cx="2746442" cy="1692311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threePt" dir="t"/>
        </a:scene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0" rIns="101600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bg1"/>
              </a:solidFill>
            </a:rPr>
            <a:t>уведомления о перемещении товаров, подлежащих прослеживаемости, из РФ в государство - член ЕАЭС</a:t>
          </a:r>
          <a:endParaRPr lang="ru-RU" sz="1600" b="1" kern="1200" dirty="0">
            <a:solidFill>
              <a:schemeClr val="bg1"/>
            </a:solidFill>
          </a:endParaRPr>
        </a:p>
      </dsp:txBody>
      <dsp:txXfrm rot="5400000">
        <a:off x="1506" y="549287"/>
        <a:ext cx="1692311" cy="1647866"/>
      </dsp:txXfrm>
    </dsp:sp>
    <dsp:sp modelId="{4EF6AB42-05FA-42C7-A791-4602E3EF0302}">
      <dsp:nvSpPr>
        <dsp:cNvPr id="0" name=""/>
        <dsp:cNvSpPr/>
      </dsp:nvSpPr>
      <dsp:spPr>
        <a:xfrm rot="16200000">
          <a:off x="1236496" y="569836"/>
          <a:ext cx="2746442" cy="1606768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threePt" dir="t"/>
        </a:scene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0" rIns="101600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bg1"/>
              </a:solidFill>
            </a:rPr>
            <a:t>уведомления о ввозе товаров, подлежащих прослеживаемости, из государства - члена ЕАЭС в РФ</a:t>
          </a:r>
          <a:endParaRPr lang="ru-RU" sz="1600" b="1" kern="1200" dirty="0">
            <a:solidFill>
              <a:schemeClr val="bg1"/>
            </a:solidFill>
          </a:endParaRPr>
        </a:p>
      </dsp:txBody>
      <dsp:txXfrm rot="5400000">
        <a:off x="1806333" y="549287"/>
        <a:ext cx="1606768" cy="1647866"/>
      </dsp:txXfrm>
    </dsp:sp>
    <dsp:sp modelId="{46239202-F29F-4D60-B708-383E71C04EF7}">
      <dsp:nvSpPr>
        <dsp:cNvPr id="0" name=""/>
        <dsp:cNvSpPr/>
      </dsp:nvSpPr>
      <dsp:spPr>
        <a:xfrm rot="16200000">
          <a:off x="2949140" y="597763"/>
          <a:ext cx="2703872" cy="1550915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threePt" dir="t"/>
        </a:scene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0" rIns="101600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bg1"/>
              </a:solidFill>
            </a:rPr>
            <a:t>уведомления об имеющихся остатках товаров, подлежащих </a:t>
          </a:r>
          <a:r>
            <a:rPr lang="ru-RU" sz="1600" b="1" kern="1200" dirty="0" err="1" smtClean="0">
              <a:solidFill>
                <a:schemeClr val="bg1"/>
              </a:solidFill>
            </a:rPr>
            <a:t>прослеживаемости</a:t>
          </a:r>
          <a:endParaRPr lang="ru-RU" sz="1600" b="1" kern="1200" dirty="0">
            <a:solidFill>
              <a:schemeClr val="bg1"/>
            </a:solidFill>
          </a:endParaRPr>
        </a:p>
      </dsp:txBody>
      <dsp:txXfrm rot="5400000">
        <a:off x="3525618" y="562059"/>
        <a:ext cx="1550915" cy="1622324"/>
      </dsp:txXfrm>
    </dsp:sp>
    <dsp:sp modelId="{30B46EF2-8A92-4D00-B9E9-20E0288DF2A0}">
      <dsp:nvSpPr>
        <dsp:cNvPr id="0" name=""/>
        <dsp:cNvSpPr/>
      </dsp:nvSpPr>
      <dsp:spPr>
        <a:xfrm rot="16200000">
          <a:off x="4566406" y="622644"/>
          <a:ext cx="2746442" cy="1501153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threePt" dir="t"/>
        </a:scene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0" rIns="101600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bg1"/>
              </a:solidFill>
            </a:rPr>
            <a:t>отчеты об операциях с товарами, подлежащими </a:t>
          </a:r>
          <a:r>
            <a:rPr lang="ru-RU" sz="1600" b="1" kern="1200" dirty="0" err="1" smtClean="0">
              <a:solidFill>
                <a:schemeClr val="bg1"/>
              </a:solidFill>
            </a:rPr>
            <a:t>прослеживаемости</a:t>
          </a:r>
          <a:endParaRPr lang="ru-RU" sz="1600" b="1" kern="1200" dirty="0">
            <a:solidFill>
              <a:schemeClr val="bg1"/>
            </a:solidFill>
          </a:endParaRPr>
        </a:p>
      </dsp:txBody>
      <dsp:txXfrm rot="5400000">
        <a:off x="5189050" y="549288"/>
        <a:ext cx="1501153" cy="1647866"/>
      </dsp:txXfrm>
    </dsp:sp>
    <dsp:sp modelId="{A5055551-5ED2-4477-B80F-3C7C7453FDE9}">
      <dsp:nvSpPr>
        <dsp:cNvPr id="0" name=""/>
        <dsp:cNvSpPr/>
      </dsp:nvSpPr>
      <dsp:spPr>
        <a:xfrm rot="16200000">
          <a:off x="6444128" y="656759"/>
          <a:ext cx="2150107" cy="1432922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threePt" dir="t"/>
        </a:scene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0" rIns="101600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bg1"/>
              </a:solidFill>
            </a:rPr>
            <a:t>декларации по НДС</a:t>
          </a:r>
          <a:endParaRPr lang="ru-RU" sz="1600" b="1" kern="1200" dirty="0">
            <a:solidFill>
              <a:schemeClr val="bg1"/>
            </a:solidFill>
          </a:endParaRPr>
        </a:p>
      </dsp:txBody>
      <dsp:txXfrm rot="5400000">
        <a:off x="6802721" y="728187"/>
        <a:ext cx="1432922" cy="12900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992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4E5C1-AED2-4979-A23C-820A6BC075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70299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4E5C1-AED2-4979-A23C-820A6BC075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80496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4E5C1-AED2-4979-A23C-820A6BC075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14502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8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794987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5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2</a:t>
            </a:r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8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5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2</a:t>
            </a:r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2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2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2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466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400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00"/>
            <a:ext cx="7548638" cy="946151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6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6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799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1504950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0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2</a:t>
            </a: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7" cstate="print"/>
          <a:stretch>
            <a:fillRect/>
          </a:stretch>
        </p:blipFill>
        <p:spPr bwMode="auto">
          <a:xfrm>
            <a:off x="1" y="1169"/>
            <a:ext cx="9143998" cy="5142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558800"/>
            <a:ext cx="7632700" cy="925984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189" y="1491630"/>
            <a:ext cx="7632699" cy="3220070"/>
          </a:xfrm>
          <a:prstGeom prst="rect">
            <a:avLst/>
          </a:prstGeom>
        </p:spPr>
        <p:txBody>
          <a:bodyPr vert="horz" lIns="81630" tIns="40815" rIns="81630" bIns="40815" rtlCol="0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3"/>
            <a:ext cx="2133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3"/>
            <a:ext cx="2895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2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3431" y="4398169"/>
            <a:ext cx="503585" cy="513582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lnSpc>
                <a:spcPts val="1878"/>
              </a:lnSpc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2" r:id="rId4"/>
    <p:sldLayoutId id="2147483661" r:id="rId5"/>
    <p:sldLayoutId id="2147483663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hf hdr="0" dt="0"/>
  <p:txStyles>
    <p:titleStyle>
      <a:lvl1pPr algn="l" defTabSz="816296" rtl="0" eaLnBrk="1" latinLnBrk="0" hangingPunct="1">
        <a:spcBef>
          <a:spcPct val="0"/>
        </a:spcBef>
        <a:buNone/>
        <a:defRPr sz="38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505" indent="0" algn="l" defTabSz="816296" rtl="0" eaLnBrk="1" latinLnBrk="0" hangingPunct="1">
        <a:spcBef>
          <a:spcPct val="20000"/>
        </a:spcBef>
        <a:buFont typeface="+mj-lt"/>
        <a:buNone/>
        <a:defRPr sz="24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505" indent="0" algn="l" defTabSz="816296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828" indent="-203750" algn="l" defTabSz="816296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2020" algn="just" defTabSz="816296" rtl="0" eaLnBrk="1" latinLnBrk="0" hangingPunct="1">
        <a:lnSpc>
          <a:spcPts val="19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3109" indent="0" algn="l" defTabSz="81629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C272DBFB8622B6282E8AF8193C48336FDDB10CB76D25193D7FC967ADEE7071E8AD0AE5D7EA1F6A8F0889C45CA27E241DA242DE66D05By61FD" TargetMode="External"/><Relationship Id="rId2" Type="http://schemas.openxmlformats.org/officeDocument/2006/relationships/hyperlink" Target="consultantplus://offline/ref=C272DBFB8622B6282E8AF8193C48336FDDB10CB76D25193D7FC967ADEE7071E8AD0AE5D7EB12678F0889C45CA27E241DA242DE66D05By61FD" TargetMode="Externa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131552EFBA1223A85BAB847E76BFE9E8DB275AEE012C093DDF8428B15742D4CB438174781667B1E59186CD9BFB9437C3423D6B16DF7Eb059D" TargetMode="External"/><Relationship Id="rId7" Type="http://schemas.openxmlformats.org/officeDocument/2006/relationships/image" Target="../media/image6.png"/><Relationship Id="rId2" Type="http://schemas.openxmlformats.org/officeDocument/2006/relationships/hyperlink" Target="consultantplus://offline/ref=131552EFBA1223A85BAB847E76BFE9E8DB275AEE012C093DDF8428B15742D4CB438174781667B2E59186CD9BFB9437C3423D6B16DF7Eb059D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consultantplus://offline/ref=131552EFBA1223A85BAB847E76BFE9E8DC2E59EC002C093DDF8428B15742D4CB51812C771263ACEEC1C98BCEF4b956D" TargetMode="External"/><Relationship Id="rId5" Type="http://schemas.openxmlformats.org/officeDocument/2006/relationships/hyperlink" Target="consultantplus://offline/ref=131552EFBA1223A85BAB847E76BFE9E8DB265AEA082D093DDF8428B15742D4CB4381747B1267B0EBC7DCDD9FB2C13EDD46277510C17E0B83b657D" TargetMode="External"/><Relationship Id="rId4" Type="http://schemas.openxmlformats.org/officeDocument/2006/relationships/hyperlink" Target="consultantplus://offline/ref=131552EFBA1223A85BAB847E76BFE9E8DB265AEA082D093DDF8428B15742D4CB4381747B1267B0EBC5DCDD9FB2C13EDD46277510C17E0B83b657D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131552EFBA1223A85BAB847E76BFE9E8DB275AEE012C093DDF8428B15742D4CB4381747B1561B3E59186CD9BFB9437C3423D6B16DF7Eb059D" TargetMode="External"/><Relationship Id="rId2" Type="http://schemas.openxmlformats.org/officeDocument/2006/relationships/hyperlink" Target="consultantplus://offline/ref=131552EFBA1223A85BAB847E76BFE9E8DB275AEE012C093DDF8428B15742D4CB4381747B1561B2E59186CD9BFB9437C3423D6B16DF7Eb059D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hyperlink" Target="consultantplus://offline/ref=131552EFBA1223A85BAB847E76BFE9E8DB275AEE012C093DDF8428B15742D4CB4381747B1561B1E59186CD9BFB9437C3423D6B16DF7Eb059D" TargetMode="External"/><Relationship Id="rId4" Type="http://schemas.openxmlformats.org/officeDocument/2006/relationships/hyperlink" Target="consultantplus://offline/ref=131552EFBA1223A85BAB847E76BFE9E8DB275AEE012C093DDF8428B15742D4CB4381747B1561B0E59186CD9BFB9437C3423D6B16DF7Eb059D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131552EFBA1223A85BAB996A64D7D3EE862259E40C2D0168888679E45947DC9B0B913A3E1F66B2EEC5D78CC5A2C577884F39710ADF7815836543bE50D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mailto:cameral.r5400@tax.gov.ru" TargetMode="External"/><Relationship Id="rId2" Type="http://schemas.openxmlformats.org/officeDocument/2006/relationships/hyperlink" Target="mailto:cameral.r5400@nalog.ru" TargetMode="Externa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C272DBFB8622B6282E8AF8193C48336FDDB106BE6D26193D7FC967ADEE7071E8AD0AE5D5EE1A6E8455D3D458EB2B2D03A658C060CE5B6D4By61AD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9532" y="2427734"/>
            <a:ext cx="8424936" cy="2376264"/>
          </a:xfrm>
        </p:spPr>
        <p:txBody>
          <a:bodyPr>
            <a:noAutofit/>
          </a:bodyPr>
          <a:lstStyle/>
          <a:p>
            <a:pPr algn="ctr" defTabSz="1042872">
              <a:defRPr/>
            </a:pP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«Актуальные вопросы по организации работы национальной системы </a:t>
            </a:r>
            <a:r>
              <a:rPr lang="ru-RU" sz="2400" dirty="0" err="1" smtClean="0"/>
              <a:t>прослеживаемости</a:t>
            </a:r>
            <a:r>
              <a:rPr lang="ru-RU" sz="2400" dirty="0" smtClean="0"/>
              <a:t> товаров (НСПТ)»</a:t>
            </a:r>
            <a:br>
              <a:rPr lang="ru-RU" sz="24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Отдел камерального контроля</a:t>
            </a:r>
            <a:br>
              <a:rPr lang="ru-RU" sz="20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   </a:t>
            </a:r>
            <a:r>
              <a:rPr lang="ru-RU" sz="2400" b="0" dirty="0" smtClean="0"/>
              <a:t> </a:t>
            </a:r>
            <a:r>
              <a:rPr lang="ru-RU" sz="1800" b="0" dirty="0" smtClean="0"/>
              <a:t>5 апреля 2022 года</a:t>
            </a:r>
            <a:endParaRPr lang="ru-RU" sz="1800" b="0" dirty="0">
              <a:latin typeface="Trebuchet MS" panose="020B0603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1851670"/>
            <a:ext cx="7776864" cy="10081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FFFFFF"/>
                </a:solidFill>
                <a:latin typeface="Trebuchet MS" panose="020B0603020202020204" pitchFamily="34" charset="0"/>
              </a:rPr>
              <a:t>УФНС России по </a:t>
            </a:r>
            <a:r>
              <a:rPr lang="ru-RU" sz="2400" b="1" dirty="0">
                <a:solidFill>
                  <a:srgbClr val="FFFFFF"/>
                </a:solidFill>
                <a:latin typeface="Trebuchet MS" panose="020B0603020202020204" pitchFamily="34" charset="0"/>
              </a:rPr>
              <a:t>Новосибирской</a:t>
            </a:r>
            <a:r>
              <a:rPr lang="ru-RU" sz="2000" b="1" dirty="0">
                <a:solidFill>
                  <a:srgbClr val="FFFFFF"/>
                </a:solidFill>
                <a:latin typeface="Trebuchet MS" panose="020B0603020202020204" pitchFamily="34" charset="0"/>
              </a:rPr>
              <a:t> </a:t>
            </a:r>
            <a:r>
              <a:rPr lang="ru-RU" sz="2000" b="1" dirty="0" smtClean="0">
                <a:solidFill>
                  <a:srgbClr val="FFFFFF"/>
                </a:solidFill>
                <a:latin typeface="Trebuchet MS" panose="020B0603020202020204" pitchFamily="34" charset="0"/>
              </a:rPr>
              <a:t>области</a:t>
            </a:r>
          </a:p>
          <a:p>
            <a:pPr algn="ctr">
              <a:defRPr/>
            </a:pPr>
            <a:endParaRPr lang="ru-RU" sz="2000" b="1" dirty="0">
              <a:solidFill>
                <a:srgbClr val="FFFFFF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017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852" y="4531667"/>
            <a:ext cx="619125" cy="473869"/>
          </a:xfrm>
          <a:prstGeom prst="rect">
            <a:avLst/>
          </a:prstGeom>
        </p:spPr>
        <p:txBody>
          <a:bodyPr lIns="68580" tIns="34290" rIns="68580" bIns="34290"/>
          <a:lstStyle/>
          <a:p>
            <a:pPr algn="ctr"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</a:rPr>
              <a:pPr algn="ctr">
                <a:defRPr/>
              </a:pPr>
              <a:t>10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83569" y="375819"/>
            <a:ext cx="8046894" cy="467739"/>
          </a:xfrm>
        </p:spPr>
        <p:txBody>
          <a:bodyPr>
            <a:normAutofit/>
          </a:bodyPr>
          <a:lstStyle/>
          <a:p>
            <a:pPr algn="ctr"/>
            <a:r>
              <a:rPr lang="ru-RU" sz="1800" dirty="0" smtClean="0"/>
              <a:t>Риски, </a:t>
            </a:r>
            <a:r>
              <a:rPr lang="ru-RU" sz="1800" dirty="0"/>
              <a:t>имеющие налоговую составляющую</a:t>
            </a:r>
            <a:endParaRPr lang="ru-RU" sz="2000" cap="all" dirty="0">
              <a:solidFill>
                <a:srgbClr val="002060"/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511315" y="4022048"/>
            <a:ext cx="7830870" cy="67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8568" tIns="34284" rIns="68568" bIns="34284" numCol="1" anchor="ctr" anchorCtr="0" compatLnSpc="1">
            <a:prstTxWarp prst="textNoShape">
              <a:avLst/>
            </a:prstTxWarp>
            <a:normAutofit fontScale="97500"/>
          </a:bodyPr>
          <a:lstStyle>
            <a:lvl1pPr marL="0" marR="0" indent="0" algn="l" defTabSz="9142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189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377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566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754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endParaRPr lang="ru-RU" sz="1800" b="0" cap="all" dirty="0">
              <a:solidFill>
                <a:srgbClr val="002060"/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187624" y="579716"/>
            <a:ext cx="367408" cy="984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180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2860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743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200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657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</a:endParaRP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131369"/>
              </p:ext>
            </p:extLst>
          </p:nvPr>
        </p:nvGraphicFramePr>
        <p:xfrm>
          <a:off x="467543" y="915567"/>
          <a:ext cx="7746748" cy="37842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04790"/>
                <a:gridCol w="2684986"/>
                <a:gridCol w="3656972"/>
              </a:tblGrid>
              <a:tr h="732989">
                <a:tc>
                  <a:txBody>
                    <a:bodyPr/>
                    <a:lstStyle/>
                    <a:p>
                      <a:pPr indent="180340" algn="ctr">
                        <a:lnSpc>
                          <a:spcPct val="115000"/>
                        </a:lnSpc>
                        <a:spcAft>
                          <a:spcPts val="5"/>
                        </a:spcAft>
                      </a:pPr>
                      <a:r>
                        <a:rPr lang="ru-RU" sz="1100" b="1" dirty="0">
                          <a:effectLst/>
                        </a:rPr>
                        <a:t>Наименование риска</a:t>
                      </a:r>
                      <a:endParaRPr lang="ru-RU" sz="1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606" marR="36606" marT="60223" marB="60223" anchor="ctr"/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15000"/>
                        </a:lnSpc>
                        <a:spcAft>
                          <a:spcPts val="5"/>
                        </a:spcAft>
                      </a:pPr>
                      <a:r>
                        <a:rPr lang="ru-RU" sz="1100" b="1" dirty="0">
                          <a:effectLst/>
                        </a:rPr>
                        <a:t>Описание риска</a:t>
                      </a:r>
                      <a:endParaRPr lang="ru-RU" sz="1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606" marR="36606" marT="60223" marB="60223" anchor="ctr"/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15000"/>
                        </a:lnSpc>
                        <a:spcAft>
                          <a:spcPts val="5"/>
                        </a:spcAft>
                      </a:pPr>
                      <a:r>
                        <a:rPr lang="ru-RU" sz="1100" b="1" dirty="0">
                          <a:effectLst/>
                        </a:rPr>
                        <a:t>При каких обстоятельствах срабатывает</a:t>
                      </a:r>
                      <a:endParaRPr lang="ru-RU" sz="1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606" marR="36606" marT="60223" marB="60223" anchor="ctr"/>
                </a:tc>
              </a:tr>
              <a:tr h="1017077">
                <a:tc>
                  <a:txBody>
                    <a:bodyPr/>
                    <a:lstStyle/>
                    <a:p>
                      <a:pPr indent="39370">
                        <a:lnSpc>
                          <a:spcPct val="115000"/>
                        </a:lnSpc>
                        <a:spcAft>
                          <a:spcPts val="5"/>
                        </a:spcAft>
                      </a:pPr>
                      <a:r>
                        <a:rPr lang="ru-RU" sz="1100">
                          <a:effectLst/>
                        </a:rPr>
                        <a:t>Отрицательный остаток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606" marR="36606" marT="60223" marB="60223"/>
                </a:tc>
                <a:tc>
                  <a:txBody>
                    <a:bodyPr/>
                    <a:lstStyle/>
                    <a:p>
                      <a:pPr indent="39370">
                        <a:lnSpc>
                          <a:spcPct val="115000"/>
                        </a:lnSpc>
                        <a:spcAft>
                          <a:spcPts val="5"/>
                        </a:spcAft>
                      </a:pPr>
                      <a:r>
                        <a:rPr lang="ru-RU" sz="1100" dirty="0">
                          <a:effectLst/>
                        </a:rPr>
                        <a:t>У налогоплательщика количество приобретенного (полученного) товара меньше количества реализованного товара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606" marR="36606" marT="60223" marB="60223"/>
                </a:tc>
                <a:tc rowSpan="2">
                  <a:txBody>
                    <a:bodyPr/>
                    <a:lstStyle/>
                    <a:p>
                      <a:pPr indent="39370">
                        <a:lnSpc>
                          <a:spcPct val="115000"/>
                        </a:lnSpc>
                        <a:spcAft>
                          <a:spcPts val="5"/>
                        </a:spcAft>
                      </a:pPr>
                      <a:r>
                        <a:rPr lang="ru-RU" sz="1100">
                          <a:effectLst/>
                        </a:rPr>
                        <a:t>Срабатывает у налогоплательщика, у которого в </a:t>
                      </a:r>
                      <a:r>
                        <a:rPr lang="ru-RU" sz="1100" u="none" strike="noStrike">
                          <a:effectLst/>
                          <a:hlinkClick r:id="rId2"/>
                        </a:rPr>
                        <a:t>разд. 9</a:t>
                      </a:r>
                      <a:r>
                        <a:rPr lang="ru-RU" sz="1100">
                          <a:effectLst/>
                        </a:rPr>
                        <a:t> декларации по НДС количество прослеживаемого товара отражено меньше, чем у покупателя в </a:t>
                      </a:r>
                      <a:r>
                        <a:rPr lang="ru-RU" sz="1100" u="none" strike="noStrike">
                          <a:effectLst/>
                          <a:hlinkClick r:id="rId3"/>
                        </a:rPr>
                        <a:t>разд. 8</a:t>
                      </a:r>
                      <a:r>
                        <a:rPr lang="ru-RU" sz="1100">
                          <a:effectLst/>
                        </a:rPr>
                        <a:t> декларации по НДС либо отчете с кодом операции 17 или 18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606" marR="36606" marT="60223" marB="60223"/>
                </a:tc>
              </a:tr>
              <a:tr h="796737">
                <a:tc>
                  <a:txBody>
                    <a:bodyPr/>
                    <a:lstStyle/>
                    <a:p>
                      <a:pPr indent="39370">
                        <a:lnSpc>
                          <a:spcPct val="115000"/>
                        </a:lnSpc>
                        <a:spcAft>
                          <a:spcPts val="5"/>
                        </a:spcAft>
                      </a:pPr>
                      <a:r>
                        <a:rPr lang="ru-RU" sz="1100">
                          <a:effectLst/>
                        </a:rPr>
                        <a:t>Разрыв цепочки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606" marR="36606" marT="60223" marB="60223"/>
                </a:tc>
                <a:tc>
                  <a:txBody>
                    <a:bodyPr/>
                    <a:lstStyle/>
                    <a:p>
                      <a:pPr indent="39370">
                        <a:lnSpc>
                          <a:spcPct val="115000"/>
                        </a:lnSpc>
                        <a:spcAft>
                          <a:spcPts val="5"/>
                        </a:spcAft>
                      </a:pPr>
                      <a:r>
                        <a:rPr lang="ru-RU" sz="1100" dirty="0">
                          <a:effectLst/>
                        </a:rPr>
                        <a:t>У налогоплательщика нет операции поступления реализованного товара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606" marR="36606" marT="60223" marB="60223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37417">
                <a:tc>
                  <a:txBody>
                    <a:bodyPr/>
                    <a:lstStyle/>
                    <a:p>
                      <a:pPr indent="39370">
                        <a:lnSpc>
                          <a:spcPct val="115000"/>
                        </a:lnSpc>
                        <a:spcAft>
                          <a:spcPts val="5"/>
                        </a:spcAft>
                      </a:pPr>
                      <a:r>
                        <a:rPr lang="ru-RU" sz="1100">
                          <a:effectLst/>
                        </a:rPr>
                        <a:t>Завышенная (заниженная) стоимость реализации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606" marR="36606" marT="60223" marB="60223"/>
                </a:tc>
                <a:tc>
                  <a:txBody>
                    <a:bodyPr/>
                    <a:lstStyle/>
                    <a:p>
                      <a:pPr indent="39370">
                        <a:lnSpc>
                          <a:spcPct val="115000"/>
                        </a:lnSpc>
                        <a:spcAft>
                          <a:spcPts val="5"/>
                        </a:spcAft>
                      </a:pPr>
                      <a:r>
                        <a:rPr lang="ru-RU" sz="1100" dirty="0">
                          <a:effectLst/>
                        </a:rPr>
                        <a:t>Отклонение коэффициента увеличения (уменьшения) цены больше порогового значения </a:t>
                      </a:r>
                      <a:r>
                        <a:rPr lang="ru-RU" sz="1100" dirty="0" smtClean="0">
                          <a:effectLst/>
                        </a:rPr>
                        <a:t>отклонения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606" marR="36606" marT="60223" marB="60223"/>
                </a:tc>
                <a:tc>
                  <a:txBody>
                    <a:bodyPr/>
                    <a:lstStyle/>
                    <a:p>
                      <a:pPr indent="39370">
                        <a:lnSpc>
                          <a:spcPct val="115000"/>
                        </a:lnSpc>
                        <a:spcAft>
                          <a:spcPts val="5"/>
                        </a:spcAft>
                      </a:pPr>
                      <a:r>
                        <a:rPr lang="ru-RU" sz="1100" dirty="0">
                          <a:effectLst/>
                        </a:rPr>
                        <a:t>Срабатывает у налогоплательщика, у которого средний процент увеличения (уменьшения) стоимости реализации по аналогичным группам товаров больше (меньше) порогового значения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606" marR="36606" marT="60223" marB="60223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50195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852" y="4531667"/>
            <a:ext cx="619125" cy="473869"/>
          </a:xfrm>
          <a:prstGeom prst="rect">
            <a:avLst/>
          </a:prstGeom>
        </p:spPr>
        <p:txBody>
          <a:bodyPr lIns="68580" tIns="34290" rIns="68580" bIns="34290"/>
          <a:lstStyle/>
          <a:p>
            <a:pPr algn="ctr"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</a:rPr>
              <a:pPr algn="ctr">
                <a:defRPr/>
              </a:pPr>
              <a:t>11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83569" y="375819"/>
            <a:ext cx="8046894" cy="46773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800" dirty="0" smtClean="0"/>
              <a:t>ОШИБКИ НАЛОГОПЛАТЕЛЬЩИКОВ</a:t>
            </a:r>
            <a:r>
              <a:rPr lang="ru-RU" sz="1800" dirty="0"/>
              <a:t>, ВЫЯВЛЕННЫЕ ПО ИТОГАМ ПЕРВОЙ ОТЧЕТНОЙ</a:t>
            </a:r>
            <a:br>
              <a:rPr lang="ru-RU" sz="1800" dirty="0"/>
            </a:br>
            <a:r>
              <a:rPr lang="ru-RU" sz="1800" dirty="0"/>
              <a:t>КАМПАНИИ ПО ПРОСЛЕЖИВАЕМОСТИ</a:t>
            </a:r>
            <a:br>
              <a:rPr lang="ru-RU" sz="1800" dirty="0"/>
            </a:br>
            <a:r>
              <a:rPr lang="ru-RU" sz="2000" dirty="0">
                <a:solidFill>
                  <a:srgbClr val="0033CC"/>
                </a:solidFill>
              </a:rPr>
              <a:t> </a:t>
            </a:r>
            <a:r>
              <a:rPr lang="ru-RU" sz="2000" dirty="0" smtClean="0">
                <a:solidFill>
                  <a:srgbClr val="0033CC"/>
                </a:solidFill>
              </a:rPr>
              <a:t/>
            </a:r>
            <a:br>
              <a:rPr lang="ru-RU" sz="2000" dirty="0" smtClean="0">
                <a:solidFill>
                  <a:srgbClr val="0033CC"/>
                </a:solidFill>
              </a:rPr>
            </a:br>
            <a:r>
              <a:rPr lang="ru-RU" sz="2000" dirty="0" smtClean="0">
                <a:solidFill>
                  <a:srgbClr val="0033CC"/>
                </a:solidFill>
              </a:rPr>
              <a:t>Ошибка </a:t>
            </a:r>
            <a:r>
              <a:rPr lang="ru-RU" sz="2000" dirty="0">
                <a:solidFill>
                  <a:srgbClr val="0033CC"/>
                </a:solidFill>
              </a:rPr>
              <a:t>N 1. </a:t>
            </a:r>
            <a:r>
              <a:rPr lang="ru-RU" sz="2000" dirty="0" err="1">
                <a:solidFill>
                  <a:srgbClr val="FF0000"/>
                </a:solidFill>
              </a:rPr>
              <a:t>Неотражение</a:t>
            </a:r>
            <a:r>
              <a:rPr lang="ru-RU" sz="2000" dirty="0">
                <a:solidFill>
                  <a:srgbClr val="FF0000"/>
                </a:solidFill>
              </a:rPr>
              <a:t> реализации товара, подлежащего</a:t>
            </a:r>
            <a:br>
              <a:rPr lang="ru-RU" sz="2000" dirty="0">
                <a:solidFill>
                  <a:srgbClr val="FF0000"/>
                </a:solidFill>
              </a:rPr>
            </a:br>
            <a:r>
              <a:rPr lang="ru-RU" sz="2000" dirty="0" err="1">
                <a:solidFill>
                  <a:srgbClr val="FF0000"/>
                </a:solidFill>
              </a:rPr>
              <a:t>прослеживаемости</a:t>
            </a:r>
            <a:r>
              <a:rPr lang="ru-RU" sz="2000" dirty="0">
                <a:solidFill>
                  <a:srgbClr val="FF0000"/>
                </a:solidFill>
              </a:rPr>
              <a:t>, в ежеквартальной отчетности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cap="all" dirty="0">
              <a:solidFill>
                <a:srgbClr val="002060"/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511315" y="4443958"/>
            <a:ext cx="7830870" cy="255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8568" tIns="34284" rIns="68568" bIns="34284" numCol="1" anchor="ctr" anchorCtr="0" compatLnSpc="1">
            <a:prstTxWarp prst="textNoShape">
              <a:avLst/>
            </a:prstTxWarp>
            <a:normAutofit fontScale="82500" lnSpcReduction="20000"/>
          </a:bodyPr>
          <a:lstStyle>
            <a:lvl1pPr marL="0" marR="0" indent="0" algn="l" defTabSz="9142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189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377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566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754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endParaRPr lang="ru-RU" sz="1800" b="0" cap="all" dirty="0">
              <a:solidFill>
                <a:srgbClr val="002060"/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187624" y="579716"/>
            <a:ext cx="367408" cy="984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180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2860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743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200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657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</a:endParaRP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8325204"/>
              </p:ext>
            </p:extLst>
          </p:nvPr>
        </p:nvGraphicFramePr>
        <p:xfrm>
          <a:off x="609131" y="1707655"/>
          <a:ext cx="7636815" cy="273630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59792"/>
                <a:gridCol w="718901"/>
                <a:gridCol w="1440160"/>
                <a:gridCol w="102598"/>
                <a:gridCol w="113426"/>
                <a:gridCol w="3601938"/>
              </a:tblGrid>
              <a:tr h="2736303"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5"/>
                        </a:spcAft>
                      </a:pPr>
                      <a:r>
                        <a:rPr lang="ru-RU" sz="1200" dirty="0">
                          <a:solidFill>
                            <a:srgbClr val="0033CC"/>
                          </a:solidFill>
                          <a:effectLst/>
                        </a:rPr>
                        <a:t>4,9 тыс. участников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оборота товаров не отразили операции по реализации товара, подлежащего </a:t>
                      </a:r>
                      <a:r>
                        <a:rPr lang="ru-RU" sz="1200" dirty="0" err="1">
                          <a:solidFill>
                            <a:schemeClr val="tx1"/>
                          </a:solidFill>
                          <a:effectLst/>
                        </a:rPr>
                        <a:t>прослеживаемости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, в декларации по НДС или в отчете об операциях с товарами, подлежащими </a:t>
                      </a:r>
                      <a:r>
                        <a:rPr lang="ru-RU" sz="1200" dirty="0" err="1">
                          <a:solidFill>
                            <a:schemeClr val="tx1"/>
                          </a:solidFill>
                          <a:effectLst/>
                        </a:rPr>
                        <a:t>прослеживаемости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994" marR="32994" marT="54280" marB="5428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5"/>
                        </a:spcAft>
                      </a:pP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994" marR="32994" marT="54280" marB="5428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2225" algn="just">
                        <a:lnSpc>
                          <a:spcPts val="1100"/>
                        </a:lnSpc>
                        <a:spcAft>
                          <a:spcPts val="5"/>
                        </a:spcAft>
                      </a:pPr>
                      <a:r>
                        <a:rPr lang="ru-RU" sz="1200" dirty="0">
                          <a:solidFill>
                            <a:srgbClr val="0033CC"/>
                          </a:solidFill>
                          <a:effectLst/>
                        </a:rPr>
                        <a:t>Правильно: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при реализации товаров, подлежащих </a:t>
                      </a:r>
                      <a:r>
                        <a:rPr lang="ru-RU" sz="1200" dirty="0" err="1">
                          <a:solidFill>
                            <a:schemeClr val="tx1"/>
                          </a:solidFill>
                          <a:effectLst/>
                        </a:rPr>
                        <a:t>прослеживаемости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, в книге продаж заполняются </a:t>
                      </a: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hlinkClick r:id="rId2"/>
                        </a:rPr>
                        <a:t>графы 20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 - </a:t>
                      </a: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hlinkClick r:id="rId3"/>
                        </a:rPr>
                        <a:t>23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 либо в отчете </a:t>
                      </a: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hlinkClick r:id="rId4"/>
                        </a:rPr>
                        <a:t>графы 10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 - </a:t>
                      </a: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hlinkClick r:id="rId5"/>
                        </a:rPr>
                        <a:t>12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994" marR="32994" marT="54280" marB="5428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5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994" marR="32994" marT="54280" marB="5428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5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994" marR="32994" marT="54280" marB="5428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5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Такие случаи могут указывать на факт непредставления участником оборота товаров отчета об операциях с товарами, подлежащими </a:t>
                      </a:r>
                      <a:r>
                        <a:rPr lang="ru-RU" sz="1200" dirty="0" err="1">
                          <a:solidFill>
                            <a:schemeClr val="tx1"/>
                          </a:solidFill>
                          <a:effectLst/>
                        </a:rPr>
                        <a:t>прослеживаемости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, за что с 1 июля 2022 года в проекте федерального закона о внесении изменений в </a:t>
                      </a: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hlinkClick r:id="rId6"/>
                        </a:rPr>
                        <a:t>Кодекс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 Российской Федерации об административных правонарушениях, предусматривающего установление ответственности за ненадлежащее выполнение налогоплательщиками требований о представлении информации, необходимой для осуществления </a:t>
                      </a:r>
                      <a:r>
                        <a:rPr lang="ru-RU" sz="1200" dirty="0" err="1">
                          <a:solidFill>
                            <a:schemeClr val="tx1"/>
                          </a:solidFill>
                          <a:effectLst/>
                        </a:rPr>
                        <a:t>прослеживаемости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</a:rPr>
                        <a:t>товаров,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предусматривается административная ответственность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994" marR="32994" marT="54280" marB="5428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4098" name="Picture 2" descr="base_1_407828_32768"/>
          <p:cNvPicPr preferRelativeResize="0"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5" y="2787774"/>
            <a:ext cx="720079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78721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852" y="4531667"/>
            <a:ext cx="619125" cy="473869"/>
          </a:xfrm>
          <a:prstGeom prst="rect">
            <a:avLst/>
          </a:prstGeom>
        </p:spPr>
        <p:txBody>
          <a:bodyPr lIns="68580" tIns="34290" rIns="68580" bIns="34290"/>
          <a:lstStyle/>
          <a:p>
            <a:pPr algn="ctr"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</a:rPr>
              <a:pPr algn="ctr">
                <a:defRPr/>
              </a:pPr>
              <a:t>12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83569" y="375819"/>
            <a:ext cx="8046894" cy="46773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800" dirty="0" smtClean="0"/>
              <a:t>ОШИБКИ НАЛОГОПЛАТЕЛЬЩИКОВ</a:t>
            </a:r>
            <a:r>
              <a:rPr lang="ru-RU" sz="1800" dirty="0"/>
              <a:t>, ВЫЯВЛЕННЫЕ ПО ИТОГАМ ПЕРВОЙ ОТЧЕТНОЙ</a:t>
            </a:r>
            <a:br>
              <a:rPr lang="ru-RU" sz="1800" dirty="0"/>
            </a:br>
            <a:r>
              <a:rPr lang="ru-RU" sz="1800" dirty="0"/>
              <a:t>КАМПАНИИ ПО ПРОСЛЕЖИВАЕМОСТИ</a:t>
            </a:r>
            <a:br>
              <a:rPr lang="ru-RU" sz="1800" dirty="0"/>
            </a:br>
            <a:r>
              <a:rPr lang="ru-RU" sz="2000" dirty="0" smtClean="0"/>
              <a:t>Ошибка </a:t>
            </a:r>
            <a:r>
              <a:rPr lang="ru-RU" sz="2000" dirty="0"/>
              <a:t>N 2. </a:t>
            </a:r>
            <a:r>
              <a:rPr lang="ru-RU" sz="2000" dirty="0" err="1">
                <a:solidFill>
                  <a:srgbClr val="FF0000"/>
                </a:solidFill>
              </a:rPr>
              <a:t>Неуказание</a:t>
            </a:r>
            <a:r>
              <a:rPr lang="ru-RU" sz="2000" dirty="0">
                <a:solidFill>
                  <a:srgbClr val="FF0000"/>
                </a:solidFill>
              </a:rPr>
              <a:t> реквизитов </a:t>
            </a:r>
            <a:r>
              <a:rPr lang="ru-RU" sz="2000" dirty="0" err="1">
                <a:solidFill>
                  <a:srgbClr val="FF0000"/>
                </a:solidFill>
              </a:rPr>
              <a:t>прослеживаемости</a:t>
            </a:r>
            <a:r>
              <a:rPr lang="ru-RU" sz="2000" dirty="0">
                <a:solidFill>
                  <a:srgbClr val="FF0000"/>
                </a:solidFill>
              </a:rPr>
              <a:t/>
            </a:r>
            <a:br>
              <a:rPr lang="ru-RU" sz="2000" dirty="0">
                <a:solidFill>
                  <a:srgbClr val="FF0000"/>
                </a:solidFill>
              </a:rPr>
            </a:br>
            <a:r>
              <a:rPr lang="ru-RU" sz="2000" dirty="0">
                <a:solidFill>
                  <a:srgbClr val="FF0000"/>
                </a:solidFill>
              </a:rPr>
              <a:t>в счетах-фактурах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cap="all" dirty="0">
              <a:solidFill>
                <a:srgbClr val="002060"/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511315" y="4443958"/>
            <a:ext cx="7830870" cy="255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8568" tIns="34284" rIns="68568" bIns="34284" numCol="1" anchor="ctr" anchorCtr="0" compatLnSpc="1">
            <a:prstTxWarp prst="textNoShape">
              <a:avLst/>
            </a:prstTxWarp>
            <a:normAutofit fontScale="82500" lnSpcReduction="20000"/>
          </a:bodyPr>
          <a:lstStyle>
            <a:lvl1pPr marL="0" marR="0" indent="0" algn="l" defTabSz="9142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189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377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566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754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endParaRPr lang="ru-RU" sz="1800" b="0" cap="all" dirty="0">
              <a:solidFill>
                <a:srgbClr val="002060"/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187624" y="579716"/>
            <a:ext cx="367408" cy="984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180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2860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743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200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657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</a:endParaRP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0303346"/>
              </p:ext>
            </p:extLst>
          </p:nvPr>
        </p:nvGraphicFramePr>
        <p:xfrm>
          <a:off x="395536" y="1491630"/>
          <a:ext cx="7707855" cy="32403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88232"/>
                <a:gridCol w="1224136"/>
                <a:gridCol w="1368152"/>
                <a:gridCol w="111884"/>
                <a:gridCol w="104140"/>
                <a:gridCol w="2811311"/>
              </a:tblGrid>
              <a:tr h="3240361"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5"/>
                        </a:spcAft>
                      </a:pPr>
                      <a:r>
                        <a:rPr lang="ru-RU" sz="1200" dirty="0">
                          <a:solidFill>
                            <a:srgbClr val="0033CC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1 тыс. участников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оборота товаров в счетах-фактурах, сформированных при реализации товаров, подлежащих </a:t>
                      </a:r>
                      <a:r>
                        <a:rPr lang="ru-RU" sz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прослеживаемости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, и, как следствие, в книгах продаж и книгах покупок не указали сведения о: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ts val="1100"/>
                        </a:lnSpc>
                        <a:spcAft>
                          <a:spcPts val="5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- количественной единице измерения товара, используемой в целях осуществления </a:t>
                      </a:r>
                      <a:r>
                        <a:rPr lang="ru-RU" sz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прослеживаемости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ts val="1100"/>
                        </a:lnSpc>
                        <a:spcAft>
                          <a:spcPts val="5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- количестве товара, подлежащего </a:t>
                      </a:r>
                      <a:r>
                        <a:rPr lang="ru-RU" sz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прослеживаемости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, в количественной единице измерения товара, используемой в целях осуществления </a:t>
                      </a: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прослеживаемости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370" marR="39370" marT="64770" marB="6477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5"/>
                        </a:spcAft>
                      </a:pP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370" marR="39370" marT="64770" marB="6477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5"/>
                        </a:spcAft>
                      </a:pPr>
                      <a:r>
                        <a:rPr lang="ru-RU" sz="1200" dirty="0">
                          <a:solidFill>
                            <a:srgbClr val="0033CC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Правильно: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при реализации прослеживаемого товара заполняются </a:t>
                      </a: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Calibri"/>
                          <a:hlinkClick r:id="rId2"/>
                        </a:rPr>
                        <a:t>графы 11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, </a:t>
                      </a: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Calibri"/>
                          <a:hlinkClick r:id="rId3"/>
                        </a:rPr>
                        <a:t>12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, </a:t>
                      </a: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Calibri"/>
                          <a:hlinkClick r:id="rId4"/>
                        </a:rPr>
                        <a:t>12а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, </a:t>
                      </a: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Calibri"/>
                          <a:hlinkClick r:id="rId5"/>
                        </a:rPr>
                        <a:t>13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 счета-фактуры, в которых указываются сведения о реквизитах </a:t>
                      </a:r>
                      <a:r>
                        <a:rPr lang="ru-RU" sz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прослеживаемости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370" marR="39370" marT="64770" marB="6477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5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39370" marR="39370" marT="64770" marB="6477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5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39370" marR="39370" marT="64770" marB="6477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0015" algn="just">
                        <a:lnSpc>
                          <a:spcPts val="1100"/>
                        </a:lnSpc>
                        <a:spcAft>
                          <a:spcPts val="5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За </a:t>
                      </a:r>
                      <a:r>
                        <a:rPr lang="ru-RU" sz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неуказание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 сведений о реквизитах </a:t>
                      </a:r>
                      <a:r>
                        <a:rPr lang="ru-RU" sz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прослеживаемости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 в счетах-фактурах Проектом ФЗ КоАП предусмотрена административная ответственность.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370" marR="39370" marT="64770" marB="6477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4098" name="Picture 2" descr="base_1_407828_32768"/>
          <p:cNvPicPr preferRelativeResize="0"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743152"/>
            <a:ext cx="936104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38054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852" y="4531667"/>
            <a:ext cx="619125" cy="473869"/>
          </a:xfrm>
          <a:prstGeom prst="rect">
            <a:avLst/>
          </a:prstGeom>
        </p:spPr>
        <p:txBody>
          <a:bodyPr lIns="68580" tIns="34290" rIns="68580" bIns="34290"/>
          <a:lstStyle/>
          <a:p>
            <a:pPr algn="ctr"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</a:rPr>
              <a:pPr algn="ctr">
                <a:defRPr/>
              </a:pPr>
              <a:t>13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83568" y="345846"/>
            <a:ext cx="8046894" cy="46773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800" dirty="0" smtClean="0"/>
              <a:t>ОШИБКИ НАЛОГОПЛАТЕЛЬЩИКОВ</a:t>
            </a:r>
            <a:r>
              <a:rPr lang="ru-RU" sz="1800" dirty="0"/>
              <a:t>, ВЫЯВЛЕННЫЕ ПО ИТОГАМ ПЕРВОЙ ОТЧЕТНОЙ</a:t>
            </a:r>
            <a:br>
              <a:rPr lang="ru-RU" sz="1800" dirty="0"/>
            </a:br>
            <a:r>
              <a:rPr lang="ru-RU" sz="1800" dirty="0"/>
              <a:t>КАМПАНИИ ПО ПРОСЛЕЖИВАЕМОСТИ</a:t>
            </a:r>
            <a:br>
              <a:rPr lang="ru-RU" sz="1800" dirty="0"/>
            </a:br>
            <a:r>
              <a:rPr lang="ru-RU" sz="2000" dirty="0" smtClean="0"/>
              <a:t>Ошибка </a:t>
            </a:r>
            <a:r>
              <a:rPr lang="ru-RU" sz="2000" dirty="0"/>
              <a:t>N 3. </a:t>
            </a:r>
            <a:r>
              <a:rPr lang="ru-RU" sz="2000" dirty="0">
                <a:solidFill>
                  <a:srgbClr val="FF0000"/>
                </a:solidFill>
              </a:rPr>
              <a:t>Необоснованное включение сведений</a:t>
            </a:r>
            <a:br>
              <a:rPr lang="ru-RU" sz="2000" dirty="0">
                <a:solidFill>
                  <a:srgbClr val="FF0000"/>
                </a:solidFill>
              </a:rPr>
            </a:br>
            <a:r>
              <a:rPr lang="ru-RU" sz="2000" dirty="0">
                <a:solidFill>
                  <a:srgbClr val="FF0000"/>
                </a:solidFill>
              </a:rPr>
              <a:t>об операциях с товарами, подлежащими </a:t>
            </a:r>
            <a:r>
              <a:rPr lang="ru-RU" sz="2000" dirty="0" err="1">
                <a:solidFill>
                  <a:srgbClr val="FF0000"/>
                </a:solidFill>
              </a:rPr>
              <a:t>прослеживаемости</a:t>
            </a:r>
            <a:r>
              <a:rPr lang="ru-RU" sz="2000" dirty="0">
                <a:solidFill>
                  <a:srgbClr val="FF0000"/>
                </a:solidFill>
              </a:rPr>
              <a:t>,</a:t>
            </a:r>
            <a:br>
              <a:rPr lang="ru-RU" sz="2000" dirty="0">
                <a:solidFill>
                  <a:srgbClr val="FF0000"/>
                </a:solidFill>
              </a:rPr>
            </a:br>
            <a:r>
              <a:rPr lang="ru-RU" sz="2000" dirty="0">
                <a:solidFill>
                  <a:srgbClr val="FF0000"/>
                </a:solidFill>
              </a:rPr>
              <a:t>в отчете об операциях</a:t>
            </a:r>
            <a:br>
              <a:rPr lang="ru-RU" sz="2000" dirty="0">
                <a:solidFill>
                  <a:srgbClr val="FF0000"/>
                </a:solidFill>
              </a:rPr>
            </a:br>
            <a:endParaRPr lang="ru-RU" sz="2000" cap="all" dirty="0">
              <a:solidFill>
                <a:srgbClr val="FF0000"/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511315" y="4443958"/>
            <a:ext cx="7830870" cy="255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8568" tIns="34284" rIns="68568" bIns="34284" numCol="1" anchor="ctr" anchorCtr="0" compatLnSpc="1">
            <a:prstTxWarp prst="textNoShape">
              <a:avLst/>
            </a:prstTxWarp>
            <a:normAutofit fontScale="82500" lnSpcReduction="20000"/>
          </a:bodyPr>
          <a:lstStyle>
            <a:lvl1pPr marL="0" marR="0" indent="0" algn="l" defTabSz="9142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189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377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566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754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endParaRPr lang="ru-RU" sz="1800" b="0" cap="all" dirty="0">
              <a:solidFill>
                <a:srgbClr val="002060"/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187624" y="579716"/>
            <a:ext cx="367408" cy="984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180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2860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743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200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657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</a:endParaRP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7452246"/>
              </p:ext>
            </p:extLst>
          </p:nvPr>
        </p:nvGraphicFramePr>
        <p:xfrm>
          <a:off x="539552" y="1635646"/>
          <a:ext cx="7695694" cy="30641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96344"/>
                <a:gridCol w="1512168"/>
                <a:gridCol w="3087182"/>
              </a:tblGrid>
              <a:tr h="3064140">
                <a:tc>
                  <a:txBody>
                    <a:bodyPr/>
                    <a:lstStyle/>
                    <a:p>
                      <a:pPr indent="90170" algn="just">
                        <a:lnSpc>
                          <a:spcPts val="1100"/>
                        </a:lnSpc>
                        <a:spcAft>
                          <a:spcPts val="5"/>
                        </a:spcAft>
                      </a:pPr>
                      <a:r>
                        <a:rPr lang="ru-RU" sz="1400" dirty="0">
                          <a:solidFill>
                            <a:srgbClr val="0033CC"/>
                          </a:solidFill>
                          <a:effectLst/>
                        </a:rPr>
                        <a:t>0,3 тыс. участников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 оборота товаров, являющихся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налогоплательщиками НДС,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необоснованно включили в отчет об операциях сведения об операциях с товаром, подлежащим </a:t>
                      </a:r>
                      <a:r>
                        <a:rPr lang="ru-RU" sz="1400" dirty="0" err="1">
                          <a:solidFill>
                            <a:schemeClr val="tx1"/>
                          </a:solidFill>
                          <a:effectLst/>
                        </a:rPr>
                        <a:t>прослеживаемости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, которые подлежат отражению в декларации по НДС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370" marR="39370" marT="64770" marB="6477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5"/>
                        </a:spcAft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370" marR="39370" marT="64770" marB="6477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4605" algn="just">
                        <a:lnSpc>
                          <a:spcPts val="1100"/>
                        </a:lnSpc>
                        <a:spcAft>
                          <a:spcPts val="5"/>
                        </a:spcAft>
                      </a:pPr>
                      <a:r>
                        <a:rPr lang="ru-RU" sz="1400" dirty="0">
                          <a:solidFill>
                            <a:srgbClr val="0033CC"/>
                          </a:solidFill>
                          <a:effectLst/>
                        </a:rPr>
                        <a:t>Правильно: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 Плательщики НДС отражают сведения об операциях с прослеживаемым товаром в декларации по НДС, кроме операций по утилизации, захоронению, передачи в переработку, а также иных операций по реализации (передаче), приобретению (получению) товара, подлежащего </a:t>
                      </a:r>
                      <a:r>
                        <a:rPr lang="ru-RU" sz="1400" dirty="0" err="1">
                          <a:solidFill>
                            <a:schemeClr val="tx1"/>
                          </a:solidFill>
                          <a:effectLst/>
                        </a:rPr>
                        <a:t>прослеживаемости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, сведения о которых не подлежат отражению в книге покупок и книге продаж декларации по НДС. Для таких операций представляется отчет.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370" marR="39370" marT="64770" marB="6477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121" name="Picture 1" descr="base_1_407828_32770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262" y="2727030"/>
            <a:ext cx="94297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58085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852" y="4531667"/>
            <a:ext cx="619125" cy="473869"/>
          </a:xfrm>
          <a:prstGeom prst="rect">
            <a:avLst/>
          </a:prstGeom>
        </p:spPr>
        <p:txBody>
          <a:bodyPr lIns="68580" tIns="34290" rIns="68580" bIns="34290"/>
          <a:lstStyle/>
          <a:p>
            <a:pPr algn="ctr"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</a:rPr>
              <a:pPr algn="ctr">
                <a:defRPr/>
              </a:pPr>
              <a:t>14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83568" y="345846"/>
            <a:ext cx="8046894" cy="46773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800" dirty="0" smtClean="0"/>
              <a:t>ОШИБКИ НАЛОГОПЛАТЕЛЬЩИКОВ</a:t>
            </a:r>
            <a:r>
              <a:rPr lang="ru-RU" sz="1800" dirty="0"/>
              <a:t>, ВЫЯВЛЕННЫЕ ПО ИТОГАМ ПЕРВОЙ ОТЧЕТНОЙ</a:t>
            </a:r>
            <a:br>
              <a:rPr lang="ru-RU" sz="1800" dirty="0"/>
            </a:br>
            <a:r>
              <a:rPr lang="ru-RU" sz="1800" dirty="0"/>
              <a:t>КАМПАНИИ ПО ПРОСЛЕЖИВАЕМОСТИ</a:t>
            </a:r>
            <a:br>
              <a:rPr lang="ru-RU" sz="1800" dirty="0"/>
            </a:br>
            <a:r>
              <a:rPr lang="ru-RU" sz="2000" dirty="0"/>
              <a:t>Ошибка N 4. </a:t>
            </a:r>
            <a:r>
              <a:rPr lang="ru-RU" sz="2000" dirty="0">
                <a:solidFill>
                  <a:srgbClr val="FF0000"/>
                </a:solidFill>
              </a:rPr>
              <a:t>Формирование при возврате товара</a:t>
            </a:r>
            <a:br>
              <a:rPr lang="ru-RU" sz="2000" dirty="0">
                <a:solidFill>
                  <a:srgbClr val="FF0000"/>
                </a:solidFill>
              </a:rPr>
            </a:br>
            <a:r>
              <a:rPr lang="ru-RU" sz="2000" dirty="0">
                <a:solidFill>
                  <a:srgbClr val="FF0000"/>
                </a:solidFill>
              </a:rPr>
              <a:t>вместо корректировочного счета-фактуры, первичный</a:t>
            </a:r>
            <a:br>
              <a:rPr lang="ru-RU" sz="2000" dirty="0">
                <a:solidFill>
                  <a:srgbClr val="FF0000"/>
                </a:solidFill>
              </a:rPr>
            </a:br>
            <a:r>
              <a:rPr lang="ru-RU" sz="2000" dirty="0">
                <a:solidFill>
                  <a:srgbClr val="FF0000"/>
                </a:solidFill>
              </a:rPr>
              <a:t>счет-фактуры в отсутствии нового договора поставки</a:t>
            </a:r>
            <a:r>
              <a:rPr lang="ru-RU" sz="1800" dirty="0"/>
              <a:t/>
            </a:r>
            <a:br>
              <a:rPr lang="ru-RU" sz="1800" dirty="0"/>
            </a:br>
            <a:endParaRPr lang="ru-RU" sz="2000" cap="all" dirty="0">
              <a:solidFill>
                <a:srgbClr val="FF0000"/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511315" y="4443958"/>
            <a:ext cx="7830870" cy="255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8568" tIns="34284" rIns="68568" bIns="34284" numCol="1" anchor="ctr" anchorCtr="0" compatLnSpc="1">
            <a:prstTxWarp prst="textNoShape">
              <a:avLst/>
            </a:prstTxWarp>
            <a:normAutofit fontScale="82500" lnSpcReduction="20000"/>
          </a:bodyPr>
          <a:lstStyle>
            <a:lvl1pPr marL="0" marR="0" indent="0" algn="l" defTabSz="9142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189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377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566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754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endParaRPr lang="ru-RU" sz="1800" b="0" cap="all" dirty="0">
              <a:solidFill>
                <a:srgbClr val="002060"/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187624" y="579716"/>
            <a:ext cx="367408" cy="984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180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2860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743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200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657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</a:endParaRP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1" name="Picture 1" descr="base_1_407828_32770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727030"/>
            <a:ext cx="94297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5121848"/>
              </p:ext>
            </p:extLst>
          </p:nvPr>
        </p:nvGraphicFramePr>
        <p:xfrm>
          <a:off x="611560" y="1635647"/>
          <a:ext cx="7776864" cy="293622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94809"/>
                <a:gridCol w="857519"/>
                <a:gridCol w="1728192"/>
                <a:gridCol w="109534"/>
                <a:gridCol w="106490"/>
                <a:gridCol w="2880320"/>
              </a:tblGrid>
              <a:tr h="2936226"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5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Выявлены случаи, когда участником оборота товаров, являющимся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налогоплательщиком НДС,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при возврате товара, подлежащего </a:t>
                      </a:r>
                      <a:r>
                        <a:rPr lang="ru-RU" sz="1400" dirty="0" err="1">
                          <a:solidFill>
                            <a:schemeClr val="tx1"/>
                          </a:solidFill>
                          <a:effectLst/>
                        </a:rPr>
                        <a:t>прослеживаемости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, сформированы счета-фактуры на отгрузку в отсутствие нового договора поставки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370" marR="39370" marT="64770" marB="6477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5"/>
                        </a:spcAft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370" marR="39370" marT="64770" marB="6477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5"/>
                        </a:spcAft>
                      </a:pPr>
                      <a:r>
                        <a:rPr lang="ru-RU" sz="1400" dirty="0">
                          <a:solidFill>
                            <a:srgbClr val="0033CC"/>
                          </a:solidFill>
                          <a:effectLst/>
                        </a:rPr>
                        <a:t>Правильно: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 При изменении стоимости или стоимости и количества товара, подлежащего </a:t>
                      </a:r>
                      <a:r>
                        <a:rPr lang="ru-RU" sz="1400" dirty="0" err="1">
                          <a:solidFill>
                            <a:schemeClr val="tx1"/>
                          </a:solidFill>
                          <a:effectLst/>
                        </a:rPr>
                        <a:t>прослеживаемости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, выставляется корректировочный счет-фактура.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370" marR="39370" marT="64770" marB="6477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5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370" marR="39370" marT="64770" marB="6477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5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370" marR="39370" marT="64770" marB="6477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100"/>
                        </a:lnSpc>
                        <a:spcAft>
                          <a:spcPts val="5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В случае, если при возврате товара формируется счет-фактура, в котором в качестве поставщика указан покупатель в отсутствие нового договора поставки, бывший продавец (организация, указанная в счете-фактуре в качестве покупателя) не вправе принять НДС к вычету при получении такого счета-фактуры согласно позиции, изложенной в </a:t>
                      </a:r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hlinkClick r:id="rId3"/>
                        </a:rPr>
                        <a:t>письме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 Минфина России от 10.04.2019 N 03-07-09/25208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370" marR="39370" marT="64770" marB="6477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7169" name="Picture 1" descr="base_1_407828_32771"/>
          <p:cNvPicPr preferRelativeResize="0"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727029"/>
            <a:ext cx="72008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81620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9" y="1275607"/>
            <a:ext cx="8136904" cy="5040560"/>
          </a:xfrm>
        </p:spPr>
        <p:txBody>
          <a:bodyPr/>
          <a:lstStyle/>
          <a:p>
            <a:pPr algn="ctr"/>
            <a:endParaRPr lang="ru-RU" dirty="0" smtClean="0">
              <a:hlinkClick r:id="rId2"/>
            </a:endParaRPr>
          </a:p>
          <a:p>
            <a:pPr algn="ctr"/>
            <a:endParaRPr lang="ru-RU" dirty="0">
              <a:hlinkClick r:id="rId2"/>
            </a:endParaRPr>
          </a:p>
          <a:p>
            <a:pPr algn="ctr"/>
            <a:r>
              <a:rPr lang="en-US" u="sng" dirty="0" smtClean="0">
                <a:hlinkClick r:id="rId3"/>
              </a:rPr>
              <a:t>cameral.r5400@tax.gov.ru</a:t>
            </a:r>
            <a:endParaRPr lang="ru-RU" u="sng" dirty="0" smtClean="0"/>
          </a:p>
          <a:p>
            <a:pPr algn="ctr"/>
            <a:endParaRPr lang="ru-RU" dirty="0"/>
          </a:p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Для направления имеющихся вопросов</a:t>
            </a:r>
          </a:p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обязательно указывайте свои контактные данные</a:t>
            </a:r>
            <a:endParaRPr lang="ru-RU" sz="13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627534"/>
            <a:ext cx="8640960" cy="864096"/>
          </a:xfrm>
        </p:spPr>
        <p:txBody>
          <a:bodyPr/>
          <a:lstStyle/>
          <a:p>
            <a:pPr algn="ctr"/>
            <a:r>
              <a:rPr lang="ru-RU" sz="2400" dirty="0"/>
              <a:t>Адрес электронной почты отдела камерального контроля Управления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403432" y="4398169"/>
            <a:ext cx="503585" cy="513582"/>
          </a:xfrm>
          <a:prstGeom prst="rect">
            <a:avLst/>
          </a:prstGeom>
        </p:spPr>
        <p:txBody>
          <a:bodyPr lIns="91438" tIns="45719" rIns="91438" bIns="45719"/>
          <a:lstStyle/>
          <a:p>
            <a:fld id="{E20E89E6-FE54-4E13-859C-1FA908D70D39}" type="slidenum">
              <a:rPr lang="ru-RU" smtClean="0"/>
              <a:pPr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6512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100" dirty="0">
                <a:latin typeface="Arial Narrow" panose="020B0606020202030204" pitchFamily="34" charset="0"/>
                <a:cs typeface="Arial" pitchFamily="34" charset="0"/>
              </a:rPr>
              <a:t>Спасибо за внимание!</a:t>
            </a:r>
            <a:endParaRPr lang="ru-RU" sz="2100" i="1" dirty="0"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621112" y="4222853"/>
            <a:ext cx="2376264" cy="756084"/>
          </a:xfrm>
          <a:prstGeom prst="rect">
            <a:avLst/>
          </a:prstGeom>
        </p:spPr>
        <p:txBody>
          <a:bodyPr vert="horz" wrap="square" lIns="78230" tIns="39115" rIns="78230" bIns="39115" rtlCol="0" anchor="ctr">
            <a:normAutofit/>
          </a:bodyPr>
          <a:lstStyle/>
          <a:p>
            <a:pPr defTabSz="782292">
              <a:spcBef>
                <a:spcPct val="0"/>
              </a:spcBef>
            </a:pPr>
            <a:endParaRPr lang="ru-RU" sz="36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923928" y="627534"/>
            <a:ext cx="1350150" cy="1188132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pic>
        <p:nvPicPr>
          <p:cNvPr id="9" name="Изображение 10" descr="FNS_vizitka_for_rukovodstvo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519522"/>
            <a:ext cx="1566174" cy="1574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06641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65516"/>
            <a:ext cx="8046894" cy="30603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ЦЕЛИ СОЗДАНИЯ национальной СИСТЕМЫ ПРОСЛЕЖИВАЕМОСТИ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324852" y="4531667"/>
            <a:ext cx="619125" cy="473869"/>
          </a:xfrm>
          <a:prstGeom prst="rect">
            <a:avLst/>
          </a:prstGeom>
        </p:spPr>
        <p:txBody>
          <a:bodyPr lIns="68580" tIns="34290" rIns="68580" bIns="34290"/>
          <a:lstStyle/>
          <a:p>
            <a:pPr algn="ctr">
              <a:defRPr/>
            </a:pPr>
            <a:r>
              <a:rPr lang="ru-RU" dirty="0">
                <a:solidFill>
                  <a:prstClr val="white"/>
                </a:solidFill>
                <a:latin typeface="Arial Narrow" panose="020B0606020202030204" pitchFamily="34" charset="0"/>
              </a:rPr>
              <a:t>2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0F809B10-2546-460C-AD31-8DDA25D07794}"/>
              </a:ext>
            </a:extLst>
          </p:cNvPr>
          <p:cNvSpPr txBox="1">
            <a:spLocks/>
          </p:cNvSpPr>
          <p:nvPr/>
        </p:nvSpPr>
        <p:spPr bwMode="auto">
          <a:xfrm>
            <a:off x="737574" y="987574"/>
            <a:ext cx="8100900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8568" tIns="34284" rIns="68568" bIns="34284" numCol="1" anchor="ctr" anchorCtr="0" compatLnSpc="1">
            <a:prstTxWarp prst="textNoShape">
              <a:avLst/>
            </a:prstTxWarp>
          </a:bodyPr>
          <a:lstStyle>
            <a:lvl1pPr marL="0" marR="0" indent="0" algn="l" defTabSz="9142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189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377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566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754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just"/>
            <a:r>
              <a:rPr lang="ru-RU" sz="1500" dirty="0">
                <a:solidFill>
                  <a:schemeClr val="tx1"/>
                </a:solidFill>
                <a:latin typeface="Arial Narrow" panose="020B0606020202030204" pitchFamily="34" charset="0"/>
              </a:rPr>
              <a:t>Национальная система прослеживаемости - информационная система, обеспечивающая сбор, учет и хранение сведений о товарах, подлежащих прослеживаемости, и операциях, связанных с оборотом таких </a:t>
            </a:r>
            <a:r>
              <a:rPr lang="ru-RU" sz="15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товаров</a:t>
            </a:r>
          </a:p>
          <a:p>
            <a:pPr algn="just"/>
            <a:endParaRPr lang="ru-RU" sz="15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1212977566"/>
              </p:ext>
            </p:extLst>
          </p:nvPr>
        </p:nvGraphicFramePr>
        <p:xfrm>
          <a:off x="395536" y="1635647"/>
          <a:ext cx="7992888" cy="32043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699300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789552"/>
            <a:ext cx="8100900" cy="3996444"/>
          </a:xfrm>
        </p:spPr>
        <p:txBody>
          <a:bodyPr/>
          <a:lstStyle/>
          <a:p>
            <a:pPr marL="581875" indent="-342900">
              <a:buFont typeface="Wingdings" panose="05000000000000000000" pitchFamily="2" charset="2"/>
              <a:buChar char="q"/>
            </a:pPr>
            <a:r>
              <a:rPr lang="ru-RU" sz="1700" dirty="0" smtClean="0">
                <a:solidFill>
                  <a:schemeClr val="accent1">
                    <a:lumMod val="50000"/>
                  </a:schemeClr>
                </a:solidFill>
              </a:rPr>
              <a:t>Федеральный </a:t>
            </a:r>
            <a:r>
              <a:rPr lang="ru-RU" sz="1700" dirty="0">
                <a:solidFill>
                  <a:schemeClr val="accent1">
                    <a:lumMod val="50000"/>
                  </a:schemeClr>
                </a:solidFill>
              </a:rPr>
              <a:t>закон от 09.11.2020 № 371-ФЗ «О внесении изменений в части первую и вторую Налогового кодекса Российской Федерации;</a:t>
            </a:r>
          </a:p>
          <a:p>
            <a:pPr marL="581875" indent="-342900">
              <a:buFont typeface="Wingdings" panose="05000000000000000000" pitchFamily="2" charset="2"/>
              <a:buChar char="q"/>
            </a:pPr>
            <a:r>
              <a:rPr lang="ru-RU" sz="1700" dirty="0">
                <a:solidFill>
                  <a:schemeClr val="accent1">
                    <a:lumMod val="50000"/>
                  </a:schemeClr>
                </a:solidFill>
              </a:rPr>
              <a:t>Положение о национальной системе прослеживаемости товаров и Перечень товаров, подлежащих прослеживаемости (п. 4 Постановления Правительства РФ от 01.07.2021 N 1108, п. 2 Постановления Правительства РФ от 01.07.2021 N 1110;</a:t>
            </a:r>
          </a:p>
          <a:p>
            <a:pPr marL="581875" indent="-342900">
              <a:buFont typeface="Wingdings" panose="05000000000000000000" pitchFamily="2" charset="2"/>
              <a:buChar char="q"/>
            </a:pPr>
            <a:r>
              <a:rPr lang="ru-RU" sz="1700" dirty="0">
                <a:solidFill>
                  <a:schemeClr val="accent1">
                    <a:lumMod val="50000"/>
                  </a:schemeClr>
                </a:solidFill>
              </a:rPr>
              <a:t>Письмо ФНС и Минфина России от 30.06.2021 N ЕА-4-15/9208@;</a:t>
            </a:r>
          </a:p>
          <a:p>
            <a:pPr marL="581875" indent="-342900">
              <a:buFont typeface="Wingdings" panose="05000000000000000000" pitchFamily="2" charset="2"/>
              <a:buChar char="q"/>
            </a:pPr>
            <a:r>
              <a:rPr lang="ru-RU" sz="1700" dirty="0">
                <a:solidFill>
                  <a:schemeClr val="accent1">
                    <a:lumMod val="50000"/>
                  </a:schemeClr>
                </a:solidFill>
              </a:rPr>
              <a:t>Письмо ФНС и Минфина России от 09.07.2021 N ЕА-4-15/9627@</a:t>
            </a:r>
            <a:r>
              <a:rPr lang="en-US" sz="1700" dirty="0">
                <a:solidFill>
                  <a:schemeClr val="accent1">
                    <a:lumMod val="50000"/>
                  </a:schemeClr>
                </a:solidFill>
              </a:rPr>
              <a:t>;</a:t>
            </a:r>
            <a:endParaRPr lang="ru-RU" sz="1700" dirty="0">
              <a:solidFill>
                <a:schemeClr val="accent1">
                  <a:lumMod val="50000"/>
                </a:schemeClr>
              </a:solidFill>
            </a:endParaRPr>
          </a:p>
          <a:p>
            <a:pPr marL="581875" indent="-342900">
              <a:buFont typeface="Wingdings" panose="05000000000000000000" pitchFamily="2" charset="2"/>
              <a:buChar char="q"/>
            </a:pPr>
            <a:r>
              <a:rPr lang="ru-RU" sz="1700" dirty="0">
                <a:solidFill>
                  <a:schemeClr val="accent1">
                    <a:lumMod val="50000"/>
                  </a:schemeClr>
                </a:solidFill>
              </a:rPr>
              <a:t>Письмо ФНС и Минфина России от 19.08.2021 N ЕА-4-15/11700@</a:t>
            </a:r>
            <a:r>
              <a:rPr lang="en-US" sz="1700" dirty="0">
                <a:solidFill>
                  <a:schemeClr val="accent1">
                    <a:lumMod val="50000"/>
                  </a:schemeClr>
                </a:solidFill>
              </a:rPr>
              <a:t>;</a:t>
            </a:r>
            <a:endParaRPr lang="ru-RU" sz="1700" dirty="0">
              <a:solidFill>
                <a:schemeClr val="accent1">
                  <a:lumMod val="50000"/>
                </a:schemeClr>
              </a:solidFill>
            </a:endParaRPr>
          </a:p>
          <a:p>
            <a:pPr marL="581875" indent="-342900">
              <a:buFont typeface="Wingdings" panose="05000000000000000000" pitchFamily="2" charset="2"/>
              <a:buChar char="q"/>
            </a:pPr>
            <a:r>
              <a:rPr lang="ru-RU" sz="1700" dirty="0">
                <a:solidFill>
                  <a:schemeClr val="accent1">
                    <a:lumMod val="50000"/>
                  </a:schemeClr>
                </a:solidFill>
              </a:rPr>
              <a:t>Письмо ФНС и Минфина России от 29.09.2021 N ЕА-4-15/13792@</a:t>
            </a:r>
            <a:r>
              <a:rPr lang="en-US" sz="1700" dirty="0">
                <a:solidFill>
                  <a:schemeClr val="accent1">
                    <a:lumMod val="50000"/>
                  </a:schemeClr>
                </a:solidFill>
              </a:rPr>
              <a:t>;</a:t>
            </a:r>
            <a:endParaRPr lang="ru-RU" sz="1700" dirty="0">
              <a:solidFill>
                <a:schemeClr val="accent1">
                  <a:lumMod val="50000"/>
                </a:schemeClr>
              </a:solidFill>
            </a:endParaRPr>
          </a:p>
          <a:p>
            <a:pPr marL="581875" indent="-342900">
              <a:buFont typeface="Wingdings" panose="05000000000000000000" pitchFamily="2" charset="2"/>
              <a:buChar char="q"/>
            </a:pPr>
            <a:r>
              <a:rPr lang="ru-RU" sz="1700" dirty="0">
                <a:solidFill>
                  <a:schemeClr val="accent1">
                    <a:lumMod val="50000"/>
                  </a:schemeClr>
                </a:solidFill>
              </a:rPr>
              <a:t>Письмо ФНС и Минфина России от 19.10.2021 N ЕА-4-15/14817</a:t>
            </a:r>
            <a:r>
              <a:rPr lang="ru-RU" sz="1700" dirty="0" smtClean="0">
                <a:solidFill>
                  <a:schemeClr val="accent1">
                    <a:lumMod val="50000"/>
                  </a:schemeClr>
                </a:solidFill>
              </a:rPr>
              <a:t>@</a:t>
            </a:r>
            <a:r>
              <a:rPr lang="en-US" sz="1700" dirty="0" smtClean="0">
                <a:solidFill>
                  <a:schemeClr val="accent1">
                    <a:lumMod val="50000"/>
                  </a:schemeClr>
                </a:solidFill>
              </a:rPr>
              <a:t>;</a:t>
            </a:r>
            <a:endParaRPr lang="ru-RU" sz="17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581875" indent="-342900">
              <a:buFont typeface="Wingdings" panose="05000000000000000000" pitchFamily="2" charset="2"/>
              <a:buChar char="q"/>
            </a:pPr>
            <a:r>
              <a:rPr lang="ru-RU" sz="1700" dirty="0">
                <a:solidFill>
                  <a:schemeClr val="accent1">
                    <a:lumMod val="50000"/>
                  </a:schemeClr>
                </a:solidFill>
              </a:rPr>
              <a:t>Письмо ФНС и Минфина России от </a:t>
            </a:r>
            <a:r>
              <a:rPr lang="ru-RU" sz="1700" dirty="0" smtClean="0">
                <a:solidFill>
                  <a:schemeClr val="accent1">
                    <a:lumMod val="50000"/>
                  </a:schemeClr>
                </a:solidFill>
              </a:rPr>
              <a:t>03.12.2021 </a:t>
            </a:r>
            <a:r>
              <a:rPr lang="ru-RU" sz="1700" dirty="0">
                <a:solidFill>
                  <a:schemeClr val="accent1">
                    <a:lumMod val="50000"/>
                  </a:schemeClr>
                </a:solidFill>
              </a:rPr>
              <a:t>N </a:t>
            </a:r>
            <a:r>
              <a:rPr lang="ru-RU" sz="1700" dirty="0" smtClean="0">
                <a:solidFill>
                  <a:schemeClr val="accent1">
                    <a:lumMod val="50000"/>
                  </a:schemeClr>
                </a:solidFill>
              </a:rPr>
              <a:t>ЕА-4-15/16911@</a:t>
            </a:r>
            <a:r>
              <a:rPr lang="en-US" sz="1700" dirty="0" smtClean="0">
                <a:solidFill>
                  <a:schemeClr val="accent1">
                    <a:lumMod val="50000"/>
                  </a:schemeClr>
                </a:solidFill>
              </a:rPr>
              <a:t>;</a:t>
            </a:r>
            <a:endParaRPr lang="ru-RU" sz="17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581875" indent="-342900">
              <a:buFont typeface="Wingdings" panose="05000000000000000000" pitchFamily="2" charset="2"/>
              <a:buChar char="q"/>
            </a:pPr>
            <a:r>
              <a:rPr lang="ru-RU" sz="1700" dirty="0">
                <a:solidFill>
                  <a:schemeClr val="accent1">
                    <a:lumMod val="50000"/>
                  </a:schemeClr>
                </a:solidFill>
              </a:rPr>
              <a:t>Письмо ФНС и Минфина России от </a:t>
            </a:r>
            <a:r>
              <a:rPr lang="ru-RU" sz="1700" dirty="0" smtClean="0">
                <a:solidFill>
                  <a:schemeClr val="accent1">
                    <a:lumMod val="50000"/>
                  </a:schemeClr>
                </a:solidFill>
              </a:rPr>
              <a:t>20.01.2022 </a:t>
            </a:r>
            <a:r>
              <a:rPr lang="ru-RU" sz="1700" dirty="0">
                <a:solidFill>
                  <a:schemeClr val="accent1">
                    <a:lumMod val="50000"/>
                  </a:schemeClr>
                </a:solidFill>
              </a:rPr>
              <a:t>N </a:t>
            </a:r>
            <a:r>
              <a:rPr lang="ru-RU" sz="1700" dirty="0" smtClean="0">
                <a:solidFill>
                  <a:schemeClr val="accent1">
                    <a:lumMod val="50000"/>
                  </a:schemeClr>
                </a:solidFill>
              </a:rPr>
              <a:t>ЕА-4-15/527@</a:t>
            </a:r>
            <a:r>
              <a:rPr lang="en-US" sz="1700" dirty="0">
                <a:solidFill>
                  <a:schemeClr val="accent1">
                    <a:lumMod val="50000"/>
                  </a:schemeClr>
                </a:solidFill>
              </a:rPr>
              <a:t>;</a:t>
            </a:r>
            <a:endParaRPr lang="ru-RU" sz="1700" dirty="0">
              <a:solidFill>
                <a:schemeClr val="accent1">
                  <a:lumMod val="50000"/>
                </a:schemeClr>
              </a:solidFill>
            </a:endParaRPr>
          </a:p>
          <a:p>
            <a:pPr marL="581875" indent="-342900">
              <a:buFont typeface="Wingdings" panose="05000000000000000000" pitchFamily="2" charset="2"/>
              <a:buChar char="q"/>
            </a:pPr>
            <a:r>
              <a:rPr lang="ru-RU" sz="1700" dirty="0" smtClean="0">
                <a:solidFill>
                  <a:schemeClr val="accent1">
                    <a:lumMod val="50000"/>
                  </a:schemeClr>
                </a:solidFill>
              </a:rPr>
              <a:t>Письмо </a:t>
            </a:r>
            <a:r>
              <a:rPr lang="ru-RU" sz="1700" dirty="0">
                <a:solidFill>
                  <a:schemeClr val="accent1">
                    <a:lumMod val="50000"/>
                  </a:schemeClr>
                </a:solidFill>
              </a:rPr>
              <a:t>ФНС и Минфина России от </a:t>
            </a:r>
            <a:r>
              <a:rPr lang="ru-RU" sz="1700" dirty="0" smtClean="0">
                <a:solidFill>
                  <a:schemeClr val="accent1">
                    <a:lumMod val="50000"/>
                  </a:schemeClr>
                </a:solidFill>
              </a:rPr>
              <a:t>08.02.2022 </a:t>
            </a:r>
            <a:r>
              <a:rPr lang="ru-RU" sz="1700" dirty="0">
                <a:solidFill>
                  <a:schemeClr val="accent1">
                    <a:lumMod val="50000"/>
                  </a:schemeClr>
                </a:solidFill>
              </a:rPr>
              <a:t>N </a:t>
            </a:r>
            <a:r>
              <a:rPr lang="ru-RU" sz="1700" dirty="0" smtClean="0">
                <a:solidFill>
                  <a:schemeClr val="accent1">
                    <a:lumMod val="50000"/>
                  </a:schemeClr>
                </a:solidFill>
              </a:rPr>
              <a:t>ЗГ-3-15/998@.</a:t>
            </a:r>
            <a:endParaRPr lang="ru-RU" sz="1700" dirty="0">
              <a:solidFill>
                <a:schemeClr val="accent1">
                  <a:lumMod val="50000"/>
                </a:schemeClr>
              </a:solidFill>
            </a:endParaRPr>
          </a:p>
          <a:p>
            <a:pPr marL="581875" indent="-342900">
              <a:buFont typeface="Wingdings" panose="05000000000000000000" pitchFamily="2" charset="2"/>
              <a:buChar char="q"/>
            </a:pPr>
            <a:endParaRPr lang="ru-RU" sz="1600" dirty="0">
              <a:solidFill>
                <a:schemeClr val="accent1">
                  <a:lumMod val="50000"/>
                </a:schemeClr>
              </a:solidFill>
            </a:endParaRPr>
          </a:p>
          <a:p>
            <a:pPr marL="581875" indent="-342900">
              <a:buFont typeface="Wingdings" panose="05000000000000000000" pitchFamily="2" charset="2"/>
              <a:buChar char="q"/>
            </a:pPr>
            <a:endParaRPr lang="ru-RU" sz="1800" dirty="0">
              <a:solidFill>
                <a:schemeClr val="accent1">
                  <a:lumMod val="50000"/>
                </a:schemeClr>
              </a:solidFill>
            </a:endParaRPr>
          </a:p>
          <a:p>
            <a:pPr marL="581875" indent="-342900">
              <a:buFont typeface="Wingdings" panose="05000000000000000000" pitchFamily="2" charset="2"/>
              <a:buChar char="q"/>
            </a:pPr>
            <a:endParaRPr lang="en-US" sz="1800" dirty="0">
              <a:solidFill>
                <a:schemeClr val="accent1">
                  <a:lumMod val="50000"/>
                </a:schemeClr>
              </a:solidFill>
            </a:endParaRPr>
          </a:p>
          <a:p>
            <a:pPr marL="581875" indent="-342900">
              <a:buFont typeface="Wingdings" panose="05000000000000000000" pitchFamily="2" charset="2"/>
              <a:buChar char="q"/>
            </a:pPr>
            <a:endParaRPr lang="ru-RU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852" y="4531667"/>
            <a:ext cx="619125" cy="473869"/>
          </a:xfrm>
          <a:prstGeom prst="rect">
            <a:avLst/>
          </a:prstGeom>
        </p:spPr>
        <p:txBody>
          <a:bodyPr lIns="68580" tIns="34290" rIns="68580" bIns="34290"/>
          <a:lstStyle/>
          <a:p>
            <a:pPr algn="ctr">
              <a:defRPr/>
            </a:pPr>
            <a:r>
              <a:rPr lang="ru-RU" dirty="0" smtClean="0">
                <a:solidFill>
                  <a:prstClr val="white"/>
                </a:solidFill>
              </a:rPr>
              <a:t>3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791580" y="303498"/>
            <a:ext cx="8046894" cy="580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8568" tIns="34284" rIns="68568" bIns="34284" numCol="1" anchor="ctr" anchorCtr="0" compatLnSpc="1">
            <a:prstTxWarp prst="textNoShape">
              <a:avLst/>
            </a:prstTxWarp>
            <a:normAutofit/>
          </a:bodyPr>
          <a:lstStyle>
            <a:lvl1pPr marL="0" marR="0" indent="0" algn="l" defTabSz="9142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189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377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566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754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1600" cap="all" dirty="0" smtClean="0">
                <a:solidFill>
                  <a:schemeClr val="accent1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Нормативные акты и разъясняющие письма </a:t>
            </a:r>
          </a:p>
          <a:p>
            <a:pPr algn="ctr"/>
            <a:r>
              <a:rPr lang="ru-RU" sz="1600" cap="all" dirty="0" smtClean="0">
                <a:solidFill>
                  <a:schemeClr val="accent1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по национальной системе прослеживания</a:t>
            </a:r>
          </a:p>
          <a:p>
            <a:pPr algn="ctr"/>
            <a:endParaRPr lang="ru-RU" sz="1600" cap="all" dirty="0">
              <a:solidFill>
                <a:schemeClr val="accent1"/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2417110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16830"/>
            <a:ext cx="8046894" cy="580734"/>
          </a:xfrm>
        </p:spPr>
        <p:txBody>
          <a:bodyPr>
            <a:normAutofit/>
          </a:bodyPr>
          <a:lstStyle/>
          <a:p>
            <a:pPr algn="ctr"/>
            <a:r>
              <a:rPr lang="ru-RU" sz="20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►► ИЗМЕНЕНИЯ В Нормативных Правовых Актах ◄◄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324852" y="4531667"/>
            <a:ext cx="619125" cy="473869"/>
          </a:xfrm>
          <a:prstGeom prst="rect">
            <a:avLst/>
          </a:prstGeom>
        </p:spPr>
        <p:txBody>
          <a:bodyPr lIns="68580" tIns="34290" rIns="68580" bIns="34290"/>
          <a:lstStyle/>
          <a:p>
            <a:pPr algn="ctr"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  <a:latin typeface="Arial Narrow" panose="020B0606020202030204" pitchFamily="34" charset="0"/>
              </a:rPr>
              <a:pPr algn="ctr">
                <a:defRPr/>
              </a:pPr>
              <a:t>4</a:t>
            </a:fld>
            <a:endParaRPr lang="ru-RU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0F809B10-2546-460C-AD31-8DDA25D07794}"/>
              </a:ext>
            </a:extLst>
          </p:cNvPr>
          <p:cNvSpPr txBox="1">
            <a:spLocks/>
          </p:cNvSpPr>
          <p:nvPr/>
        </p:nvSpPr>
        <p:spPr bwMode="auto">
          <a:xfrm>
            <a:off x="575556" y="897564"/>
            <a:ext cx="7560840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8568" tIns="34284" rIns="68568" bIns="34284" numCol="1" anchor="ctr" anchorCtr="0" compatLnSpc="1">
            <a:prstTxWarp prst="textNoShape">
              <a:avLst/>
            </a:prstTxWarp>
          </a:bodyPr>
          <a:lstStyle>
            <a:lvl1pPr marL="0" marR="0" indent="0" algn="l" defTabSz="9142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189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377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566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754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1500" b="0" dirty="0">
                <a:solidFill>
                  <a:schemeClr val="tx1"/>
                </a:solidFill>
                <a:latin typeface="Arial Narrow" panose="020B0606020202030204" pitchFamily="34" charset="0"/>
              </a:rPr>
              <a:t>Федеральный закон от 09.11.2020 № 371-ФЗ «О внесении изменений в части первую и вторую Налогового кодекса Российской Федерации и Закон Российской Федерации «О налоговых органах Российской Федерации» предусматривает внесение новых норм:</a:t>
            </a:r>
          </a:p>
          <a:p>
            <a:pPr algn="just"/>
            <a:r>
              <a:rPr lang="ru-RU" sz="1500" b="0" dirty="0">
                <a:solidFill>
                  <a:schemeClr val="tx1"/>
                </a:solidFill>
                <a:latin typeface="Arial Narrow" panose="020B0606020202030204" pitchFamily="34" charset="0"/>
              </a:rPr>
              <a:t>В </a:t>
            </a:r>
            <a:r>
              <a:rPr lang="ru-RU" sz="1500" dirty="0">
                <a:solidFill>
                  <a:schemeClr val="tx1"/>
                </a:solidFill>
                <a:latin typeface="Arial Narrow" panose="020B0606020202030204" pitchFamily="34" charset="0"/>
              </a:rPr>
              <a:t>Налоговый кодекс Российской Федерации</a:t>
            </a:r>
            <a:r>
              <a:rPr lang="ru-RU" sz="1500" b="0" dirty="0">
                <a:solidFill>
                  <a:schemeClr val="tx1"/>
                </a:solidFill>
                <a:latin typeface="Arial Narrow" panose="020B0606020202030204" pitchFamily="34" charset="0"/>
              </a:rPr>
              <a:t> в части:</a:t>
            </a:r>
          </a:p>
          <a:p>
            <a:pPr marL="257175" indent="-257175" algn="just">
              <a:buFont typeface="Wingdings" panose="05000000000000000000" pitchFamily="2" charset="2"/>
              <a:buChar char="Ø"/>
            </a:pPr>
            <a:r>
              <a:rPr lang="ru-RU" sz="1500" b="0" dirty="0">
                <a:solidFill>
                  <a:schemeClr val="tx1"/>
                </a:solidFill>
                <a:latin typeface="Arial Narrow" panose="020B0606020202030204" pitchFamily="34" charset="0"/>
              </a:rPr>
              <a:t>обязанности налогоплательщиков по представлению документов, содержащих реквизиты прослеживаемости (статья 23 Кодекса);</a:t>
            </a:r>
          </a:p>
          <a:p>
            <a:pPr marL="257175" indent="-257175" algn="just">
              <a:buFont typeface="Wingdings" panose="05000000000000000000" pitchFamily="2" charset="2"/>
              <a:buChar char="Ø"/>
            </a:pPr>
            <a:r>
              <a:rPr lang="ru-RU" sz="1500" b="0" dirty="0">
                <a:solidFill>
                  <a:schemeClr val="tx1"/>
                </a:solidFill>
                <a:latin typeface="Arial Narrow" panose="020B0606020202030204" pitchFamily="34" charset="0"/>
              </a:rPr>
              <a:t>права налоговых органов истребовать  счета-фактуры, первичные и иные документы, относящиеся к операциям с товарами, подлежащими прослеживаемости, в рамках камеральных налоговых проверок декларации по НДС, УСН, ЕСХН, ЕУД при выявлении расхождений по сведениям об операциях с товарами, подлежащими прослеживаемости (статья 88 Кодекса);</a:t>
            </a:r>
          </a:p>
          <a:p>
            <a:pPr marL="257175" indent="-257175" algn="just">
              <a:buFont typeface="Wingdings" panose="05000000000000000000" pitchFamily="2" charset="2"/>
              <a:buChar char="Ø"/>
            </a:pPr>
            <a:r>
              <a:rPr lang="ru-RU" sz="1500" b="0" dirty="0">
                <a:solidFill>
                  <a:schemeClr val="tx1"/>
                </a:solidFill>
                <a:latin typeface="Arial Narrow" panose="020B0606020202030204" pitchFamily="34" charset="0"/>
              </a:rPr>
              <a:t>проведения мероприятий налогового контроля  - осмотра помещений при проведении камеральной налоговой проверки, в рамках которой выявлены несоответствия в части сведений по товарам, подлежащим прослеживаемости (статьи 91, 92 Кодекса);</a:t>
            </a:r>
          </a:p>
          <a:p>
            <a:pPr marL="257175" indent="-257175" algn="just">
              <a:buFont typeface="Wingdings" panose="05000000000000000000" pitchFamily="2" charset="2"/>
              <a:buChar char="Ø"/>
            </a:pPr>
            <a:r>
              <a:rPr lang="ru-RU" sz="1500" b="0" dirty="0">
                <a:solidFill>
                  <a:schemeClr val="tx1"/>
                </a:solidFill>
                <a:latin typeface="Arial Narrow" panose="020B0606020202030204" pitchFamily="34" charset="0"/>
              </a:rPr>
              <a:t>изменений в счет-фактуре и обязанности выставления счета-фактуры в электронной форме при реализации товаров, подлежащих прослеживаемости (статья 169 Кодекса).</a:t>
            </a:r>
            <a:endParaRPr lang="ru-RU" sz="15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138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65516"/>
            <a:ext cx="8046894" cy="580734"/>
          </a:xfrm>
        </p:spPr>
        <p:txBody>
          <a:bodyPr>
            <a:normAutofit/>
          </a:bodyPr>
          <a:lstStyle/>
          <a:p>
            <a:pPr algn="ctr"/>
            <a:r>
              <a:rPr lang="ru-RU" sz="20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СЕРВИСЫ НАЦИОНАЛЬНОЙ СИСТЕМЫ ПРОСЛЕЖИВАЕМОСТИ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324852" y="4531667"/>
            <a:ext cx="619125" cy="473869"/>
          </a:xfrm>
          <a:prstGeom prst="rect">
            <a:avLst/>
          </a:prstGeom>
        </p:spPr>
        <p:txBody>
          <a:bodyPr lIns="68580" tIns="34290" rIns="68580" bIns="34290"/>
          <a:lstStyle/>
          <a:p>
            <a:pPr algn="ctr"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  <a:latin typeface="Arial Narrow" panose="020B0606020202030204" pitchFamily="34" charset="0"/>
              </a:rPr>
              <a:pPr algn="ctr">
                <a:defRPr/>
              </a:pPr>
              <a:t>5</a:t>
            </a:fld>
            <a:endParaRPr lang="ru-RU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68491F5D-77A7-4FC9-B787-E7A544027A81}"/>
              </a:ext>
            </a:extLst>
          </p:cNvPr>
          <p:cNvSpPr/>
          <p:nvPr/>
        </p:nvSpPr>
        <p:spPr>
          <a:xfrm>
            <a:off x="2249742" y="1815324"/>
            <a:ext cx="432048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defTabSz="1368109">
              <a:defRPr/>
            </a:pPr>
            <a:r>
              <a:rPr lang="ru-RU" dirty="0" smtClean="0">
                <a:solidFill>
                  <a:prstClr val="black"/>
                </a:solidFill>
                <a:latin typeface="Arial Narrow" panose="020B0606020202030204" pitchFamily="34" charset="0"/>
                <a:ea typeface="Roboto Condensed" panose="02000000000000000000" pitchFamily="2" charset="0"/>
                <a:cs typeface="Times New Roman" panose="02020603050405020304" pitchFamily="18" charset="0"/>
              </a:rPr>
              <a:t>- по коду ТН ВЭД</a:t>
            </a:r>
          </a:p>
          <a:p>
            <a:pPr defTabSz="1368109">
              <a:defRPr/>
            </a:pPr>
            <a:r>
              <a:rPr lang="ru-RU" dirty="0" smtClean="0">
                <a:solidFill>
                  <a:prstClr val="black"/>
                </a:solidFill>
                <a:latin typeface="Arial Narrow" panose="020B0606020202030204" pitchFamily="34" charset="0"/>
                <a:ea typeface="Roboto Condensed" panose="02000000000000000000" pitchFamily="2" charset="0"/>
                <a:cs typeface="Times New Roman" panose="02020603050405020304" pitchFamily="18" charset="0"/>
              </a:rPr>
              <a:t>- по коду ОКПД 2</a:t>
            </a:r>
          </a:p>
          <a:p>
            <a:pPr defTabSz="1368109">
              <a:defRPr/>
            </a:pPr>
            <a:r>
              <a:rPr lang="ru-RU" dirty="0" smtClean="0">
                <a:solidFill>
                  <a:prstClr val="black"/>
                </a:solidFill>
                <a:latin typeface="Arial Narrow" panose="020B0606020202030204" pitchFamily="34" charset="0"/>
                <a:ea typeface="Roboto Condensed" panose="02000000000000000000" pitchFamily="2" charset="0"/>
                <a:cs typeface="Times New Roman" panose="02020603050405020304" pitchFamily="18" charset="0"/>
              </a:rPr>
              <a:t>- по наименованию</a:t>
            </a:r>
          </a:p>
          <a:p>
            <a:pPr defTabSz="1368109">
              <a:defRPr/>
            </a:pPr>
            <a:r>
              <a:rPr lang="ru-RU" dirty="0" smtClean="0">
                <a:solidFill>
                  <a:prstClr val="black"/>
                </a:solidFill>
                <a:latin typeface="Arial Narrow" panose="020B0606020202030204" pitchFamily="34" charset="0"/>
                <a:ea typeface="Roboto Condensed" panose="02000000000000000000" pitchFamily="2" charset="0"/>
                <a:cs typeface="Times New Roman" panose="02020603050405020304" pitchFamily="18" charset="0"/>
              </a:rPr>
              <a:t>- по номеру декларации на товары</a:t>
            </a:r>
          </a:p>
          <a:p>
            <a:pPr defTabSz="1368109">
              <a:defRPr/>
            </a:pPr>
            <a:r>
              <a:rPr lang="ru-RU" dirty="0" smtClean="0">
                <a:solidFill>
                  <a:prstClr val="black"/>
                </a:solidFill>
                <a:latin typeface="Arial Narrow" panose="020B0606020202030204" pitchFamily="34" charset="0"/>
                <a:ea typeface="Roboto Condensed" panose="02000000000000000000" pitchFamily="2" charset="0"/>
                <a:cs typeface="Times New Roman" panose="02020603050405020304" pitchFamily="18" charset="0"/>
              </a:rPr>
              <a:t>- получение полного перечня прослеживаемых товаров</a:t>
            </a:r>
            <a:endParaRPr lang="ru-RU" dirty="0">
              <a:solidFill>
                <a:prstClr val="black"/>
              </a:solidFill>
              <a:latin typeface="Arial Narrow" panose="020B0606020202030204" pitchFamily="34" charset="0"/>
              <a:ea typeface="Roboto Condensed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68491F5D-77A7-4FC9-B787-E7A544027A81}"/>
              </a:ext>
            </a:extLst>
          </p:cNvPr>
          <p:cNvSpPr/>
          <p:nvPr/>
        </p:nvSpPr>
        <p:spPr>
          <a:xfrm>
            <a:off x="3183367" y="4091346"/>
            <a:ext cx="4072700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defTabSz="1368109">
              <a:defRPr/>
            </a:pPr>
            <a:r>
              <a:rPr lang="ru-RU" dirty="0" smtClean="0">
                <a:solidFill>
                  <a:prstClr val="black"/>
                </a:solidFill>
                <a:latin typeface="Arial Narrow" panose="020B0606020202030204" pitchFamily="34" charset="0"/>
                <a:ea typeface="Roboto Condensed" panose="02000000000000000000" pitchFamily="2" charset="0"/>
                <a:cs typeface="Times New Roman" panose="02020603050405020304" pitchFamily="18" charset="0"/>
              </a:rPr>
              <a:t>- по регистрационному номеру партии товара</a:t>
            </a:r>
            <a:endParaRPr lang="ru-RU" dirty="0">
              <a:solidFill>
                <a:prstClr val="black"/>
              </a:solidFill>
              <a:latin typeface="Arial Narrow" panose="020B0606020202030204" pitchFamily="34" charset="0"/>
              <a:ea typeface="Roboto Condensed" panose="02000000000000000000" pitchFamily="2" charset="0"/>
              <a:cs typeface="Times New Roman" panose="02020603050405020304" pitchFamily="18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1007604" y="1549988"/>
            <a:ext cx="2322258" cy="3023437"/>
            <a:chOff x="1087457" y="1296057"/>
            <a:chExt cx="2151938" cy="2753086"/>
          </a:xfrm>
        </p:grpSpPr>
        <p:sp>
          <p:nvSpPr>
            <p:cNvPr id="7" name="Прямоугольник 6"/>
            <p:cNvSpPr/>
            <p:nvPr/>
          </p:nvSpPr>
          <p:spPr>
            <a:xfrm rot="3600334">
              <a:off x="737221" y="2519450"/>
              <a:ext cx="2735387" cy="324000"/>
            </a:xfrm>
            <a:prstGeom prst="rect">
              <a:avLst/>
            </a:prstGeom>
            <a:gradFill flip="none" rotWithShape="0">
              <a:gsLst>
                <a:gs pos="9000">
                  <a:schemeClr val="accent1">
                    <a:lumMod val="5000"/>
                    <a:lumOff val="95000"/>
                  </a:schemeClr>
                </a:gs>
                <a:gs pos="62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endParaRPr lang="ru-RU" b="1" dirty="0" smtClean="0">
                <a:solidFill>
                  <a:srgbClr val="009900"/>
                </a:solidFill>
                <a:latin typeface="Arial Narrow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833754" y="1473221"/>
              <a:ext cx="622015" cy="622015"/>
            </a:xfrm>
            <a:prstGeom prst="rect">
              <a:avLst/>
            </a:prstGeom>
          </p:spPr>
          <p:txBody>
            <a:bodyPr vert="horz" wrap="none" lIns="70953" tIns="35477" rIns="70953" bIns="35477" rtlCol="0" anchor="ctr">
              <a:normAutofit/>
            </a:bodyPr>
            <a:lstStyle/>
            <a:p>
              <a:pPr defTabSz="532115"/>
              <a:endParaRPr lang="ru-RU" sz="2400" b="1" dirty="0">
                <a:solidFill>
                  <a:srgbClr val="005AA9"/>
                </a:solidFill>
                <a:latin typeface="Calibri"/>
              </a:endParaRPr>
            </a:p>
          </p:txBody>
        </p:sp>
        <p:grpSp>
          <p:nvGrpSpPr>
            <p:cNvPr id="9" name="Группа 8"/>
            <p:cNvGrpSpPr/>
            <p:nvPr/>
          </p:nvGrpSpPr>
          <p:grpSpPr>
            <a:xfrm>
              <a:off x="1087457" y="1296057"/>
              <a:ext cx="788311" cy="622015"/>
              <a:chOff x="1087457" y="1296057"/>
              <a:chExt cx="788311" cy="622015"/>
            </a:xfrm>
          </p:grpSpPr>
          <p:sp>
            <p:nvSpPr>
              <p:cNvPr id="16" name="Овал 15"/>
              <p:cNvSpPr/>
              <p:nvPr/>
            </p:nvSpPr>
            <p:spPr>
              <a:xfrm>
                <a:off x="1087457" y="1420322"/>
                <a:ext cx="788311" cy="433502"/>
              </a:xfrm>
              <a:prstGeom prst="ellipse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 anchor="ctr">
                <a:spAutoFit/>
              </a:bodyPr>
              <a:lstStyle/>
              <a:p>
                <a:pPr algn="ctr"/>
                <a:endParaRPr lang="ru-RU" b="1" dirty="0" smtClean="0">
                  <a:solidFill>
                    <a:srgbClr val="009900"/>
                  </a:solidFill>
                  <a:latin typeface="Arial Narrow" pitchFamily="34" charset="0"/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1181034" y="1296057"/>
                <a:ext cx="494791" cy="622015"/>
              </a:xfrm>
              <a:prstGeom prst="rect">
                <a:avLst/>
              </a:prstGeom>
            </p:spPr>
            <p:txBody>
              <a:bodyPr wrap="none" lIns="70953" tIns="35477" rIns="70953" bIns="35477" anchor="ctr"/>
              <a:lstStyle/>
              <a:p>
                <a:pPr defTabSz="532115">
                  <a:defRPr/>
                </a:pPr>
                <a:endParaRPr lang="ru-RU" sz="3100" b="1" dirty="0">
                  <a:solidFill>
                    <a:srgbClr val="1F497D">
                      <a:lumMod val="60000"/>
                      <a:lumOff val="40000"/>
                    </a:srgbClr>
                  </a:solidFill>
                  <a:latin typeface="Calibri"/>
                </a:endParaRPr>
              </a:p>
            </p:txBody>
          </p:sp>
          <p:sp>
            <p:nvSpPr>
              <p:cNvPr id="18" name="Freeform 21">
                <a:extLst>
                  <a:ext uri="{FF2B5EF4-FFF2-40B4-BE49-F238E27FC236}">
                    <a16:creationId xmlns="" xmlns:a16="http://schemas.microsoft.com/office/drawing/2014/main" id="{9D0BABEF-004A-4DB9-82DD-EFF27D645D3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86550" y="1383226"/>
                <a:ext cx="575235" cy="476755"/>
              </a:xfrm>
              <a:custGeom>
                <a:avLst/>
                <a:gdLst>
                  <a:gd name="T0" fmla="*/ 537 w 587"/>
                  <a:gd name="T1" fmla="*/ 74 h 569"/>
                  <a:gd name="T2" fmla="*/ 530 w 587"/>
                  <a:gd name="T3" fmla="*/ 0 h 569"/>
                  <a:gd name="T4" fmla="*/ 293 w 587"/>
                  <a:gd name="T5" fmla="*/ 71 h 569"/>
                  <a:gd name="T6" fmla="*/ 56 w 587"/>
                  <a:gd name="T7" fmla="*/ 0 h 569"/>
                  <a:gd name="T8" fmla="*/ 49 w 587"/>
                  <a:gd name="T9" fmla="*/ 74 h 569"/>
                  <a:gd name="T10" fmla="*/ 0 w 587"/>
                  <a:gd name="T11" fmla="*/ 102 h 569"/>
                  <a:gd name="T12" fmla="*/ 28 w 587"/>
                  <a:gd name="T13" fmla="*/ 537 h 569"/>
                  <a:gd name="T14" fmla="*/ 293 w 587"/>
                  <a:gd name="T15" fmla="*/ 569 h 569"/>
                  <a:gd name="T16" fmla="*/ 558 w 587"/>
                  <a:gd name="T17" fmla="*/ 537 h 569"/>
                  <a:gd name="T18" fmla="*/ 587 w 587"/>
                  <a:gd name="T19" fmla="*/ 102 h 569"/>
                  <a:gd name="T20" fmla="*/ 523 w 587"/>
                  <a:gd name="T21" fmla="*/ 14 h 569"/>
                  <a:gd name="T22" fmla="*/ 516 w 587"/>
                  <a:gd name="T23" fmla="*/ 439 h 569"/>
                  <a:gd name="T24" fmla="*/ 300 w 587"/>
                  <a:gd name="T25" fmla="*/ 83 h 569"/>
                  <a:gd name="T26" fmla="*/ 523 w 587"/>
                  <a:gd name="T27" fmla="*/ 14 h 569"/>
                  <a:gd name="T28" fmla="*/ 71 w 587"/>
                  <a:gd name="T29" fmla="*/ 14 h 569"/>
                  <a:gd name="T30" fmla="*/ 286 w 587"/>
                  <a:gd name="T31" fmla="*/ 479 h 569"/>
                  <a:gd name="T32" fmla="*/ 63 w 587"/>
                  <a:gd name="T33" fmla="*/ 439 h 569"/>
                  <a:gd name="T34" fmla="*/ 573 w 587"/>
                  <a:gd name="T35" fmla="*/ 508 h 569"/>
                  <a:gd name="T36" fmla="*/ 353 w 587"/>
                  <a:gd name="T37" fmla="*/ 523 h 569"/>
                  <a:gd name="T38" fmla="*/ 293 w 587"/>
                  <a:gd name="T39" fmla="*/ 555 h 569"/>
                  <a:gd name="T40" fmla="*/ 234 w 587"/>
                  <a:gd name="T41" fmla="*/ 523 h 569"/>
                  <a:gd name="T42" fmla="*/ 14 w 587"/>
                  <a:gd name="T43" fmla="*/ 508 h 569"/>
                  <a:gd name="T44" fmla="*/ 28 w 587"/>
                  <a:gd name="T45" fmla="*/ 88 h 569"/>
                  <a:gd name="T46" fmla="*/ 49 w 587"/>
                  <a:gd name="T47" fmla="*/ 446 h 569"/>
                  <a:gd name="T48" fmla="*/ 71 w 587"/>
                  <a:gd name="T49" fmla="*/ 453 h 569"/>
                  <a:gd name="T50" fmla="*/ 289 w 587"/>
                  <a:gd name="T51" fmla="*/ 498 h 569"/>
                  <a:gd name="T52" fmla="*/ 291 w 587"/>
                  <a:gd name="T53" fmla="*/ 498 h 569"/>
                  <a:gd name="T54" fmla="*/ 293 w 587"/>
                  <a:gd name="T55" fmla="*/ 499 h 569"/>
                  <a:gd name="T56" fmla="*/ 296 w 587"/>
                  <a:gd name="T57" fmla="*/ 498 h 569"/>
                  <a:gd name="T58" fmla="*/ 297 w 587"/>
                  <a:gd name="T59" fmla="*/ 498 h 569"/>
                  <a:gd name="T60" fmla="*/ 516 w 587"/>
                  <a:gd name="T61" fmla="*/ 453 h 569"/>
                  <a:gd name="T62" fmla="*/ 537 w 587"/>
                  <a:gd name="T63" fmla="*/ 446 h 569"/>
                  <a:gd name="T64" fmla="*/ 558 w 587"/>
                  <a:gd name="T65" fmla="*/ 88 h 569"/>
                  <a:gd name="T66" fmla="*/ 573 w 587"/>
                  <a:gd name="T67" fmla="*/ 508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87" h="569">
                    <a:moveTo>
                      <a:pt x="558" y="74"/>
                    </a:moveTo>
                    <a:cubicBezTo>
                      <a:pt x="537" y="74"/>
                      <a:pt x="537" y="74"/>
                      <a:pt x="537" y="74"/>
                    </a:cubicBezTo>
                    <a:cubicBezTo>
                      <a:pt x="537" y="7"/>
                      <a:pt x="537" y="7"/>
                      <a:pt x="537" y="7"/>
                    </a:cubicBezTo>
                    <a:cubicBezTo>
                      <a:pt x="537" y="3"/>
                      <a:pt x="534" y="0"/>
                      <a:pt x="530" y="0"/>
                    </a:cubicBezTo>
                    <a:cubicBezTo>
                      <a:pt x="516" y="0"/>
                      <a:pt x="516" y="0"/>
                      <a:pt x="516" y="0"/>
                    </a:cubicBezTo>
                    <a:cubicBezTo>
                      <a:pt x="462" y="0"/>
                      <a:pt x="364" y="0"/>
                      <a:pt x="293" y="71"/>
                    </a:cubicBezTo>
                    <a:cubicBezTo>
                      <a:pt x="222" y="0"/>
                      <a:pt x="124" y="0"/>
                      <a:pt x="71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2" y="0"/>
                      <a:pt x="49" y="3"/>
                      <a:pt x="49" y="7"/>
                    </a:cubicBezTo>
                    <a:cubicBezTo>
                      <a:pt x="49" y="74"/>
                      <a:pt x="49" y="74"/>
                      <a:pt x="49" y="74"/>
                    </a:cubicBezTo>
                    <a:cubicBezTo>
                      <a:pt x="28" y="74"/>
                      <a:pt x="28" y="74"/>
                      <a:pt x="28" y="74"/>
                    </a:cubicBezTo>
                    <a:cubicBezTo>
                      <a:pt x="12" y="74"/>
                      <a:pt x="0" y="86"/>
                      <a:pt x="0" y="102"/>
                    </a:cubicBezTo>
                    <a:cubicBezTo>
                      <a:pt x="0" y="508"/>
                      <a:pt x="0" y="508"/>
                      <a:pt x="0" y="508"/>
                    </a:cubicBezTo>
                    <a:cubicBezTo>
                      <a:pt x="0" y="524"/>
                      <a:pt x="12" y="537"/>
                      <a:pt x="28" y="537"/>
                    </a:cubicBezTo>
                    <a:cubicBezTo>
                      <a:pt x="230" y="537"/>
                      <a:pt x="230" y="537"/>
                      <a:pt x="230" y="537"/>
                    </a:cubicBezTo>
                    <a:cubicBezTo>
                      <a:pt x="242" y="556"/>
                      <a:pt x="267" y="569"/>
                      <a:pt x="293" y="569"/>
                    </a:cubicBezTo>
                    <a:cubicBezTo>
                      <a:pt x="320" y="569"/>
                      <a:pt x="344" y="556"/>
                      <a:pt x="357" y="537"/>
                    </a:cubicBezTo>
                    <a:cubicBezTo>
                      <a:pt x="558" y="537"/>
                      <a:pt x="558" y="537"/>
                      <a:pt x="558" y="537"/>
                    </a:cubicBezTo>
                    <a:cubicBezTo>
                      <a:pt x="574" y="537"/>
                      <a:pt x="587" y="524"/>
                      <a:pt x="587" y="508"/>
                    </a:cubicBezTo>
                    <a:cubicBezTo>
                      <a:pt x="587" y="102"/>
                      <a:pt x="587" y="102"/>
                      <a:pt x="587" y="102"/>
                    </a:cubicBezTo>
                    <a:cubicBezTo>
                      <a:pt x="587" y="86"/>
                      <a:pt x="574" y="74"/>
                      <a:pt x="558" y="74"/>
                    </a:cubicBezTo>
                    <a:close/>
                    <a:moveTo>
                      <a:pt x="523" y="14"/>
                    </a:moveTo>
                    <a:cubicBezTo>
                      <a:pt x="523" y="439"/>
                      <a:pt x="523" y="439"/>
                      <a:pt x="523" y="439"/>
                    </a:cubicBezTo>
                    <a:cubicBezTo>
                      <a:pt x="516" y="439"/>
                      <a:pt x="516" y="439"/>
                      <a:pt x="516" y="439"/>
                    </a:cubicBezTo>
                    <a:cubicBezTo>
                      <a:pt x="464" y="439"/>
                      <a:pt x="370" y="439"/>
                      <a:pt x="300" y="479"/>
                    </a:cubicBezTo>
                    <a:cubicBezTo>
                      <a:pt x="300" y="83"/>
                      <a:pt x="300" y="83"/>
                      <a:pt x="300" y="83"/>
                    </a:cubicBezTo>
                    <a:cubicBezTo>
                      <a:pt x="367" y="14"/>
                      <a:pt x="463" y="14"/>
                      <a:pt x="516" y="14"/>
                    </a:cubicBezTo>
                    <a:lnTo>
                      <a:pt x="523" y="14"/>
                    </a:lnTo>
                    <a:close/>
                    <a:moveTo>
                      <a:pt x="63" y="14"/>
                    </a:moveTo>
                    <a:cubicBezTo>
                      <a:pt x="71" y="14"/>
                      <a:pt x="71" y="14"/>
                      <a:pt x="71" y="14"/>
                    </a:cubicBezTo>
                    <a:cubicBezTo>
                      <a:pt x="123" y="14"/>
                      <a:pt x="219" y="14"/>
                      <a:pt x="286" y="83"/>
                    </a:cubicBezTo>
                    <a:cubicBezTo>
                      <a:pt x="286" y="479"/>
                      <a:pt x="286" y="479"/>
                      <a:pt x="286" y="479"/>
                    </a:cubicBezTo>
                    <a:cubicBezTo>
                      <a:pt x="216" y="439"/>
                      <a:pt x="122" y="439"/>
                      <a:pt x="71" y="439"/>
                    </a:cubicBezTo>
                    <a:cubicBezTo>
                      <a:pt x="63" y="439"/>
                      <a:pt x="63" y="439"/>
                      <a:pt x="63" y="439"/>
                    </a:cubicBezTo>
                    <a:lnTo>
                      <a:pt x="63" y="14"/>
                    </a:lnTo>
                    <a:close/>
                    <a:moveTo>
                      <a:pt x="573" y="508"/>
                    </a:moveTo>
                    <a:cubicBezTo>
                      <a:pt x="573" y="516"/>
                      <a:pt x="566" y="523"/>
                      <a:pt x="558" y="523"/>
                    </a:cubicBezTo>
                    <a:cubicBezTo>
                      <a:pt x="353" y="523"/>
                      <a:pt x="353" y="523"/>
                      <a:pt x="353" y="523"/>
                    </a:cubicBezTo>
                    <a:cubicBezTo>
                      <a:pt x="350" y="523"/>
                      <a:pt x="348" y="524"/>
                      <a:pt x="346" y="526"/>
                    </a:cubicBezTo>
                    <a:cubicBezTo>
                      <a:pt x="337" y="544"/>
                      <a:pt x="316" y="555"/>
                      <a:pt x="293" y="555"/>
                    </a:cubicBezTo>
                    <a:cubicBezTo>
                      <a:pt x="270" y="555"/>
                      <a:pt x="249" y="544"/>
                      <a:pt x="240" y="526"/>
                    </a:cubicBezTo>
                    <a:cubicBezTo>
                      <a:pt x="239" y="524"/>
                      <a:pt x="236" y="523"/>
                      <a:pt x="234" y="523"/>
                    </a:cubicBezTo>
                    <a:cubicBezTo>
                      <a:pt x="28" y="523"/>
                      <a:pt x="28" y="523"/>
                      <a:pt x="28" y="523"/>
                    </a:cubicBezTo>
                    <a:cubicBezTo>
                      <a:pt x="20" y="523"/>
                      <a:pt x="14" y="516"/>
                      <a:pt x="14" y="508"/>
                    </a:cubicBezTo>
                    <a:cubicBezTo>
                      <a:pt x="14" y="102"/>
                      <a:pt x="14" y="102"/>
                      <a:pt x="14" y="102"/>
                    </a:cubicBezTo>
                    <a:cubicBezTo>
                      <a:pt x="14" y="94"/>
                      <a:pt x="20" y="88"/>
                      <a:pt x="28" y="88"/>
                    </a:cubicBezTo>
                    <a:cubicBezTo>
                      <a:pt x="49" y="88"/>
                      <a:pt x="49" y="88"/>
                      <a:pt x="49" y="88"/>
                    </a:cubicBezTo>
                    <a:cubicBezTo>
                      <a:pt x="49" y="446"/>
                      <a:pt x="49" y="446"/>
                      <a:pt x="49" y="446"/>
                    </a:cubicBezTo>
                    <a:cubicBezTo>
                      <a:pt x="49" y="450"/>
                      <a:pt x="52" y="453"/>
                      <a:pt x="56" y="453"/>
                    </a:cubicBezTo>
                    <a:cubicBezTo>
                      <a:pt x="71" y="453"/>
                      <a:pt x="71" y="453"/>
                      <a:pt x="71" y="453"/>
                    </a:cubicBezTo>
                    <a:cubicBezTo>
                      <a:pt x="123" y="453"/>
                      <a:pt x="222" y="453"/>
                      <a:pt x="289" y="498"/>
                    </a:cubicBezTo>
                    <a:cubicBezTo>
                      <a:pt x="289" y="498"/>
                      <a:pt x="289" y="498"/>
                      <a:pt x="289" y="498"/>
                    </a:cubicBezTo>
                    <a:cubicBezTo>
                      <a:pt x="290" y="498"/>
                      <a:pt x="290" y="498"/>
                      <a:pt x="290" y="498"/>
                    </a:cubicBezTo>
                    <a:cubicBezTo>
                      <a:pt x="290" y="498"/>
                      <a:pt x="290" y="498"/>
                      <a:pt x="291" y="498"/>
                    </a:cubicBezTo>
                    <a:cubicBezTo>
                      <a:pt x="291" y="498"/>
                      <a:pt x="291" y="499"/>
                      <a:pt x="291" y="499"/>
                    </a:cubicBezTo>
                    <a:cubicBezTo>
                      <a:pt x="292" y="499"/>
                      <a:pt x="292" y="499"/>
                      <a:pt x="293" y="499"/>
                    </a:cubicBezTo>
                    <a:cubicBezTo>
                      <a:pt x="294" y="499"/>
                      <a:pt x="294" y="499"/>
                      <a:pt x="295" y="499"/>
                    </a:cubicBezTo>
                    <a:cubicBezTo>
                      <a:pt x="295" y="499"/>
                      <a:pt x="295" y="498"/>
                      <a:pt x="296" y="498"/>
                    </a:cubicBezTo>
                    <a:cubicBezTo>
                      <a:pt x="296" y="498"/>
                      <a:pt x="296" y="498"/>
                      <a:pt x="296" y="498"/>
                    </a:cubicBezTo>
                    <a:cubicBezTo>
                      <a:pt x="297" y="498"/>
                      <a:pt x="297" y="498"/>
                      <a:pt x="297" y="498"/>
                    </a:cubicBezTo>
                    <a:cubicBezTo>
                      <a:pt x="297" y="498"/>
                      <a:pt x="297" y="498"/>
                      <a:pt x="297" y="498"/>
                    </a:cubicBezTo>
                    <a:cubicBezTo>
                      <a:pt x="364" y="453"/>
                      <a:pt x="463" y="453"/>
                      <a:pt x="516" y="453"/>
                    </a:cubicBezTo>
                    <a:cubicBezTo>
                      <a:pt x="530" y="453"/>
                      <a:pt x="530" y="453"/>
                      <a:pt x="530" y="453"/>
                    </a:cubicBezTo>
                    <a:cubicBezTo>
                      <a:pt x="534" y="453"/>
                      <a:pt x="537" y="450"/>
                      <a:pt x="537" y="446"/>
                    </a:cubicBezTo>
                    <a:cubicBezTo>
                      <a:pt x="537" y="88"/>
                      <a:pt x="537" y="88"/>
                      <a:pt x="537" y="88"/>
                    </a:cubicBezTo>
                    <a:cubicBezTo>
                      <a:pt x="558" y="88"/>
                      <a:pt x="558" y="88"/>
                      <a:pt x="558" y="88"/>
                    </a:cubicBezTo>
                    <a:cubicBezTo>
                      <a:pt x="566" y="88"/>
                      <a:pt x="573" y="94"/>
                      <a:pt x="573" y="102"/>
                    </a:cubicBezTo>
                    <a:lnTo>
                      <a:pt x="573" y="508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0" name="TextBox 9"/>
            <p:cNvSpPr txBox="1"/>
            <p:nvPr/>
          </p:nvSpPr>
          <p:spPr>
            <a:xfrm>
              <a:off x="1116725" y="1609843"/>
              <a:ext cx="959104" cy="456019"/>
            </a:xfrm>
            <a:prstGeom prst="rect">
              <a:avLst/>
            </a:prstGeom>
          </p:spPr>
          <p:txBody>
            <a:bodyPr vert="horz" wrap="none" lIns="104306" tIns="52153" rIns="104306" bIns="52153" rtlCol="0" anchor="ctr">
              <a:noAutofit/>
            </a:bodyPr>
            <a:lstStyle/>
            <a:p>
              <a:pPr algn="ctr" defTabSz="782292"/>
              <a:r>
                <a:rPr lang="en-US" sz="2400" b="1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Arabic Typesetting" panose="03020402040406030203" pitchFamily="66" charset="-78"/>
                  <a:ea typeface="Roboto Condensed" panose="020B0604020202020204" charset="0"/>
                  <a:cs typeface="Arabic Typesetting" panose="03020402040406030203" pitchFamily="66" charset="-78"/>
                </a:rPr>
                <a:t>i</a:t>
              </a:r>
              <a:endParaRPr lang="ru-RU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anose="020B0606020202030204" pitchFamily="34" charset="0"/>
                <a:ea typeface="Roboto Condensed" panose="020B0604020202020204" charset="0"/>
                <a:cs typeface="Arabic Typesetting" panose="03020402040406030203" pitchFamily="66" charset="-78"/>
              </a:endParaRPr>
            </a:p>
            <a:p>
              <a:pPr algn="ctr" defTabSz="782292">
                <a:lnSpc>
                  <a:spcPct val="150000"/>
                </a:lnSpc>
              </a:pPr>
              <a:endParaRPr lang="ru-RU" sz="2400" b="1" dirty="0">
                <a:solidFill>
                  <a:schemeClr val="bg1"/>
                </a:solidFill>
                <a:latin typeface="Arial Narrow" panose="020B0606020202030204" pitchFamily="34" charset="0"/>
                <a:ea typeface="Roboto Condensed" panose="020B0604020202020204" charset="0"/>
                <a:cs typeface="Arabic Typesetting" panose="03020402040406030203" pitchFamily="66" charset="-78"/>
              </a:endParaRPr>
            </a:p>
          </p:txBody>
        </p:sp>
        <p:grpSp>
          <p:nvGrpSpPr>
            <p:cNvPr id="11" name="Группа 10"/>
            <p:cNvGrpSpPr/>
            <p:nvPr/>
          </p:nvGrpSpPr>
          <p:grpSpPr>
            <a:xfrm>
              <a:off x="2251023" y="3276738"/>
              <a:ext cx="788311" cy="622015"/>
              <a:chOff x="1087457" y="1296057"/>
              <a:chExt cx="788311" cy="622015"/>
            </a:xfrm>
          </p:grpSpPr>
          <p:sp>
            <p:nvSpPr>
              <p:cNvPr id="13" name="Овал 12"/>
              <p:cNvSpPr/>
              <p:nvPr/>
            </p:nvSpPr>
            <p:spPr>
              <a:xfrm>
                <a:off x="1087457" y="1420323"/>
                <a:ext cx="788311" cy="433501"/>
              </a:xfrm>
              <a:prstGeom prst="ellipse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 anchor="ctr">
                <a:spAutoFit/>
              </a:bodyPr>
              <a:lstStyle/>
              <a:p>
                <a:pPr algn="ctr"/>
                <a:endParaRPr lang="ru-RU" b="1" dirty="0" smtClean="0">
                  <a:solidFill>
                    <a:srgbClr val="009900"/>
                  </a:solidFill>
                  <a:latin typeface="Arial Narrow" pitchFamily="34" charset="0"/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1181034" y="1296057"/>
                <a:ext cx="494791" cy="622015"/>
              </a:xfrm>
              <a:prstGeom prst="rect">
                <a:avLst/>
              </a:prstGeom>
            </p:spPr>
            <p:txBody>
              <a:bodyPr wrap="none" lIns="70953" tIns="35477" rIns="70953" bIns="35477" anchor="ctr"/>
              <a:lstStyle/>
              <a:p>
                <a:pPr defTabSz="532115">
                  <a:defRPr/>
                </a:pPr>
                <a:endParaRPr lang="ru-RU" sz="3100" b="1" dirty="0">
                  <a:solidFill>
                    <a:srgbClr val="1F497D">
                      <a:lumMod val="60000"/>
                      <a:lumOff val="40000"/>
                    </a:srgbClr>
                  </a:solidFill>
                  <a:latin typeface="Calibri"/>
                </a:endParaRPr>
              </a:p>
            </p:txBody>
          </p:sp>
          <p:sp>
            <p:nvSpPr>
              <p:cNvPr id="15" name="Freeform 21">
                <a:extLst>
                  <a:ext uri="{FF2B5EF4-FFF2-40B4-BE49-F238E27FC236}">
                    <a16:creationId xmlns="" xmlns:a16="http://schemas.microsoft.com/office/drawing/2014/main" id="{9D0BABEF-004A-4DB9-82DD-EFF27D645D3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86550" y="1383226"/>
                <a:ext cx="575235" cy="476755"/>
              </a:xfrm>
              <a:custGeom>
                <a:avLst/>
                <a:gdLst>
                  <a:gd name="T0" fmla="*/ 537 w 587"/>
                  <a:gd name="T1" fmla="*/ 74 h 569"/>
                  <a:gd name="T2" fmla="*/ 530 w 587"/>
                  <a:gd name="T3" fmla="*/ 0 h 569"/>
                  <a:gd name="T4" fmla="*/ 293 w 587"/>
                  <a:gd name="T5" fmla="*/ 71 h 569"/>
                  <a:gd name="T6" fmla="*/ 56 w 587"/>
                  <a:gd name="T7" fmla="*/ 0 h 569"/>
                  <a:gd name="T8" fmla="*/ 49 w 587"/>
                  <a:gd name="T9" fmla="*/ 74 h 569"/>
                  <a:gd name="T10" fmla="*/ 0 w 587"/>
                  <a:gd name="T11" fmla="*/ 102 h 569"/>
                  <a:gd name="T12" fmla="*/ 28 w 587"/>
                  <a:gd name="T13" fmla="*/ 537 h 569"/>
                  <a:gd name="T14" fmla="*/ 293 w 587"/>
                  <a:gd name="T15" fmla="*/ 569 h 569"/>
                  <a:gd name="T16" fmla="*/ 558 w 587"/>
                  <a:gd name="T17" fmla="*/ 537 h 569"/>
                  <a:gd name="T18" fmla="*/ 587 w 587"/>
                  <a:gd name="T19" fmla="*/ 102 h 569"/>
                  <a:gd name="T20" fmla="*/ 523 w 587"/>
                  <a:gd name="T21" fmla="*/ 14 h 569"/>
                  <a:gd name="T22" fmla="*/ 516 w 587"/>
                  <a:gd name="T23" fmla="*/ 439 h 569"/>
                  <a:gd name="T24" fmla="*/ 300 w 587"/>
                  <a:gd name="T25" fmla="*/ 83 h 569"/>
                  <a:gd name="T26" fmla="*/ 523 w 587"/>
                  <a:gd name="T27" fmla="*/ 14 h 569"/>
                  <a:gd name="T28" fmla="*/ 71 w 587"/>
                  <a:gd name="T29" fmla="*/ 14 h 569"/>
                  <a:gd name="T30" fmla="*/ 286 w 587"/>
                  <a:gd name="T31" fmla="*/ 479 h 569"/>
                  <a:gd name="T32" fmla="*/ 63 w 587"/>
                  <a:gd name="T33" fmla="*/ 439 h 569"/>
                  <a:gd name="T34" fmla="*/ 573 w 587"/>
                  <a:gd name="T35" fmla="*/ 508 h 569"/>
                  <a:gd name="T36" fmla="*/ 353 w 587"/>
                  <a:gd name="T37" fmla="*/ 523 h 569"/>
                  <a:gd name="T38" fmla="*/ 293 w 587"/>
                  <a:gd name="T39" fmla="*/ 555 h 569"/>
                  <a:gd name="T40" fmla="*/ 234 w 587"/>
                  <a:gd name="T41" fmla="*/ 523 h 569"/>
                  <a:gd name="T42" fmla="*/ 14 w 587"/>
                  <a:gd name="T43" fmla="*/ 508 h 569"/>
                  <a:gd name="T44" fmla="*/ 28 w 587"/>
                  <a:gd name="T45" fmla="*/ 88 h 569"/>
                  <a:gd name="T46" fmla="*/ 49 w 587"/>
                  <a:gd name="T47" fmla="*/ 446 h 569"/>
                  <a:gd name="T48" fmla="*/ 71 w 587"/>
                  <a:gd name="T49" fmla="*/ 453 h 569"/>
                  <a:gd name="T50" fmla="*/ 289 w 587"/>
                  <a:gd name="T51" fmla="*/ 498 h 569"/>
                  <a:gd name="T52" fmla="*/ 291 w 587"/>
                  <a:gd name="T53" fmla="*/ 498 h 569"/>
                  <a:gd name="T54" fmla="*/ 293 w 587"/>
                  <a:gd name="T55" fmla="*/ 499 h 569"/>
                  <a:gd name="T56" fmla="*/ 296 w 587"/>
                  <a:gd name="T57" fmla="*/ 498 h 569"/>
                  <a:gd name="T58" fmla="*/ 297 w 587"/>
                  <a:gd name="T59" fmla="*/ 498 h 569"/>
                  <a:gd name="T60" fmla="*/ 516 w 587"/>
                  <a:gd name="T61" fmla="*/ 453 h 569"/>
                  <a:gd name="T62" fmla="*/ 537 w 587"/>
                  <a:gd name="T63" fmla="*/ 446 h 569"/>
                  <a:gd name="T64" fmla="*/ 558 w 587"/>
                  <a:gd name="T65" fmla="*/ 88 h 569"/>
                  <a:gd name="T66" fmla="*/ 573 w 587"/>
                  <a:gd name="T67" fmla="*/ 508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87" h="569">
                    <a:moveTo>
                      <a:pt x="558" y="74"/>
                    </a:moveTo>
                    <a:cubicBezTo>
                      <a:pt x="537" y="74"/>
                      <a:pt x="537" y="74"/>
                      <a:pt x="537" y="74"/>
                    </a:cubicBezTo>
                    <a:cubicBezTo>
                      <a:pt x="537" y="7"/>
                      <a:pt x="537" y="7"/>
                      <a:pt x="537" y="7"/>
                    </a:cubicBezTo>
                    <a:cubicBezTo>
                      <a:pt x="537" y="3"/>
                      <a:pt x="534" y="0"/>
                      <a:pt x="530" y="0"/>
                    </a:cubicBezTo>
                    <a:cubicBezTo>
                      <a:pt x="516" y="0"/>
                      <a:pt x="516" y="0"/>
                      <a:pt x="516" y="0"/>
                    </a:cubicBezTo>
                    <a:cubicBezTo>
                      <a:pt x="462" y="0"/>
                      <a:pt x="364" y="0"/>
                      <a:pt x="293" y="71"/>
                    </a:cubicBezTo>
                    <a:cubicBezTo>
                      <a:pt x="222" y="0"/>
                      <a:pt x="124" y="0"/>
                      <a:pt x="71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2" y="0"/>
                      <a:pt x="49" y="3"/>
                      <a:pt x="49" y="7"/>
                    </a:cubicBezTo>
                    <a:cubicBezTo>
                      <a:pt x="49" y="74"/>
                      <a:pt x="49" y="74"/>
                      <a:pt x="49" y="74"/>
                    </a:cubicBezTo>
                    <a:cubicBezTo>
                      <a:pt x="28" y="74"/>
                      <a:pt x="28" y="74"/>
                      <a:pt x="28" y="74"/>
                    </a:cubicBezTo>
                    <a:cubicBezTo>
                      <a:pt x="12" y="74"/>
                      <a:pt x="0" y="86"/>
                      <a:pt x="0" y="102"/>
                    </a:cubicBezTo>
                    <a:cubicBezTo>
                      <a:pt x="0" y="508"/>
                      <a:pt x="0" y="508"/>
                      <a:pt x="0" y="508"/>
                    </a:cubicBezTo>
                    <a:cubicBezTo>
                      <a:pt x="0" y="524"/>
                      <a:pt x="12" y="537"/>
                      <a:pt x="28" y="537"/>
                    </a:cubicBezTo>
                    <a:cubicBezTo>
                      <a:pt x="230" y="537"/>
                      <a:pt x="230" y="537"/>
                      <a:pt x="230" y="537"/>
                    </a:cubicBezTo>
                    <a:cubicBezTo>
                      <a:pt x="242" y="556"/>
                      <a:pt x="267" y="569"/>
                      <a:pt x="293" y="569"/>
                    </a:cubicBezTo>
                    <a:cubicBezTo>
                      <a:pt x="320" y="569"/>
                      <a:pt x="344" y="556"/>
                      <a:pt x="357" y="537"/>
                    </a:cubicBezTo>
                    <a:cubicBezTo>
                      <a:pt x="558" y="537"/>
                      <a:pt x="558" y="537"/>
                      <a:pt x="558" y="537"/>
                    </a:cubicBezTo>
                    <a:cubicBezTo>
                      <a:pt x="574" y="537"/>
                      <a:pt x="587" y="524"/>
                      <a:pt x="587" y="508"/>
                    </a:cubicBezTo>
                    <a:cubicBezTo>
                      <a:pt x="587" y="102"/>
                      <a:pt x="587" y="102"/>
                      <a:pt x="587" y="102"/>
                    </a:cubicBezTo>
                    <a:cubicBezTo>
                      <a:pt x="587" y="86"/>
                      <a:pt x="574" y="74"/>
                      <a:pt x="558" y="74"/>
                    </a:cubicBezTo>
                    <a:close/>
                    <a:moveTo>
                      <a:pt x="523" y="14"/>
                    </a:moveTo>
                    <a:cubicBezTo>
                      <a:pt x="523" y="439"/>
                      <a:pt x="523" y="439"/>
                      <a:pt x="523" y="439"/>
                    </a:cubicBezTo>
                    <a:cubicBezTo>
                      <a:pt x="516" y="439"/>
                      <a:pt x="516" y="439"/>
                      <a:pt x="516" y="439"/>
                    </a:cubicBezTo>
                    <a:cubicBezTo>
                      <a:pt x="464" y="439"/>
                      <a:pt x="370" y="439"/>
                      <a:pt x="300" y="479"/>
                    </a:cubicBezTo>
                    <a:cubicBezTo>
                      <a:pt x="300" y="83"/>
                      <a:pt x="300" y="83"/>
                      <a:pt x="300" y="83"/>
                    </a:cubicBezTo>
                    <a:cubicBezTo>
                      <a:pt x="367" y="14"/>
                      <a:pt x="463" y="14"/>
                      <a:pt x="516" y="14"/>
                    </a:cubicBezTo>
                    <a:lnTo>
                      <a:pt x="523" y="14"/>
                    </a:lnTo>
                    <a:close/>
                    <a:moveTo>
                      <a:pt x="63" y="14"/>
                    </a:moveTo>
                    <a:cubicBezTo>
                      <a:pt x="71" y="14"/>
                      <a:pt x="71" y="14"/>
                      <a:pt x="71" y="14"/>
                    </a:cubicBezTo>
                    <a:cubicBezTo>
                      <a:pt x="123" y="14"/>
                      <a:pt x="219" y="14"/>
                      <a:pt x="286" y="83"/>
                    </a:cubicBezTo>
                    <a:cubicBezTo>
                      <a:pt x="286" y="479"/>
                      <a:pt x="286" y="479"/>
                      <a:pt x="286" y="479"/>
                    </a:cubicBezTo>
                    <a:cubicBezTo>
                      <a:pt x="216" y="439"/>
                      <a:pt x="122" y="439"/>
                      <a:pt x="71" y="439"/>
                    </a:cubicBezTo>
                    <a:cubicBezTo>
                      <a:pt x="63" y="439"/>
                      <a:pt x="63" y="439"/>
                      <a:pt x="63" y="439"/>
                    </a:cubicBezTo>
                    <a:lnTo>
                      <a:pt x="63" y="14"/>
                    </a:lnTo>
                    <a:close/>
                    <a:moveTo>
                      <a:pt x="573" y="508"/>
                    </a:moveTo>
                    <a:cubicBezTo>
                      <a:pt x="573" y="516"/>
                      <a:pt x="566" y="523"/>
                      <a:pt x="558" y="523"/>
                    </a:cubicBezTo>
                    <a:cubicBezTo>
                      <a:pt x="353" y="523"/>
                      <a:pt x="353" y="523"/>
                      <a:pt x="353" y="523"/>
                    </a:cubicBezTo>
                    <a:cubicBezTo>
                      <a:pt x="350" y="523"/>
                      <a:pt x="348" y="524"/>
                      <a:pt x="346" y="526"/>
                    </a:cubicBezTo>
                    <a:cubicBezTo>
                      <a:pt x="337" y="544"/>
                      <a:pt x="316" y="555"/>
                      <a:pt x="293" y="555"/>
                    </a:cubicBezTo>
                    <a:cubicBezTo>
                      <a:pt x="270" y="555"/>
                      <a:pt x="249" y="544"/>
                      <a:pt x="240" y="526"/>
                    </a:cubicBezTo>
                    <a:cubicBezTo>
                      <a:pt x="239" y="524"/>
                      <a:pt x="236" y="523"/>
                      <a:pt x="234" y="523"/>
                    </a:cubicBezTo>
                    <a:cubicBezTo>
                      <a:pt x="28" y="523"/>
                      <a:pt x="28" y="523"/>
                      <a:pt x="28" y="523"/>
                    </a:cubicBezTo>
                    <a:cubicBezTo>
                      <a:pt x="20" y="523"/>
                      <a:pt x="14" y="516"/>
                      <a:pt x="14" y="508"/>
                    </a:cubicBezTo>
                    <a:cubicBezTo>
                      <a:pt x="14" y="102"/>
                      <a:pt x="14" y="102"/>
                      <a:pt x="14" y="102"/>
                    </a:cubicBezTo>
                    <a:cubicBezTo>
                      <a:pt x="14" y="94"/>
                      <a:pt x="20" y="88"/>
                      <a:pt x="28" y="88"/>
                    </a:cubicBezTo>
                    <a:cubicBezTo>
                      <a:pt x="49" y="88"/>
                      <a:pt x="49" y="88"/>
                      <a:pt x="49" y="88"/>
                    </a:cubicBezTo>
                    <a:cubicBezTo>
                      <a:pt x="49" y="446"/>
                      <a:pt x="49" y="446"/>
                      <a:pt x="49" y="446"/>
                    </a:cubicBezTo>
                    <a:cubicBezTo>
                      <a:pt x="49" y="450"/>
                      <a:pt x="52" y="453"/>
                      <a:pt x="56" y="453"/>
                    </a:cubicBezTo>
                    <a:cubicBezTo>
                      <a:pt x="71" y="453"/>
                      <a:pt x="71" y="453"/>
                      <a:pt x="71" y="453"/>
                    </a:cubicBezTo>
                    <a:cubicBezTo>
                      <a:pt x="123" y="453"/>
                      <a:pt x="222" y="453"/>
                      <a:pt x="289" y="498"/>
                    </a:cubicBezTo>
                    <a:cubicBezTo>
                      <a:pt x="289" y="498"/>
                      <a:pt x="289" y="498"/>
                      <a:pt x="289" y="498"/>
                    </a:cubicBezTo>
                    <a:cubicBezTo>
                      <a:pt x="290" y="498"/>
                      <a:pt x="290" y="498"/>
                      <a:pt x="290" y="498"/>
                    </a:cubicBezTo>
                    <a:cubicBezTo>
                      <a:pt x="290" y="498"/>
                      <a:pt x="290" y="498"/>
                      <a:pt x="291" y="498"/>
                    </a:cubicBezTo>
                    <a:cubicBezTo>
                      <a:pt x="291" y="498"/>
                      <a:pt x="291" y="499"/>
                      <a:pt x="291" y="499"/>
                    </a:cubicBezTo>
                    <a:cubicBezTo>
                      <a:pt x="292" y="499"/>
                      <a:pt x="292" y="499"/>
                      <a:pt x="293" y="499"/>
                    </a:cubicBezTo>
                    <a:cubicBezTo>
                      <a:pt x="294" y="499"/>
                      <a:pt x="294" y="499"/>
                      <a:pt x="295" y="499"/>
                    </a:cubicBezTo>
                    <a:cubicBezTo>
                      <a:pt x="295" y="499"/>
                      <a:pt x="295" y="498"/>
                      <a:pt x="296" y="498"/>
                    </a:cubicBezTo>
                    <a:cubicBezTo>
                      <a:pt x="296" y="498"/>
                      <a:pt x="296" y="498"/>
                      <a:pt x="296" y="498"/>
                    </a:cubicBezTo>
                    <a:cubicBezTo>
                      <a:pt x="297" y="498"/>
                      <a:pt x="297" y="498"/>
                      <a:pt x="297" y="498"/>
                    </a:cubicBezTo>
                    <a:cubicBezTo>
                      <a:pt x="297" y="498"/>
                      <a:pt x="297" y="498"/>
                      <a:pt x="297" y="498"/>
                    </a:cubicBezTo>
                    <a:cubicBezTo>
                      <a:pt x="364" y="453"/>
                      <a:pt x="463" y="453"/>
                      <a:pt x="516" y="453"/>
                    </a:cubicBezTo>
                    <a:cubicBezTo>
                      <a:pt x="530" y="453"/>
                      <a:pt x="530" y="453"/>
                      <a:pt x="530" y="453"/>
                    </a:cubicBezTo>
                    <a:cubicBezTo>
                      <a:pt x="534" y="453"/>
                      <a:pt x="537" y="450"/>
                      <a:pt x="537" y="446"/>
                    </a:cubicBezTo>
                    <a:cubicBezTo>
                      <a:pt x="537" y="88"/>
                      <a:pt x="537" y="88"/>
                      <a:pt x="537" y="88"/>
                    </a:cubicBezTo>
                    <a:cubicBezTo>
                      <a:pt x="558" y="88"/>
                      <a:pt x="558" y="88"/>
                      <a:pt x="558" y="88"/>
                    </a:cubicBezTo>
                    <a:cubicBezTo>
                      <a:pt x="566" y="88"/>
                      <a:pt x="573" y="94"/>
                      <a:pt x="573" y="102"/>
                    </a:cubicBezTo>
                    <a:lnTo>
                      <a:pt x="573" y="508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2280291" y="3582999"/>
              <a:ext cx="959104" cy="456019"/>
            </a:xfrm>
            <a:prstGeom prst="rect">
              <a:avLst/>
            </a:prstGeom>
          </p:spPr>
          <p:txBody>
            <a:bodyPr vert="horz" wrap="none" lIns="104306" tIns="52153" rIns="104306" bIns="52153" rtlCol="0" anchor="ctr">
              <a:noAutofit/>
            </a:bodyPr>
            <a:lstStyle/>
            <a:p>
              <a:pPr algn="ctr" defTabSz="782292"/>
              <a:r>
                <a:rPr lang="en-US" sz="2400" b="1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Arabic Typesetting" panose="03020402040406030203" pitchFamily="66" charset="-78"/>
                  <a:ea typeface="Roboto Condensed" panose="020B0604020202020204" charset="0"/>
                  <a:cs typeface="Arabic Typesetting" panose="03020402040406030203" pitchFamily="66" charset="-78"/>
                </a:rPr>
                <a:t>i</a:t>
              </a:r>
              <a:endParaRPr lang="ru-RU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anose="020B0606020202030204" pitchFamily="34" charset="0"/>
                <a:ea typeface="Roboto Condensed" panose="020B0604020202020204" charset="0"/>
                <a:cs typeface="Arabic Typesetting" panose="03020402040406030203" pitchFamily="66" charset="-78"/>
              </a:endParaRPr>
            </a:p>
            <a:p>
              <a:pPr algn="ctr" defTabSz="782292">
                <a:lnSpc>
                  <a:spcPct val="150000"/>
                </a:lnSpc>
              </a:pPr>
              <a:endParaRPr lang="ru-RU" sz="2400" b="1" dirty="0">
                <a:solidFill>
                  <a:schemeClr val="bg1"/>
                </a:solidFill>
                <a:latin typeface="Arial Narrow" panose="020B0606020202030204" pitchFamily="34" charset="0"/>
                <a:ea typeface="Roboto Condensed" panose="020B0604020202020204" charset="0"/>
                <a:cs typeface="Arabic Typesetting" panose="03020402040406030203" pitchFamily="66" charset="-78"/>
              </a:endParaRPr>
            </a:p>
          </p:txBody>
        </p:sp>
      </p:grpSp>
      <p:sp>
        <p:nvSpPr>
          <p:cNvPr id="19" name="Прямоугольник 18">
            <a:extLst>
              <a:ext uri="{FF2B5EF4-FFF2-40B4-BE49-F238E27FC236}">
                <a16:creationId xmlns="" xmlns:a16="http://schemas.microsoft.com/office/drawing/2014/main" id="{68491F5D-77A7-4FC9-B787-E7A544027A81}"/>
              </a:ext>
            </a:extLst>
          </p:cNvPr>
          <p:cNvSpPr/>
          <p:nvPr/>
        </p:nvSpPr>
        <p:spPr>
          <a:xfrm>
            <a:off x="2185484" y="1547579"/>
            <a:ext cx="3888432" cy="3231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defTabSz="1368109">
              <a:defRPr/>
            </a:pPr>
            <a:r>
              <a:rPr lang="ru-RU" sz="1500" b="1" dirty="0">
                <a:latin typeface="Arial Narrow" panose="020B0606020202030204" pitchFamily="34" charset="0"/>
                <a:ea typeface="Roboto Condensed" panose="02000000000000000000" pitchFamily="2" charset="0"/>
                <a:cs typeface="Times New Roman" panose="02020603050405020304" pitchFamily="18" charset="0"/>
              </a:rPr>
              <a:t>ПРОВЕРКА ПРОСЛЕЖИВАЕМОСТИ ТОВАРОВ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="" xmlns:a16="http://schemas.microsoft.com/office/drawing/2014/main" id="{68491F5D-77A7-4FC9-B787-E7A544027A81}"/>
              </a:ext>
            </a:extLst>
          </p:cNvPr>
          <p:cNvSpPr/>
          <p:nvPr/>
        </p:nvSpPr>
        <p:spPr>
          <a:xfrm>
            <a:off x="3119919" y="3604472"/>
            <a:ext cx="5070484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defTabSz="1368109">
              <a:defRPr/>
            </a:pPr>
            <a:r>
              <a:rPr lang="ru-RU" sz="1500" b="1" dirty="0">
                <a:latin typeface="Arial Narrow" panose="020B0606020202030204" pitchFamily="34" charset="0"/>
                <a:ea typeface="Roboto Condensed" panose="02000000000000000000" pitchFamily="2" charset="0"/>
                <a:cs typeface="Times New Roman" panose="02020603050405020304" pitchFamily="18" charset="0"/>
              </a:rPr>
              <a:t>ПРОВЕРКА РЕГИСТРАЦИОННОГО НОМЕРА ПАРТИИ ТОВАРА (РНПТ)</a:t>
            </a: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0222" y="1643093"/>
            <a:ext cx="1300375" cy="1303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484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двумя вырезанными противолежащими углами 8"/>
          <p:cNvSpPr/>
          <p:nvPr/>
        </p:nvSpPr>
        <p:spPr>
          <a:xfrm>
            <a:off x="1007604" y="1329612"/>
            <a:ext cx="7074786" cy="972108"/>
          </a:xfrm>
          <a:prstGeom prst="snip2Diag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just"/>
            <a:r>
              <a:rPr lang="ru-RU" sz="1500" dirty="0"/>
              <a:t>1) Организовать учет прослеживаемых товаров. Для этого необходимо провести их инвентаризацию и уведомить налоговый орган об имеющихся остатках таких товаров. При ведении учета товаров нужно указывать реквизиты прослеживаемости;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852" y="4531667"/>
            <a:ext cx="619125" cy="473869"/>
          </a:xfrm>
          <a:prstGeom prst="rect">
            <a:avLst/>
          </a:prstGeom>
        </p:spPr>
        <p:txBody>
          <a:bodyPr lIns="68580" tIns="34290" rIns="68580" bIns="34290"/>
          <a:lstStyle/>
          <a:p>
            <a:pPr algn="ctr"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</a:rPr>
              <a:pPr algn="ctr">
                <a:defRPr/>
              </a:pPr>
              <a:t>6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737575" y="303499"/>
            <a:ext cx="7830870" cy="901673"/>
          </a:xfrm>
        </p:spPr>
        <p:txBody>
          <a:bodyPr>
            <a:normAutofit fontScale="90000"/>
          </a:bodyPr>
          <a:lstStyle/>
          <a:p>
            <a:r>
              <a:rPr lang="ru-RU" sz="23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Обязанности участников оборота товаров, подлежащих прослеживаемости </a:t>
            </a:r>
            <a:br>
              <a:rPr lang="ru-RU" sz="23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</a:br>
            <a:r>
              <a:rPr lang="ru-RU" sz="15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(п. 13 Положения о национальной системе прослеживаемости товаров)</a:t>
            </a:r>
            <a:r>
              <a:rPr lang="ru-RU" sz="20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:</a:t>
            </a: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1007604" y="2463738"/>
            <a:ext cx="7074786" cy="972108"/>
          </a:xfrm>
          <a:prstGeom prst="snip2Diag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just"/>
            <a:r>
              <a:rPr lang="ru-RU" sz="1500" dirty="0"/>
              <a:t>2) Правильно оформлять, передавать и получать счета-фактуры (УПД, иные документы) при совершении операций с прослеживаемыми товарами;</a:t>
            </a:r>
          </a:p>
        </p:txBody>
      </p:sp>
      <p:sp>
        <p:nvSpPr>
          <p:cNvPr id="12" name="Прямоугольник с двумя вырезанными противолежащими углами 11"/>
          <p:cNvSpPr/>
          <p:nvPr/>
        </p:nvSpPr>
        <p:spPr>
          <a:xfrm>
            <a:off x="1007604" y="3597864"/>
            <a:ext cx="7074786" cy="972108"/>
          </a:xfrm>
          <a:prstGeom prst="snip2Diag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just"/>
            <a:r>
              <a:rPr lang="ru-RU" sz="1500" dirty="0"/>
              <a:t>3) Подавать в налоговые органы отчетность, в которой указываются реквизиты прослеживаемости.</a:t>
            </a:r>
          </a:p>
        </p:txBody>
      </p:sp>
    </p:spTree>
    <p:extLst>
      <p:ext uri="{BB962C8B-B14F-4D97-AF65-F5344CB8AC3E}">
        <p14:creationId xmlns:p14="http://schemas.microsoft.com/office/powerpoint/2010/main" val="21894368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852" y="4531667"/>
            <a:ext cx="619125" cy="473869"/>
          </a:xfrm>
          <a:prstGeom prst="rect">
            <a:avLst/>
          </a:prstGeom>
        </p:spPr>
        <p:txBody>
          <a:bodyPr lIns="68580" tIns="34290" rIns="68580" bIns="34290"/>
          <a:lstStyle/>
          <a:p>
            <a:pPr algn="ctr"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</a:rPr>
              <a:pPr algn="ctr">
                <a:defRPr/>
              </a:pPr>
              <a:t>7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83569" y="375819"/>
            <a:ext cx="8046894" cy="8293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300" cap="all" dirty="0">
                <a:solidFill>
                  <a:schemeClr val="accent1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Отчетность по товарам, подлежащим прослеживаемости </a:t>
            </a:r>
            <a:r>
              <a:rPr lang="ru-RU" sz="23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/>
            </a:r>
            <a:br>
              <a:rPr lang="ru-RU" sz="23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</a:br>
            <a:r>
              <a:rPr lang="ru-RU" sz="17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(п. 2.3 ст. 23 НК РФ, п. 2, </a:t>
            </a:r>
            <a:r>
              <a:rPr lang="ru-RU" sz="1700" cap="all" dirty="0" err="1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пп</a:t>
            </a:r>
            <a:r>
              <a:rPr lang="ru-RU" sz="17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. "а", "б" п. 13 Положения о национальной системе прослеживаемости товаров)</a:t>
            </a:r>
            <a:r>
              <a:rPr lang="ru-RU" sz="23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:</a:t>
            </a:r>
            <a:endParaRPr lang="ru-RU" sz="2000" cap="all" dirty="0">
              <a:solidFill>
                <a:srgbClr val="002060"/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3193374587"/>
              </p:ext>
            </p:extLst>
          </p:nvPr>
        </p:nvGraphicFramePr>
        <p:xfrm>
          <a:off x="511314" y="1275606"/>
          <a:ext cx="8237149" cy="27464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511315" y="4022048"/>
            <a:ext cx="7830870" cy="67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8568" tIns="34284" rIns="68568" bIns="34284" numCol="1" anchor="ctr" anchorCtr="0" compatLnSpc="1">
            <a:prstTxWarp prst="textNoShape">
              <a:avLst/>
            </a:prstTxWarp>
            <a:normAutofit fontScale="97500"/>
          </a:bodyPr>
          <a:lstStyle>
            <a:lvl1pPr marL="0" marR="0" indent="0" algn="l" defTabSz="9142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189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377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566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754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r>
              <a:rPr lang="ru-RU" sz="1800" b="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Формы уведомлений и отчета утверждены Приказом ФНС России от 08.07.2021 N ЕД-7-15/645@.</a:t>
            </a:r>
          </a:p>
        </p:txBody>
      </p:sp>
    </p:spTree>
    <p:extLst>
      <p:ext uri="{BB962C8B-B14F-4D97-AF65-F5344CB8AC3E}">
        <p14:creationId xmlns:p14="http://schemas.microsoft.com/office/powerpoint/2010/main" val="1058542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852" y="4531667"/>
            <a:ext cx="619125" cy="473869"/>
          </a:xfrm>
          <a:prstGeom prst="rect">
            <a:avLst/>
          </a:prstGeom>
        </p:spPr>
        <p:txBody>
          <a:bodyPr lIns="68580" tIns="34290" rIns="68580" bIns="34290"/>
          <a:lstStyle/>
          <a:p>
            <a:pPr algn="ctr"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</a:rPr>
              <a:pPr algn="ctr">
                <a:defRPr/>
              </a:pPr>
              <a:t>8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83569" y="375819"/>
            <a:ext cx="8046894" cy="46773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/>
              <a:t>Возможные нарушения законодательства при </a:t>
            </a:r>
            <a:r>
              <a:rPr lang="ru-RU" sz="2000" dirty="0"/>
              <a:t>обработке </a:t>
            </a:r>
            <a:r>
              <a:rPr lang="ru-RU" sz="2000" dirty="0" smtClean="0"/>
              <a:t>сведений в </a:t>
            </a:r>
            <a:r>
              <a:rPr lang="ru-RU" sz="2000" dirty="0"/>
              <a:t>автоматизированном режиме</a:t>
            </a:r>
            <a:r>
              <a:rPr lang="ru-RU" sz="2000" dirty="0" smtClean="0"/>
              <a:t>, </a:t>
            </a:r>
            <a:r>
              <a:rPr lang="ru-RU" sz="2000" dirty="0"/>
              <a:t>содержащихся в </a:t>
            </a:r>
            <a:r>
              <a:rPr lang="ru-RU" sz="2000" dirty="0" smtClean="0"/>
              <a:t>НСПТ</a:t>
            </a:r>
            <a:endParaRPr lang="ru-RU" sz="2000" cap="all" dirty="0">
              <a:solidFill>
                <a:srgbClr val="002060"/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511315" y="4022048"/>
            <a:ext cx="7830870" cy="67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8568" tIns="34284" rIns="68568" bIns="34284" numCol="1" anchor="ctr" anchorCtr="0" compatLnSpc="1">
            <a:prstTxWarp prst="textNoShape">
              <a:avLst/>
            </a:prstTxWarp>
            <a:normAutofit fontScale="97500"/>
          </a:bodyPr>
          <a:lstStyle>
            <a:lvl1pPr marL="0" marR="0" indent="0" algn="l" defTabSz="9142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189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377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566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754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endParaRPr lang="ru-RU" sz="1800" b="0" cap="all" dirty="0">
              <a:solidFill>
                <a:srgbClr val="002060"/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7873949"/>
              </p:ext>
            </p:extLst>
          </p:nvPr>
        </p:nvGraphicFramePr>
        <p:xfrm>
          <a:off x="467545" y="1341535"/>
          <a:ext cx="7829616" cy="335034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77714"/>
                <a:gridCol w="5651902"/>
              </a:tblGrid>
              <a:tr h="3045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</a:rPr>
                        <a:t>Суть расхождения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286" marR="35286" marT="58051" marB="5805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5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</a:rPr>
                        <a:t>Описание расхождения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286" marR="35286" marT="58051" marB="58051" anchor="ctr"/>
                </a:tc>
              </a:tr>
              <a:tr h="4930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5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Отсутствует запись у контрагента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286" marR="35286" marT="58051" marB="58051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5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Отсутствует запись о счете-фактуре у продавца в декларации по НДС или в отчете об операциях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286" marR="35286" marT="58051" marB="58051"/>
                </a:tc>
              </a:tr>
              <a:tr h="6815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5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Данные количества у участников сделки не совпадают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286" marR="35286" marT="58051" marB="58051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5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Не совпадают данные о количестве товаров, указанные в счете-фактуре (УПД) в декларации по НДС или в отчете об операциях, у продавца и покупателя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286" marR="35286" marT="58051" marB="58051"/>
                </a:tc>
              </a:tr>
              <a:tr h="6815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5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Данные стоимости у участников сделки не совпадают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286" marR="35286" marT="58051" marB="58051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5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Не совпадают данные о стоимости товара, указанные в счете-фактуре (УПД) в декларации по НДС или в отчете, у продавца и покупателя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286" marR="35286" marT="58051" marB="58051"/>
                </a:tc>
              </a:tr>
              <a:tr h="10585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5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Наблюдается множественный разрыв между посредниками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286" marR="35286" marT="58051" marB="58051"/>
                </a:tc>
                <a:tc>
                  <a:txBody>
                    <a:bodyPr/>
                    <a:lstStyle/>
                    <a:p>
                      <a:pPr indent="50800">
                        <a:lnSpc>
                          <a:spcPct val="115000"/>
                        </a:lnSpc>
                        <a:spcAft>
                          <a:spcPts val="5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Данные счета-фактуры (УПД) в книге продаж в декларации по НДС или в отчете агента (комиссионера) не соответствуют данным, отраженным у принципала (комитента) и у покупателя. Риск срабатывает по одному или нескольким реквизитам </a:t>
                      </a:r>
                      <a:r>
                        <a:rPr lang="ru-RU" sz="1200" dirty="0" err="1">
                          <a:solidFill>
                            <a:schemeClr val="tx1"/>
                          </a:solidFill>
                          <a:effectLst/>
                        </a:rPr>
                        <a:t>прослеживаемости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 (РНПТ стоимости товара, количеству товара)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286" marR="35286" marT="58051" marB="58051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187624" y="579716"/>
            <a:ext cx="3575274" cy="984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180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2860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743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200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657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«Зеркальные» расхождения :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j-lt"/>
            </a:endParaRP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72889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852" y="4531667"/>
            <a:ext cx="619125" cy="473869"/>
          </a:xfrm>
          <a:prstGeom prst="rect">
            <a:avLst/>
          </a:prstGeom>
        </p:spPr>
        <p:txBody>
          <a:bodyPr lIns="68580" tIns="34290" rIns="68580" bIns="34290"/>
          <a:lstStyle/>
          <a:p>
            <a:pPr algn="ctr"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</a:rPr>
              <a:pPr algn="ctr">
                <a:defRPr/>
              </a:pPr>
              <a:t>9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83569" y="375819"/>
            <a:ext cx="8046894" cy="46773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/>
              <a:t>Возможные нарушения законодательства при </a:t>
            </a:r>
            <a:r>
              <a:rPr lang="ru-RU" sz="2000" dirty="0"/>
              <a:t>обработке </a:t>
            </a:r>
            <a:r>
              <a:rPr lang="ru-RU" sz="2000" dirty="0" smtClean="0"/>
              <a:t>сведений в </a:t>
            </a:r>
            <a:r>
              <a:rPr lang="ru-RU" sz="2000" dirty="0"/>
              <a:t>автоматизированном режиме</a:t>
            </a:r>
            <a:r>
              <a:rPr lang="ru-RU" sz="2000" dirty="0" smtClean="0"/>
              <a:t>, </a:t>
            </a:r>
            <a:r>
              <a:rPr lang="ru-RU" sz="2000" dirty="0"/>
              <a:t>содержащихся в </a:t>
            </a:r>
            <a:r>
              <a:rPr lang="ru-RU" sz="2000" dirty="0" smtClean="0"/>
              <a:t>НСПТ</a:t>
            </a:r>
            <a:endParaRPr lang="ru-RU" sz="2000" cap="all" dirty="0">
              <a:solidFill>
                <a:srgbClr val="002060"/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511315" y="4022048"/>
            <a:ext cx="7830870" cy="67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8568" tIns="34284" rIns="68568" bIns="34284" numCol="1" anchor="ctr" anchorCtr="0" compatLnSpc="1">
            <a:prstTxWarp prst="textNoShape">
              <a:avLst/>
            </a:prstTxWarp>
            <a:normAutofit fontScale="97500"/>
          </a:bodyPr>
          <a:lstStyle>
            <a:lvl1pPr marL="0" marR="0" indent="0" algn="l" defTabSz="91421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57189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914377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371566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828754" algn="l" defTabSz="912791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endParaRPr lang="ru-RU" sz="1800" b="0" cap="all" dirty="0">
              <a:solidFill>
                <a:srgbClr val="002060"/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1946827"/>
              </p:ext>
            </p:extLst>
          </p:nvPr>
        </p:nvGraphicFramePr>
        <p:xfrm>
          <a:off x="467545" y="1341535"/>
          <a:ext cx="7829616" cy="30419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77714"/>
                <a:gridCol w="5651902"/>
              </a:tblGrid>
              <a:tr h="304598">
                <a:tc>
                  <a:txBody>
                    <a:bodyPr/>
                    <a:lstStyle/>
                    <a:p>
                      <a:pPr indent="180340" algn="ctr">
                        <a:lnSpc>
                          <a:spcPct val="115000"/>
                        </a:lnSpc>
                        <a:spcAft>
                          <a:spcPts val="5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Суть расхождения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370" marR="39370" marT="64770" marB="64770" anchor="ctr"/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15000"/>
                        </a:lnSpc>
                        <a:spcAft>
                          <a:spcPts val="5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Описание расхождения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370" marR="39370" marT="64770" marB="64770" anchor="ctr"/>
                </a:tc>
              </a:tr>
              <a:tr h="4930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5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Указанный РНПТ не найден в ДТ, зарегистрированных остатках или операциях ввоза в РФ из ЕАЭС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indent="50800">
                        <a:lnSpc>
                          <a:spcPct val="115000"/>
                        </a:lnSpc>
                        <a:spcAft>
                          <a:spcPts val="5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системе прослеживаемости отсутствуют сведения о поступлении товара с указанным РНПТ (нет зарегистрированных сведений о декларации на товары, уведомлении о зарегистрированных остатках или ввозе товара в РФ из ЕАЭС)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370" marR="39370" marT="64770" marB="64770"/>
                </a:tc>
              </a:tr>
              <a:tr h="6815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5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Количество товара в документе больше количества товара, указанного в ДТ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indent="50800">
                        <a:lnSpc>
                          <a:spcPct val="115000"/>
                        </a:lnSpc>
                        <a:spcAft>
                          <a:spcPts val="5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Количество реализованного по счету-фактуре или УПД товара превышает количество ввезенного товара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370" marR="39370" marT="64770" marB="64770"/>
                </a:tc>
              </a:tr>
              <a:tr h="6815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5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Код единицы измерения не соответствует указанному в </a:t>
                      </a:r>
                      <a:r>
                        <a:rPr lang="ru-RU" sz="1200" u="sng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  <a:hlinkClick r:id="rId2"/>
                        </a:rPr>
                        <a:t>Перечне</a:t>
                      </a:r>
                      <a:r>
                        <a:rPr lang="ru-RU" sz="1200" u="sng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товаров, подлежащих </a:t>
                      </a:r>
                      <a:r>
                        <a:rPr lang="ru-RU" sz="120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прослеживаемости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indent="50800">
                        <a:lnSpc>
                          <a:spcPct val="115000"/>
                        </a:lnSpc>
                        <a:spcAft>
                          <a:spcPts val="5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счете-фактуре (УПД) проставлена единица измерения, отличная от указанной в </a:t>
                      </a:r>
                      <a:r>
                        <a:rPr lang="ru-RU" sz="120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  <a:hlinkClick r:id="rId2"/>
                        </a:rPr>
                        <a:t>Перечне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прослеживаемых товаров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9370" marR="39370" marT="64770" marB="64770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187624" y="579716"/>
            <a:ext cx="3510576" cy="984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180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2860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743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200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657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«Логические» расхождения :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j-lt"/>
            </a:endParaRP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6730497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Present_FNS2012_16-9</Template>
  <TotalTime>5010</TotalTime>
  <Words>1445</Words>
  <Application>Microsoft Office PowerPoint</Application>
  <PresentationFormat>Экран (16:9)</PresentationFormat>
  <Paragraphs>142</Paragraphs>
  <Slides>16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Present_FNS2012_16-9</vt:lpstr>
      <vt:lpstr> «Актуальные вопросы по организации работы национальной системы прослеживаемости товаров (НСПТ)»  Отдел камерального контроля      5 апреля 2022 года</vt:lpstr>
      <vt:lpstr>ЦЕЛИ СОЗДАНИЯ национальной СИСТЕМЫ ПРОСЛЕЖИВАЕМОСТИ</vt:lpstr>
      <vt:lpstr>Презентация PowerPoint</vt:lpstr>
      <vt:lpstr>►► ИЗМЕНЕНИЯ В Нормативных Правовых Актах ◄◄</vt:lpstr>
      <vt:lpstr>СЕРВИСЫ НАЦИОНАЛЬНОЙ СИСТЕМЫ ПРОСЛЕЖИВАЕМОСТИ</vt:lpstr>
      <vt:lpstr>Обязанности участников оборота товаров, подлежащих прослеживаемости  (п. 13 Положения о национальной системе прослеживаемости товаров):</vt:lpstr>
      <vt:lpstr>Отчетность по товарам, подлежащим прослеживаемости  (п. 2.3 ст. 23 НК РФ, п. 2, пп. "а", "б" п. 13 Положения о национальной системе прослеживаемости товаров):</vt:lpstr>
      <vt:lpstr>Возможные нарушения законодательства при обработке сведений в автоматизированном режиме, содержащихся в НСПТ</vt:lpstr>
      <vt:lpstr>Возможные нарушения законодательства при обработке сведений в автоматизированном режиме, содержащихся в НСПТ</vt:lpstr>
      <vt:lpstr>Риски, имеющие налоговую составляющую</vt:lpstr>
      <vt:lpstr>    ОШИБКИ НАЛОГОПЛАТЕЛЬЩИКОВ, ВЫЯВЛЕННЫЕ ПО ИТОГАМ ПЕРВОЙ ОТЧЕТНОЙ КАМПАНИИ ПО ПРОСЛЕЖИВАЕМОСТИ   Ошибка N 1. Неотражение реализации товара, подлежащего прослеживаемости, в ежеквартальной отчетности </vt:lpstr>
      <vt:lpstr>    ОШИБКИ НАЛОГОПЛАТЕЛЬЩИКОВ, ВЫЯВЛЕННЫЕ ПО ИТОГАМ ПЕРВОЙ ОТЧЕТНОЙ КАМПАНИИ ПО ПРОСЛЕЖИВАЕМОСТИ Ошибка N 2. Неуказание реквизитов прослеживаемости в счетах-фактурах </vt:lpstr>
      <vt:lpstr>    ОШИБКИ НАЛОГОПЛАТЕЛЬЩИКОВ, ВЫЯВЛЕННЫЕ ПО ИТОГАМ ПЕРВОЙ ОТЧЕТНОЙ КАМПАНИИ ПО ПРОСЛЕЖИВАЕМОСТИ Ошибка N 3. Необоснованное включение сведений об операциях с товарами, подлежащими прослеживаемости, в отчете об операциях </vt:lpstr>
      <vt:lpstr>    ОШИБКИ НАЛОГОПЛАТЕЛЬЩИКОВ, ВЫЯВЛЕННЫЕ ПО ИТОГАМ ПЕРВОЙ ОТЧЕТНОЙ КАМПАНИИ ПО ПРОСЛЕЖИВАЕМОСТИ Ошибка N 4. Формирование при возврате товара вместо корректировочного счета-фактуры, первичный счет-фактуры в отсутствии нового договора поставки </vt:lpstr>
      <vt:lpstr>Адрес электронной почты отдела камерального контроля Управления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Москалец Елена Алексеевна</dc:creator>
  <cp:lastModifiedBy>Холодовская Жанна Борисовна</cp:lastModifiedBy>
  <cp:revision>284</cp:revision>
  <cp:lastPrinted>2020-12-24T03:24:04Z</cp:lastPrinted>
  <dcterms:created xsi:type="dcterms:W3CDTF">2017-02-02T09:55:19Z</dcterms:created>
  <dcterms:modified xsi:type="dcterms:W3CDTF">2022-04-04T09:18:34Z</dcterms:modified>
</cp:coreProperties>
</file>