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66" r:id="rId2"/>
    <p:sldId id="303" r:id="rId3"/>
    <p:sldId id="313" r:id="rId4"/>
    <p:sldId id="304" r:id="rId5"/>
    <p:sldId id="314" r:id="rId6"/>
    <p:sldId id="296" r:id="rId7"/>
    <p:sldId id="320" r:id="rId8"/>
    <p:sldId id="305" r:id="rId9"/>
    <p:sldId id="319" r:id="rId10"/>
    <p:sldId id="315" r:id="rId11"/>
    <p:sldId id="312" r:id="rId12"/>
    <p:sldId id="316" r:id="rId13"/>
    <p:sldId id="318" r:id="rId14"/>
    <p:sldId id="287" r:id="rId15"/>
  </p:sldIdLst>
  <p:sldSz cx="9144000" cy="5143500" type="screen16x9"/>
  <p:notesSz cx="6797675" cy="987425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5BB"/>
    <a:srgbClr val="005AA9"/>
    <a:srgbClr val="FB6511"/>
    <a:srgbClr val="FF99FF"/>
    <a:srgbClr val="F8A6CB"/>
    <a:srgbClr val="F77B15"/>
    <a:srgbClr val="6AA27D"/>
    <a:srgbClr val="D729C2"/>
    <a:srgbClr val="F79747"/>
    <a:srgbClr val="FC60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2151" autoAdjust="0"/>
  </p:normalViewPr>
  <p:slideViewPr>
    <p:cSldViewPr showGuides="1">
      <p:cViewPr>
        <p:scale>
          <a:sx n="115" d="100"/>
          <a:sy n="115" d="100"/>
        </p:scale>
        <p:origin x="-1524" y="-300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5659" cy="493712"/>
          </a:xfrm>
          <a:prstGeom prst="rect">
            <a:avLst/>
          </a:prstGeom>
        </p:spPr>
        <p:txBody>
          <a:bodyPr vert="horz" lIns="91120" tIns="45560" rIns="91120" bIns="4556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4"/>
            <a:ext cx="2945659" cy="493712"/>
          </a:xfrm>
          <a:prstGeom prst="rect">
            <a:avLst/>
          </a:prstGeom>
        </p:spPr>
        <p:txBody>
          <a:bodyPr vert="horz" lIns="91120" tIns="45560" rIns="91120" bIns="4556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41363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0" tIns="45560" rIns="91120" bIns="4556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3"/>
            <a:ext cx="5438140" cy="4443412"/>
          </a:xfrm>
          <a:prstGeom prst="rect">
            <a:avLst/>
          </a:prstGeom>
        </p:spPr>
        <p:txBody>
          <a:bodyPr vert="horz" lIns="91120" tIns="45560" rIns="91120" bIns="4556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2"/>
          </a:xfrm>
          <a:prstGeom prst="rect">
            <a:avLst/>
          </a:prstGeom>
        </p:spPr>
        <p:txBody>
          <a:bodyPr vert="horz" lIns="91120" tIns="45560" rIns="91120" bIns="4556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2"/>
          </a:xfrm>
          <a:prstGeom prst="rect">
            <a:avLst/>
          </a:prstGeom>
        </p:spPr>
        <p:txBody>
          <a:bodyPr vert="horz" lIns="91120" tIns="45560" rIns="91120" bIns="4556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84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911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41363"/>
            <a:ext cx="658177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0" baseline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1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Техническая поддержка». В службу технической поддержки можно обратиться в случае неработоспособности сервиса. Служба технической поддержки оставляет за собой право не отвечать на обращения, не связанные с работоспособностью сервиса.</a:t>
            </a:r>
            <a:endParaRPr lang="ru-RU" sz="1100" b="1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4AD269-883B-4FA7-91A2-7D9D6CC143D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176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 2020 года в соответствии с изменениями, внесенными Федеральным законом от 28.11.2018 № 444-ФЗ О внесении изменений в Федеральный закон «О бухгалтерском учете», на ФНС России возложены функции по формированию и ведению государственного информационного ресурса бухгалтерской (финансовой) отчетности (ГИР БО).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265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41363"/>
            <a:ext cx="658177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7371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41363"/>
            <a:ext cx="658177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сайте ФНС России в разделе ГИР БО в блоке основного меню «О ресурсе» по строке</a:t>
            </a:r>
            <a:r>
              <a:rPr lang="ru-RU" baseline="0" dirty="0" smtClean="0"/>
              <a:t> «Нормативно-правовые документы» представлен п</a:t>
            </a:r>
            <a:r>
              <a:rPr lang="ru-RU" dirty="0" smtClean="0"/>
              <a:t>еречень основных нормативно-правовых документов.</a:t>
            </a:r>
          </a:p>
          <a:p>
            <a:pPr marL="0" marR="0" indent="0" algn="l" defTabSz="816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 строке</a:t>
            </a:r>
            <a:r>
              <a:rPr lang="ru-RU" baseline="0" dirty="0" smtClean="0"/>
              <a:t> «Документы» можно ознакомиться с</a:t>
            </a:r>
            <a:r>
              <a:rPr lang="ru-RU" dirty="0" smtClean="0"/>
              <a:t> письма</a:t>
            </a:r>
            <a:r>
              <a:rPr lang="ru-RU" baseline="0" dirty="0" smtClean="0"/>
              <a:t>ми ФНС России и другими дополнительными сведениями, в том числе размещенными на сайте ФНС России.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7371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799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органы государственной статистики представлять отчетность не нужно.</a:t>
            </a:r>
          </a:p>
          <a:p>
            <a:r>
              <a:rPr lang="ru-RU" dirty="0" smtClean="0"/>
              <a:t>Обязательный экземпляр отчетности - не позднее трех месяцев после окончания отчетного периода.</a:t>
            </a:r>
          </a:p>
          <a:p>
            <a:r>
              <a:rPr lang="ru-RU" dirty="0" smtClean="0"/>
              <a:t>Аудиторское заключение - в виде электронного документа вместе с отчетностью либо в течение 10 рабочих дней со дня, следующего за датой аудиторского заключения, но не позднее 31 декабря года, следующего за отчетным годом.</a:t>
            </a:r>
          </a:p>
          <a:p>
            <a:r>
              <a:rPr lang="ru-RU" dirty="0" smtClean="0"/>
              <a:t>Исправленную отчетность - не позднее чем через 10 рабочих дней со дня, следующего за днем внесения самого исправления либо за днем утверждения годовой бухгалтерской (финансовой) отчетности (далее</a:t>
            </a:r>
            <a:r>
              <a:rPr lang="ru-RU" baseline="0" dirty="0" smtClean="0"/>
              <a:t> – БФО)</a:t>
            </a:r>
            <a:r>
              <a:rPr lang="ru-RU" dirty="0" smtClean="0"/>
              <a:t>.</a:t>
            </a:r>
          </a:p>
          <a:p>
            <a:endParaRPr lang="ru-RU" sz="11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Нормативно-правовые</a:t>
            </a:r>
            <a:r>
              <a:rPr lang="ru-RU" sz="1100" b="1" baseline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акты:</a:t>
            </a:r>
            <a:endParaRPr lang="ru-RU" dirty="0" smtClean="0"/>
          </a:p>
          <a:p>
            <a:r>
              <a:rPr lang="ru-RU" b="1" dirty="0" smtClean="0"/>
              <a:t>Приказ ФНС России от 13.11.2019 № ММВ-7-1/569@</a:t>
            </a:r>
            <a:r>
              <a:rPr lang="ru-RU" dirty="0" smtClean="0"/>
              <a:t> «Об утверждении </a:t>
            </a:r>
            <a:r>
              <a:rPr lang="ru-RU" b="1" dirty="0" smtClean="0"/>
              <a:t>Порядка представления экземпляра составленной годовой бухгалтерской (финансовой) отчетности и аудиторского заключения </a:t>
            </a:r>
            <a:r>
              <a:rPr lang="ru-RU" dirty="0" smtClean="0"/>
              <a:t>о ней в целях формирования государственного информационного ресурса бухгалтерской (финансовой) отчетности» (зарегистрирован Минюстом России 10.12.2019 рег. № 56754)</a:t>
            </a:r>
          </a:p>
          <a:p>
            <a:r>
              <a:rPr lang="ru-RU" b="1" dirty="0" smtClean="0"/>
              <a:t>Приказ ФНС России от 13.11.2019 № ММВ-7-1/570@ </a:t>
            </a:r>
            <a:r>
              <a:rPr lang="ru-RU" dirty="0" smtClean="0"/>
              <a:t>«Об утверждении </a:t>
            </a:r>
            <a:r>
              <a:rPr lang="ru-RU" b="1" dirty="0" smtClean="0"/>
              <a:t>форматов представления экземпляра составленной годовой бухгалтерской (финансовой) отчетности и аудиторского заключения </a:t>
            </a:r>
            <a:r>
              <a:rPr lang="ru-RU" dirty="0" smtClean="0"/>
              <a:t>о ней в виде электронных документов в целях формирования государственного информационного ресурса бухгалтерской (финансовой) отчетности». </a:t>
            </a:r>
          </a:p>
          <a:p>
            <a:pPr marL="0" marR="0" lvl="0" indent="0" algn="l" defTabSz="816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Федеральный закон от 26.07.2019 № 247-ФЗ</a:t>
            </a:r>
            <a:r>
              <a:rPr lang="ru-RU" dirty="0" smtClean="0"/>
              <a:t> «О внесении изменений в Федеральный закон «О бухгалтерском учете» и отдельные законодательные акты Российской Федерации в части регулирования бухгалтерского учета организаций бюджетной сферы».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Конкретизированы положения о порядке и сроках исправления ошибок в представленной бухгалтерской отчетности.</a:t>
            </a:r>
          </a:p>
          <a:p>
            <a:endParaRPr lang="ru-RU" b="1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265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" y="1080"/>
            <a:ext cx="9142641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>
            <a:extLst/>
          </p:cNvPr>
          <p:cNvSpPr txBox="1">
            <a:spLocks noChangeArrowheads="1"/>
          </p:cNvSpPr>
          <p:nvPr userDrawn="1"/>
        </p:nvSpPr>
        <p:spPr bwMode="auto">
          <a:xfrm>
            <a:off x="5926770" y="3845479"/>
            <a:ext cx="923088" cy="28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705" tIns="31853" rIns="63705" bIns="31853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dirty="0">
              <a:solidFill>
                <a:prstClr val="black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4" name="Номер слайда 13">
            <a:extLst/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66FF164-C928-47B6-A3DE-1491D1FCAFF4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1426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CC5DD8D47A023765A1F424CB023883C25CA0239274AC77C99454ABFD6920E3E476A45E95A5A6DA8D5BB8BDE1166b3J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nalog.ru/html/sites/www.new.nalog.ru/doc/ksgir.zip" TargetMode="External"/><Relationship Id="rId5" Type="http://schemas.openxmlformats.org/officeDocument/2006/relationships/hyperlink" Target="consultantplus://offline/ref=C5C9AF9A279D4FDBB7F33AD26CDCB28CB42531704451888CD5009632A644D7549BBC9A462B265730CB777A7A43205AA795612768DA943F30hF35D" TargetMode="External"/><Relationship Id="rId4" Type="http://schemas.openxmlformats.org/officeDocument/2006/relationships/hyperlink" Target="consultantplus://offline/ref=C5C9AF9A279D4FDBB7F33AD26CDCB28CB42531704451888CD5009632A644D7549BBC9A462B265636CF777A7A43205AA795612768DA943F30hF35D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CC5DD8D47A023765A1F424CB023883C25CA0239274AC77C99454ABFD6920E3E476A45E95A5A6DA8D5BB8BDE1166b3J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o.nalog.ru/about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2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B35FA14C1EDBCA833581A5CBC1CBD3173B21EB3A803B0FF3A8E4E6D3B628777A1932BEB33425435EB111CD77E02959C89C7A11E99E373064e3W6E" TargetMode="External"/><Relationship Id="rId7" Type="http://schemas.openxmlformats.org/officeDocument/2006/relationships/hyperlink" Target="consultantplus://offline/ref=D4D3BA28264945EFA3010E76D5849CDB68B50C40164A6129727ECCC0CCEBD4A7E625A998E23A3BDC292AB080419AE6037DA210ED7A4203F6P8EE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consultantplus://offline/ref=D4D3BA28264945EFA3010E76D5849CDB68B50C401E486129727ECCC0CCEBD4A7E625A998E23A3ADB2A2AB080419AE6037DA210ED7A4203F6P8EEE" TargetMode="External"/><Relationship Id="rId5" Type="http://schemas.openxmlformats.org/officeDocument/2006/relationships/hyperlink" Target="consultantplus://offline/ref=E04F1358C6DB3DFA1BCF6D932A8755727B1E0EC293A61B7313BF7C21F65CF7EC4F170257F0D231BAC8F0F9684A78C668360CEE16A3A93E79K2G7E" TargetMode="External"/><Relationship Id="rId4" Type="http://schemas.openxmlformats.org/officeDocument/2006/relationships/hyperlink" Target="consultantplus://offline/ref=591D74496638480EE137B7D5ACCADAE86CA86CFF11C6184543224E1560344BBC463826CEA64AD6F4D757B7411486B383A44BF3ACC983DA5Et0cFE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D3590F7B437E38A306158EA2DF11ED0CF612909FD673FC302917E382498160A9939892A1DFC05D2F1479B1DC0AU1XDI" TargetMode="External"/><Relationship Id="rId3" Type="http://schemas.openxmlformats.org/officeDocument/2006/relationships/hyperlink" Target="consultantplus://offline/ref=D62762A3959ACF35DAAD3629DD1EA546EBEC74B9F5BE045B261A2EDA38A5FFEDCF59EC1054162A65447BE836A2U6l3C" TargetMode="External"/><Relationship Id="rId7" Type="http://schemas.openxmlformats.org/officeDocument/2006/relationships/hyperlink" Target="consultantplus://offline/ref=C5C9AF9A279D4FDBB7F33AD26CDCB28CB42435714853888CD5009632A644D75489BCC24A29244930CB622C2B06h73CD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consultantplus://offline/ref=C5C9AF9A279D4FDBB7F33AD26CDCB28CB42434794D54888CD5009632A644D7549BBC9A462B265730CB777A7A43205AA795612768DA943F30hF35D" TargetMode="External"/><Relationship Id="rId5" Type="http://schemas.openxmlformats.org/officeDocument/2006/relationships/hyperlink" Target="consultantplus://offline/ref=8E7FD60142B8B90FDEFC7F083B1EEA4E63A3C108C63956B57EC3092A2767E6BE6BC69DD68043BF1F68C60AC3DE587D13DF32710E4E514AD" TargetMode="External"/><Relationship Id="rId4" Type="http://schemas.openxmlformats.org/officeDocument/2006/relationships/hyperlink" Target="consultantplus://offline/ref=6EBE1104EBAA3C84C03D140A61A780E9909E8C09A30D29646ECBA0929A2E517D4C49C9BB30D756E2A177F2F3AErBd3C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6FF804747CD5743F12728D2E0EF0C52AD7294B6DAEC9C28B0D97DC883025611629291D909943C2BAD7D20C889V4BE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hyperlink" Target="consultantplus://offline/ref=69F5660AF3D893EE4740F3E91C0C88DB1D911BD1FDD81F66586EA752392F5A915B7B68ED58B6E0F596BDE62738219A72E7FB51913E9CD83EQ20ED" TargetMode="External"/><Relationship Id="rId4" Type="http://schemas.openxmlformats.org/officeDocument/2006/relationships/hyperlink" Target="consultantplus://offline/ref=D6FF804747CD5743F12728D2E0EF0C52AD7D91B0D9E79C28B0D97DC8830256117092C9D509962722A9687699CF1A4936B79B337BD2469CB2V5B1E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2829" y="2499742"/>
            <a:ext cx="8034325" cy="14329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 ведения </a:t>
            </a:r>
            <a:r>
              <a:rPr lang="ru-RU" alt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информационного ресурса </a:t>
            </a:r>
            <a:r>
              <a:rPr lang="ru-RU" alt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бухгалтерской (финансовой) отчетности </a:t>
            </a:r>
            <a:br>
              <a:rPr lang="ru-RU" alt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(ГИР БО</a:t>
            </a:r>
            <a:r>
              <a:rPr lang="ru-RU" alt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начальника отдела налогообложения юридических лиц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Савинова Ева Викторовна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9592" y="4587974"/>
            <a:ext cx="6400800" cy="432048"/>
          </a:xfrm>
        </p:spPr>
        <p:txBody>
          <a:bodyPr/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07.12.2021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1779662"/>
            <a:ext cx="561662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УФНС России по Новосибирской области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99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287524" y="411510"/>
            <a:ext cx="8496944" cy="1224136"/>
          </a:xfrm>
        </p:spPr>
        <p:txBody>
          <a:bodyPr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Письмо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ФНС России от 31.07.2019 № БА-4-1/15052@ «О контрольных соотношениях для проверки достоверности сведений бухгалтерской отчетности, которые будут находиться в государственном информационном ресурсе бухгалтерской отчетности и формах представляемых в налоговые органы начиная с отчетности за отчетный период 2019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600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395536" y="3363838"/>
            <a:ext cx="3326060" cy="238390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027" tIns="39014" rIns="78027" bIns="39014" rtlCol="0" anchor="ctr"/>
          <a:lstStyle/>
          <a:p>
            <a:pPr defTabSz="1013469"/>
            <a:endParaRPr lang="ru-RU" sz="1200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19132" y="4443958"/>
            <a:ext cx="50405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noProof="0" dirty="0" smtClean="0">
                <a:solidFill>
                  <a:schemeClr val="bg1"/>
                </a:solidFill>
                <a:ea typeface="+mj-ea"/>
                <a:cs typeface="+mj-cs"/>
              </a:rPr>
              <a:t> </a:t>
            </a:r>
            <a:r>
              <a:rPr lang="ru-RU" sz="1900" b="1" noProof="0" dirty="0" smtClean="0">
                <a:solidFill>
                  <a:schemeClr val="bg1"/>
                </a:solidFill>
                <a:ea typeface="+mj-ea"/>
                <a:cs typeface="+mj-cs"/>
              </a:rPr>
              <a:t>10</a:t>
            </a:r>
            <a:endParaRPr kumimoji="0" lang="ru-RU" sz="19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604070"/>
            <a:ext cx="81369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"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Бухгалтерская отчетность"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Включает бухгалтерский баланс, отчет о финансовых результатах, отчет о целевом использовании средств, отчет об изменениях капитала, отчет о движении денежных средств;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"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Упрощенная бухгалтерская отчетность"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Включает те же отчеты, только в упрощенном варианте - для малых предприятий.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Контрольные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соотношения, с помощью которых налогоплательщики могут определить корректность составленной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опубликованы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ГИР БО в разделе «О ресурсе»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представленная бухгалтерская (финансовая) отчетность не пройдет проверку на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контрольные соотношения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после ее представления организации придет уведомление через оператора электронного документооборота с кодом ошибки. Организация может представить скорректированную отчетность, при этом представленная ранее отчетность будет загружена в ресурс БФО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62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56" y="1266204"/>
            <a:ext cx="5116874" cy="350636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91" y="637819"/>
            <a:ext cx="8230690" cy="3238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Номер слайда 1"/>
          <p:cNvSpPr txBox="1">
            <a:spLocks/>
          </p:cNvSpPr>
          <p:nvPr/>
        </p:nvSpPr>
        <p:spPr>
          <a:xfrm>
            <a:off x="8388424" y="4597134"/>
            <a:ext cx="432047" cy="350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algn="r" defTabSz="816296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73275"/>
            <a:ext cx="94489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информация «Обратная связь»</a:t>
            </a:r>
            <a:endParaRPr lang="en-US" sz="15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547664" y="1224381"/>
            <a:ext cx="645728" cy="2418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54132" y="894940"/>
            <a:ext cx="35197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363282" y="637819"/>
            <a:ext cx="1280726" cy="3073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478" y="1093116"/>
            <a:ext cx="5133480" cy="12024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492" y="3367918"/>
            <a:ext cx="4822952" cy="151370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310504" y="1771869"/>
            <a:ext cx="35197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82093" y="3598960"/>
            <a:ext cx="35197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78" y="1838147"/>
            <a:ext cx="2495550" cy="3524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590136" y="4460316"/>
            <a:ext cx="35197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90136" y="3595831"/>
            <a:ext cx="35197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64" y="4474634"/>
            <a:ext cx="189547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64" y="3619673"/>
            <a:ext cx="1485900" cy="352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38" y="2342422"/>
            <a:ext cx="7848600" cy="342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36" y="3996300"/>
            <a:ext cx="2105025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62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301824" y="339502"/>
            <a:ext cx="8117308" cy="3744416"/>
          </a:xfrm>
        </p:spPr>
        <p:txBody>
          <a:bodyPr/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ФНС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еженедельно проводит мониторинг работы ТНО с обращениями, поступающими от компаний по вопросам функционирования ресурса и отражения сведений в ресурсе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ГИР БО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2020-2021 годы в целом по Российской Федерации поступило и рассмотрено 449 обращений ( за 2020 год – 292,  2021 год – 157).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работы с обращениями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ТНО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ФНС России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Новосибирской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сайт ФНС России на текущий момент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обращения (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2020 год -2, за 2021 - 1),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были рассмотрены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установленный срок.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 внимание! </a:t>
            </a:r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является способом представления скорректированной бухгалтерской (финансовой) отчетности.</a:t>
            </a:r>
            <a:endParaRPr lang="ru-RU" altLang="ru-RU" sz="1600" u="sng" cap="none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395536" y="3363838"/>
            <a:ext cx="3326060" cy="238390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027" tIns="39014" rIns="78027" bIns="39014" rtlCol="0" anchor="ctr"/>
          <a:lstStyle/>
          <a:p>
            <a:pPr defTabSz="1013469"/>
            <a:endParaRPr lang="ru-RU" sz="1200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19132" y="4443958"/>
            <a:ext cx="50405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noProof="0" dirty="0" smtClean="0">
                <a:solidFill>
                  <a:schemeClr val="bg1"/>
                </a:solidFill>
                <a:ea typeface="+mj-ea"/>
                <a:cs typeface="+mj-cs"/>
              </a:rPr>
              <a:t> </a:t>
            </a:r>
            <a:r>
              <a:rPr lang="ru-RU" sz="1900" b="1" noProof="0" dirty="0" smtClean="0">
                <a:solidFill>
                  <a:schemeClr val="bg1"/>
                </a:solidFill>
                <a:ea typeface="+mj-ea"/>
                <a:cs typeface="+mj-cs"/>
              </a:rPr>
              <a:t>12</a:t>
            </a:r>
            <a:endParaRPr kumimoji="0" lang="ru-RU" sz="19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210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504951"/>
            <a:ext cx="7920880" cy="3206749"/>
          </a:xfrm>
        </p:spPr>
        <p:txBody>
          <a:bodyPr/>
          <a:lstStyle/>
          <a:p>
            <a:pPr marL="570255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Цифровизацию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отчетностью.</a:t>
            </a:r>
          </a:p>
          <a:p>
            <a:pPr marL="570255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вляется общедоступным. </a:t>
            </a:r>
          </a:p>
          <a:p>
            <a:pPr marL="570255" indent="-285750">
              <a:buFont typeface="Wingdings" panose="05000000000000000000" pitchFamily="2" charset="2"/>
              <a:buChar char="Ø"/>
            </a:pP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упорядоченные сведения о БФО и об использовании самого ресурса, </a:t>
            </a:r>
            <a:b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 облегчает восприятие содержащейся в нем информации.</a:t>
            </a:r>
            <a:b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наполняемости в ближайшие 2-3 года и постоянной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актуализации, ресурс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ГИР БО станет более востребованным и используемым, с учетом повышения достоверности БФО.</a:t>
            </a:r>
            <a:b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627535"/>
            <a:ext cx="7548638" cy="648072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заключении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отметить, что ресурс ГИР БО реализует в себе: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059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55576" y="915566"/>
            <a:ext cx="7632700" cy="3206749"/>
          </a:xfrm>
        </p:spPr>
        <p:txBody>
          <a:bodyPr/>
          <a:lstStyle/>
          <a:p>
            <a:pPr lvl="3"/>
            <a:endParaRPr lang="ru-RU" altLang="ru-RU" sz="4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endParaRPr lang="ru-RU" alt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endParaRPr lang="ru-RU" altLang="ru-RU" sz="4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endParaRPr lang="ru-RU" alt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endParaRPr lang="ru-RU" altLang="ru-RU" sz="4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r>
              <a:rPr lang="ru-RU" alt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</a:t>
            </a:r>
            <a:r>
              <a:rPr lang="ru-RU" altLang="ru-RU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alt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en-US" alt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alt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73128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0295" y="267494"/>
            <a:ext cx="8023461" cy="644798"/>
          </a:xfrm>
        </p:spPr>
        <p:txBody>
          <a:bodyPr/>
          <a:lstStyle/>
          <a:p>
            <a:pPr algn="ctr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информационный ресурс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бухгалтерской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(финансовой) отчетности» </a:t>
            </a:r>
            <a:r>
              <a:rPr 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https://bo.nalog.ru</a:t>
            </a:r>
            <a:r>
              <a:rPr lang="en-US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8523927" y="4485811"/>
            <a:ext cx="288032" cy="35088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marL="0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417" y="989912"/>
            <a:ext cx="8502510" cy="3958101"/>
          </a:xfrm>
        </p:spPr>
        <p:txBody>
          <a:bodyPr/>
          <a:lstStyle/>
          <a:p>
            <a:pPr lvl="0" algn="just"/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Государственный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ресурс бухгалтерской (финансовой) отчетности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бухгалтерской (финансовой) отчетности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(далее – БФО) экономических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субъектов, обязанных составлять такую отчетность, а также аудиторских заключений о ней в случаях, если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БФО подлежит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обязательному аудиту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обязательного экземпляра отчетности в ФНС России освобождаются:</a:t>
            </a:r>
          </a:p>
          <a:p>
            <a:pPr marL="719138" lvl="0" indent="-184150" algn="just">
              <a:buFont typeface="Wingdings" panose="05000000000000000000" pitchFamily="2" charset="2"/>
              <a:buChar char="Ø"/>
            </a:pP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сферы;</a:t>
            </a:r>
          </a:p>
          <a:p>
            <a:pPr marL="719138" lvl="0" indent="-184150" algn="just">
              <a:buFont typeface="Wingdings" panose="05000000000000000000" pitchFamily="2" charset="2"/>
              <a:buChar char="Ø"/>
            </a:pP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Центральный банк Российской Федерации;</a:t>
            </a:r>
          </a:p>
          <a:p>
            <a:pPr marL="719138" lvl="0" indent="-184150" algn="just">
              <a:buFont typeface="Wingdings" panose="05000000000000000000" pitchFamily="2" charset="2"/>
              <a:buChar char="Ø"/>
            </a:pP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религиозные организации;</a:t>
            </a:r>
          </a:p>
          <a:p>
            <a:pPr marL="719138" lvl="0" indent="-184150" algn="just">
              <a:buFont typeface="Wingdings" panose="05000000000000000000" pitchFamily="2" charset="2"/>
              <a:buChar char="Ø"/>
            </a:pP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представляющие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БФО в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Центральный банк Российской Федерации;</a:t>
            </a:r>
          </a:p>
          <a:p>
            <a:pPr marL="719138" lvl="0" indent="-184150" algn="just">
              <a:buFont typeface="Wingdings" panose="05000000000000000000" pitchFamily="2" charset="2"/>
              <a:buChar char="Ø"/>
            </a:pP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годовая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БФО которых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сведения, отнесенные к государственной тайне в соответствии с законодательством Российской Федерации;</a:t>
            </a:r>
          </a:p>
          <a:p>
            <a:pPr marL="719138" lvl="0" indent="-184150" algn="just">
              <a:buFont typeface="Wingdings" panose="05000000000000000000" pitchFamily="2" charset="2"/>
              <a:buChar char="Ø"/>
            </a:pP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в случаях, установленных Правительством Российской Федерации.</a:t>
            </a:r>
          </a:p>
          <a:p>
            <a:pPr lvl="0" algn="just"/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ресурсе БФО не представляется последняя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БФО реорганизуемого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ликвидируемого юридического лица.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Z:\Мои документы\policem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98" y="274783"/>
            <a:ext cx="624837" cy="62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07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>
          <a:xfrm>
            <a:off x="8460432" y="4597134"/>
            <a:ext cx="432048" cy="35088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0199" y="194886"/>
            <a:ext cx="81307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 применение ресурса ГИР БО</a:t>
            </a:r>
            <a:endParaRPr lang="en-US" sz="13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0199" y="531523"/>
            <a:ext cx="784822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ресурса 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ГИР БО могут </a:t>
            </a:r>
            <a:r>
              <a:rPr lang="ru-RU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полезны:</a:t>
            </a:r>
          </a:p>
          <a:p>
            <a:pPr marL="180975" indent="-180975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Структурным подразделениям УФНС России по Новосибирской области и Инспекций ФНС России Новосибирской области по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направлениям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 как банкротство,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задолженность,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камеральный контроль 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контрольного блока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Wingdings" panose="05000000000000000000" pitchFamily="2" charset="2"/>
              <a:buChar char="Ø"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Арбитражным управляющим</a:t>
            </a:r>
          </a:p>
          <a:p>
            <a:pPr marL="174625" indent="-174625" algn="just">
              <a:buFont typeface="Wingdings" panose="05000000000000000000" pitchFamily="2" charset="2"/>
              <a:buChar char="Ø"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Саморегулируемым организациям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арбитражных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управляющих, аудиторов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Аналитическим компаниям, агентствам</a:t>
            </a:r>
          </a:p>
          <a:p>
            <a:pPr marL="174625" indent="-174625" algn="just">
              <a:buFont typeface="Wingdings" panose="05000000000000000000" pitchFamily="2" charset="2"/>
              <a:buChar char="Ø"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Налогоплательщикам при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самостоятельной оценки рисков, в части проверки контрагентов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минимизации налоговых рисков</a:t>
            </a:r>
          </a:p>
          <a:p>
            <a:pPr marL="174625" indent="-174625" algn="just">
              <a:buFont typeface="Wingdings" panose="05000000000000000000" pitchFamily="2" charset="2"/>
              <a:buChar char="Ø"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органам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исполнительной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власти, например,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Федеральной службой судебных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приставов, органам субъектов РФ и муниципальным образованиям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08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>
          <a:xfrm>
            <a:off x="8460432" y="4597134"/>
            <a:ext cx="432048" cy="35088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0199" y="196647"/>
            <a:ext cx="81307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Нормативно-правовое обеспечение</a:t>
            </a:r>
            <a:endParaRPr lang="en-US" sz="13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0198" y="843558"/>
            <a:ext cx="7920233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06.12.2011 402-ФЗ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бухгалтерском учете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28.11.2018 года № 444-ФЗ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Федеральный закон «О бухгалтерском учете»</a:t>
            </a:r>
          </a:p>
          <a:p>
            <a:pPr algn="just"/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Российской Федерации от 25.06.2019 №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811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случаях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размере и порядке взимания платы за предоставление информации, содержащейся в государственном информационном ресурсе бухгалтерской (финансовой) отчетности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ФНС России от 25.11.2019 № ММВ-7-1/586@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Административного регламента Федеральной налоговой службы предоставления государственной услуги по предоставлению информации, содержащейся в государственном информационном ресурсе бухгалтерской (финансовой) отчетности» (зарегистрирован Минюстом России 05.03.2020 рег. № 57680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основных нормативных документов на </a:t>
            </a:r>
            <a:r>
              <a:rPr lang="ru-RU" sz="15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сайте ФНС </a:t>
            </a:r>
            <a:r>
              <a:rPr lang="ru-RU" sz="15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России: 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https://bo.nalog.ru/about</a:t>
            </a:r>
            <a:endParaRPr lang="ru-RU" sz="15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buFont typeface="Wingdings" panose="05000000000000000000" pitchFamily="2" charset="2"/>
              <a:buChar char="Ø"/>
            </a:pPr>
            <a:endParaRPr lang="ru-RU" sz="15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Папка-планшет с галочками">
            <a:extLst>
              <a:ext uri="{FF2B5EF4-FFF2-40B4-BE49-F238E27FC236}">
                <a16:creationId xmlns="" xmlns:a16="http://schemas.microsoft.com/office/drawing/2014/main" id="{8B5763A0-A740-403B-98EA-D6047EBD1F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740352" y="412090"/>
            <a:ext cx="684076" cy="68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395535" y="267494"/>
            <a:ext cx="8512657" cy="1080120"/>
          </a:xfrm>
        </p:spPr>
        <p:txBody>
          <a:bodyPr/>
          <a:lstStyle/>
          <a:p>
            <a:pPr algn="ctr"/>
            <a:r>
              <a:rPr lang="ru-RU" alt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alt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2</a:t>
            </a:r>
            <a:r>
              <a:rPr lang="en-US" alt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8.11.201</a:t>
            </a:r>
            <a:r>
              <a:rPr lang="ru-RU" alt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en-US" alt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444-</a:t>
            </a:r>
            <a:r>
              <a:rPr lang="ru-RU" alt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</a:t>
            </a:r>
            <a:r>
              <a:rPr 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внесении изменений в </a:t>
            </a:r>
            <a:r>
              <a:rPr lang="ru-RU" alt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alt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бухгалтерском учете</a:t>
            </a:r>
            <a:r>
              <a:rPr lang="ru-RU" sz="2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2200" cap="none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395536" y="3363838"/>
            <a:ext cx="3326060" cy="238390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027" tIns="39014" rIns="78027" bIns="39014" rtlCol="0" anchor="ctr"/>
          <a:lstStyle/>
          <a:p>
            <a:pPr defTabSz="1013469"/>
            <a:endParaRPr lang="ru-RU" sz="1200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19132" y="4443958"/>
            <a:ext cx="50405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noProof="0" dirty="0" smtClean="0">
                <a:solidFill>
                  <a:schemeClr val="bg1"/>
                </a:solidFill>
                <a:ea typeface="+mj-ea"/>
                <a:cs typeface="+mj-cs"/>
              </a:rPr>
              <a:t> </a:t>
            </a:r>
            <a:r>
              <a:rPr lang="ru-RU" sz="1900" b="1" noProof="0" dirty="0" smtClean="0">
                <a:solidFill>
                  <a:schemeClr val="bg1"/>
                </a:solidFill>
                <a:ea typeface="+mj-ea"/>
                <a:cs typeface="+mj-cs"/>
              </a:rPr>
              <a:t>5</a:t>
            </a:r>
            <a:endParaRPr kumimoji="0" lang="ru-RU" sz="19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58207"/>
            <a:ext cx="813690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Статья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13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 дополнена положением, согласно которому бухгалтерская отчетность организации может быть составлена в виде электронного документа, подписанного электронной подписью;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ранее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отчетность считалась составленной только после подписания руководителем ее бумажного экземпляра.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Данная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силу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в отношении бухгалтерской отчетности организаций государственного сектора - со дня официального опубликования этого Федерального закона, то есть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28.11.2018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Статья 18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новой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редакции: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года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ФНС России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информационный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бухгалтерской отчетности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 внимание!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 силу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ст. 18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 № 402-ФЗ не обязана представлять годовую бухгалтерскую отчетность в налоговый орган, то она обязана это делать согласно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новому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подп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. 5.1 п. 1 ст. 23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371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395536" y="411510"/>
            <a:ext cx="8512656" cy="576064"/>
          </a:xfrm>
        </p:spPr>
        <p:txBody>
          <a:bodyPr/>
          <a:lstStyle/>
          <a:p>
            <a:pPr algn="ctr"/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форм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бухгалтерской отчетности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395536" y="3363838"/>
            <a:ext cx="3326060" cy="238390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027" tIns="39014" rIns="78027" bIns="39014" rtlCol="0" anchor="ctr"/>
          <a:lstStyle/>
          <a:p>
            <a:pPr defTabSz="1013469"/>
            <a:endParaRPr lang="ru-RU" sz="1200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19132" y="4443958"/>
            <a:ext cx="50405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noProof="0" dirty="0" smtClean="0">
                <a:solidFill>
                  <a:schemeClr val="bg1"/>
                </a:solidFill>
                <a:ea typeface="+mj-ea"/>
                <a:cs typeface="+mj-cs"/>
              </a:rPr>
              <a:t> </a:t>
            </a:r>
            <a:r>
              <a:rPr lang="ru-RU" sz="2100" b="1" noProof="0" dirty="0" smtClean="0">
                <a:solidFill>
                  <a:schemeClr val="bg1"/>
                </a:solidFill>
                <a:ea typeface="+mj-ea"/>
                <a:cs typeface="+mj-cs"/>
              </a:rPr>
              <a:t>6</a:t>
            </a:r>
            <a:endParaRPr kumimoji="0" lang="ru-RU" sz="19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136237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27 мая 2018 года вступили в силу поправки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Приказ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Минфина РФ от 02.07.2010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№66н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"О формах бухгалтерской отчетности организаций", внесенные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приказом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Минфина России от 6 марта 2018 г. № 41н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целевом использовании средств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форму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качестве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балансу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5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Приказ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Минфина России от 19.04.2019 № 61н внес изменения в формы бухгалтерской отчетности, утвержденные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Приказом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Минфина России от 02.07.2010 № 66н. Документ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силу 1 июня 2019 года.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формах отчетности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теперь указывается в соответствии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Общероссийским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классификатором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видов экономической деятельности ОКВЭД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т.е. ОКВЭД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заменен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действующий ОКВЭД 2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заполнении отчетности в млн рублей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(все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отчетности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указываются только в тыс. рублей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33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627534"/>
            <a:ext cx="7777236" cy="4084166"/>
          </a:xfrm>
        </p:spPr>
        <p:txBody>
          <a:bodyPr/>
          <a:lstStyle/>
          <a:p>
            <a:pPr marL="570255" indent="-28575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законом</a:t>
            </a:r>
            <a:r>
              <a:rPr lang="ru-RU" sz="1600" dirty="0" smtClean="0"/>
              <a:t>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2021 г. N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17-ФЗ (вступил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силу 7 марта 2021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года) установлено, что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2021 г. годовая бухгалтерская отчетность АО и ООО может быть утверждена решением общего собрания акционеров или общего собрания участников ООО в форме заочного голосования без проведения собрания (совместного присутствия акционеров или участников для обсуждения вопросов повестки дня и принятия решения по вопросам, поставленным на голосование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spcBef>
                <a:spcPts val="0"/>
              </a:spcBef>
            </a:pP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0255" indent="-28575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законом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29 декабря 2020 г. N 476-ФЗ внесено изменение в 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часть 1 статьи 5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закона "Об аудиторской деятельности", которая определяет случаи обязательного аудита бухгалтерской отчетности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организаций.</a:t>
            </a:r>
          </a:p>
          <a:p>
            <a:pPr algn="just">
              <a:spcBef>
                <a:spcPts val="0"/>
              </a:spcBef>
            </a:pP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зменился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лиц, отчетность которых 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подлежит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обязательному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аудиту</a:t>
            </a:r>
          </a:p>
          <a:p>
            <a:pPr algn="just">
              <a:spcBef>
                <a:spcPts val="0"/>
              </a:spcBef>
            </a:pP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(это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касается, к примеру, организаций, чьи доходы превысили 800 млн руб.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</a:p>
          <a:p>
            <a:pPr algn="just">
              <a:spcBef>
                <a:spcPts val="0"/>
              </a:spcBef>
            </a:pP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активы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 более 400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руб., ранее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пороговые значения были </a:t>
            </a:r>
            <a:endParaRPr 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400 млн.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руб. выручки и 60 млн руб.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активов). </a:t>
            </a: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spcBef>
                <a:spcPts val="0"/>
              </a:spcBef>
            </a:pP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207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0295" y="267494"/>
            <a:ext cx="8023461" cy="432048"/>
          </a:xfrm>
        </p:spPr>
        <p:txBody>
          <a:bodyPr/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и сроки представления  БФО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8523927" y="4485811"/>
            <a:ext cx="288032" cy="35088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marL="0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755362"/>
            <a:ext cx="8064896" cy="4104455"/>
          </a:xfrm>
        </p:spPr>
        <p:txBody>
          <a:bodyPr/>
          <a:lstStyle/>
          <a:p>
            <a:pPr marL="0" lvl="0" algn="just"/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введением ресурса БФО внесены следующие изменения в порядок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БФО:</a:t>
            </a:r>
            <a:endParaRPr lang="ru-RU" sz="1600" b="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представлять годовую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БФО только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ФНС России. </a:t>
            </a:r>
            <a:endParaRPr lang="ru-RU" sz="1600" b="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2020 года отчетность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сдается только в электронном виде. </a:t>
            </a:r>
            <a:endParaRPr lang="ru-RU" sz="1600" b="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конкретизированы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о порядке и сроках исправления ошибок в представленной бухгалтерской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отчетности.</a:t>
            </a:r>
          </a:p>
          <a:p>
            <a:pPr marL="0" lvl="0" algn="just"/>
            <a:endParaRPr lang="ru-RU" sz="1600" b="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algn="just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Обязательный экземпляр отчетности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позднее трех месяцев после окончания отчетного периода.</a:t>
            </a:r>
          </a:p>
          <a:p>
            <a:pPr marL="0" lvl="0" algn="just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Аудиторское заключение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виде электронного документа вместе с отчетностью либо в течение 10 рабочих дней со дня, следующего за датой аудиторского заключения, но не позднее 31 декабря года, следующего за отчетным годом.</a:t>
            </a:r>
          </a:p>
          <a:p>
            <a:pPr marL="0" lvl="0"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Исправленная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отчетность </a:t>
            </a:r>
            <a:r>
              <a:rPr lang="ru-RU" sz="16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позднее чем через 10 рабочих дней со дня, следующего за днем внесения самого исправления либо за днем утверждения годовой 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БФО.</a:t>
            </a:r>
            <a:endParaRPr lang="ru-RU" sz="1600" b="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algn="just"/>
            <a:endParaRPr lang="ru-RU" sz="1600" b="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03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763" y="62515"/>
            <a:ext cx="8413012" cy="767387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2E75B6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2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отчетность могут вноситься корректировки</a:t>
            </a:r>
            <a:r>
              <a:rPr lang="en-US" sz="2200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:</a:t>
            </a:r>
            <a:endParaRPr lang="ru-RU" sz="2200" dirty="0"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1763" y="805345"/>
            <a:ext cx="8413012" cy="37300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>
              <a:lnSpc>
                <a:spcPct val="120000"/>
              </a:lnSpc>
            </a:pPr>
            <a:endParaRPr lang="ru-RU" sz="27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marL="0" lvl="1"/>
            <a:endParaRPr lang="ru-RU" sz="2100" b="1" kern="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0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8508277" y="4489668"/>
            <a:ext cx="247054" cy="31433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7B62198-85D7-4CAB-9B4A-2FBA3DB5447B}" type="slidenum">
              <a:rPr lang="ru-RU" sz="1800" b="1" ker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ru-RU" sz="18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915566"/>
            <a:ext cx="7920880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для</a:t>
            </a:r>
            <a:r>
              <a:rPr lang="ru-RU" sz="1800" dirty="0" smtClean="0">
                <a:solidFill>
                  <a:srgbClr val="2E75B6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ООО</a:t>
            </a:r>
            <a:r>
              <a:rPr lang="ru-RU" sz="1800" dirty="0">
                <a:solidFill>
                  <a:srgbClr val="2E75B6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до</a:t>
            </a:r>
            <a:r>
              <a:rPr lang="ru-RU" sz="1800" dirty="0">
                <a:solidFill>
                  <a:srgbClr val="2E75B6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+ 10 рабочих дней* </a:t>
            </a:r>
            <a:r>
              <a:rPr lang="ru-RU" sz="1800" i="1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(пп.6 п. 2 ст. 33 и ст. 34 Федерального закона от 08.02.1998 №14-ФЗ) </a:t>
            </a:r>
            <a:endParaRPr lang="ru-RU" sz="1800" i="1" dirty="0" smtClean="0"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для</a:t>
            </a:r>
            <a:r>
              <a:rPr lang="ru-RU" sz="1800" dirty="0">
                <a:solidFill>
                  <a:srgbClr val="2E75B6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АО</a:t>
            </a:r>
            <a:r>
              <a:rPr lang="ru-RU" sz="1800" dirty="0">
                <a:solidFill>
                  <a:srgbClr val="2E75B6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до</a:t>
            </a:r>
            <a:r>
              <a:rPr lang="ru-RU" sz="1800" dirty="0">
                <a:solidFill>
                  <a:srgbClr val="2E75B6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+ 10 рабочих дней*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(п.1 ст. 47 и пп.11 п.1 ст. 48 Федерального закона от 26.12.1995 №208-ФЗ)</a:t>
            </a:r>
            <a:endParaRPr lang="ru-RU" sz="1800" i="1" dirty="0" smtClean="0"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остальные организации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до</a:t>
            </a:r>
            <a:r>
              <a:rPr lang="ru-RU" sz="1800" dirty="0">
                <a:solidFill>
                  <a:srgbClr val="2E75B6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31.12</a:t>
            </a:r>
          </a:p>
          <a:p>
            <a:pPr algn="just"/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Аудиторское заключение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можно сдать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вместе с отчетностью </a:t>
            </a:r>
          </a:p>
          <a:p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(для ООО до 30 апреля  и для АО до 30 июня) или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отдельно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через 10 рабочих дней после его получения, но не позднее 31 декабря.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3651870"/>
            <a:ext cx="79208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*</a:t>
            </a:r>
            <a:r>
              <a:rPr lang="ru-RU" b="1" i="1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Часть 5 статьи 18 Федерального закона «О бухгалтерском учете» в редакции Федеральных законов от 28.11.2018 № 444-ФЗ и от 26.07.2019 № 247-ФЗ</a:t>
            </a:r>
          </a:p>
        </p:txBody>
      </p:sp>
    </p:spTree>
    <p:extLst>
      <p:ext uri="{BB962C8B-B14F-4D97-AF65-F5344CB8AC3E}">
        <p14:creationId xmlns:p14="http://schemas.microsoft.com/office/powerpoint/2010/main" val="348554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5767</TotalTime>
  <Words>1551</Words>
  <Application>Microsoft Office PowerPoint</Application>
  <PresentationFormat>Экран (16:9)</PresentationFormat>
  <Paragraphs>143</Paragraphs>
  <Slides>14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Present_FNS2012_16-9</vt:lpstr>
      <vt:lpstr>  Практика ведения Государственного информационного ресурса  бухгалтерской (финансовой) отчетности  (ГИР БО) заместитель начальника отдела налогообложения юридических лиц Савинова Ева Викторовна</vt:lpstr>
      <vt:lpstr>         ИР «Государственный информационный ресурс  бухгалтерской (финансовой) отчетности» (https://bo.nalog.ru/)</vt:lpstr>
      <vt:lpstr>Презентация PowerPoint</vt:lpstr>
      <vt:lpstr>Презентация PowerPoint</vt:lpstr>
      <vt:lpstr>Федеральный закон от 28.11.2018 № 444-ФЗ   О внесении изменений в Федеральный закон «О бухгалтерском учете»</vt:lpstr>
      <vt:lpstr> Изменение форм бухгалтерской отчетности </vt:lpstr>
      <vt:lpstr>Презентация PowerPoint</vt:lpstr>
      <vt:lpstr>Порядок и сроки представления  БФО</vt:lpstr>
      <vt:lpstr>             В отчетность могут вноситься корректировки:</vt:lpstr>
      <vt:lpstr> Письмо ФНС России от 31.07.2019 № БА-4-1/15052@ «О контрольных соотношениях для проверки достоверности сведений бухгалтерской отчетности, которые будут находиться в государственном информационном ресурсе бухгалтерской отчетности и формах представляемых в налоговые органы начиная с отчетности за отчетный период 2019 года» </vt:lpstr>
      <vt:lpstr>Презентация PowerPoint</vt:lpstr>
      <vt:lpstr>        ФНС России еженедельно проводит мониторинг работы ТНО с обращениями, поступающими от компаний по вопросам функционирования ресурса и отражения сведений в ресурсе ГИР БО. За 2020-2021 годы в целом по Российской Федерации поступило и рассмотрено 449 обращений ( за 2020 год – 292,  2021 год – 157).          В части работы с обращениями в ТНО Управления ФНС России по Новосибирской области через сайт ФНС России на текущий момент поступило  3 обращения ( за 2020 год -2, за 2021 - 1), которые были рассмотрены в установленный срок.       Обратите внимание! Обращение не является способом представления скорректированной бухгалтерской (финансовой) отчетности.</vt:lpstr>
      <vt:lpstr>В заключении необходимо отметить, что ресурс ГИР БО реализует в себе: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Жигулин С.А.</dc:creator>
  <cp:lastModifiedBy>Савинова Ева Викторовна</cp:lastModifiedBy>
  <cp:revision>396</cp:revision>
  <cp:lastPrinted>2018-10-17T11:52:44Z</cp:lastPrinted>
  <dcterms:created xsi:type="dcterms:W3CDTF">2017-01-30T04:46:12Z</dcterms:created>
  <dcterms:modified xsi:type="dcterms:W3CDTF">2021-12-03T04:04:09Z</dcterms:modified>
</cp:coreProperties>
</file>