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6"/>
  </p:notesMasterIdLst>
  <p:sldIdLst>
    <p:sldId id="626" r:id="rId2"/>
    <p:sldId id="641" r:id="rId3"/>
    <p:sldId id="630" r:id="rId4"/>
    <p:sldId id="619" r:id="rId5"/>
    <p:sldId id="643" r:id="rId6"/>
    <p:sldId id="642" r:id="rId7"/>
    <p:sldId id="621" r:id="rId8"/>
    <p:sldId id="633" r:id="rId9"/>
    <p:sldId id="646" r:id="rId10"/>
    <p:sldId id="625" r:id="rId11"/>
    <p:sldId id="644" r:id="rId12"/>
    <p:sldId id="647" r:id="rId13"/>
    <p:sldId id="645" r:id="rId14"/>
    <p:sldId id="617" r:id="rId15"/>
  </p:sldIdLst>
  <p:sldSz cx="9144000" cy="5143500" type="screen16x9"/>
  <p:notesSz cx="6797675" cy="9874250"/>
  <p:defaultTextStyle>
    <a:defPPr>
      <a:defRPr lang="ru-RU"/>
    </a:defPPr>
    <a:lvl1pPr marL="0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2684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5349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8028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10710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13384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16071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18752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21421" algn="l" defTabSz="8053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 userDrawn="1">
          <p15:clr>
            <a:srgbClr val="A4A3A4"/>
          </p15:clr>
        </p15:guide>
        <p15:guide id="2" orient="horz" pos="1116" userDrawn="1">
          <p15:clr>
            <a:srgbClr val="A4A3A4"/>
          </p15:clr>
        </p15:guide>
        <p15:guide id="3" orient="horz" pos="348" userDrawn="1">
          <p15:clr>
            <a:srgbClr val="A4A3A4"/>
          </p15:clr>
        </p15:guide>
        <p15:guide id="4" orient="horz" pos="4470" userDrawn="1">
          <p15:clr>
            <a:srgbClr val="A4A3A4"/>
          </p15:clr>
        </p15:guide>
        <p15:guide id="5" pos="4234" userDrawn="1">
          <p15:clr>
            <a:srgbClr val="A4A3A4"/>
          </p15:clr>
        </p15:guide>
        <p15:guide id="6" pos="1041" userDrawn="1">
          <p15:clr>
            <a:srgbClr val="A4A3A4"/>
          </p15:clr>
        </p15:guide>
        <p15:guide id="7" pos="2293" userDrawn="1">
          <p15:clr>
            <a:srgbClr val="A4A3A4"/>
          </p15:clr>
        </p15:guide>
        <p15:guide id="8" pos="7557" userDrawn="1">
          <p15:clr>
            <a:srgbClr val="A4A3A4"/>
          </p15:clr>
        </p15:guide>
        <p15:guide id="9" pos="8117" userDrawn="1">
          <p15:clr>
            <a:srgbClr val="A4A3A4"/>
          </p15:clr>
        </p15:guide>
        <p15:guide id="10" pos="762" userDrawn="1">
          <p15:clr>
            <a:srgbClr val="A4A3A4"/>
          </p15:clr>
        </p15:guide>
        <p15:guide id="11" orient="horz" pos="2381" userDrawn="1">
          <p15:clr>
            <a:srgbClr val="A4A3A4"/>
          </p15:clr>
        </p15:guide>
        <p15:guide id="12" orient="horz" pos="657" userDrawn="1">
          <p15:clr>
            <a:srgbClr val="A4A3A4"/>
          </p15:clr>
        </p15:guide>
        <p15:guide id="13" orient="horz" pos="4422" userDrawn="1">
          <p15:clr>
            <a:srgbClr val="A4A3A4"/>
          </p15:clr>
        </p15:guide>
        <p15:guide id="14" pos="2296" userDrawn="1">
          <p15:clr>
            <a:srgbClr val="A4A3A4"/>
          </p15:clr>
        </p15:guide>
        <p15:guide id="15" pos="7541" userDrawn="1">
          <p15:clr>
            <a:srgbClr val="A4A3A4"/>
          </p15:clr>
        </p15:guide>
        <p15:guide id="16" pos="8111" userDrawn="1">
          <p15:clr>
            <a:srgbClr val="A4A3A4"/>
          </p15:clr>
        </p15:guide>
        <p15:guide id="17" pos="756" userDrawn="1">
          <p15:clr>
            <a:srgbClr val="A4A3A4"/>
          </p15:clr>
        </p15:guide>
        <p15:guide id="18" orient="horz" pos="975" userDrawn="1">
          <p15:clr>
            <a:srgbClr val="A4A3A4"/>
          </p15:clr>
        </p15:guide>
        <p15:guide id="19" orient="horz" pos="340" userDrawn="1">
          <p15:clr>
            <a:srgbClr val="A4A3A4"/>
          </p15:clr>
        </p15:guide>
        <p15:guide id="20" orient="horz" pos="4468" userDrawn="1">
          <p15:clr>
            <a:srgbClr val="A4A3A4"/>
          </p15:clr>
        </p15:guide>
        <p15:guide id="21" pos="4634" userDrawn="1">
          <p15:clr>
            <a:srgbClr val="A4A3A4"/>
          </p15:clr>
        </p15:guide>
        <p15:guide id="22" pos="7656" userDrawn="1">
          <p15:clr>
            <a:srgbClr val="A4A3A4"/>
          </p15:clr>
        </p15:guide>
        <p15:guide id="23" pos="75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2F527D"/>
    <a:srgbClr val="006BD6"/>
    <a:srgbClr val="336699"/>
    <a:srgbClr val="F68E38"/>
    <a:srgbClr val="FFFF66"/>
    <a:srgbClr val="FFFF99"/>
    <a:srgbClr val="FABF8E"/>
    <a:srgbClr val="6699CC"/>
    <a:srgbClr val="576E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43" autoAdjust="0"/>
    <p:restoredTop sz="98993" autoAdjust="0"/>
  </p:normalViewPr>
  <p:slideViewPr>
    <p:cSldViewPr showGuides="1">
      <p:cViewPr>
        <p:scale>
          <a:sx n="100" d="100"/>
          <a:sy n="100" d="100"/>
        </p:scale>
        <p:origin x="-1146" y="-438"/>
      </p:cViewPr>
      <p:guideLst>
        <p:guide orient="horz" pos="1620"/>
        <p:guide orient="horz" pos="759"/>
        <p:guide orient="horz" pos="237"/>
        <p:guide orient="horz" pos="3041"/>
        <p:guide orient="horz" pos="447"/>
        <p:guide orient="horz" pos="3008"/>
        <p:guide orient="horz" pos="663"/>
        <p:guide orient="horz" pos="231"/>
        <p:guide orient="horz" pos="3039"/>
        <p:guide pos="2880"/>
        <p:guide pos="708"/>
        <p:guide pos="1560"/>
        <p:guide pos="5140"/>
        <p:guide pos="5521"/>
        <p:guide pos="518"/>
        <p:guide pos="1561"/>
        <p:guide pos="5129"/>
        <p:guide pos="5517"/>
        <p:guide pos="514"/>
        <p:guide pos="3152"/>
        <p:guide pos="52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4E4D15-3809-4760-AC21-B9AA79F34E23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B33DA90-7947-48A7-85AE-B9941826F66C}">
      <dgm:prSet phldrT="[Текст]"/>
      <dgm:spPr>
        <a:solidFill>
          <a:srgbClr val="005AA9"/>
        </a:solidFill>
      </dgm:spPr>
      <dgm:t>
        <a:bodyPr/>
        <a:lstStyle/>
        <a:p>
          <a:r>
            <a:rPr lang="ru-RU" b="1" smtClean="0">
              <a:solidFill>
                <a:schemeClr val="bg1"/>
              </a:solidFill>
            </a:rPr>
            <a:t>ОФД</a:t>
          </a:r>
          <a:endParaRPr lang="ru-RU" b="1" dirty="0">
            <a:solidFill>
              <a:schemeClr val="bg1"/>
            </a:solidFill>
          </a:endParaRPr>
        </a:p>
      </dgm:t>
    </dgm:pt>
    <dgm:pt modelId="{6414E2A2-C039-46BF-AF1A-D81836E97D48}" type="parTrans" cxnId="{C7E6308E-5176-49F5-9061-F86586C5B01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9F1D5FD-0BD9-44BF-BC00-4DED25326170}" type="sibTrans" cxnId="{C7E6308E-5176-49F5-9061-F86586C5B01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F539975-6537-40A4-B624-B1582B212044}">
      <dgm:prSet phldrT="[Текст]"/>
      <dgm:spPr/>
      <dgm:t>
        <a:bodyPr/>
        <a:lstStyle/>
        <a:p>
          <a:r>
            <a:rPr lang="ru-RU" dirty="0" smtClean="0"/>
            <a:t>ФНС России выдано</a:t>
          </a:r>
        </a:p>
        <a:p>
          <a:r>
            <a:rPr lang="ru-RU" b="1" dirty="0" smtClean="0"/>
            <a:t>16  </a:t>
          </a:r>
          <a:r>
            <a:rPr lang="ru-RU" dirty="0" smtClean="0"/>
            <a:t>разрешений на обработку фискальных данных</a:t>
          </a:r>
          <a:endParaRPr lang="ru-RU" dirty="0"/>
        </a:p>
      </dgm:t>
    </dgm:pt>
    <dgm:pt modelId="{4D4AFD73-9051-4F29-A649-162C8467CD50}" type="parTrans" cxnId="{2CF307F9-4AB5-437E-95FF-737719ABE0FD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09CD5CAB-0450-4E99-9E4A-E3462589C6F3}" type="sibTrans" cxnId="{2CF307F9-4AB5-437E-95FF-737719ABE0FD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36E34A2-2CF8-47FA-AA90-EB0E4AAB9C9E}">
      <dgm:prSet phldrT="[Текст]"/>
      <dgm:spPr>
        <a:solidFill>
          <a:srgbClr val="005AA9"/>
        </a:solidFill>
      </dgm:spPr>
      <dgm:t>
        <a:bodyPr/>
        <a:lstStyle/>
        <a:p>
          <a:r>
            <a:rPr lang="ru-RU" b="1" smtClean="0">
              <a:solidFill>
                <a:schemeClr val="bg1"/>
              </a:solidFill>
            </a:rPr>
            <a:t>ККТ</a:t>
          </a:r>
          <a:endParaRPr lang="ru-RU" b="1" dirty="0">
            <a:solidFill>
              <a:schemeClr val="bg1"/>
            </a:solidFill>
          </a:endParaRPr>
        </a:p>
      </dgm:t>
    </dgm:pt>
    <dgm:pt modelId="{687BCAED-B94E-4B7B-A142-E1EF544EA7B8}" type="parTrans" cxnId="{451D0473-A0C2-4A6B-B8B3-ABD213236E8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092EDA4-889C-4EDF-AE45-85AD4A8B3853}" type="sibTrans" cxnId="{451D0473-A0C2-4A6B-B8B3-ABD213236E8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E87ABEB6-220A-41C6-BC9F-A575DCBF29CD}">
      <dgm:prSet phldrT="[Текст]"/>
      <dgm:spPr/>
      <dgm:t>
        <a:bodyPr/>
        <a:lstStyle/>
        <a:p>
          <a:r>
            <a:rPr lang="ru-RU" dirty="0" smtClean="0"/>
            <a:t>ФНС России включено в реестр ККТ </a:t>
          </a:r>
          <a:r>
            <a:rPr lang="ru-RU" b="1" dirty="0" smtClean="0"/>
            <a:t>214</a:t>
          </a:r>
          <a:r>
            <a:rPr lang="ru-RU" dirty="0" smtClean="0"/>
            <a:t> моделей ККТ,       от </a:t>
          </a:r>
          <a:r>
            <a:rPr lang="ru-RU" b="1" dirty="0" smtClean="0"/>
            <a:t>65 </a:t>
          </a:r>
          <a:r>
            <a:rPr lang="ru-RU" dirty="0" smtClean="0"/>
            <a:t>производителей ККТ. </a:t>
          </a:r>
          <a:endParaRPr lang="ru-RU" dirty="0"/>
        </a:p>
      </dgm:t>
    </dgm:pt>
    <dgm:pt modelId="{6ED588E5-5A36-4E65-B75B-872C8BE63C2F}" type="parTrans" cxnId="{573D1EBD-D382-48CB-A49B-A718FB25B025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0931F62E-28B5-466B-9337-FD9B6EBBB2C0}" type="sibTrans" cxnId="{573D1EBD-D382-48CB-A49B-A718FB25B025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55512975-5F32-4C9B-B154-661D1FB45227}">
      <dgm:prSet phldrT="[Текст]"/>
      <dgm:spPr>
        <a:solidFill>
          <a:srgbClr val="005AA9"/>
        </a:solidFill>
      </dgm:spPr>
      <dgm:t>
        <a:bodyPr/>
        <a:lstStyle/>
        <a:p>
          <a:r>
            <a:rPr lang="ru-RU" b="1" smtClean="0">
              <a:solidFill>
                <a:schemeClr val="bg1"/>
              </a:solidFill>
            </a:rPr>
            <a:t>ЮЛ и ИП</a:t>
          </a:r>
          <a:endParaRPr lang="ru-RU" b="1" dirty="0">
            <a:solidFill>
              <a:schemeClr val="bg1"/>
            </a:solidFill>
          </a:endParaRPr>
        </a:p>
      </dgm:t>
    </dgm:pt>
    <dgm:pt modelId="{B1F89DE4-5851-4897-BF4A-E1DEDD03E9C0}" type="parTrans" cxnId="{C99A4318-567B-47BB-A47F-68C31D84B5D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12E47D8B-CBF1-42ED-A71F-4BF1EABBD015}" type="sibTrans" cxnId="{C99A4318-567B-47BB-A47F-68C31D84B5D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E187A12-4893-4AAF-801B-44D8D15336CA}">
      <dgm:prSet phldrT="[Текст]"/>
      <dgm:spPr/>
      <dgm:t>
        <a:bodyPr/>
        <a:lstStyle/>
        <a:p>
          <a:r>
            <a:rPr lang="ru-RU" dirty="0" smtClean="0"/>
            <a:t>ФНС России зарегистрировала</a:t>
          </a:r>
        </a:p>
        <a:p>
          <a:r>
            <a:rPr lang="ru-RU" b="1" dirty="0" smtClean="0"/>
            <a:t>Более 3,6 млн. </a:t>
          </a:r>
          <a:r>
            <a:rPr lang="ru-RU" dirty="0" smtClean="0"/>
            <a:t>экземпляров ККТ </a:t>
          </a:r>
        </a:p>
      </dgm:t>
    </dgm:pt>
    <dgm:pt modelId="{DA5F8DB9-23F2-4120-9535-B9F29D833B19}" type="parTrans" cxnId="{3DDFD6B6-3794-4C91-A80E-53966FD6FAF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6A39BFF-D5FA-4A08-BD41-0C3B02E1340B}" type="sibTrans" cxnId="{3DDFD6B6-3794-4C91-A80E-53966FD6FAF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969410A-B98E-4E82-BD31-CA7B1415DBAB}">
      <dgm:prSet/>
      <dgm:spPr>
        <a:solidFill>
          <a:srgbClr val="005AA9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>
              <a:solidFill>
                <a:schemeClr val="bg1"/>
              </a:solidFill>
            </a:rPr>
            <a:t>ФН</a:t>
          </a:r>
          <a:endParaRPr lang="ru-RU" dirty="0">
            <a:solidFill>
              <a:schemeClr val="bg1"/>
            </a:solidFill>
          </a:endParaRPr>
        </a:p>
      </dgm:t>
    </dgm:pt>
    <dgm:pt modelId="{A406DD0E-E848-49EC-9DA3-753AB143FD2F}" type="parTrans" cxnId="{E3D9ED9A-6504-412A-A65F-11A3BD32EC2A}">
      <dgm:prSet/>
      <dgm:spPr/>
      <dgm:t>
        <a:bodyPr/>
        <a:lstStyle/>
        <a:p>
          <a:endParaRPr lang="ru-RU"/>
        </a:p>
      </dgm:t>
    </dgm:pt>
    <dgm:pt modelId="{9604EBDD-4CD5-48DE-A778-C9E63F93FC77}" type="sibTrans" cxnId="{E3D9ED9A-6504-412A-A65F-11A3BD32EC2A}">
      <dgm:prSet/>
      <dgm:spPr/>
      <dgm:t>
        <a:bodyPr/>
        <a:lstStyle/>
        <a:p>
          <a:endParaRPr lang="ru-RU"/>
        </a:p>
      </dgm:t>
    </dgm:pt>
    <dgm:pt modelId="{0CA8C45D-1567-42D5-95F3-43E0923A72C5}">
      <dgm:prSet/>
      <dgm:spPr/>
      <dgm:t>
        <a:bodyPr/>
        <a:lstStyle/>
        <a:p>
          <a:r>
            <a:rPr lang="ru-RU" dirty="0" smtClean="0"/>
            <a:t>ФНС России включено в реестр ФН</a:t>
          </a:r>
        </a:p>
        <a:p>
          <a:r>
            <a:rPr lang="ru-RU" b="1" dirty="0" smtClean="0"/>
            <a:t>8</a:t>
          </a:r>
          <a:r>
            <a:rPr lang="ru-RU" dirty="0" smtClean="0"/>
            <a:t> моделей ФН, на 13 месяцев; на 15 месяцев</a:t>
          </a:r>
          <a:r>
            <a:rPr lang="en-US" dirty="0" smtClean="0"/>
            <a:t>;</a:t>
          </a:r>
          <a:r>
            <a:rPr lang="ru-RU" dirty="0" smtClean="0"/>
            <a:t> на 36 месяцев. </a:t>
          </a:r>
          <a:endParaRPr lang="ru-RU" dirty="0"/>
        </a:p>
      </dgm:t>
    </dgm:pt>
    <dgm:pt modelId="{DA3DDED2-83A5-4120-8398-0F157C404E05}" type="parTrans" cxnId="{7BE7FC68-B879-4008-8792-C6BA5DEC122A}">
      <dgm:prSet/>
      <dgm:spPr/>
      <dgm:t>
        <a:bodyPr/>
        <a:lstStyle/>
        <a:p>
          <a:endParaRPr lang="ru-RU"/>
        </a:p>
      </dgm:t>
    </dgm:pt>
    <dgm:pt modelId="{03F548E6-01CA-41DF-8BC1-327CB53985ED}" type="sibTrans" cxnId="{7BE7FC68-B879-4008-8792-C6BA5DEC122A}">
      <dgm:prSet/>
      <dgm:spPr/>
      <dgm:t>
        <a:bodyPr/>
        <a:lstStyle/>
        <a:p>
          <a:endParaRPr lang="ru-RU"/>
        </a:p>
      </dgm:t>
    </dgm:pt>
    <dgm:pt modelId="{BD3D6D96-61FB-4DF6-A162-4EF192EE59C7}" type="pres">
      <dgm:prSet presAssocID="{1D4E4D15-3809-4760-AC21-B9AA79F34E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999D51-0D82-40A6-A818-4E03AB367E82}" type="pres">
      <dgm:prSet presAssocID="{4B33DA90-7947-48A7-85AE-B9941826F66C}" presName="composite" presStyleCnt="0"/>
      <dgm:spPr/>
      <dgm:t>
        <a:bodyPr/>
        <a:lstStyle/>
        <a:p>
          <a:endParaRPr lang="ru-RU"/>
        </a:p>
      </dgm:t>
    </dgm:pt>
    <dgm:pt modelId="{8DC77BA1-B8D7-45AD-8F9E-7D7071F1BB2E}" type="pres">
      <dgm:prSet presAssocID="{4B33DA90-7947-48A7-85AE-B9941826F66C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5D3B5F-0A5D-452E-A6D6-10867A8A6809}" type="pres">
      <dgm:prSet presAssocID="{4B33DA90-7947-48A7-85AE-B9941826F66C}" presName="desTx" presStyleLbl="alignAccFollowNode1" presStyleIdx="0" presStyleCnt="4" custLinFactNeighborX="1713" custLinFactNeighborY="1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CEFC18-77A6-4D7D-BABF-B3207D3C487E}" type="pres">
      <dgm:prSet presAssocID="{79F1D5FD-0BD9-44BF-BC00-4DED25326170}" presName="space" presStyleCnt="0"/>
      <dgm:spPr/>
      <dgm:t>
        <a:bodyPr/>
        <a:lstStyle/>
        <a:p>
          <a:endParaRPr lang="ru-RU"/>
        </a:p>
      </dgm:t>
    </dgm:pt>
    <dgm:pt modelId="{5C1A378B-8E28-4957-8226-F2AA8550AEB7}" type="pres">
      <dgm:prSet presAssocID="{C36E34A2-2CF8-47FA-AA90-EB0E4AAB9C9E}" presName="composite" presStyleCnt="0"/>
      <dgm:spPr/>
      <dgm:t>
        <a:bodyPr/>
        <a:lstStyle/>
        <a:p>
          <a:endParaRPr lang="ru-RU"/>
        </a:p>
      </dgm:t>
    </dgm:pt>
    <dgm:pt modelId="{36C13105-1E61-4C05-A4D2-F7C66B354E7A}" type="pres">
      <dgm:prSet presAssocID="{C36E34A2-2CF8-47FA-AA90-EB0E4AAB9C9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9C902-7164-4E64-A265-53199E6680F1}" type="pres">
      <dgm:prSet presAssocID="{C36E34A2-2CF8-47FA-AA90-EB0E4AAB9C9E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C0A50A-E1C1-46D7-9F89-85326F5DB4D6}" type="pres">
      <dgm:prSet presAssocID="{C092EDA4-889C-4EDF-AE45-85AD4A8B3853}" presName="space" presStyleCnt="0"/>
      <dgm:spPr/>
      <dgm:t>
        <a:bodyPr/>
        <a:lstStyle/>
        <a:p>
          <a:endParaRPr lang="ru-RU"/>
        </a:p>
      </dgm:t>
    </dgm:pt>
    <dgm:pt modelId="{2CC96BD8-0D8F-4502-A061-26300CA4C9D9}" type="pres">
      <dgm:prSet presAssocID="{4969410A-B98E-4E82-BD31-CA7B1415DBAB}" presName="composite" presStyleCnt="0"/>
      <dgm:spPr/>
      <dgm:t>
        <a:bodyPr/>
        <a:lstStyle/>
        <a:p>
          <a:endParaRPr lang="ru-RU"/>
        </a:p>
      </dgm:t>
    </dgm:pt>
    <dgm:pt modelId="{62B81058-29F6-457A-8EA5-5E97740D27B2}" type="pres">
      <dgm:prSet presAssocID="{4969410A-B98E-4E82-BD31-CA7B1415DBA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8AC41-F4B4-4F6E-8755-B5686E5D5498}" type="pres">
      <dgm:prSet presAssocID="{4969410A-B98E-4E82-BD31-CA7B1415DBAB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3F4046-26D3-4323-8A84-CC9DDEB09836}" type="pres">
      <dgm:prSet presAssocID="{9604EBDD-4CD5-48DE-A778-C9E63F93FC77}" presName="space" presStyleCnt="0"/>
      <dgm:spPr/>
      <dgm:t>
        <a:bodyPr/>
        <a:lstStyle/>
        <a:p>
          <a:endParaRPr lang="ru-RU"/>
        </a:p>
      </dgm:t>
    </dgm:pt>
    <dgm:pt modelId="{981B34ED-1F9C-4363-8556-8903BD08A76E}" type="pres">
      <dgm:prSet presAssocID="{55512975-5F32-4C9B-B154-661D1FB45227}" presName="composite" presStyleCnt="0"/>
      <dgm:spPr/>
      <dgm:t>
        <a:bodyPr/>
        <a:lstStyle/>
        <a:p>
          <a:endParaRPr lang="ru-RU"/>
        </a:p>
      </dgm:t>
    </dgm:pt>
    <dgm:pt modelId="{D36584B3-BF71-4544-B3D7-62E8FCCECBD4}" type="pres">
      <dgm:prSet presAssocID="{55512975-5F32-4C9B-B154-661D1FB45227}" presName="parTx" presStyleLbl="alignNode1" presStyleIdx="3" presStyleCnt="4" custScaleY="14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AF6992-D832-4A90-BB98-51CCA84DF9EC}" type="pres">
      <dgm:prSet presAssocID="{55512975-5F32-4C9B-B154-661D1FB45227}" presName="desTx" presStyleLbl="alignAccFollowNode1" presStyleIdx="3" presStyleCnt="4" custScaleY="99412" custLinFactNeighborX="-213" custLinFactNeighborY="-1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3CCDFE-8574-4BE6-83FF-0613B241DF66}" type="presOf" srcId="{E87ABEB6-220A-41C6-BC9F-A575DCBF29CD}" destId="{C1F9C902-7164-4E64-A265-53199E6680F1}" srcOrd="0" destOrd="0" presId="urn:microsoft.com/office/officeart/2005/8/layout/hList1"/>
    <dgm:cxn modelId="{B244C3DA-E896-4631-AA9C-CF9CE6EB850D}" type="presOf" srcId="{1D4E4D15-3809-4760-AC21-B9AA79F34E23}" destId="{BD3D6D96-61FB-4DF6-A162-4EF192EE59C7}" srcOrd="0" destOrd="0" presId="urn:microsoft.com/office/officeart/2005/8/layout/hList1"/>
    <dgm:cxn modelId="{7BE7FC68-B879-4008-8792-C6BA5DEC122A}" srcId="{4969410A-B98E-4E82-BD31-CA7B1415DBAB}" destId="{0CA8C45D-1567-42D5-95F3-43E0923A72C5}" srcOrd="0" destOrd="0" parTransId="{DA3DDED2-83A5-4120-8398-0F157C404E05}" sibTransId="{03F548E6-01CA-41DF-8BC1-327CB53985ED}"/>
    <dgm:cxn modelId="{451D0473-A0C2-4A6B-B8B3-ABD213236E87}" srcId="{1D4E4D15-3809-4760-AC21-B9AA79F34E23}" destId="{C36E34A2-2CF8-47FA-AA90-EB0E4AAB9C9E}" srcOrd="1" destOrd="0" parTransId="{687BCAED-B94E-4B7B-A142-E1EF544EA7B8}" sibTransId="{C092EDA4-889C-4EDF-AE45-85AD4A8B3853}"/>
    <dgm:cxn modelId="{C99A4318-567B-47BB-A47F-68C31D84B5D7}" srcId="{1D4E4D15-3809-4760-AC21-B9AA79F34E23}" destId="{55512975-5F32-4C9B-B154-661D1FB45227}" srcOrd="3" destOrd="0" parTransId="{B1F89DE4-5851-4897-BF4A-E1DEDD03E9C0}" sibTransId="{12E47D8B-CBF1-42ED-A71F-4BF1EABBD015}"/>
    <dgm:cxn modelId="{C7E6308E-5176-49F5-9061-F86586C5B01A}" srcId="{1D4E4D15-3809-4760-AC21-B9AA79F34E23}" destId="{4B33DA90-7947-48A7-85AE-B9941826F66C}" srcOrd="0" destOrd="0" parTransId="{6414E2A2-C039-46BF-AF1A-D81836E97D48}" sibTransId="{79F1D5FD-0BD9-44BF-BC00-4DED25326170}"/>
    <dgm:cxn modelId="{BB222EB5-FA47-433D-9D39-4DD8957B321C}" type="presOf" srcId="{9F539975-6537-40A4-B624-B1582B212044}" destId="{0F5D3B5F-0A5D-452E-A6D6-10867A8A6809}" srcOrd="0" destOrd="0" presId="urn:microsoft.com/office/officeart/2005/8/layout/hList1"/>
    <dgm:cxn modelId="{C673F224-7269-4692-B2FF-D92EC0C35D6F}" type="presOf" srcId="{9E187A12-4893-4AAF-801B-44D8D15336CA}" destId="{72AF6992-D832-4A90-BB98-51CCA84DF9EC}" srcOrd="0" destOrd="0" presId="urn:microsoft.com/office/officeart/2005/8/layout/hList1"/>
    <dgm:cxn modelId="{573D1EBD-D382-48CB-A49B-A718FB25B025}" srcId="{C36E34A2-2CF8-47FA-AA90-EB0E4AAB9C9E}" destId="{E87ABEB6-220A-41C6-BC9F-A575DCBF29CD}" srcOrd="0" destOrd="0" parTransId="{6ED588E5-5A36-4E65-B75B-872C8BE63C2F}" sibTransId="{0931F62E-28B5-466B-9337-FD9B6EBBB2C0}"/>
    <dgm:cxn modelId="{D8D8454D-A5E4-4826-8E55-1BB23F22DCE5}" type="presOf" srcId="{0CA8C45D-1567-42D5-95F3-43E0923A72C5}" destId="{1878AC41-F4B4-4F6E-8755-B5686E5D5498}" srcOrd="0" destOrd="0" presId="urn:microsoft.com/office/officeart/2005/8/layout/hList1"/>
    <dgm:cxn modelId="{E3D9ED9A-6504-412A-A65F-11A3BD32EC2A}" srcId="{1D4E4D15-3809-4760-AC21-B9AA79F34E23}" destId="{4969410A-B98E-4E82-BD31-CA7B1415DBAB}" srcOrd="2" destOrd="0" parTransId="{A406DD0E-E848-49EC-9DA3-753AB143FD2F}" sibTransId="{9604EBDD-4CD5-48DE-A778-C9E63F93FC77}"/>
    <dgm:cxn modelId="{3DDFD6B6-3794-4C91-A80E-53966FD6FAFA}" srcId="{55512975-5F32-4C9B-B154-661D1FB45227}" destId="{9E187A12-4893-4AAF-801B-44D8D15336CA}" srcOrd="0" destOrd="0" parTransId="{DA5F8DB9-23F2-4120-9535-B9F29D833B19}" sibTransId="{96A39BFF-D5FA-4A08-BD41-0C3B02E1340B}"/>
    <dgm:cxn modelId="{816C95CA-CC0F-48A7-8A9A-55AD60CDC86B}" type="presOf" srcId="{55512975-5F32-4C9B-B154-661D1FB45227}" destId="{D36584B3-BF71-4544-B3D7-62E8FCCECBD4}" srcOrd="0" destOrd="0" presId="urn:microsoft.com/office/officeart/2005/8/layout/hList1"/>
    <dgm:cxn modelId="{14D434B6-F0E2-456E-8F3D-4B6A839713C3}" type="presOf" srcId="{4B33DA90-7947-48A7-85AE-B9941826F66C}" destId="{8DC77BA1-B8D7-45AD-8F9E-7D7071F1BB2E}" srcOrd="0" destOrd="0" presId="urn:microsoft.com/office/officeart/2005/8/layout/hList1"/>
    <dgm:cxn modelId="{2640E6F4-57C6-4DF1-8C40-16A837771EC3}" type="presOf" srcId="{C36E34A2-2CF8-47FA-AA90-EB0E4AAB9C9E}" destId="{36C13105-1E61-4C05-A4D2-F7C66B354E7A}" srcOrd="0" destOrd="0" presId="urn:microsoft.com/office/officeart/2005/8/layout/hList1"/>
    <dgm:cxn modelId="{2CF307F9-4AB5-437E-95FF-737719ABE0FD}" srcId="{4B33DA90-7947-48A7-85AE-B9941826F66C}" destId="{9F539975-6537-40A4-B624-B1582B212044}" srcOrd="0" destOrd="0" parTransId="{4D4AFD73-9051-4F29-A649-162C8467CD50}" sibTransId="{09CD5CAB-0450-4E99-9E4A-E3462589C6F3}"/>
    <dgm:cxn modelId="{EAE5020B-DBC4-49E7-8EBB-FA045A642594}" type="presOf" srcId="{4969410A-B98E-4E82-BD31-CA7B1415DBAB}" destId="{62B81058-29F6-457A-8EA5-5E97740D27B2}" srcOrd="0" destOrd="0" presId="urn:microsoft.com/office/officeart/2005/8/layout/hList1"/>
    <dgm:cxn modelId="{DDEACD12-426E-4027-BC31-9D5F958ADB83}" type="presParOf" srcId="{BD3D6D96-61FB-4DF6-A162-4EF192EE59C7}" destId="{44999D51-0D82-40A6-A818-4E03AB367E82}" srcOrd="0" destOrd="0" presId="urn:microsoft.com/office/officeart/2005/8/layout/hList1"/>
    <dgm:cxn modelId="{C4218420-A5E2-4548-BA28-B8282A01CAAC}" type="presParOf" srcId="{44999D51-0D82-40A6-A818-4E03AB367E82}" destId="{8DC77BA1-B8D7-45AD-8F9E-7D7071F1BB2E}" srcOrd="0" destOrd="0" presId="urn:microsoft.com/office/officeart/2005/8/layout/hList1"/>
    <dgm:cxn modelId="{C85BC17B-3628-4B8D-9932-768B01887CAA}" type="presParOf" srcId="{44999D51-0D82-40A6-A818-4E03AB367E82}" destId="{0F5D3B5F-0A5D-452E-A6D6-10867A8A6809}" srcOrd="1" destOrd="0" presId="urn:microsoft.com/office/officeart/2005/8/layout/hList1"/>
    <dgm:cxn modelId="{4C2FC8E7-5236-41A0-8F00-FFAF999B60B5}" type="presParOf" srcId="{BD3D6D96-61FB-4DF6-A162-4EF192EE59C7}" destId="{C1CEFC18-77A6-4D7D-BABF-B3207D3C487E}" srcOrd="1" destOrd="0" presId="urn:microsoft.com/office/officeart/2005/8/layout/hList1"/>
    <dgm:cxn modelId="{C72F3B08-1B2A-4FBC-95EE-D4AE4D8321B5}" type="presParOf" srcId="{BD3D6D96-61FB-4DF6-A162-4EF192EE59C7}" destId="{5C1A378B-8E28-4957-8226-F2AA8550AEB7}" srcOrd="2" destOrd="0" presId="urn:microsoft.com/office/officeart/2005/8/layout/hList1"/>
    <dgm:cxn modelId="{4507F81A-1C0D-4EB6-B18F-31B55B7E1C4D}" type="presParOf" srcId="{5C1A378B-8E28-4957-8226-F2AA8550AEB7}" destId="{36C13105-1E61-4C05-A4D2-F7C66B354E7A}" srcOrd="0" destOrd="0" presId="urn:microsoft.com/office/officeart/2005/8/layout/hList1"/>
    <dgm:cxn modelId="{FFC14EFD-F5C7-408F-84F7-3D7026E4FBDC}" type="presParOf" srcId="{5C1A378B-8E28-4957-8226-F2AA8550AEB7}" destId="{C1F9C902-7164-4E64-A265-53199E6680F1}" srcOrd="1" destOrd="0" presId="urn:microsoft.com/office/officeart/2005/8/layout/hList1"/>
    <dgm:cxn modelId="{30A6EBCF-B0E1-4C66-B2DE-A8712A3DE0D3}" type="presParOf" srcId="{BD3D6D96-61FB-4DF6-A162-4EF192EE59C7}" destId="{9CC0A50A-E1C1-46D7-9F89-85326F5DB4D6}" srcOrd="3" destOrd="0" presId="urn:microsoft.com/office/officeart/2005/8/layout/hList1"/>
    <dgm:cxn modelId="{71401B43-54F9-44CC-AD78-EA1404D00886}" type="presParOf" srcId="{BD3D6D96-61FB-4DF6-A162-4EF192EE59C7}" destId="{2CC96BD8-0D8F-4502-A061-26300CA4C9D9}" srcOrd="4" destOrd="0" presId="urn:microsoft.com/office/officeart/2005/8/layout/hList1"/>
    <dgm:cxn modelId="{F6A0BE32-077E-460E-8850-A7DA86E856E7}" type="presParOf" srcId="{2CC96BD8-0D8F-4502-A061-26300CA4C9D9}" destId="{62B81058-29F6-457A-8EA5-5E97740D27B2}" srcOrd="0" destOrd="0" presId="urn:microsoft.com/office/officeart/2005/8/layout/hList1"/>
    <dgm:cxn modelId="{C43CDE95-A9FA-4C66-93B5-E551D4373C49}" type="presParOf" srcId="{2CC96BD8-0D8F-4502-A061-26300CA4C9D9}" destId="{1878AC41-F4B4-4F6E-8755-B5686E5D5498}" srcOrd="1" destOrd="0" presId="urn:microsoft.com/office/officeart/2005/8/layout/hList1"/>
    <dgm:cxn modelId="{519BEF54-9B23-4360-84FF-0DF0349287BA}" type="presParOf" srcId="{BD3D6D96-61FB-4DF6-A162-4EF192EE59C7}" destId="{BE3F4046-26D3-4323-8A84-CC9DDEB09836}" srcOrd="5" destOrd="0" presId="urn:microsoft.com/office/officeart/2005/8/layout/hList1"/>
    <dgm:cxn modelId="{E833FC65-B39C-4A8C-B074-C466128AB909}" type="presParOf" srcId="{BD3D6D96-61FB-4DF6-A162-4EF192EE59C7}" destId="{981B34ED-1F9C-4363-8556-8903BD08A76E}" srcOrd="6" destOrd="0" presId="urn:microsoft.com/office/officeart/2005/8/layout/hList1"/>
    <dgm:cxn modelId="{FAA0251D-2F3F-468A-940C-C5C1BBC579AC}" type="presParOf" srcId="{981B34ED-1F9C-4363-8556-8903BD08A76E}" destId="{D36584B3-BF71-4544-B3D7-62E8FCCECBD4}" srcOrd="0" destOrd="0" presId="urn:microsoft.com/office/officeart/2005/8/layout/hList1"/>
    <dgm:cxn modelId="{39169611-CA35-45E2-A297-9260624E8EF5}" type="presParOf" srcId="{981B34ED-1F9C-4363-8556-8903BD08A76E}" destId="{72AF6992-D832-4A90-BB98-51CCA84DF9E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24B296-AE85-41E4-8B74-7B3F89D5CB9E}" type="doc">
      <dgm:prSet loTypeId="urn:microsoft.com/office/officeart/2005/8/layout/lProcess2" loCatId="list" qsTypeId="urn:microsoft.com/office/officeart/2005/8/quickstyle/3d1" qsCatId="3D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BA8E4F52-1A5E-4326-BA87-7EE9953E0853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4">
                  <a:lumMod val="50000"/>
                </a:schemeClr>
              </a:solidFill>
            </a:rPr>
            <a:t>ККТ не применяется, документ не выдается</a:t>
          </a:r>
          <a:endParaRPr lang="ru-RU" sz="1600" b="1" dirty="0">
            <a:solidFill>
              <a:schemeClr val="accent4">
                <a:lumMod val="50000"/>
              </a:schemeClr>
            </a:solidFill>
          </a:endParaRPr>
        </a:p>
      </dgm:t>
    </dgm:pt>
    <dgm:pt modelId="{739DFA75-F56B-46C3-A183-764B4A70F17D}" type="parTrans" cxnId="{41C0925C-A0CA-438A-8658-3FDE8DB6F2B4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F9EA8E06-107D-4A8E-98EF-77F410497539}" type="sibTrans" cxnId="{41C0925C-A0CA-438A-8658-3FDE8DB6F2B4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242998E4-5EDD-44C8-93AF-CD35DFC86AE5}">
      <dgm:prSet phldrT="[Текст]" custT="1"/>
      <dgm:spPr/>
      <dgm:t>
        <a:bodyPr/>
        <a:lstStyle/>
        <a:p>
          <a:r>
            <a:rPr lang="ru-RU" sz="1200" smtClean="0"/>
            <a:t>При осуществлении видов деятельности  и оказании услуг, указанных в законе</a:t>
          </a:r>
          <a:endParaRPr lang="ru-RU" sz="1200" dirty="0"/>
        </a:p>
      </dgm:t>
    </dgm:pt>
    <dgm:pt modelId="{07B72D98-E690-461B-A304-718604DF2F64}" type="parTrans" cxnId="{D6D5E01C-F0C4-4AB9-A45E-C6FFDF3178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B91B2D07-DAB0-4F31-8DD4-18FBFA1222AE}" type="sibTrans" cxnId="{D6D5E01C-F0C4-4AB9-A45E-C6FFDF3178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0678920A-EFE8-4F50-9B2F-8984D090877F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dirty="0" smtClean="0">
              <a:solidFill>
                <a:srgbClr val="FFFFFF"/>
              </a:solidFill>
            </a:rPr>
            <a:t>Кредитными организациями</a:t>
          </a:r>
          <a:endParaRPr lang="ru-RU" sz="1200" dirty="0">
            <a:solidFill>
              <a:srgbClr val="FFFFFF"/>
            </a:solidFill>
          </a:endParaRPr>
        </a:p>
      </dgm:t>
    </dgm:pt>
    <dgm:pt modelId="{1BC6009F-05D2-491D-81BF-18F96FC40ED1}" type="parTrans" cxnId="{F9BDB37F-12DD-4FB9-A260-0B46735D6385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ECE8FD92-3251-4925-BB25-8B368470DBA8}" type="sibTrans" cxnId="{F9BDB37F-12DD-4FB9-A260-0B46735D6385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FB31943B-F951-4A62-ADFA-FB052AD9532A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4">
                  <a:lumMod val="50000"/>
                </a:schemeClr>
              </a:solidFill>
            </a:rPr>
            <a:t>ККТ не применяется, но документ выдается </a:t>
          </a:r>
          <a:endParaRPr lang="ru-RU" sz="1600" b="1" dirty="0">
            <a:solidFill>
              <a:schemeClr val="accent4">
                <a:lumMod val="50000"/>
              </a:schemeClr>
            </a:solidFill>
          </a:endParaRPr>
        </a:p>
      </dgm:t>
    </dgm:pt>
    <dgm:pt modelId="{7E758925-EC69-4BF8-9564-7897B7126E88}" type="parTrans" cxnId="{0A9E688A-FB7C-49A9-B3B0-1176C9847F0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FC0FFEFE-AE7D-43BD-ADC9-BC16486BA7E0}" type="sibTrans" cxnId="{0A9E688A-FB7C-49A9-B3B0-1176C9847F0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EFBCD57B-2795-413E-A912-A3B63DF5A017}">
      <dgm:prSet phldrT="[Текст]" custT="1"/>
      <dgm:spPr/>
      <dgm:t>
        <a:bodyPr/>
        <a:lstStyle/>
        <a:p>
          <a:r>
            <a:rPr lang="ru-RU" sz="1400" dirty="0" smtClean="0"/>
            <a:t>В отдаленных или труднодоступных местностях (за исключением городов, районных центров, ПГТ) по требованию покупателя выдается документ, подтверждающий расчет </a:t>
          </a:r>
          <a:endParaRPr lang="ru-RU" sz="1400" dirty="0"/>
        </a:p>
      </dgm:t>
    </dgm:pt>
    <dgm:pt modelId="{E51D37CE-DC27-412C-A4E9-D37907E89D0F}" type="parTrans" cxnId="{C10C7199-C26F-414E-9A5C-18F7B4327A7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39976551-82AD-4567-864B-9C2F104B6512}" type="sibTrans" cxnId="{C10C7199-C26F-414E-9A5C-18F7B4327A7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917E71A4-D24D-494C-8FC6-AD5B39475EE8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4">
                  <a:lumMod val="50000"/>
                </a:schemeClr>
              </a:solidFill>
            </a:rPr>
            <a:t>ККТ применяется, но с ограничениями</a:t>
          </a:r>
          <a:endParaRPr lang="ru-RU" sz="1600" b="1" dirty="0">
            <a:solidFill>
              <a:schemeClr val="accent4">
                <a:lumMod val="50000"/>
              </a:schemeClr>
            </a:solidFill>
          </a:endParaRPr>
        </a:p>
      </dgm:t>
    </dgm:pt>
    <dgm:pt modelId="{BCE1465C-4FA4-42D1-A6DC-6CA76B181937}" type="parTrans" cxnId="{62EDF6D2-CF4C-48D2-8DDD-3805D2E6726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993556F3-4B96-4013-B37E-1B7957274F3C}" type="sibTrans" cxnId="{62EDF6D2-CF4C-48D2-8DDD-3805D2E6726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48C6F344-C727-42AD-9A6B-E091C198A235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smtClean="0">
              <a:solidFill>
                <a:srgbClr val="FFFFFF"/>
              </a:solidFill>
            </a:rPr>
            <a:t>В отдаленных от сетей связи местностях ККТ применяется в режиме без передачи фискальных документов</a:t>
          </a:r>
          <a:endParaRPr lang="ru-RU" sz="1200" dirty="0">
            <a:solidFill>
              <a:srgbClr val="FFFFFF"/>
            </a:solidFill>
          </a:endParaRPr>
        </a:p>
      </dgm:t>
    </dgm:pt>
    <dgm:pt modelId="{7BBF9709-FE11-4B5A-8BEC-30F5CCAF3C36}" type="parTrans" cxnId="{A22C5AA7-2CE0-47CD-88A5-B5093276A38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004E4199-445E-49F8-8390-FD8DB8F17E05}" type="sibTrans" cxnId="{A22C5AA7-2CE0-47CD-88A5-B5093276A38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55792E26-12CC-4D40-9462-C44716AB0465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dirty="0" smtClean="0">
              <a:solidFill>
                <a:srgbClr val="FFFFFF"/>
              </a:solidFill>
            </a:rPr>
            <a:t>При безналичных расчетах  в сети Интернет чек или БСО не печатается, а направляется покупателю в электронной форме</a:t>
          </a:r>
          <a:endParaRPr lang="ru-RU" sz="1200" dirty="0">
            <a:solidFill>
              <a:srgbClr val="FFFFFF"/>
            </a:solidFill>
          </a:endParaRPr>
        </a:p>
      </dgm:t>
    </dgm:pt>
    <dgm:pt modelId="{9A41F77D-6B6D-412C-ABF7-B4313D1DBE02}" type="parTrans" cxnId="{7A1AACD8-7735-4156-A617-E15F376C871E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450ECAC0-F7D5-4E3A-BA4E-CFF8A909F4B7}" type="sibTrans" cxnId="{7A1AACD8-7735-4156-A617-E15F376C871E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BC85D1E8-D1F7-4BBC-B2C5-41989D2B3000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dirty="0" smtClean="0">
              <a:solidFill>
                <a:srgbClr val="FFFFFF"/>
              </a:solidFill>
            </a:rPr>
            <a:t>При расчетах с использованием ЭСП без его предъявления между организациями и ИП</a:t>
          </a:r>
          <a:endParaRPr lang="ru-RU" sz="1200" dirty="0">
            <a:solidFill>
              <a:srgbClr val="FFFFFF"/>
            </a:solidFill>
          </a:endParaRPr>
        </a:p>
      </dgm:t>
    </dgm:pt>
    <dgm:pt modelId="{0C70BE65-2DF1-48D8-9AC1-E5A9D447D4CD}" type="parTrans" cxnId="{1398B4C9-18F8-4EB4-B02B-009CE4D7EB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E4C5AF6B-C52A-4140-B582-1DD4C93D49B7}" type="sibTrans" cxnId="{1398B4C9-18F8-4EB4-B02B-009CE4D7EB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26FFBB3D-CC4C-4EBB-BC08-C21C9499B37F}" type="pres">
      <dgm:prSet presAssocID="{9824B296-AE85-41E4-8B74-7B3F89D5CB9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73BCB9-0A1E-49C1-835A-F8BCA59B057A}" type="pres">
      <dgm:prSet presAssocID="{BA8E4F52-1A5E-4326-BA87-7EE9953E0853}" presName="compNode" presStyleCnt="0"/>
      <dgm:spPr/>
    </dgm:pt>
    <dgm:pt modelId="{81761E7C-705A-4F45-A355-1F481186CB2C}" type="pres">
      <dgm:prSet presAssocID="{BA8E4F52-1A5E-4326-BA87-7EE9953E0853}" presName="aNode" presStyleLbl="bgShp" presStyleIdx="0" presStyleCnt="3"/>
      <dgm:spPr/>
      <dgm:t>
        <a:bodyPr/>
        <a:lstStyle/>
        <a:p>
          <a:endParaRPr lang="ru-RU"/>
        </a:p>
      </dgm:t>
    </dgm:pt>
    <dgm:pt modelId="{44DA1F45-68DB-4711-8E20-A05369631935}" type="pres">
      <dgm:prSet presAssocID="{BA8E4F52-1A5E-4326-BA87-7EE9953E0853}" presName="textNode" presStyleLbl="bgShp" presStyleIdx="0" presStyleCnt="3"/>
      <dgm:spPr/>
      <dgm:t>
        <a:bodyPr/>
        <a:lstStyle/>
        <a:p>
          <a:endParaRPr lang="ru-RU"/>
        </a:p>
      </dgm:t>
    </dgm:pt>
    <dgm:pt modelId="{E1EFD628-4543-455B-8994-CBB71854F645}" type="pres">
      <dgm:prSet presAssocID="{BA8E4F52-1A5E-4326-BA87-7EE9953E0853}" presName="compChildNode" presStyleCnt="0"/>
      <dgm:spPr/>
    </dgm:pt>
    <dgm:pt modelId="{4008DD56-D02C-4D6F-910E-300D4184224F}" type="pres">
      <dgm:prSet presAssocID="{BA8E4F52-1A5E-4326-BA87-7EE9953E0853}" presName="theInnerList" presStyleCnt="0"/>
      <dgm:spPr/>
    </dgm:pt>
    <dgm:pt modelId="{7C6B217A-316D-4FBC-A186-B42D366F63FE}" type="pres">
      <dgm:prSet presAssocID="{242998E4-5EDD-44C8-93AF-CD35DFC86AE5}" presName="childNode" presStyleLbl="node1" presStyleIdx="0" presStyleCnt="6" custLinFactNeighborX="-3231" custLinFactNeighborY="-13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2582EE-F2D1-4F9E-80B7-8F6CC457B66C}" type="pres">
      <dgm:prSet presAssocID="{242998E4-5EDD-44C8-93AF-CD35DFC86AE5}" presName="aSpace2" presStyleCnt="0"/>
      <dgm:spPr/>
    </dgm:pt>
    <dgm:pt modelId="{1E37CF67-C879-40BC-B2A8-1E810652D131}" type="pres">
      <dgm:prSet presAssocID="{0678920A-EFE8-4F50-9B2F-8984D090877F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646875-07A4-4222-BF29-EA8F49F3E68D}" type="pres">
      <dgm:prSet presAssocID="{0678920A-EFE8-4F50-9B2F-8984D090877F}" presName="aSpace2" presStyleCnt="0"/>
      <dgm:spPr/>
    </dgm:pt>
    <dgm:pt modelId="{89D5711F-C1AF-4723-9984-899470BF5E09}" type="pres">
      <dgm:prSet presAssocID="{BC85D1E8-D1F7-4BBC-B2C5-41989D2B3000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244170-F77C-4F15-826E-75E197FB13D8}" type="pres">
      <dgm:prSet presAssocID="{BA8E4F52-1A5E-4326-BA87-7EE9953E0853}" presName="aSpace" presStyleCnt="0"/>
      <dgm:spPr/>
    </dgm:pt>
    <dgm:pt modelId="{7F775442-8BA1-465E-B1FD-57C2B79879FF}" type="pres">
      <dgm:prSet presAssocID="{FB31943B-F951-4A62-ADFA-FB052AD9532A}" presName="compNode" presStyleCnt="0"/>
      <dgm:spPr/>
    </dgm:pt>
    <dgm:pt modelId="{06BC0A6B-474B-44C4-9563-611F8E49DAD1}" type="pres">
      <dgm:prSet presAssocID="{FB31943B-F951-4A62-ADFA-FB052AD9532A}" presName="aNode" presStyleLbl="bgShp" presStyleIdx="1" presStyleCnt="3"/>
      <dgm:spPr/>
      <dgm:t>
        <a:bodyPr/>
        <a:lstStyle/>
        <a:p>
          <a:endParaRPr lang="ru-RU"/>
        </a:p>
      </dgm:t>
    </dgm:pt>
    <dgm:pt modelId="{8D2181CC-EA85-468E-B2DA-4C97F55D4C43}" type="pres">
      <dgm:prSet presAssocID="{FB31943B-F951-4A62-ADFA-FB052AD9532A}" presName="textNode" presStyleLbl="bgShp" presStyleIdx="1" presStyleCnt="3"/>
      <dgm:spPr/>
      <dgm:t>
        <a:bodyPr/>
        <a:lstStyle/>
        <a:p>
          <a:endParaRPr lang="ru-RU"/>
        </a:p>
      </dgm:t>
    </dgm:pt>
    <dgm:pt modelId="{7F3165DA-F42A-45F4-978B-CE5C4B2EC4C2}" type="pres">
      <dgm:prSet presAssocID="{FB31943B-F951-4A62-ADFA-FB052AD9532A}" presName="compChildNode" presStyleCnt="0"/>
      <dgm:spPr/>
    </dgm:pt>
    <dgm:pt modelId="{E76053BE-7734-49F3-8EA8-3D342A5CA1C6}" type="pres">
      <dgm:prSet presAssocID="{FB31943B-F951-4A62-ADFA-FB052AD9532A}" presName="theInnerList" presStyleCnt="0"/>
      <dgm:spPr/>
    </dgm:pt>
    <dgm:pt modelId="{5A6BC811-4FE7-4BD0-844E-EA20CFD902D2}" type="pres">
      <dgm:prSet presAssocID="{EFBCD57B-2795-413E-A912-A3B63DF5A017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DCCFAF-1CED-460B-9CAC-BFB46A8A37D9}" type="pres">
      <dgm:prSet presAssocID="{FB31943B-F951-4A62-ADFA-FB052AD9532A}" presName="aSpace" presStyleCnt="0"/>
      <dgm:spPr/>
    </dgm:pt>
    <dgm:pt modelId="{62347BD1-29B8-406A-8CA3-0808C1F9475B}" type="pres">
      <dgm:prSet presAssocID="{917E71A4-D24D-494C-8FC6-AD5B39475EE8}" presName="compNode" presStyleCnt="0"/>
      <dgm:spPr/>
    </dgm:pt>
    <dgm:pt modelId="{5E257BB2-E90A-4CFC-B87D-47CF217610CE}" type="pres">
      <dgm:prSet presAssocID="{917E71A4-D24D-494C-8FC6-AD5B39475EE8}" presName="aNode" presStyleLbl="bgShp" presStyleIdx="2" presStyleCnt="3"/>
      <dgm:spPr/>
      <dgm:t>
        <a:bodyPr/>
        <a:lstStyle/>
        <a:p>
          <a:endParaRPr lang="ru-RU"/>
        </a:p>
      </dgm:t>
    </dgm:pt>
    <dgm:pt modelId="{0A44690B-0C67-41B8-99CD-E1F02276B777}" type="pres">
      <dgm:prSet presAssocID="{917E71A4-D24D-494C-8FC6-AD5B39475EE8}" presName="textNode" presStyleLbl="bgShp" presStyleIdx="2" presStyleCnt="3"/>
      <dgm:spPr/>
      <dgm:t>
        <a:bodyPr/>
        <a:lstStyle/>
        <a:p>
          <a:endParaRPr lang="ru-RU"/>
        </a:p>
      </dgm:t>
    </dgm:pt>
    <dgm:pt modelId="{59A57C67-E226-4B17-94C0-005F87D74525}" type="pres">
      <dgm:prSet presAssocID="{917E71A4-D24D-494C-8FC6-AD5B39475EE8}" presName="compChildNode" presStyleCnt="0"/>
      <dgm:spPr/>
    </dgm:pt>
    <dgm:pt modelId="{1DB5F017-F32B-4A2C-A60C-3425BA084152}" type="pres">
      <dgm:prSet presAssocID="{917E71A4-D24D-494C-8FC6-AD5B39475EE8}" presName="theInnerList" presStyleCnt="0"/>
      <dgm:spPr/>
    </dgm:pt>
    <dgm:pt modelId="{203D88BD-1358-49AB-A95D-476C530A2EE8}" type="pres">
      <dgm:prSet presAssocID="{48C6F344-C727-42AD-9A6B-E091C198A235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E8F31B-8D37-4A4C-8EC2-562E2CA4A0C1}" type="pres">
      <dgm:prSet presAssocID="{48C6F344-C727-42AD-9A6B-E091C198A235}" presName="aSpace2" presStyleCnt="0"/>
      <dgm:spPr/>
    </dgm:pt>
    <dgm:pt modelId="{69246FB1-5442-4894-B295-8DA24E7E29A0}" type="pres">
      <dgm:prSet presAssocID="{55792E26-12CC-4D40-9462-C44716AB0465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EDF6D2-CF4C-48D2-8DDD-3805D2E67269}" srcId="{9824B296-AE85-41E4-8B74-7B3F89D5CB9E}" destId="{917E71A4-D24D-494C-8FC6-AD5B39475EE8}" srcOrd="2" destOrd="0" parTransId="{BCE1465C-4FA4-42D1-A6DC-6CA76B181937}" sibTransId="{993556F3-4B96-4013-B37E-1B7957274F3C}"/>
    <dgm:cxn modelId="{B66C5708-8B43-4843-A98A-60C79F46A02C}" type="presOf" srcId="{0678920A-EFE8-4F50-9B2F-8984D090877F}" destId="{1E37CF67-C879-40BC-B2A8-1E810652D131}" srcOrd="0" destOrd="0" presId="urn:microsoft.com/office/officeart/2005/8/layout/lProcess2"/>
    <dgm:cxn modelId="{A22C5AA7-2CE0-47CD-88A5-B5093276A389}" srcId="{917E71A4-D24D-494C-8FC6-AD5B39475EE8}" destId="{48C6F344-C727-42AD-9A6B-E091C198A235}" srcOrd="0" destOrd="0" parTransId="{7BBF9709-FE11-4B5A-8BEC-30F5CCAF3C36}" sibTransId="{004E4199-445E-49F8-8390-FD8DB8F17E05}"/>
    <dgm:cxn modelId="{B0306ADA-F4A8-43AD-A1D1-A928F7717D26}" type="presOf" srcId="{EFBCD57B-2795-413E-A912-A3B63DF5A017}" destId="{5A6BC811-4FE7-4BD0-844E-EA20CFD902D2}" srcOrd="0" destOrd="0" presId="urn:microsoft.com/office/officeart/2005/8/layout/lProcess2"/>
    <dgm:cxn modelId="{450E84AA-6DBF-49BE-BF4C-4306D5CE5498}" type="presOf" srcId="{917E71A4-D24D-494C-8FC6-AD5B39475EE8}" destId="{0A44690B-0C67-41B8-99CD-E1F02276B777}" srcOrd="1" destOrd="0" presId="urn:microsoft.com/office/officeart/2005/8/layout/lProcess2"/>
    <dgm:cxn modelId="{2D6AA743-DE40-46B7-A9B9-BBD37A2D1390}" type="presOf" srcId="{9824B296-AE85-41E4-8B74-7B3F89D5CB9E}" destId="{26FFBB3D-CC4C-4EBB-BC08-C21C9499B37F}" srcOrd="0" destOrd="0" presId="urn:microsoft.com/office/officeart/2005/8/layout/lProcess2"/>
    <dgm:cxn modelId="{577368B5-24F0-4AA5-B670-C234ACF7F6DF}" type="presOf" srcId="{FB31943B-F951-4A62-ADFA-FB052AD9532A}" destId="{8D2181CC-EA85-468E-B2DA-4C97F55D4C43}" srcOrd="1" destOrd="0" presId="urn:microsoft.com/office/officeart/2005/8/layout/lProcess2"/>
    <dgm:cxn modelId="{DBCAC466-2669-4C50-AD61-FADE9895D2E0}" type="presOf" srcId="{FB31943B-F951-4A62-ADFA-FB052AD9532A}" destId="{06BC0A6B-474B-44C4-9563-611F8E49DAD1}" srcOrd="0" destOrd="0" presId="urn:microsoft.com/office/officeart/2005/8/layout/lProcess2"/>
    <dgm:cxn modelId="{F9BDB37F-12DD-4FB9-A260-0B46735D6385}" srcId="{BA8E4F52-1A5E-4326-BA87-7EE9953E0853}" destId="{0678920A-EFE8-4F50-9B2F-8984D090877F}" srcOrd="1" destOrd="0" parTransId="{1BC6009F-05D2-491D-81BF-18F96FC40ED1}" sibTransId="{ECE8FD92-3251-4925-BB25-8B368470DBA8}"/>
    <dgm:cxn modelId="{63143A39-5FED-49CF-8E1A-955F0E3BB8FE}" type="presOf" srcId="{48C6F344-C727-42AD-9A6B-E091C198A235}" destId="{203D88BD-1358-49AB-A95D-476C530A2EE8}" srcOrd="0" destOrd="0" presId="urn:microsoft.com/office/officeart/2005/8/layout/lProcess2"/>
    <dgm:cxn modelId="{BA6C8D7E-158C-4922-BB04-2AFDDA002D30}" type="presOf" srcId="{242998E4-5EDD-44C8-93AF-CD35DFC86AE5}" destId="{7C6B217A-316D-4FBC-A186-B42D366F63FE}" srcOrd="0" destOrd="0" presId="urn:microsoft.com/office/officeart/2005/8/layout/lProcess2"/>
    <dgm:cxn modelId="{67EA28AE-B45D-4DC1-921B-5ED6A9C2889E}" type="presOf" srcId="{BA8E4F52-1A5E-4326-BA87-7EE9953E0853}" destId="{44DA1F45-68DB-4711-8E20-A05369631935}" srcOrd="1" destOrd="0" presId="urn:microsoft.com/office/officeart/2005/8/layout/lProcess2"/>
    <dgm:cxn modelId="{41697B7A-2CC3-4AC0-9281-E5B6A226BEC6}" type="presOf" srcId="{BC85D1E8-D1F7-4BBC-B2C5-41989D2B3000}" destId="{89D5711F-C1AF-4723-9984-899470BF5E09}" srcOrd="0" destOrd="0" presId="urn:microsoft.com/office/officeart/2005/8/layout/lProcess2"/>
    <dgm:cxn modelId="{88350F18-593D-4F22-80F9-B7643C818D11}" type="presOf" srcId="{BA8E4F52-1A5E-4326-BA87-7EE9953E0853}" destId="{81761E7C-705A-4F45-A355-1F481186CB2C}" srcOrd="0" destOrd="0" presId="urn:microsoft.com/office/officeart/2005/8/layout/lProcess2"/>
    <dgm:cxn modelId="{C10C7199-C26F-414E-9A5C-18F7B4327A72}" srcId="{FB31943B-F951-4A62-ADFA-FB052AD9532A}" destId="{EFBCD57B-2795-413E-A912-A3B63DF5A017}" srcOrd="0" destOrd="0" parTransId="{E51D37CE-DC27-412C-A4E9-D37907E89D0F}" sibTransId="{39976551-82AD-4567-864B-9C2F104B6512}"/>
    <dgm:cxn modelId="{0A9E688A-FB7C-49A9-B3B0-1176C9847F02}" srcId="{9824B296-AE85-41E4-8B74-7B3F89D5CB9E}" destId="{FB31943B-F951-4A62-ADFA-FB052AD9532A}" srcOrd="1" destOrd="0" parTransId="{7E758925-EC69-4BF8-9564-7897B7126E88}" sibTransId="{FC0FFEFE-AE7D-43BD-ADC9-BC16486BA7E0}"/>
    <dgm:cxn modelId="{B1FAB5D5-8F46-42B4-B001-8D9AFF84336B}" type="presOf" srcId="{55792E26-12CC-4D40-9462-C44716AB0465}" destId="{69246FB1-5442-4894-B295-8DA24E7E29A0}" srcOrd="0" destOrd="0" presId="urn:microsoft.com/office/officeart/2005/8/layout/lProcess2"/>
    <dgm:cxn modelId="{1398B4C9-18F8-4EB4-B02B-009CE4D7EBC8}" srcId="{BA8E4F52-1A5E-4326-BA87-7EE9953E0853}" destId="{BC85D1E8-D1F7-4BBC-B2C5-41989D2B3000}" srcOrd="2" destOrd="0" parTransId="{0C70BE65-2DF1-48D8-9AC1-E5A9D447D4CD}" sibTransId="{E4C5AF6B-C52A-4140-B582-1DD4C93D49B7}"/>
    <dgm:cxn modelId="{D6D5E01C-F0C4-4AB9-A45E-C6FFDF3178C8}" srcId="{BA8E4F52-1A5E-4326-BA87-7EE9953E0853}" destId="{242998E4-5EDD-44C8-93AF-CD35DFC86AE5}" srcOrd="0" destOrd="0" parTransId="{07B72D98-E690-461B-A304-718604DF2F64}" sibTransId="{B91B2D07-DAB0-4F31-8DD4-18FBFA1222AE}"/>
    <dgm:cxn modelId="{41C0925C-A0CA-438A-8658-3FDE8DB6F2B4}" srcId="{9824B296-AE85-41E4-8B74-7B3F89D5CB9E}" destId="{BA8E4F52-1A5E-4326-BA87-7EE9953E0853}" srcOrd="0" destOrd="0" parTransId="{739DFA75-F56B-46C3-A183-764B4A70F17D}" sibTransId="{F9EA8E06-107D-4A8E-98EF-77F410497539}"/>
    <dgm:cxn modelId="{3385CE40-1166-44A5-9B48-7B307F64F75F}" type="presOf" srcId="{917E71A4-D24D-494C-8FC6-AD5B39475EE8}" destId="{5E257BB2-E90A-4CFC-B87D-47CF217610CE}" srcOrd="0" destOrd="0" presId="urn:microsoft.com/office/officeart/2005/8/layout/lProcess2"/>
    <dgm:cxn modelId="{7A1AACD8-7735-4156-A617-E15F376C871E}" srcId="{917E71A4-D24D-494C-8FC6-AD5B39475EE8}" destId="{55792E26-12CC-4D40-9462-C44716AB0465}" srcOrd="1" destOrd="0" parTransId="{9A41F77D-6B6D-412C-ABF7-B4313D1DBE02}" sibTransId="{450ECAC0-F7D5-4E3A-BA4E-CFF8A909F4B7}"/>
    <dgm:cxn modelId="{FAF53F60-D9F8-439D-88BB-E51E5C49FF3E}" type="presParOf" srcId="{26FFBB3D-CC4C-4EBB-BC08-C21C9499B37F}" destId="{6A73BCB9-0A1E-49C1-835A-F8BCA59B057A}" srcOrd="0" destOrd="0" presId="urn:microsoft.com/office/officeart/2005/8/layout/lProcess2"/>
    <dgm:cxn modelId="{292361CA-B8C8-4A3B-AB89-906397F98523}" type="presParOf" srcId="{6A73BCB9-0A1E-49C1-835A-F8BCA59B057A}" destId="{81761E7C-705A-4F45-A355-1F481186CB2C}" srcOrd="0" destOrd="0" presId="urn:microsoft.com/office/officeart/2005/8/layout/lProcess2"/>
    <dgm:cxn modelId="{26DC8ABA-5BB5-41DD-9B0F-35FA65B57A9A}" type="presParOf" srcId="{6A73BCB9-0A1E-49C1-835A-F8BCA59B057A}" destId="{44DA1F45-68DB-4711-8E20-A05369631935}" srcOrd="1" destOrd="0" presId="urn:microsoft.com/office/officeart/2005/8/layout/lProcess2"/>
    <dgm:cxn modelId="{011CE0A7-9874-4819-89D6-A4CDED73599C}" type="presParOf" srcId="{6A73BCB9-0A1E-49C1-835A-F8BCA59B057A}" destId="{E1EFD628-4543-455B-8994-CBB71854F645}" srcOrd="2" destOrd="0" presId="urn:microsoft.com/office/officeart/2005/8/layout/lProcess2"/>
    <dgm:cxn modelId="{F57E1659-A0B9-40A6-9EF6-0DD2D7F2AC05}" type="presParOf" srcId="{E1EFD628-4543-455B-8994-CBB71854F645}" destId="{4008DD56-D02C-4D6F-910E-300D4184224F}" srcOrd="0" destOrd="0" presId="urn:microsoft.com/office/officeart/2005/8/layout/lProcess2"/>
    <dgm:cxn modelId="{45E5A94C-3E4D-4F1A-AD57-3EB00CA23A7F}" type="presParOf" srcId="{4008DD56-D02C-4D6F-910E-300D4184224F}" destId="{7C6B217A-316D-4FBC-A186-B42D366F63FE}" srcOrd="0" destOrd="0" presId="urn:microsoft.com/office/officeart/2005/8/layout/lProcess2"/>
    <dgm:cxn modelId="{5F876EE2-5D0A-45A2-88EE-BD8D57220102}" type="presParOf" srcId="{4008DD56-D02C-4D6F-910E-300D4184224F}" destId="{7B2582EE-F2D1-4F9E-80B7-8F6CC457B66C}" srcOrd="1" destOrd="0" presId="urn:microsoft.com/office/officeart/2005/8/layout/lProcess2"/>
    <dgm:cxn modelId="{881CEBCD-E730-460D-A029-1CB73B0C1D26}" type="presParOf" srcId="{4008DD56-D02C-4D6F-910E-300D4184224F}" destId="{1E37CF67-C879-40BC-B2A8-1E810652D131}" srcOrd="2" destOrd="0" presId="urn:microsoft.com/office/officeart/2005/8/layout/lProcess2"/>
    <dgm:cxn modelId="{33DECE0B-4F1C-42B8-945F-4A474BD7D6B9}" type="presParOf" srcId="{4008DD56-D02C-4D6F-910E-300D4184224F}" destId="{C4646875-07A4-4222-BF29-EA8F49F3E68D}" srcOrd="3" destOrd="0" presId="urn:microsoft.com/office/officeart/2005/8/layout/lProcess2"/>
    <dgm:cxn modelId="{C92E7B66-F8B7-492F-A98F-F6178F3F6471}" type="presParOf" srcId="{4008DD56-D02C-4D6F-910E-300D4184224F}" destId="{89D5711F-C1AF-4723-9984-899470BF5E09}" srcOrd="4" destOrd="0" presId="urn:microsoft.com/office/officeart/2005/8/layout/lProcess2"/>
    <dgm:cxn modelId="{0558D369-5C5A-4E02-B5A2-95EC02EE948C}" type="presParOf" srcId="{26FFBB3D-CC4C-4EBB-BC08-C21C9499B37F}" destId="{A4244170-F77C-4F15-826E-75E197FB13D8}" srcOrd="1" destOrd="0" presId="urn:microsoft.com/office/officeart/2005/8/layout/lProcess2"/>
    <dgm:cxn modelId="{DFB1F823-FF08-437C-802B-BD5121DD8D75}" type="presParOf" srcId="{26FFBB3D-CC4C-4EBB-BC08-C21C9499B37F}" destId="{7F775442-8BA1-465E-B1FD-57C2B79879FF}" srcOrd="2" destOrd="0" presId="urn:microsoft.com/office/officeart/2005/8/layout/lProcess2"/>
    <dgm:cxn modelId="{BC16B000-F6ED-499B-91A5-61564A90DA4D}" type="presParOf" srcId="{7F775442-8BA1-465E-B1FD-57C2B79879FF}" destId="{06BC0A6B-474B-44C4-9563-611F8E49DAD1}" srcOrd="0" destOrd="0" presId="urn:microsoft.com/office/officeart/2005/8/layout/lProcess2"/>
    <dgm:cxn modelId="{1F0A18F1-B6C6-4E9A-BE41-6971F08E0683}" type="presParOf" srcId="{7F775442-8BA1-465E-B1FD-57C2B79879FF}" destId="{8D2181CC-EA85-468E-B2DA-4C97F55D4C43}" srcOrd="1" destOrd="0" presId="urn:microsoft.com/office/officeart/2005/8/layout/lProcess2"/>
    <dgm:cxn modelId="{EE3B7465-6884-4641-988B-F1F2286BBEA3}" type="presParOf" srcId="{7F775442-8BA1-465E-B1FD-57C2B79879FF}" destId="{7F3165DA-F42A-45F4-978B-CE5C4B2EC4C2}" srcOrd="2" destOrd="0" presId="urn:microsoft.com/office/officeart/2005/8/layout/lProcess2"/>
    <dgm:cxn modelId="{C3994714-C349-445C-A098-FA8E439E0665}" type="presParOf" srcId="{7F3165DA-F42A-45F4-978B-CE5C4B2EC4C2}" destId="{E76053BE-7734-49F3-8EA8-3D342A5CA1C6}" srcOrd="0" destOrd="0" presId="urn:microsoft.com/office/officeart/2005/8/layout/lProcess2"/>
    <dgm:cxn modelId="{7F00D9E7-AFD4-410B-898B-F1B5765003B8}" type="presParOf" srcId="{E76053BE-7734-49F3-8EA8-3D342A5CA1C6}" destId="{5A6BC811-4FE7-4BD0-844E-EA20CFD902D2}" srcOrd="0" destOrd="0" presId="urn:microsoft.com/office/officeart/2005/8/layout/lProcess2"/>
    <dgm:cxn modelId="{550F6BA8-727F-4D17-B8BF-3081DB2F4AB7}" type="presParOf" srcId="{26FFBB3D-CC4C-4EBB-BC08-C21C9499B37F}" destId="{0CDCCFAF-1CED-460B-9CAC-BFB46A8A37D9}" srcOrd="3" destOrd="0" presId="urn:microsoft.com/office/officeart/2005/8/layout/lProcess2"/>
    <dgm:cxn modelId="{6612F393-3904-4270-993C-8FF804AE8D0F}" type="presParOf" srcId="{26FFBB3D-CC4C-4EBB-BC08-C21C9499B37F}" destId="{62347BD1-29B8-406A-8CA3-0808C1F9475B}" srcOrd="4" destOrd="0" presId="urn:microsoft.com/office/officeart/2005/8/layout/lProcess2"/>
    <dgm:cxn modelId="{6FB29D11-1D6D-4865-A9CC-3FB6F3EB6A65}" type="presParOf" srcId="{62347BD1-29B8-406A-8CA3-0808C1F9475B}" destId="{5E257BB2-E90A-4CFC-B87D-47CF217610CE}" srcOrd="0" destOrd="0" presId="urn:microsoft.com/office/officeart/2005/8/layout/lProcess2"/>
    <dgm:cxn modelId="{5110CAEE-F7E5-4EA0-B110-317553202F3B}" type="presParOf" srcId="{62347BD1-29B8-406A-8CA3-0808C1F9475B}" destId="{0A44690B-0C67-41B8-99CD-E1F02276B777}" srcOrd="1" destOrd="0" presId="urn:microsoft.com/office/officeart/2005/8/layout/lProcess2"/>
    <dgm:cxn modelId="{2CAB3D04-F474-4676-AC29-E0C3012B128D}" type="presParOf" srcId="{62347BD1-29B8-406A-8CA3-0808C1F9475B}" destId="{59A57C67-E226-4B17-94C0-005F87D74525}" srcOrd="2" destOrd="0" presId="urn:microsoft.com/office/officeart/2005/8/layout/lProcess2"/>
    <dgm:cxn modelId="{48C44AD7-887F-43BB-8809-C76F10A689D6}" type="presParOf" srcId="{59A57C67-E226-4B17-94C0-005F87D74525}" destId="{1DB5F017-F32B-4A2C-A60C-3425BA084152}" srcOrd="0" destOrd="0" presId="urn:microsoft.com/office/officeart/2005/8/layout/lProcess2"/>
    <dgm:cxn modelId="{99F43D87-4997-45EC-AEE5-DD0BF667E429}" type="presParOf" srcId="{1DB5F017-F32B-4A2C-A60C-3425BA084152}" destId="{203D88BD-1358-49AB-A95D-476C530A2EE8}" srcOrd="0" destOrd="0" presId="urn:microsoft.com/office/officeart/2005/8/layout/lProcess2"/>
    <dgm:cxn modelId="{E592C644-68C2-4BA5-B594-B287007FF35A}" type="presParOf" srcId="{1DB5F017-F32B-4A2C-A60C-3425BA084152}" destId="{31E8F31B-8D37-4A4C-8EC2-562E2CA4A0C1}" srcOrd="1" destOrd="0" presId="urn:microsoft.com/office/officeart/2005/8/layout/lProcess2"/>
    <dgm:cxn modelId="{6A970E19-FF8B-49C5-B4D5-86ABFA408146}" type="presParOf" srcId="{1DB5F017-F32B-4A2C-A60C-3425BA084152}" destId="{69246FB1-5442-4894-B295-8DA24E7E29A0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ECF01B-4AC1-497C-ABA9-1572020DD614}" type="doc">
      <dgm:prSet loTypeId="urn:microsoft.com/office/officeart/2005/8/layout/lProcess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34717C-A7E6-4D24-B203-5D43D4C94A32}">
      <dgm:prSet phldrT="[Текст]" custT="1"/>
      <dgm:spPr/>
      <dgm:t>
        <a:bodyPr/>
        <a:lstStyle/>
        <a:p>
          <a:r>
            <a:rPr lang="ru-RU" sz="1600" dirty="0" smtClean="0"/>
            <a:t>Срок действия ключа ФП</a:t>
          </a:r>
          <a:endParaRPr lang="ru-RU" sz="1600" dirty="0"/>
        </a:p>
      </dgm:t>
    </dgm:pt>
    <dgm:pt modelId="{5A855C3F-6E79-4CAC-8FA4-0ACA5AF8A49A}" type="parTrans" cxnId="{EDB72B2E-490B-436E-89CF-4E6BCB2E8377}">
      <dgm:prSet/>
      <dgm:spPr/>
      <dgm:t>
        <a:bodyPr/>
        <a:lstStyle/>
        <a:p>
          <a:endParaRPr lang="ru-RU"/>
        </a:p>
      </dgm:t>
    </dgm:pt>
    <dgm:pt modelId="{DAEA5985-B94F-4686-A10C-596A2C4297C3}" type="sibTrans" cxnId="{EDB72B2E-490B-436E-89CF-4E6BCB2E8377}">
      <dgm:prSet/>
      <dgm:spPr/>
      <dgm:t>
        <a:bodyPr/>
        <a:lstStyle/>
        <a:p>
          <a:endParaRPr lang="ru-RU"/>
        </a:p>
      </dgm:t>
    </dgm:pt>
    <dgm:pt modelId="{78F7D726-8DC7-442A-A05F-C35CAF1F41AD}">
      <dgm:prSet phldrT="[Текст]" custT="1"/>
      <dgm:spPr/>
      <dgm:t>
        <a:bodyPr/>
        <a:lstStyle/>
        <a:p>
          <a:r>
            <a:rPr lang="ru-RU" sz="1400" dirty="0" smtClean="0"/>
            <a:t>Не менее 36 месяцев</a:t>
          </a:r>
          <a:endParaRPr lang="ru-RU" sz="1400" dirty="0"/>
        </a:p>
      </dgm:t>
    </dgm:pt>
    <dgm:pt modelId="{D7B7A70D-36D4-462E-8576-2EFF3E25CCBC}" type="parTrans" cxnId="{F64976CC-CCE0-4ED8-B957-BB525EE36DEF}">
      <dgm:prSet/>
      <dgm:spPr/>
      <dgm:t>
        <a:bodyPr/>
        <a:lstStyle/>
        <a:p>
          <a:endParaRPr lang="ru-RU"/>
        </a:p>
      </dgm:t>
    </dgm:pt>
    <dgm:pt modelId="{A5131303-2856-4C97-91F4-84628EA84174}" type="sibTrans" cxnId="{F64976CC-CCE0-4ED8-B957-BB525EE36DEF}">
      <dgm:prSet/>
      <dgm:spPr/>
      <dgm:t>
        <a:bodyPr/>
        <a:lstStyle/>
        <a:p>
          <a:endParaRPr lang="ru-RU"/>
        </a:p>
      </dgm:t>
    </dgm:pt>
    <dgm:pt modelId="{52D57DB4-86CB-4C5A-8647-13DEA08B54E2}">
      <dgm:prSet phldrT="[Текст]" custT="1"/>
      <dgm:spPr/>
      <dgm:t>
        <a:bodyPr/>
        <a:lstStyle/>
        <a:p>
          <a:r>
            <a:rPr lang="ru-RU" sz="1600" dirty="0" smtClean="0"/>
            <a:t>Категория пользователей ККТ</a:t>
          </a:r>
          <a:endParaRPr lang="ru-RU" sz="1600" dirty="0"/>
        </a:p>
      </dgm:t>
    </dgm:pt>
    <dgm:pt modelId="{47E31D18-9CCC-4862-9A81-9790C630F70D}" type="parTrans" cxnId="{CE18A703-FD3B-4D79-AA4E-3BED0C3F5192}">
      <dgm:prSet/>
      <dgm:spPr/>
      <dgm:t>
        <a:bodyPr/>
        <a:lstStyle/>
        <a:p>
          <a:endParaRPr lang="ru-RU"/>
        </a:p>
      </dgm:t>
    </dgm:pt>
    <dgm:pt modelId="{771A20AF-2671-40D8-8A63-B30A8DD6DD0E}" type="sibTrans" cxnId="{CE18A703-FD3B-4D79-AA4E-3BED0C3F5192}">
      <dgm:prSet/>
      <dgm:spPr/>
      <dgm:t>
        <a:bodyPr/>
        <a:lstStyle/>
        <a:p>
          <a:endParaRPr lang="ru-RU"/>
        </a:p>
      </dgm:t>
    </dgm:pt>
    <dgm:pt modelId="{2BFAAE6F-C764-4575-8D15-8E9928829657}">
      <dgm:prSet phldrT="[Текст]" custT="1"/>
      <dgm:spPr/>
      <dgm:t>
        <a:bodyPr/>
        <a:lstStyle/>
        <a:p>
          <a:r>
            <a:rPr lang="ru-RU" sz="1400" dirty="0" smtClean="0"/>
            <a:t>Услуги, УСН, С/Х, ПСН</a:t>
          </a:r>
          <a:endParaRPr lang="ru-RU" sz="1400" dirty="0"/>
        </a:p>
      </dgm:t>
    </dgm:pt>
    <dgm:pt modelId="{3EE18A62-D0F6-4775-9350-45B15B31392D}" type="parTrans" cxnId="{5C7301E5-F282-4913-B034-EE4F041B9A62}">
      <dgm:prSet/>
      <dgm:spPr/>
      <dgm:t>
        <a:bodyPr/>
        <a:lstStyle/>
        <a:p>
          <a:endParaRPr lang="ru-RU"/>
        </a:p>
      </dgm:t>
    </dgm:pt>
    <dgm:pt modelId="{1A6B393C-1F9F-44F6-BD46-C1EBABF33871}" type="sibTrans" cxnId="{5C7301E5-F282-4913-B034-EE4F041B9A62}">
      <dgm:prSet/>
      <dgm:spPr/>
      <dgm:t>
        <a:bodyPr/>
        <a:lstStyle/>
        <a:p>
          <a:endParaRPr lang="ru-RU"/>
        </a:p>
      </dgm:t>
    </dgm:pt>
    <dgm:pt modelId="{71884815-82FF-4964-9F0A-F26800DFB1BC}">
      <dgm:prSet phldrT="[Текст]" custT="1"/>
      <dgm:spPr/>
      <dgm:t>
        <a:bodyPr/>
        <a:lstStyle/>
        <a:p>
          <a:r>
            <a:rPr lang="ru-RU" sz="1400" dirty="0" smtClean="0"/>
            <a:t>Остальные</a:t>
          </a:r>
          <a:endParaRPr lang="ru-RU" sz="1400" dirty="0"/>
        </a:p>
      </dgm:t>
    </dgm:pt>
    <dgm:pt modelId="{DEF32DCF-3D71-4CA4-AC15-71BEB2C9B41F}" type="parTrans" cxnId="{2DDF855E-764F-4DC0-B9A6-47EFEB6D1B2C}">
      <dgm:prSet/>
      <dgm:spPr/>
      <dgm:t>
        <a:bodyPr/>
        <a:lstStyle/>
        <a:p>
          <a:endParaRPr lang="ru-RU"/>
        </a:p>
      </dgm:t>
    </dgm:pt>
    <dgm:pt modelId="{7E40E3AD-3F7F-414B-8EEA-5883ACE5BAA7}" type="sibTrans" cxnId="{2DDF855E-764F-4DC0-B9A6-47EFEB6D1B2C}">
      <dgm:prSet/>
      <dgm:spPr/>
      <dgm:t>
        <a:bodyPr/>
        <a:lstStyle/>
        <a:p>
          <a:endParaRPr lang="ru-RU"/>
        </a:p>
      </dgm:t>
    </dgm:pt>
    <dgm:pt modelId="{9AFAA64C-D692-460E-860E-456624F39B6A}">
      <dgm:prSet phldrT="[Текст]" custT="1"/>
      <dgm:spPr/>
      <dgm:t>
        <a:bodyPr/>
        <a:lstStyle/>
        <a:p>
          <a:r>
            <a:rPr lang="ru-RU" sz="1600" dirty="0" smtClean="0"/>
            <a:t>Исключения</a:t>
          </a:r>
          <a:endParaRPr lang="ru-RU" sz="1600" dirty="0"/>
        </a:p>
      </dgm:t>
    </dgm:pt>
    <dgm:pt modelId="{09DF247E-C338-44A2-9F26-92D5D0FF7D62}" type="parTrans" cxnId="{32A28D7E-7868-40F4-BE7F-5A15EF4BAF6A}">
      <dgm:prSet/>
      <dgm:spPr/>
      <dgm:t>
        <a:bodyPr/>
        <a:lstStyle/>
        <a:p>
          <a:endParaRPr lang="ru-RU"/>
        </a:p>
      </dgm:t>
    </dgm:pt>
    <dgm:pt modelId="{255B1350-4D9D-4903-8129-7677A0AEFC1B}" type="sibTrans" cxnId="{32A28D7E-7868-40F4-BE7F-5A15EF4BAF6A}">
      <dgm:prSet/>
      <dgm:spPr/>
      <dgm:t>
        <a:bodyPr/>
        <a:lstStyle/>
        <a:p>
          <a:endParaRPr lang="ru-RU"/>
        </a:p>
      </dgm:t>
    </dgm:pt>
    <dgm:pt modelId="{2273D2A9-6C17-4C52-864A-F11A3A988AA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dirty="0" smtClean="0"/>
            <a:t>Торговля подакцизным товаром, временный (сезонный) режим торговли</a:t>
          </a:r>
        </a:p>
      </dgm:t>
    </dgm:pt>
    <dgm:pt modelId="{CA6C09D6-AD7B-40D9-A2F5-5D0A6A8ABFB1}" type="parTrans" cxnId="{AD6610AC-CECF-480F-8A80-63607731C31D}">
      <dgm:prSet/>
      <dgm:spPr/>
      <dgm:t>
        <a:bodyPr/>
        <a:lstStyle/>
        <a:p>
          <a:endParaRPr lang="ru-RU"/>
        </a:p>
      </dgm:t>
    </dgm:pt>
    <dgm:pt modelId="{34E4B340-4BEA-4E1E-B4EE-33588974B425}" type="sibTrans" cxnId="{AD6610AC-CECF-480F-8A80-63607731C31D}">
      <dgm:prSet/>
      <dgm:spPr/>
      <dgm:t>
        <a:bodyPr/>
        <a:lstStyle/>
        <a:p>
          <a:endParaRPr lang="ru-RU"/>
        </a:p>
      </dgm:t>
    </dgm:pt>
    <dgm:pt modelId="{BD9A2858-0FBD-4F39-906C-A8A06A6BAED2}">
      <dgm:prSet phldrT="[Текст]" custT="1"/>
      <dgm:spPr/>
      <dgm:t>
        <a:bodyPr/>
        <a:lstStyle/>
        <a:p>
          <a:r>
            <a:rPr lang="ru-RU" sz="1100" dirty="0" smtClean="0"/>
            <a:t>Одновременное применение специальных налоговых режимов и общей системы налогообложения</a:t>
          </a:r>
          <a:endParaRPr lang="ru-RU" sz="1100" dirty="0"/>
        </a:p>
      </dgm:t>
    </dgm:pt>
    <dgm:pt modelId="{9568DF8E-B47D-4A00-94FA-772ED90C1B8B}" type="parTrans" cxnId="{8E4516E7-2A69-4663-A570-11018730256D}">
      <dgm:prSet/>
      <dgm:spPr/>
      <dgm:t>
        <a:bodyPr/>
        <a:lstStyle/>
        <a:p>
          <a:endParaRPr lang="ru-RU"/>
        </a:p>
      </dgm:t>
    </dgm:pt>
    <dgm:pt modelId="{4EA0772A-18DB-4796-9B2C-1FD19074AA1E}" type="sibTrans" cxnId="{8E4516E7-2A69-4663-A570-11018730256D}">
      <dgm:prSet/>
      <dgm:spPr/>
      <dgm:t>
        <a:bodyPr/>
        <a:lstStyle/>
        <a:p>
          <a:endParaRPr lang="ru-RU"/>
        </a:p>
      </dgm:t>
    </dgm:pt>
    <dgm:pt modelId="{CE211FF9-D931-4955-8BED-5ABDDB079FD9}">
      <dgm:prSet phldrT="[Текст]" custT="1"/>
      <dgm:spPr/>
      <dgm:t>
        <a:bodyPr/>
        <a:lstStyle/>
        <a:p>
          <a:r>
            <a:rPr lang="ru-RU" sz="1100" dirty="0" smtClean="0"/>
            <a:t>Применение ККТ, не осуществляющей передачу фискальных документов</a:t>
          </a:r>
          <a:endParaRPr lang="ru-RU" sz="1100" dirty="0"/>
        </a:p>
      </dgm:t>
    </dgm:pt>
    <dgm:pt modelId="{1AE8A7B3-1C2C-43E7-AF26-F99780108FE1}" type="parTrans" cxnId="{BFF8A040-ED23-4EEC-ABE2-43DA4FB8D3A7}">
      <dgm:prSet/>
      <dgm:spPr/>
      <dgm:t>
        <a:bodyPr/>
        <a:lstStyle/>
        <a:p>
          <a:endParaRPr lang="ru-RU"/>
        </a:p>
      </dgm:t>
    </dgm:pt>
    <dgm:pt modelId="{2C5216C9-6765-49C6-8077-623CF9F84E58}" type="sibTrans" cxnId="{BFF8A040-ED23-4EEC-ABE2-43DA4FB8D3A7}">
      <dgm:prSet/>
      <dgm:spPr/>
      <dgm:t>
        <a:bodyPr/>
        <a:lstStyle/>
        <a:p>
          <a:endParaRPr lang="ru-RU"/>
        </a:p>
      </dgm:t>
    </dgm:pt>
    <dgm:pt modelId="{3045BA07-D72D-434E-9010-7D6CB5CD976D}">
      <dgm:prSet phldrT="[Текст]" custT="1"/>
      <dgm:spPr/>
      <dgm:t>
        <a:bodyPr/>
        <a:lstStyle/>
        <a:p>
          <a:r>
            <a:rPr lang="ru-RU" sz="1100" dirty="0" smtClean="0"/>
            <a:t>Иные основания, устанавливаемые Правительством РФ (ПП от 25.01.17 № 70)</a:t>
          </a:r>
        </a:p>
      </dgm:t>
    </dgm:pt>
    <dgm:pt modelId="{6A098A2D-7C05-4039-9066-D16CC2B31332}" type="parTrans" cxnId="{D2DC3276-DA49-4050-AFF3-B87C027A7DB9}">
      <dgm:prSet/>
      <dgm:spPr/>
      <dgm:t>
        <a:bodyPr/>
        <a:lstStyle/>
        <a:p>
          <a:endParaRPr lang="ru-RU"/>
        </a:p>
      </dgm:t>
    </dgm:pt>
    <dgm:pt modelId="{2DDBF3E6-6C0A-4A8E-A9A8-C6BC2EB6C61E}" type="sibTrans" cxnId="{D2DC3276-DA49-4050-AFF3-B87C027A7DB9}">
      <dgm:prSet/>
      <dgm:spPr/>
      <dgm:t>
        <a:bodyPr/>
        <a:lstStyle/>
        <a:p>
          <a:endParaRPr lang="ru-RU"/>
        </a:p>
      </dgm:t>
    </dgm:pt>
    <dgm:pt modelId="{24AC2FCC-E231-4E18-8E6C-6E8E37DC9E71}">
      <dgm:prSet phldrT="[Текст]" custT="1"/>
      <dgm:spPr/>
      <dgm:t>
        <a:bodyPr/>
        <a:lstStyle/>
        <a:p>
          <a:r>
            <a:rPr lang="ru-RU" sz="1400" dirty="0" smtClean="0"/>
            <a:t>Не менее 13 месяцев</a:t>
          </a:r>
          <a:endParaRPr lang="ru-RU" sz="1400" dirty="0"/>
        </a:p>
      </dgm:t>
    </dgm:pt>
    <dgm:pt modelId="{B87A4461-65F8-41A0-8DCE-0918AD2FAF3F}" type="parTrans" cxnId="{7CA9C122-B5C3-4EF8-BBCE-F853B9FD3CCB}">
      <dgm:prSet/>
      <dgm:spPr/>
      <dgm:t>
        <a:bodyPr/>
        <a:lstStyle/>
        <a:p>
          <a:endParaRPr lang="ru-RU"/>
        </a:p>
      </dgm:t>
    </dgm:pt>
    <dgm:pt modelId="{96365C5E-1362-46AB-A421-84A2CC4ADDF1}" type="sibTrans" cxnId="{7CA9C122-B5C3-4EF8-BBCE-F853B9FD3CCB}">
      <dgm:prSet/>
      <dgm:spPr/>
      <dgm:t>
        <a:bodyPr/>
        <a:lstStyle/>
        <a:p>
          <a:endParaRPr lang="ru-RU"/>
        </a:p>
      </dgm:t>
    </dgm:pt>
    <dgm:pt modelId="{97AED55B-8C15-42DC-B87B-6F03E49A3CAB}" type="pres">
      <dgm:prSet presAssocID="{FCECF01B-4AC1-497C-ABA9-1572020DD6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07DB5C-684E-431E-A5B6-7BF36B19716E}" type="pres">
      <dgm:prSet presAssocID="{5B34717C-A7E6-4D24-B203-5D43D4C94A32}" presName="vertFlow" presStyleCnt="0"/>
      <dgm:spPr/>
      <dgm:t>
        <a:bodyPr/>
        <a:lstStyle/>
        <a:p>
          <a:endParaRPr lang="ru-RU"/>
        </a:p>
      </dgm:t>
    </dgm:pt>
    <dgm:pt modelId="{D0DEF0AB-3D9A-485C-BAD3-3A445038F62D}" type="pres">
      <dgm:prSet presAssocID="{5B34717C-A7E6-4D24-B203-5D43D4C94A32}" presName="header" presStyleLbl="node1" presStyleIdx="0" presStyleCnt="3"/>
      <dgm:spPr/>
      <dgm:t>
        <a:bodyPr/>
        <a:lstStyle/>
        <a:p>
          <a:endParaRPr lang="ru-RU"/>
        </a:p>
      </dgm:t>
    </dgm:pt>
    <dgm:pt modelId="{A65567D6-2BB2-48CB-B136-D08DA307E76E}" type="pres">
      <dgm:prSet presAssocID="{D7B7A70D-36D4-462E-8576-2EFF3E25CCBC}" presName="parTrans" presStyleLbl="sibTrans2D1" presStyleIdx="0" presStyleCnt="8"/>
      <dgm:spPr/>
      <dgm:t>
        <a:bodyPr/>
        <a:lstStyle/>
        <a:p>
          <a:endParaRPr lang="ru-RU"/>
        </a:p>
      </dgm:t>
    </dgm:pt>
    <dgm:pt modelId="{39D532F9-AAD0-4DF4-8982-5BB5D4FA4465}" type="pres">
      <dgm:prSet presAssocID="{78F7D726-8DC7-442A-A05F-C35CAF1F41AD}" presName="child" presStyleLbl="alignAccFollow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9986EB-3A30-4525-B88F-CFC2852CF256}" type="pres">
      <dgm:prSet presAssocID="{A5131303-2856-4C97-91F4-84628EA84174}" presName="sibTrans" presStyleLbl="sibTrans2D1" presStyleIdx="1" presStyleCnt="8"/>
      <dgm:spPr/>
      <dgm:t>
        <a:bodyPr/>
        <a:lstStyle/>
        <a:p>
          <a:endParaRPr lang="ru-RU"/>
        </a:p>
      </dgm:t>
    </dgm:pt>
    <dgm:pt modelId="{7B5BB754-9021-4C0B-B440-DA87BFAAD7AA}" type="pres">
      <dgm:prSet presAssocID="{24AC2FCC-E231-4E18-8E6C-6E8E37DC9E71}" presName="child" presStyleLbl="alignAccFollow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449823-B9BD-4149-B15C-8E3CEA3A1424}" type="pres">
      <dgm:prSet presAssocID="{5B34717C-A7E6-4D24-B203-5D43D4C94A32}" presName="hSp" presStyleCnt="0"/>
      <dgm:spPr/>
      <dgm:t>
        <a:bodyPr/>
        <a:lstStyle/>
        <a:p>
          <a:endParaRPr lang="ru-RU"/>
        </a:p>
      </dgm:t>
    </dgm:pt>
    <dgm:pt modelId="{831037AC-6A8A-4489-B737-AE7969CAEB88}" type="pres">
      <dgm:prSet presAssocID="{52D57DB4-86CB-4C5A-8647-13DEA08B54E2}" presName="vertFlow" presStyleCnt="0"/>
      <dgm:spPr/>
      <dgm:t>
        <a:bodyPr/>
        <a:lstStyle/>
        <a:p>
          <a:endParaRPr lang="ru-RU"/>
        </a:p>
      </dgm:t>
    </dgm:pt>
    <dgm:pt modelId="{9EFA095C-B86C-4564-8A74-25F6711BE8D1}" type="pres">
      <dgm:prSet presAssocID="{52D57DB4-86CB-4C5A-8647-13DEA08B54E2}" presName="header" presStyleLbl="node1" presStyleIdx="1" presStyleCnt="3"/>
      <dgm:spPr/>
      <dgm:t>
        <a:bodyPr/>
        <a:lstStyle/>
        <a:p>
          <a:endParaRPr lang="ru-RU"/>
        </a:p>
      </dgm:t>
    </dgm:pt>
    <dgm:pt modelId="{B946A419-D2A9-4229-926F-421324B0CE9F}" type="pres">
      <dgm:prSet presAssocID="{3EE18A62-D0F6-4775-9350-45B15B31392D}" presName="parTrans" presStyleLbl="sibTrans2D1" presStyleIdx="2" presStyleCnt="8"/>
      <dgm:spPr/>
      <dgm:t>
        <a:bodyPr/>
        <a:lstStyle/>
        <a:p>
          <a:endParaRPr lang="ru-RU"/>
        </a:p>
      </dgm:t>
    </dgm:pt>
    <dgm:pt modelId="{9A2C3C17-7F74-45FB-BDDF-FBF17D881612}" type="pres">
      <dgm:prSet presAssocID="{2BFAAE6F-C764-4575-8D15-8E9928829657}" presName="child" presStyleLbl="alignAccFollow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9D3355-76FB-4FC5-A387-B0926F4B91F4}" type="pres">
      <dgm:prSet presAssocID="{1A6B393C-1F9F-44F6-BD46-C1EBABF33871}" presName="sibTrans" presStyleLbl="sibTrans2D1" presStyleIdx="3" presStyleCnt="8"/>
      <dgm:spPr/>
      <dgm:t>
        <a:bodyPr/>
        <a:lstStyle/>
        <a:p>
          <a:endParaRPr lang="ru-RU"/>
        </a:p>
      </dgm:t>
    </dgm:pt>
    <dgm:pt modelId="{A753B27E-7209-475C-A65A-1551A23D9D35}" type="pres">
      <dgm:prSet presAssocID="{71884815-82FF-4964-9F0A-F26800DFB1BC}" presName="child" presStyleLbl="alignAccFollow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8120A-72CF-4A7D-A87B-CBC96224CCDB}" type="pres">
      <dgm:prSet presAssocID="{52D57DB4-86CB-4C5A-8647-13DEA08B54E2}" presName="hSp" presStyleCnt="0"/>
      <dgm:spPr/>
      <dgm:t>
        <a:bodyPr/>
        <a:lstStyle/>
        <a:p>
          <a:endParaRPr lang="ru-RU"/>
        </a:p>
      </dgm:t>
    </dgm:pt>
    <dgm:pt modelId="{D5A166A5-BDF9-4C12-88AA-1004073AE825}" type="pres">
      <dgm:prSet presAssocID="{9AFAA64C-D692-460E-860E-456624F39B6A}" presName="vertFlow" presStyleCnt="0"/>
      <dgm:spPr/>
      <dgm:t>
        <a:bodyPr/>
        <a:lstStyle/>
        <a:p>
          <a:endParaRPr lang="ru-RU"/>
        </a:p>
      </dgm:t>
    </dgm:pt>
    <dgm:pt modelId="{70E823D0-4708-4167-807F-CCB349DAEFF1}" type="pres">
      <dgm:prSet presAssocID="{9AFAA64C-D692-460E-860E-456624F39B6A}" presName="header" presStyleLbl="node1" presStyleIdx="2" presStyleCnt="3"/>
      <dgm:spPr/>
      <dgm:t>
        <a:bodyPr/>
        <a:lstStyle/>
        <a:p>
          <a:endParaRPr lang="ru-RU"/>
        </a:p>
      </dgm:t>
    </dgm:pt>
    <dgm:pt modelId="{C350D582-9131-495E-BD57-EC3BD838EDA0}" type="pres">
      <dgm:prSet presAssocID="{CA6C09D6-AD7B-40D9-A2F5-5D0A6A8ABFB1}" presName="parTrans" presStyleLbl="sibTrans2D1" presStyleIdx="4" presStyleCnt="8"/>
      <dgm:spPr/>
      <dgm:t>
        <a:bodyPr/>
        <a:lstStyle/>
        <a:p>
          <a:endParaRPr lang="ru-RU"/>
        </a:p>
      </dgm:t>
    </dgm:pt>
    <dgm:pt modelId="{026F5A40-6FEF-4FD9-BCF7-9DFB862B9643}" type="pres">
      <dgm:prSet presAssocID="{2273D2A9-6C17-4C52-864A-F11A3A988AAD}" presName="child" presStyleLbl="alignAccFollow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C9FF7E-85C3-47E6-8C2B-3FB6F8A2A2D4}" type="pres">
      <dgm:prSet presAssocID="{34E4B340-4BEA-4E1E-B4EE-33588974B425}" presName="sibTrans" presStyleLbl="sibTrans2D1" presStyleIdx="5" presStyleCnt="8"/>
      <dgm:spPr/>
      <dgm:t>
        <a:bodyPr/>
        <a:lstStyle/>
        <a:p>
          <a:endParaRPr lang="ru-RU"/>
        </a:p>
      </dgm:t>
    </dgm:pt>
    <dgm:pt modelId="{DC0CD0F7-D161-430F-979F-5A719023757A}" type="pres">
      <dgm:prSet presAssocID="{BD9A2858-0FBD-4F39-906C-A8A06A6BAED2}" presName="child" presStyleLbl="alignAccFollow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B98CC2-F0B9-4586-A437-72DE6D142D58}" type="pres">
      <dgm:prSet presAssocID="{4EA0772A-18DB-4796-9B2C-1FD19074AA1E}" presName="sibTrans" presStyleLbl="sibTrans2D1" presStyleIdx="6" presStyleCnt="8"/>
      <dgm:spPr/>
      <dgm:t>
        <a:bodyPr/>
        <a:lstStyle/>
        <a:p>
          <a:endParaRPr lang="ru-RU"/>
        </a:p>
      </dgm:t>
    </dgm:pt>
    <dgm:pt modelId="{78327E5D-FA10-41E8-9990-E020945522D2}" type="pres">
      <dgm:prSet presAssocID="{CE211FF9-D931-4955-8BED-5ABDDB079FD9}" presName="child" presStyleLbl="alignAccFollow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EF4AA8-C6B1-4094-BD2D-17A4D6802796}" type="pres">
      <dgm:prSet presAssocID="{2C5216C9-6765-49C6-8077-623CF9F84E58}" presName="sibTrans" presStyleLbl="sibTrans2D1" presStyleIdx="7" presStyleCnt="8"/>
      <dgm:spPr/>
      <dgm:t>
        <a:bodyPr/>
        <a:lstStyle/>
        <a:p>
          <a:endParaRPr lang="ru-RU"/>
        </a:p>
      </dgm:t>
    </dgm:pt>
    <dgm:pt modelId="{B0AB480E-CA7F-46F6-9032-267344A82CB9}" type="pres">
      <dgm:prSet presAssocID="{3045BA07-D72D-434E-9010-7D6CB5CD976D}" presName="child" presStyleLbl="alignAccFollow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48883C-9AB5-4C07-A5BB-202945199A8E}" type="presOf" srcId="{3EE18A62-D0F6-4775-9350-45B15B31392D}" destId="{B946A419-D2A9-4229-926F-421324B0CE9F}" srcOrd="0" destOrd="0" presId="urn:microsoft.com/office/officeart/2005/8/layout/lProcess1"/>
    <dgm:cxn modelId="{EDB72B2E-490B-436E-89CF-4E6BCB2E8377}" srcId="{FCECF01B-4AC1-497C-ABA9-1572020DD614}" destId="{5B34717C-A7E6-4D24-B203-5D43D4C94A32}" srcOrd="0" destOrd="0" parTransId="{5A855C3F-6E79-4CAC-8FA4-0ACA5AF8A49A}" sibTransId="{DAEA5985-B94F-4686-A10C-596A2C4297C3}"/>
    <dgm:cxn modelId="{2DDF855E-764F-4DC0-B9A6-47EFEB6D1B2C}" srcId="{52D57DB4-86CB-4C5A-8647-13DEA08B54E2}" destId="{71884815-82FF-4964-9F0A-F26800DFB1BC}" srcOrd="1" destOrd="0" parTransId="{DEF32DCF-3D71-4CA4-AC15-71BEB2C9B41F}" sibTransId="{7E40E3AD-3F7F-414B-8EEA-5883ACE5BAA7}"/>
    <dgm:cxn modelId="{326E7151-FCB8-40DD-B66C-C8D7ECF2A457}" type="presOf" srcId="{52D57DB4-86CB-4C5A-8647-13DEA08B54E2}" destId="{9EFA095C-B86C-4564-8A74-25F6711BE8D1}" srcOrd="0" destOrd="0" presId="urn:microsoft.com/office/officeart/2005/8/layout/lProcess1"/>
    <dgm:cxn modelId="{DD2CD577-AC84-4131-AB14-E01C9695F2FD}" type="presOf" srcId="{3045BA07-D72D-434E-9010-7D6CB5CD976D}" destId="{B0AB480E-CA7F-46F6-9032-267344A82CB9}" srcOrd="0" destOrd="0" presId="urn:microsoft.com/office/officeart/2005/8/layout/lProcess1"/>
    <dgm:cxn modelId="{9C45F51F-A957-4736-8A8A-CAE106D1F57B}" type="presOf" srcId="{2273D2A9-6C17-4C52-864A-F11A3A988AAD}" destId="{026F5A40-6FEF-4FD9-BCF7-9DFB862B9643}" srcOrd="0" destOrd="0" presId="urn:microsoft.com/office/officeart/2005/8/layout/lProcess1"/>
    <dgm:cxn modelId="{6DC22AB7-9181-4651-8044-535CD78892F3}" type="presOf" srcId="{D7B7A70D-36D4-462E-8576-2EFF3E25CCBC}" destId="{A65567D6-2BB2-48CB-B136-D08DA307E76E}" srcOrd="0" destOrd="0" presId="urn:microsoft.com/office/officeart/2005/8/layout/lProcess1"/>
    <dgm:cxn modelId="{BFF8A040-ED23-4EEC-ABE2-43DA4FB8D3A7}" srcId="{9AFAA64C-D692-460E-860E-456624F39B6A}" destId="{CE211FF9-D931-4955-8BED-5ABDDB079FD9}" srcOrd="2" destOrd="0" parTransId="{1AE8A7B3-1C2C-43E7-AF26-F99780108FE1}" sibTransId="{2C5216C9-6765-49C6-8077-623CF9F84E58}"/>
    <dgm:cxn modelId="{248E1E7C-2061-45C6-8190-271BA5AC7B5D}" type="presOf" srcId="{FCECF01B-4AC1-497C-ABA9-1572020DD614}" destId="{97AED55B-8C15-42DC-B87B-6F03E49A3CAB}" srcOrd="0" destOrd="0" presId="urn:microsoft.com/office/officeart/2005/8/layout/lProcess1"/>
    <dgm:cxn modelId="{F64976CC-CCE0-4ED8-B957-BB525EE36DEF}" srcId="{5B34717C-A7E6-4D24-B203-5D43D4C94A32}" destId="{78F7D726-8DC7-442A-A05F-C35CAF1F41AD}" srcOrd="0" destOrd="0" parTransId="{D7B7A70D-36D4-462E-8576-2EFF3E25CCBC}" sibTransId="{A5131303-2856-4C97-91F4-84628EA84174}"/>
    <dgm:cxn modelId="{BD4A529E-B5C6-4A82-9B98-48613151A616}" type="presOf" srcId="{24AC2FCC-E231-4E18-8E6C-6E8E37DC9E71}" destId="{7B5BB754-9021-4C0B-B440-DA87BFAAD7AA}" srcOrd="0" destOrd="0" presId="urn:microsoft.com/office/officeart/2005/8/layout/lProcess1"/>
    <dgm:cxn modelId="{36F6CFFE-7ABB-498F-B989-5C78DB6C5C29}" type="presOf" srcId="{1A6B393C-1F9F-44F6-BD46-C1EBABF33871}" destId="{409D3355-76FB-4FC5-A387-B0926F4B91F4}" srcOrd="0" destOrd="0" presId="urn:microsoft.com/office/officeart/2005/8/layout/lProcess1"/>
    <dgm:cxn modelId="{71C43AC4-2BF8-4594-9615-E525E4C2EE7E}" type="presOf" srcId="{9AFAA64C-D692-460E-860E-456624F39B6A}" destId="{70E823D0-4708-4167-807F-CCB349DAEFF1}" srcOrd="0" destOrd="0" presId="urn:microsoft.com/office/officeart/2005/8/layout/lProcess1"/>
    <dgm:cxn modelId="{8FA0C0BA-80B5-4908-B24B-7A3B9F02D69E}" type="presOf" srcId="{A5131303-2856-4C97-91F4-84628EA84174}" destId="{339986EB-3A30-4525-B88F-CFC2852CF256}" srcOrd="0" destOrd="0" presId="urn:microsoft.com/office/officeart/2005/8/layout/lProcess1"/>
    <dgm:cxn modelId="{CE18A703-FD3B-4D79-AA4E-3BED0C3F5192}" srcId="{FCECF01B-4AC1-497C-ABA9-1572020DD614}" destId="{52D57DB4-86CB-4C5A-8647-13DEA08B54E2}" srcOrd="1" destOrd="0" parTransId="{47E31D18-9CCC-4862-9A81-9790C630F70D}" sibTransId="{771A20AF-2671-40D8-8A63-B30A8DD6DD0E}"/>
    <dgm:cxn modelId="{8E4516E7-2A69-4663-A570-11018730256D}" srcId="{9AFAA64C-D692-460E-860E-456624F39B6A}" destId="{BD9A2858-0FBD-4F39-906C-A8A06A6BAED2}" srcOrd="1" destOrd="0" parTransId="{9568DF8E-B47D-4A00-94FA-772ED90C1B8B}" sibTransId="{4EA0772A-18DB-4796-9B2C-1FD19074AA1E}"/>
    <dgm:cxn modelId="{056E66D9-7A1F-4BDA-96C7-62E6D2EFBB51}" type="presOf" srcId="{34E4B340-4BEA-4E1E-B4EE-33588974B425}" destId="{94C9FF7E-85C3-47E6-8C2B-3FB6F8A2A2D4}" srcOrd="0" destOrd="0" presId="urn:microsoft.com/office/officeart/2005/8/layout/lProcess1"/>
    <dgm:cxn modelId="{3677931E-05EF-4DDC-AA3E-1D6E9269B05E}" type="presOf" srcId="{CA6C09D6-AD7B-40D9-A2F5-5D0A6A8ABFB1}" destId="{C350D582-9131-495E-BD57-EC3BD838EDA0}" srcOrd="0" destOrd="0" presId="urn:microsoft.com/office/officeart/2005/8/layout/lProcess1"/>
    <dgm:cxn modelId="{395C49D4-7720-4F39-A6EB-9591E2234BAF}" type="presOf" srcId="{2C5216C9-6765-49C6-8077-623CF9F84E58}" destId="{B0EF4AA8-C6B1-4094-BD2D-17A4D6802796}" srcOrd="0" destOrd="0" presId="urn:microsoft.com/office/officeart/2005/8/layout/lProcess1"/>
    <dgm:cxn modelId="{AD6610AC-CECF-480F-8A80-63607731C31D}" srcId="{9AFAA64C-D692-460E-860E-456624F39B6A}" destId="{2273D2A9-6C17-4C52-864A-F11A3A988AAD}" srcOrd="0" destOrd="0" parTransId="{CA6C09D6-AD7B-40D9-A2F5-5D0A6A8ABFB1}" sibTransId="{34E4B340-4BEA-4E1E-B4EE-33588974B425}"/>
    <dgm:cxn modelId="{D2DC3276-DA49-4050-AFF3-B87C027A7DB9}" srcId="{9AFAA64C-D692-460E-860E-456624F39B6A}" destId="{3045BA07-D72D-434E-9010-7D6CB5CD976D}" srcOrd="3" destOrd="0" parTransId="{6A098A2D-7C05-4039-9066-D16CC2B31332}" sibTransId="{2DDBF3E6-6C0A-4A8E-A9A8-C6BC2EB6C61E}"/>
    <dgm:cxn modelId="{7CA9C122-B5C3-4EF8-BBCE-F853B9FD3CCB}" srcId="{5B34717C-A7E6-4D24-B203-5D43D4C94A32}" destId="{24AC2FCC-E231-4E18-8E6C-6E8E37DC9E71}" srcOrd="1" destOrd="0" parTransId="{B87A4461-65F8-41A0-8DCE-0918AD2FAF3F}" sibTransId="{96365C5E-1362-46AB-A421-84A2CC4ADDF1}"/>
    <dgm:cxn modelId="{5C7301E5-F282-4913-B034-EE4F041B9A62}" srcId="{52D57DB4-86CB-4C5A-8647-13DEA08B54E2}" destId="{2BFAAE6F-C764-4575-8D15-8E9928829657}" srcOrd="0" destOrd="0" parTransId="{3EE18A62-D0F6-4775-9350-45B15B31392D}" sibTransId="{1A6B393C-1F9F-44F6-BD46-C1EBABF33871}"/>
    <dgm:cxn modelId="{05345050-E0A5-4E6F-9EEA-4630D108ECC6}" type="presOf" srcId="{5B34717C-A7E6-4D24-B203-5D43D4C94A32}" destId="{D0DEF0AB-3D9A-485C-BAD3-3A445038F62D}" srcOrd="0" destOrd="0" presId="urn:microsoft.com/office/officeart/2005/8/layout/lProcess1"/>
    <dgm:cxn modelId="{32A28D7E-7868-40F4-BE7F-5A15EF4BAF6A}" srcId="{FCECF01B-4AC1-497C-ABA9-1572020DD614}" destId="{9AFAA64C-D692-460E-860E-456624F39B6A}" srcOrd="2" destOrd="0" parTransId="{09DF247E-C338-44A2-9F26-92D5D0FF7D62}" sibTransId="{255B1350-4D9D-4903-8129-7677A0AEFC1B}"/>
    <dgm:cxn modelId="{71AE83CC-8DA4-4B3A-8D47-F440574ED95D}" type="presOf" srcId="{2BFAAE6F-C764-4575-8D15-8E9928829657}" destId="{9A2C3C17-7F74-45FB-BDDF-FBF17D881612}" srcOrd="0" destOrd="0" presId="urn:microsoft.com/office/officeart/2005/8/layout/lProcess1"/>
    <dgm:cxn modelId="{C1EF75EA-887C-4E20-A12D-E626F13D6E8A}" type="presOf" srcId="{78F7D726-8DC7-442A-A05F-C35CAF1F41AD}" destId="{39D532F9-AAD0-4DF4-8982-5BB5D4FA4465}" srcOrd="0" destOrd="0" presId="urn:microsoft.com/office/officeart/2005/8/layout/lProcess1"/>
    <dgm:cxn modelId="{16248893-145B-44D7-991B-FEC52E23620A}" type="presOf" srcId="{4EA0772A-18DB-4796-9B2C-1FD19074AA1E}" destId="{6EB98CC2-F0B9-4586-A437-72DE6D142D58}" srcOrd="0" destOrd="0" presId="urn:microsoft.com/office/officeart/2005/8/layout/lProcess1"/>
    <dgm:cxn modelId="{E0840E87-CAC2-4587-9D3A-5852FD83FFC5}" type="presOf" srcId="{CE211FF9-D931-4955-8BED-5ABDDB079FD9}" destId="{78327E5D-FA10-41E8-9990-E020945522D2}" srcOrd="0" destOrd="0" presId="urn:microsoft.com/office/officeart/2005/8/layout/lProcess1"/>
    <dgm:cxn modelId="{3E5A9982-5B80-4688-97B7-FD52F2DD32C5}" type="presOf" srcId="{BD9A2858-0FBD-4F39-906C-A8A06A6BAED2}" destId="{DC0CD0F7-D161-430F-979F-5A719023757A}" srcOrd="0" destOrd="0" presId="urn:microsoft.com/office/officeart/2005/8/layout/lProcess1"/>
    <dgm:cxn modelId="{EFD772FE-AEC7-4D7A-B8F4-1DC8AA1094AE}" type="presOf" srcId="{71884815-82FF-4964-9F0A-F26800DFB1BC}" destId="{A753B27E-7209-475C-A65A-1551A23D9D35}" srcOrd="0" destOrd="0" presId="urn:microsoft.com/office/officeart/2005/8/layout/lProcess1"/>
    <dgm:cxn modelId="{5C1F1BE9-F298-401A-9BB2-2F2EDF5147D4}" type="presParOf" srcId="{97AED55B-8C15-42DC-B87B-6F03E49A3CAB}" destId="{4207DB5C-684E-431E-A5B6-7BF36B19716E}" srcOrd="0" destOrd="0" presId="urn:microsoft.com/office/officeart/2005/8/layout/lProcess1"/>
    <dgm:cxn modelId="{5B947CC9-50C1-42AC-AF20-8EF15757E2B1}" type="presParOf" srcId="{4207DB5C-684E-431E-A5B6-7BF36B19716E}" destId="{D0DEF0AB-3D9A-485C-BAD3-3A445038F62D}" srcOrd="0" destOrd="0" presId="urn:microsoft.com/office/officeart/2005/8/layout/lProcess1"/>
    <dgm:cxn modelId="{0FD1DC4B-AFD4-40DB-97C6-5B47156693C7}" type="presParOf" srcId="{4207DB5C-684E-431E-A5B6-7BF36B19716E}" destId="{A65567D6-2BB2-48CB-B136-D08DA307E76E}" srcOrd="1" destOrd="0" presId="urn:microsoft.com/office/officeart/2005/8/layout/lProcess1"/>
    <dgm:cxn modelId="{7BD99C63-6576-45FC-81E2-EA757CC72484}" type="presParOf" srcId="{4207DB5C-684E-431E-A5B6-7BF36B19716E}" destId="{39D532F9-AAD0-4DF4-8982-5BB5D4FA4465}" srcOrd="2" destOrd="0" presId="urn:microsoft.com/office/officeart/2005/8/layout/lProcess1"/>
    <dgm:cxn modelId="{6CEC4C77-1444-470F-A82C-2A30C8F897A3}" type="presParOf" srcId="{4207DB5C-684E-431E-A5B6-7BF36B19716E}" destId="{339986EB-3A30-4525-B88F-CFC2852CF256}" srcOrd="3" destOrd="0" presId="urn:microsoft.com/office/officeart/2005/8/layout/lProcess1"/>
    <dgm:cxn modelId="{8E8D78D4-8B63-4F85-BBB8-E12BF36DC092}" type="presParOf" srcId="{4207DB5C-684E-431E-A5B6-7BF36B19716E}" destId="{7B5BB754-9021-4C0B-B440-DA87BFAAD7AA}" srcOrd="4" destOrd="0" presId="urn:microsoft.com/office/officeart/2005/8/layout/lProcess1"/>
    <dgm:cxn modelId="{99E50BA7-D75C-477F-9D7E-3FAFCF1803A2}" type="presParOf" srcId="{97AED55B-8C15-42DC-B87B-6F03E49A3CAB}" destId="{DA449823-B9BD-4149-B15C-8E3CEA3A1424}" srcOrd="1" destOrd="0" presId="urn:microsoft.com/office/officeart/2005/8/layout/lProcess1"/>
    <dgm:cxn modelId="{D905C1E0-A168-4AA4-AFBD-5D8371A9B084}" type="presParOf" srcId="{97AED55B-8C15-42DC-B87B-6F03E49A3CAB}" destId="{831037AC-6A8A-4489-B737-AE7969CAEB88}" srcOrd="2" destOrd="0" presId="urn:microsoft.com/office/officeart/2005/8/layout/lProcess1"/>
    <dgm:cxn modelId="{1B8CF41D-EDE6-4944-A699-9F180DFC12EE}" type="presParOf" srcId="{831037AC-6A8A-4489-B737-AE7969CAEB88}" destId="{9EFA095C-B86C-4564-8A74-25F6711BE8D1}" srcOrd="0" destOrd="0" presId="urn:microsoft.com/office/officeart/2005/8/layout/lProcess1"/>
    <dgm:cxn modelId="{FF6E71BB-5AA0-4553-9A3D-56B249A655A7}" type="presParOf" srcId="{831037AC-6A8A-4489-B737-AE7969CAEB88}" destId="{B946A419-D2A9-4229-926F-421324B0CE9F}" srcOrd="1" destOrd="0" presId="urn:microsoft.com/office/officeart/2005/8/layout/lProcess1"/>
    <dgm:cxn modelId="{5B6C925B-E86D-4462-934E-354DEFC84309}" type="presParOf" srcId="{831037AC-6A8A-4489-B737-AE7969CAEB88}" destId="{9A2C3C17-7F74-45FB-BDDF-FBF17D881612}" srcOrd="2" destOrd="0" presId="urn:microsoft.com/office/officeart/2005/8/layout/lProcess1"/>
    <dgm:cxn modelId="{9FC49D93-EE36-4198-ABD8-4B5A08289A98}" type="presParOf" srcId="{831037AC-6A8A-4489-B737-AE7969CAEB88}" destId="{409D3355-76FB-4FC5-A387-B0926F4B91F4}" srcOrd="3" destOrd="0" presId="urn:microsoft.com/office/officeart/2005/8/layout/lProcess1"/>
    <dgm:cxn modelId="{B684F015-EBB0-4D4C-A8BD-18ACD54F6A16}" type="presParOf" srcId="{831037AC-6A8A-4489-B737-AE7969CAEB88}" destId="{A753B27E-7209-475C-A65A-1551A23D9D35}" srcOrd="4" destOrd="0" presId="urn:microsoft.com/office/officeart/2005/8/layout/lProcess1"/>
    <dgm:cxn modelId="{F2C974B7-E91F-40DC-8CB2-BC75B56B7C44}" type="presParOf" srcId="{97AED55B-8C15-42DC-B87B-6F03E49A3CAB}" destId="{4C18120A-72CF-4A7D-A87B-CBC96224CCDB}" srcOrd="3" destOrd="0" presId="urn:microsoft.com/office/officeart/2005/8/layout/lProcess1"/>
    <dgm:cxn modelId="{CE397514-6CFA-455E-978B-1AEC91F59FFA}" type="presParOf" srcId="{97AED55B-8C15-42DC-B87B-6F03E49A3CAB}" destId="{D5A166A5-BDF9-4C12-88AA-1004073AE825}" srcOrd="4" destOrd="0" presId="urn:microsoft.com/office/officeart/2005/8/layout/lProcess1"/>
    <dgm:cxn modelId="{EC4C6E01-96D3-4654-B370-CA20959E299D}" type="presParOf" srcId="{D5A166A5-BDF9-4C12-88AA-1004073AE825}" destId="{70E823D0-4708-4167-807F-CCB349DAEFF1}" srcOrd="0" destOrd="0" presId="urn:microsoft.com/office/officeart/2005/8/layout/lProcess1"/>
    <dgm:cxn modelId="{60E972EF-813E-4B6D-B6D4-C87A3D7B25ED}" type="presParOf" srcId="{D5A166A5-BDF9-4C12-88AA-1004073AE825}" destId="{C350D582-9131-495E-BD57-EC3BD838EDA0}" srcOrd="1" destOrd="0" presId="urn:microsoft.com/office/officeart/2005/8/layout/lProcess1"/>
    <dgm:cxn modelId="{866DF230-E81A-450E-A144-CA3C2E8C9335}" type="presParOf" srcId="{D5A166A5-BDF9-4C12-88AA-1004073AE825}" destId="{026F5A40-6FEF-4FD9-BCF7-9DFB862B9643}" srcOrd="2" destOrd="0" presId="urn:microsoft.com/office/officeart/2005/8/layout/lProcess1"/>
    <dgm:cxn modelId="{A2D77596-F173-4F10-88F8-08F8112C1137}" type="presParOf" srcId="{D5A166A5-BDF9-4C12-88AA-1004073AE825}" destId="{94C9FF7E-85C3-47E6-8C2B-3FB6F8A2A2D4}" srcOrd="3" destOrd="0" presId="urn:microsoft.com/office/officeart/2005/8/layout/lProcess1"/>
    <dgm:cxn modelId="{5FF38EE1-9E56-418C-B8FA-98F022EE6341}" type="presParOf" srcId="{D5A166A5-BDF9-4C12-88AA-1004073AE825}" destId="{DC0CD0F7-D161-430F-979F-5A719023757A}" srcOrd="4" destOrd="0" presId="urn:microsoft.com/office/officeart/2005/8/layout/lProcess1"/>
    <dgm:cxn modelId="{6C5C9E51-4B7F-44A5-B5EE-1DD3CB1B74E2}" type="presParOf" srcId="{D5A166A5-BDF9-4C12-88AA-1004073AE825}" destId="{6EB98CC2-F0B9-4586-A437-72DE6D142D58}" srcOrd="5" destOrd="0" presId="urn:microsoft.com/office/officeart/2005/8/layout/lProcess1"/>
    <dgm:cxn modelId="{D55D27C6-C92B-4D40-B3EC-EBDE861B6032}" type="presParOf" srcId="{D5A166A5-BDF9-4C12-88AA-1004073AE825}" destId="{78327E5D-FA10-41E8-9990-E020945522D2}" srcOrd="6" destOrd="0" presId="urn:microsoft.com/office/officeart/2005/8/layout/lProcess1"/>
    <dgm:cxn modelId="{FFD42AD0-FCB7-48D1-A659-F019A1A29F75}" type="presParOf" srcId="{D5A166A5-BDF9-4C12-88AA-1004073AE825}" destId="{B0EF4AA8-C6B1-4094-BD2D-17A4D6802796}" srcOrd="7" destOrd="0" presId="urn:microsoft.com/office/officeart/2005/8/layout/lProcess1"/>
    <dgm:cxn modelId="{EDBE52F1-64DD-4413-A81F-9346E8654EF7}" type="presParOf" srcId="{D5A166A5-BDF9-4C12-88AA-1004073AE825}" destId="{B0AB480E-CA7F-46F6-9032-267344A82CB9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839DC7-3F52-48FE-BC1E-ED484BDA3B9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512581-14AE-48CD-A6CE-63B1F6DBFA17}">
      <dgm:prSet phldrT="[Текст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ru-RU" sz="1000" b="1" dirty="0" smtClean="0"/>
            <a:t>Пользователь</a:t>
          </a:r>
          <a:endParaRPr lang="ru-RU" sz="1000" b="1" dirty="0"/>
        </a:p>
      </dgm:t>
    </dgm:pt>
    <dgm:pt modelId="{B216C53E-1056-419E-8638-B0A6E583D8E6}" type="parTrans" cxnId="{42CBE002-057A-4960-9421-30EADBBA3CD9}">
      <dgm:prSet/>
      <dgm:spPr/>
      <dgm:t>
        <a:bodyPr/>
        <a:lstStyle/>
        <a:p>
          <a:endParaRPr lang="ru-RU" sz="1000"/>
        </a:p>
      </dgm:t>
    </dgm:pt>
    <dgm:pt modelId="{C03899A8-77EE-47E7-8B64-3C8EE3CDC705}" type="sibTrans" cxnId="{42CBE002-057A-4960-9421-30EADBBA3CD9}">
      <dgm:prSet custT="1"/>
      <dgm:spPr/>
      <dgm:t>
        <a:bodyPr/>
        <a:lstStyle/>
        <a:p>
          <a:endParaRPr lang="ru-RU" sz="1000"/>
        </a:p>
      </dgm:t>
    </dgm:pt>
    <dgm:pt modelId="{E5CE5D72-B66A-4068-9C34-71C8263A3C81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lIns="36000" tIns="36000" rIns="36000" bIns="36000" anchor="ctr"/>
        <a:lstStyle/>
        <a:p>
          <a:pPr algn="ctr"/>
          <a:r>
            <a:rPr lang="ru-RU" sz="1000" b="1" dirty="0" smtClean="0"/>
            <a:t>Добровольное заявление в налоговый орган в письменной форме </a:t>
          </a:r>
          <a:endParaRPr lang="ru-RU" sz="1000" b="1" dirty="0"/>
        </a:p>
      </dgm:t>
    </dgm:pt>
    <dgm:pt modelId="{17178C46-44D3-4F5B-B0CA-510F10321102}" type="parTrans" cxnId="{27C21C11-8229-4D41-93EF-E9EB534ADBF4}">
      <dgm:prSet/>
      <dgm:spPr/>
      <dgm:t>
        <a:bodyPr/>
        <a:lstStyle/>
        <a:p>
          <a:endParaRPr lang="ru-RU" sz="1000"/>
        </a:p>
      </dgm:t>
    </dgm:pt>
    <dgm:pt modelId="{1AC96514-5005-4B03-B065-62F90826B97F}" type="sibTrans" cxnId="{27C21C11-8229-4D41-93EF-E9EB534ADBF4}">
      <dgm:prSet/>
      <dgm:spPr/>
      <dgm:t>
        <a:bodyPr/>
        <a:lstStyle/>
        <a:p>
          <a:endParaRPr lang="ru-RU" sz="1000"/>
        </a:p>
      </dgm:t>
    </dgm:pt>
    <dgm:pt modelId="{6BDDAA63-65CF-44C6-A9F4-AD69853E9E6F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ru-RU" sz="1000" b="1" dirty="0" smtClean="0"/>
            <a:t>Налоговые органы</a:t>
          </a:r>
          <a:endParaRPr lang="ru-RU" sz="1000" b="1" dirty="0"/>
        </a:p>
      </dgm:t>
    </dgm:pt>
    <dgm:pt modelId="{738CCAB6-AE28-465F-849E-7F6B40A71E3A}" type="parTrans" cxnId="{EA2BF99E-0197-4C6B-ADD3-81579EB98B4D}">
      <dgm:prSet/>
      <dgm:spPr/>
      <dgm:t>
        <a:bodyPr/>
        <a:lstStyle/>
        <a:p>
          <a:endParaRPr lang="ru-RU" sz="1000"/>
        </a:p>
      </dgm:t>
    </dgm:pt>
    <dgm:pt modelId="{72F39DCF-0134-4CCA-96C6-7E3F91D0E0EE}" type="sibTrans" cxnId="{EA2BF99E-0197-4C6B-ADD3-81579EB98B4D}">
      <dgm:prSet custT="1"/>
      <dgm:spPr/>
      <dgm:t>
        <a:bodyPr/>
        <a:lstStyle/>
        <a:p>
          <a:endParaRPr lang="ru-RU" sz="1000"/>
        </a:p>
      </dgm:t>
    </dgm:pt>
    <dgm:pt modelId="{275D1265-3E7C-433A-83AE-AC272C272E95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 lIns="36000" tIns="36000" rIns="36000" bIns="36000" anchor="ctr"/>
        <a:lstStyle/>
        <a:p>
          <a:pPr algn="ctr"/>
          <a:r>
            <a:rPr lang="ru-RU" sz="1000" b="1" dirty="0" smtClean="0"/>
            <a:t>Налоговый орган не располагал сведениями и документами о совершенном административном правонарушении до обращения виновного лица</a:t>
          </a:r>
          <a:endParaRPr lang="ru-RU" sz="1000" b="1" dirty="0"/>
        </a:p>
      </dgm:t>
    </dgm:pt>
    <dgm:pt modelId="{C64E3236-B657-4435-AB86-0874F4E9D5A8}" type="parTrans" cxnId="{435365AF-4339-49BF-92FD-7778FA576FE7}">
      <dgm:prSet/>
      <dgm:spPr/>
      <dgm:t>
        <a:bodyPr/>
        <a:lstStyle/>
        <a:p>
          <a:endParaRPr lang="ru-RU" sz="1000"/>
        </a:p>
      </dgm:t>
    </dgm:pt>
    <dgm:pt modelId="{FCACA493-005D-42F8-8F2C-A3E1C66E973C}" type="sibTrans" cxnId="{435365AF-4339-49BF-92FD-7778FA576FE7}">
      <dgm:prSet/>
      <dgm:spPr/>
      <dgm:t>
        <a:bodyPr/>
        <a:lstStyle/>
        <a:p>
          <a:endParaRPr lang="ru-RU" sz="1000"/>
        </a:p>
      </dgm:t>
    </dgm:pt>
    <dgm:pt modelId="{29EA7CCB-963A-48EC-B151-6CB5169B7056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ru-RU" sz="1000" b="1" dirty="0" smtClean="0"/>
            <a:t>Результат</a:t>
          </a:r>
          <a:endParaRPr lang="ru-RU" sz="1000" b="1" dirty="0"/>
        </a:p>
      </dgm:t>
    </dgm:pt>
    <dgm:pt modelId="{D629F4E4-A109-4E8D-8D79-33A03E077D87}" type="parTrans" cxnId="{3244708C-CFC4-4CFE-9924-A5C042DB40D6}">
      <dgm:prSet/>
      <dgm:spPr/>
      <dgm:t>
        <a:bodyPr/>
        <a:lstStyle/>
        <a:p>
          <a:endParaRPr lang="ru-RU" sz="1000"/>
        </a:p>
      </dgm:t>
    </dgm:pt>
    <dgm:pt modelId="{CD435789-7CDA-4102-9569-CE9FA9531406}" type="sibTrans" cxnId="{3244708C-CFC4-4CFE-9924-A5C042DB40D6}">
      <dgm:prSet/>
      <dgm:spPr/>
      <dgm:t>
        <a:bodyPr/>
        <a:lstStyle/>
        <a:p>
          <a:endParaRPr lang="ru-RU" sz="1000"/>
        </a:p>
      </dgm:t>
    </dgm:pt>
    <dgm:pt modelId="{9AAFBCF5-2E2E-4370-900A-F99F25BAC180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 lIns="36000" tIns="36000" rIns="36000" bIns="36000" anchor="ctr"/>
        <a:lstStyle/>
        <a:p>
          <a:pPr algn="ctr"/>
          <a:r>
            <a:rPr lang="ru-RU" sz="1000" b="1" dirty="0" smtClean="0"/>
            <a:t>Освобождение от административной ответственности за административное правонарушение, предусмотренное  ч. 2, 4 или 6 ст. 14.5 КоАП РФ</a:t>
          </a:r>
          <a:endParaRPr lang="ru-RU" sz="1000" b="1" dirty="0"/>
        </a:p>
      </dgm:t>
    </dgm:pt>
    <dgm:pt modelId="{58D0DE5A-3698-4F50-A05B-2D4DDAB71E59}" type="parTrans" cxnId="{BC3C37A8-9BCD-4E83-8CD6-24FB03979CDE}">
      <dgm:prSet/>
      <dgm:spPr/>
      <dgm:t>
        <a:bodyPr/>
        <a:lstStyle/>
        <a:p>
          <a:endParaRPr lang="ru-RU" sz="1000"/>
        </a:p>
      </dgm:t>
    </dgm:pt>
    <dgm:pt modelId="{BF363199-3420-4C89-A4CB-55BE0077E47A}" type="sibTrans" cxnId="{BC3C37A8-9BCD-4E83-8CD6-24FB03979CDE}">
      <dgm:prSet/>
      <dgm:spPr/>
      <dgm:t>
        <a:bodyPr/>
        <a:lstStyle/>
        <a:p>
          <a:endParaRPr lang="ru-RU" sz="1000"/>
        </a:p>
      </dgm:t>
    </dgm:pt>
    <dgm:pt modelId="{892C267A-C3CC-4CC4-B3FB-4F89BEF0008D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lIns="36000" tIns="36000" rIns="36000" bIns="36000" anchor="ctr"/>
        <a:lstStyle/>
        <a:p>
          <a:pPr algn="ctr"/>
          <a:r>
            <a:rPr lang="ru-RU" sz="1000" b="1" dirty="0" smtClean="0"/>
            <a:t>Добровольное исполнение обязанности до вынесения постановления</a:t>
          </a:r>
          <a:endParaRPr lang="ru-RU" sz="1000" b="1" dirty="0"/>
        </a:p>
      </dgm:t>
    </dgm:pt>
    <dgm:pt modelId="{D8611270-B8CF-4D2A-8E7B-71975B271B70}" type="parTrans" cxnId="{9BEF6676-D869-4141-992B-F64F05568F3B}">
      <dgm:prSet/>
      <dgm:spPr/>
      <dgm:t>
        <a:bodyPr/>
        <a:lstStyle/>
        <a:p>
          <a:endParaRPr lang="ru-RU" sz="1000"/>
        </a:p>
      </dgm:t>
    </dgm:pt>
    <dgm:pt modelId="{7BB8AB92-009B-4133-8CD9-0370CA53EC67}" type="sibTrans" cxnId="{9BEF6676-D869-4141-992B-F64F05568F3B}">
      <dgm:prSet/>
      <dgm:spPr/>
      <dgm:t>
        <a:bodyPr/>
        <a:lstStyle/>
        <a:p>
          <a:endParaRPr lang="ru-RU" sz="1000"/>
        </a:p>
      </dgm:t>
    </dgm:pt>
    <dgm:pt modelId="{9EF03AEE-B18C-4352-B442-6622E396472E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lIns="36000" tIns="36000" rIns="36000" bIns="36000" anchor="ctr"/>
        <a:lstStyle/>
        <a:p>
          <a:pPr algn="ctr"/>
          <a:r>
            <a:rPr lang="ru-RU" sz="1000" b="1" dirty="0" smtClean="0"/>
            <a:t> Направление в налоговый орган кассового чека коррекции (бланка строгой отчетности коррекции)</a:t>
          </a:r>
          <a:endParaRPr lang="ru-RU" sz="1000" b="1" dirty="0"/>
        </a:p>
      </dgm:t>
    </dgm:pt>
    <dgm:pt modelId="{DFDA170E-09A9-41F7-84A5-D16CF63DE2E7}" type="parTrans" cxnId="{42506119-5574-4694-966B-5730CBF117B8}">
      <dgm:prSet/>
      <dgm:spPr/>
      <dgm:t>
        <a:bodyPr/>
        <a:lstStyle/>
        <a:p>
          <a:endParaRPr lang="ru-RU" sz="1000"/>
        </a:p>
      </dgm:t>
    </dgm:pt>
    <dgm:pt modelId="{1EC1C969-4B0B-4334-9CA4-6BEC4F74229D}" type="sibTrans" cxnId="{42506119-5574-4694-966B-5730CBF117B8}">
      <dgm:prSet/>
      <dgm:spPr/>
      <dgm:t>
        <a:bodyPr/>
        <a:lstStyle/>
        <a:p>
          <a:endParaRPr lang="ru-RU" sz="1000"/>
        </a:p>
      </dgm:t>
    </dgm:pt>
    <dgm:pt modelId="{E7FFBFE8-8654-4A57-869C-7AEB57B434DD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 lIns="36000" tIns="36000" rIns="36000" bIns="36000" anchor="ctr"/>
        <a:lstStyle/>
        <a:p>
          <a:pPr algn="ctr"/>
          <a:endParaRPr lang="ru-RU" sz="1000" b="1" dirty="0"/>
        </a:p>
      </dgm:t>
    </dgm:pt>
    <dgm:pt modelId="{DAD56373-AF51-46A3-A3C8-2FEE6DC87897}" type="parTrans" cxnId="{F78003B4-CDE4-409A-BC81-84EBA5E58ACC}">
      <dgm:prSet/>
      <dgm:spPr/>
      <dgm:t>
        <a:bodyPr/>
        <a:lstStyle/>
        <a:p>
          <a:endParaRPr lang="ru-RU" sz="1000"/>
        </a:p>
      </dgm:t>
    </dgm:pt>
    <dgm:pt modelId="{35C68676-8A4C-4CE7-B507-8FA03520D0E0}" type="sibTrans" cxnId="{F78003B4-CDE4-409A-BC81-84EBA5E58ACC}">
      <dgm:prSet/>
      <dgm:spPr/>
      <dgm:t>
        <a:bodyPr/>
        <a:lstStyle/>
        <a:p>
          <a:endParaRPr lang="ru-RU" sz="1000"/>
        </a:p>
      </dgm:t>
    </dgm:pt>
    <dgm:pt modelId="{4890CF9E-A7C2-4735-95CC-D40DC21F66A1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 lIns="36000" tIns="36000" rIns="36000" bIns="36000" anchor="ctr"/>
        <a:lstStyle/>
        <a:p>
          <a:pPr algn="ctr"/>
          <a:r>
            <a:rPr lang="ru-RU" sz="1000" b="1" dirty="0" smtClean="0"/>
            <a:t>Представленные сведения и документы либо кассовый чек коррекции являются достаточными для установления события административного правонарушения</a:t>
          </a:r>
          <a:endParaRPr lang="ru-RU" sz="1000" b="1" dirty="0"/>
        </a:p>
      </dgm:t>
    </dgm:pt>
    <dgm:pt modelId="{CA74E191-CCB5-40A6-B59B-2A6A3F5551E3}" type="parTrans" cxnId="{9922057A-6791-49A0-AC9F-F4A0716553C9}">
      <dgm:prSet/>
      <dgm:spPr/>
      <dgm:t>
        <a:bodyPr/>
        <a:lstStyle/>
        <a:p>
          <a:endParaRPr lang="ru-RU" sz="1000"/>
        </a:p>
      </dgm:t>
    </dgm:pt>
    <dgm:pt modelId="{CBEBF52C-97B2-4104-88E0-890A4EAA9AE3}" type="sibTrans" cxnId="{9922057A-6791-49A0-AC9F-F4A0716553C9}">
      <dgm:prSet/>
      <dgm:spPr/>
      <dgm:t>
        <a:bodyPr/>
        <a:lstStyle/>
        <a:p>
          <a:endParaRPr lang="ru-RU" sz="1000"/>
        </a:p>
      </dgm:t>
    </dgm:pt>
    <dgm:pt modelId="{EFE7545C-D97B-4605-846D-BFAFFAE25E9B}" type="pres">
      <dgm:prSet presAssocID="{A1839DC7-3F52-48FE-BC1E-ED484BDA3B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B5F8C9-F87F-4D4E-B068-025D783E3ECD}" type="pres">
      <dgm:prSet presAssocID="{67512581-14AE-48CD-A6CE-63B1F6DBFA17}" presName="composite" presStyleCnt="0"/>
      <dgm:spPr/>
    </dgm:pt>
    <dgm:pt modelId="{C1CDBE9F-CE31-40A5-98B1-A46DA87005AC}" type="pres">
      <dgm:prSet presAssocID="{67512581-14AE-48CD-A6CE-63B1F6DBFA17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62F0B3-E39D-48B9-A82D-5D16A8A0E94B}" type="pres">
      <dgm:prSet presAssocID="{67512581-14AE-48CD-A6CE-63B1F6DBFA17}" presName="parSh" presStyleLbl="node1" presStyleIdx="0" presStyleCnt="3" custScaleX="109931"/>
      <dgm:spPr/>
      <dgm:t>
        <a:bodyPr/>
        <a:lstStyle/>
        <a:p>
          <a:endParaRPr lang="ru-RU"/>
        </a:p>
      </dgm:t>
    </dgm:pt>
    <dgm:pt modelId="{26AC53C2-FF80-4451-BACA-07089912769D}" type="pres">
      <dgm:prSet presAssocID="{67512581-14AE-48CD-A6CE-63B1F6DBFA17}" presName="desTx" presStyleLbl="fgAcc1" presStyleIdx="0" presStyleCnt="3" custScaleX="108572" custScaleY="67634" custLinFactNeighborX="-1829" custLinFactNeighborY="-15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7224A2-AD12-4E4A-9AFC-DF3BD8EEF93E}" type="pres">
      <dgm:prSet presAssocID="{C03899A8-77EE-47E7-8B64-3C8EE3CDC705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E195937-AD35-4697-A84B-931AF9A9C669}" type="pres">
      <dgm:prSet presAssocID="{C03899A8-77EE-47E7-8B64-3C8EE3CDC705}" presName="connTx" presStyleLbl="sibTrans2D1" presStyleIdx="0" presStyleCnt="2"/>
      <dgm:spPr/>
      <dgm:t>
        <a:bodyPr/>
        <a:lstStyle/>
        <a:p>
          <a:endParaRPr lang="ru-RU"/>
        </a:p>
      </dgm:t>
    </dgm:pt>
    <dgm:pt modelId="{55AFAE3A-2055-4FFC-AABC-805D1F4BEECD}" type="pres">
      <dgm:prSet presAssocID="{6BDDAA63-65CF-44C6-A9F4-AD69853E9E6F}" presName="composite" presStyleCnt="0"/>
      <dgm:spPr/>
    </dgm:pt>
    <dgm:pt modelId="{023407C6-E826-4D28-9608-D36F92EF1178}" type="pres">
      <dgm:prSet presAssocID="{6BDDAA63-65CF-44C6-A9F4-AD69853E9E6F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FC8F9-C223-423F-96D5-9990E4778420}" type="pres">
      <dgm:prSet presAssocID="{6BDDAA63-65CF-44C6-A9F4-AD69853E9E6F}" presName="parSh" presStyleLbl="node1" presStyleIdx="1" presStyleCnt="3" custScaleX="110588"/>
      <dgm:spPr/>
      <dgm:t>
        <a:bodyPr/>
        <a:lstStyle/>
        <a:p>
          <a:endParaRPr lang="ru-RU"/>
        </a:p>
      </dgm:t>
    </dgm:pt>
    <dgm:pt modelId="{B2941FAF-FF74-4CC8-A423-00BC23FB71BD}" type="pres">
      <dgm:prSet presAssocID="{6BDDAA63-65CF-44C6-A9F4-AD69853E9E6F}" presName="desTx" presStyleLbl="fgAcc1" presStyleIdx="1" presStyleCnt="3" custScaleX="117816" custScaleY="68536" custLinFactNeighborX="-4340" custLinFactNeighborY="-152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F32D88-EDCC-4E0F-B6EC-87E0B2019B66}" type="pres">
      <dgm:prSet presAssocID="{72F39DCF-0134-4CCA-96C6-7E3F91D0E0E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ED94504-7009-4F39-9AAF-7B2BBF5A1418}" type="pres">
      <dgm:prSet presAssocID="{72F39DCF-0134-4CCA-96C6-7E3F91D0E0EE}" presName="connTx" presStyleLbl="sibTrans2D1" presStyleIdx="1" presStyleCnt="2"/>
      <dgm:spPr/>
      <dgm:t>
        <a:bodyPr/>
        <a:lstStyle/>
        <a:p>
          <a:endParaRPr lang="ru-RU"/>
        </a:p>
      </dgm:t>
    </dgm:pt>
    <dgm:pt modelId="{56F7A25A-1A9C-4A05-BBD0-56E7F4C3DC86}" type="pres">
      <dgm:prSet presAssocID="{29EA7CCB-963A-48EC-B151-6CB5169B7056}" presName="composite" presStyleCnt="0"/>
      <dgm:spPr/>
    </dgm:pt>
    <dgm:pt modelId="{040F18A7-F02E-4D49-B844-A66D0DFC2BDE}" type="pres">
      <dgm:prSet presAssocID="{29EA7CCB-963A-48EC-B151-6CB5169B7056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DBAC91-A088-4B2B-A00B-BC095FC7E4B0}" type="pres">
      <dgm:prSet presAssocID="{29EA7CCB-963A-48EC-B151-6CB5169B7056}" presName="parSh" presStyleLbl="node1" presStyleIdx="2" presStyleCnt="3" custScaleX="122540"/>
      <dgm:spPr/>
      <dgm:t>
        <a:bodyPr/>
        <a:lstStyle/>
        <a:p>
          <a:endParaRPr lang="ru-RU"/>
        </a:p>
      </dgm:t>
    </dgm:pt>
    <dgm:pt modelId="{E526FD0E-8586-42A9-A651-CA67C5D26466}" type="pres">
      <dgm:prSet presAssocID="{29EA7CCB-963A-48EC-B151-6CB5169B7056}" presName="desTx" presStyleLbl="fgAcc1" presStyleIdx="2" presStyleCnt="3" custScaleX="126135" custScaleY="69637" custLinFactNeighborX="-1251" custLinFactNeighborY="-14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22057A-6791-49A0-AC9F-F4A0716553C9}" srcId="{29EA7CCB-963A-48EC-B151-6CB5169B7056}" destId="{4890CF9E-A7C2-4735-95CC-D40DC21F66A1}" srcOrd="1" destOrd="0" parTransId="{CA74E191-CCB5-40A6-B59B-2A6A3F5551E3}" sibTransId="{CBEBF52C-97B2-4104-88E0-890A4EAA9AE3}"/>
    <dgm:cxn modelId="{89E678C1-5CFF-462D-94ED-0FAE34CAA720}" type="presOf" srcId="{29EA7CCB-963A-48EC-B151-6CB5169B7056}" destId="{C6DBAC91-A088-4B2B-A00B-BC095FC7E4B0}" srcOrd="1" destOrd="0" presId="urn:microsoft.com/office/officeart/2005/8/layout/process3"/>
    <dgm:cxn modelId="{66B571E4-9CCC-482B-B710-66A77267DF89}" type="presOf" srcId="{6BDDAA63-65CF-44C6-A9F4-AD69853E9E6F}" destId="{70EFC8F9-C223-423F-96D5-9990E4778420}" srcOrd="1" destOrd="0" presId="urn:microsoft.com/office/officeart/2005/8/layout/process3"/>
    <dgm:cxn modelId="{97640DDB-3730-4D83-8E50-1357AFF4455B}" type="presOf" srcId="{E7FFBFE8-8654-4A57-869C-7AEB57B434DD}" destId="{E526FD0E-8586-42A9-A651-CA67C5D26466}" srcOrd="0" destOrd="0" presId="urn:microsoft.com/office/officeart/2005/8/layout/process3"/>
    <dgm:cxn modelId="{F78003B4-CDE4-409A-BC81-84EBA5E58ACC}" srcId="{29EA7CCB-963A-48EC-B151-6CB5169B7056}" destId="{E7FFBFE8-8654-4A57-869C-7AEB57B434DD}" srcOrd="0" destOrd="0" parTransId="{DAD56373-AF51-46A3-A3C8-2FEE6DC87897}" sibTransId="{35C68676-8A4C-4CE7-B507-8FA03520D0E0}"/>
    <dgm:cxn modelId="{F04ABD58-99FF-440F-B853-DA0C1FA60D95}" type="presOf" srcId="{67512581-14AE-48CD-A6CE-63B1F6DBFA17}" destId="{E762F0B3-E39D-48B9-A82D-5D16A8A0E94B}" srcOrd="1" destOrd="0" presId="urn:microsoft.com/office/officeart/2005/8/layout/process3"/>
    <dgm:cxn modelId="{BC3C37A8-9BCD-4E83-8CD6-24FB03979CDE}" srcId="{29EA7CCB-963A-48EC-B151-6CB5169B7056}" destId="{9AAFBCF5-2E2E-4370-900A-F99F25BAC180}" srcOrd="2" destOrd="0" parTransId="{58D0DE5A-3698-4F50-A05B-2D4DDAB71E59}" sibTransId="{BF363199-3420-4C89-A4CB-55BE0077E47A}"/>
    <dgm:cxn modelId="{06FFA173-5EA7-4155-BBA3-EF2D2080837F}" type="presOf" srcId="{E5CE5D72-B66A-4068-9C34-71C8263A3C81}" destId="{26AC53C2-FF80-4451-BACA-07089912769D}" srcOrd="0" destOrd="0" presId="urn:microsoft.com/office/officeart/2005/8/layout/process3"/>
    <dgm:cxn modelId="{D6E1ACE1-F761-4DB5-9172-21E1B9221C5D}" type="presOf" srcId="{72F39DCF-0134-4CCA-96C6-7E3F91D0E0EE}" destId="{E0F32D88-EDCC-4E0F-B6EC-87E0B2019B66}" srcOrd="0" destOrd="0" presId="urn:microsoft.com/office/officeart/2005/8/layout/process3"/>
    <dgm:cxn modelId="{2C04B20E-A37C-493F-B62F-F59290F3CB48}" type="presOf" srcId="{C03899A8-77EE-47E7-8B64-3C8EE3CDC705}" destId="{757224A2-AD12-4E4A-9AFC-DF3BD8EEF93E}" srcOrd="0" destOrd="0" presId="urn:microsoft.com/office/officeart/2005/8/layout/process3"/>
    <dgm:cxn modelId="{42506119-5574-4694-966B-5730CBF117B8}" srcId="{67512581-14AE-48CD-A6CE-63B1F6DBFA17}" destId="{9EF03AEE-B18C-4352-B442-6622E396472E}" srcOrd="2" destOrd="0" parTransId="{DFDA170E-09A9-41F7-84A5-D16CF63DE2E7}" sibTransId="{1EC1C969-4B0B-4334-9CA4-6BEC4F74229D}"/>
    <dgm:cxn modelId="{27C21C11-8229-4D41-93EF-E9EB534ADBF4}" srcId="{67512581-14AE-48CD-A6CE-63B1F6DBFA17}" destId="{E5CE5D72-B66A-4068-9C34-71C8263A3C81}" srcOrd="0" destOrd="0" parTransId="{17178C46-44D3-4F5B-B0CA-510F10321102}" sibTransId="{1AC96514-5005-4B03-B065-62F90826B97F}"/>
    <dgm:cxn modelId="{CF9D3D5C-473D-46FE-ABAC-4A86C0F10082}" type="presOf" srcId="{67512581-14AE-48CD-A6CE-63B1F6DBFA17}" destId="{C1CDBE9F-CE31-40A5-98B1-A46DA87005AC}" srcOrd="0" destOrd="0" presId="urn:microsoft.com/office/officeart/2005/8/layout/process3"/>
    <dgm:cxn modelId="{3244708C-CFC4-4CFE-9924-A5C042DB40D6}" srcId="{A1839DC7-3F52-48FE-BC1E-ED484BDA3B9F}" destId="{29EA7CCB-963A-48EC-B151-6CB5169B7056}" srcOrd="2" destOrd="0" parTransId="{D629F4E4-A109-4E8D-8D79-33A03E077D87}" sibTransId="{CD435789-7CDA-4102-9569-CE9FA9531406}"/>
    <dgm:cxn modelId="{2D055654-C39B-4C2C-8E0B-8F1F46BCBA74}" type="presOf" srcId="{275D1265-3E7C-433A-83AE-AC272C272E95}" destId="{B2941FAF-FF74-4CC8-A423-00BC23FB71BD}" srcOrd="0" destOrd="0" presId="urn:microsoft.com/office/officeart/2005/8/layout/process3"/>
    <dgm:cxn modelId="{B8BDB063-B0BA-4081-9A2C-11B462271ACE}" type="presOf" srcId="{6BDDAA63-65CF-44C6-A9F4-AD69853E9E6F}" destId="{023407C6-E826-4D28-9608-D36F92EF1178}" srcOrd="0" destOrd="0" presId="urn:microsoft.com/office/officeart/2005/8/layout/process3"/>
    <dgm:cxn modelId="{02513330-E37C-45D2-88FD-F8F143361EA3}" type="presOf" srcId="{9AAFBCF5-2E2E-4370-900A-F99F25BAC180}" destId="{E526FD0E-8586-42A9-A651-CA67C5D26466}" srcOrd="0" destOrd="2" presId="urn:microsoft.com/office/officeart/2005/8/layout/process3"/>
    <dgm:cxn modelId="{9BEF6676-D869-4141-992B-F64F05568F3B}" srcId="{67512581-14AE-48CD-A6CE-63B1F6DBFA17}" destId="{892C267A-C3CC-4CC4-B3FB-4F89BEF0008D}" srcOrd="1" destOrd="0" parTransId="{D8611270-B8CF-4D2A-8E7B-71975B271B70}" sibTransId="{7BB8AB92-009B-4133-8CD9-0370CA53EC67}"/>
    <dgm:cxn modelId="{E079B774-ED7A-43D1-962B-B7CE6A499736}" type="presOf" srcId="{9EF03AEE-B18C-4352-B442-6622E396472E}" destId="{26AC53C2-FF80-4451-BACA-07089912769D}" srcOrd="0" destOrd="2" presId="urn:microsoft.com/office/officeart/2005/8/layout/process3"/>
    <dgm:cxn modelId="{768E368B-D9DA-45ED-B388-2D6C1A8FEEC0}" type="presOf" srcId="{C03899A8-77EE-47E7-8B64-3C8EE3CDC705}" destId="{AE195937-AD35-4697-A84B-931AF9A9C669}" srcOrd="1" destOrd="0" presId="urn:microsoft.com/office/officeart/2005/8/layout/process3"/>
    <dgm:cxn modelId="{A4E7DE41-21B8-4D8E-BA19-C8E4F67F6D05}" type="presOf" srcId="{29EA7CCB-963A-48EC-B151-6CB5169B7056}" destId="{040F18A7-F02E-4D49-B844-A66D0DFC2BDE}" srcOrd="0" destOrd="0" presId="urn:microsoft.com/office/officeart/2005/8/layout/process3"/>
    <dgm:cxn modelId="{F5C7D2B5-BA28-4615-9F35-05871996ABF9}" type="presOf" srcId="{4890CF9E-A7C2-4735-95CC-D40DC21F66A1}" destId="{E526FD0E-8586-42A9-A651-CA67C5D26466}" srcOrd="0" destOrd="1" presId="urn:microsoft.com/office/officeart/2005/8/layout/process3"/>
    <dgm:cxn modelId="{6E5F2E06-4EE2-4091-A360-852DC20A1061}" type="presOf" srcId="{892C267A-C3CC-4CC4-B3FB-4F89BEF0008D}" destId="{26AC53C2-FF80-4451-BACA-07089912769D}" srcOrd="0" destOrd="1" presId="urn:microsoft.com/office/officeart/2005/8/layout/process3"/>
    <dgm:cxn modelId="{F0C077B6-C15B-4C96-BEAB-314481C34F90}" type="presOf" srcId="{72F39DCF-0134-4CCA-96C6-7E3F91D0E0EE}" destId="{2ED94504-7009-4F39-9AAF-7B2BBF5A1418}" srcOrd="1" destOrd="0" presId="urn:microsoft.com/office/officeart/2005/8/layout/process3"/>
    <dgm:cxn modelId="{EAC20CE6-917A-4D90-AF21-32F97D18FD9A}" type="presOf" srcId="{A1839DC7-3F52-48FE-BC1E-ED484BDA3B9F}" destId="{EFE7545C-D97B-4605-846D-BFAFFAE25E9B}" srcOrd="0" destOrd="0" presId="urn:microsoft.com/office/officeart/2005/8/layout/process3"/>
    <dgm:cxn modelId="{42CBE002-057A-4960-9421-30EADBBA3CD9}" srcId="{A1839DC7-3F52-48FE-BC1E-ED484BDA3B9F}" destId="{67512581-14AE-48CD-A6CE-63B1F6DBFA17}" srcOrd="0" destOrd="0" parTransId="{B216C53E-1056-419E-8638-B0A6E583D8E6}" sibTransId="{C03899A8-77EE-47E7-8B64-3C8EE3CDC705}"/>
    <dgm:cxn modelId="{435365AF-4339-49BF-92FD-7778FA576FE7}" srcId="{6BDDAA63-65CF-44C6-A9F4-AD69853E9E6F}" destId="{275D1265-3E7C-433A-83AE-AC272C272E95}" srcOrd="0" destOrd="0" parTransId="{C64E3236-B657-4435-AB86-0874F4E9D5A8}" sibTransId="{FCACA493-005D-42F8-8F2C-A3E1C66E973C}"/>
    <dgm:cxn modelId="{EA2BF99E-0197-4C6B-ADD3-81579EB98B4D}" srcId="{A1839DC7-3F52-48FE-BC1E-ED484BDA3B9F}" destId="{6BDDAA63-65CF-44C6-A9F4-AD69853E9E6F}" srcOrd="1" destOrd="0" parTransId="{738CCAB6-AE28-465F-849E-7F6B40A71E3A}" sibTransId="{72F39DCF-0134-4CCA-96C6-7E3F91D0E0EE}"/>
    <dgm:cxn modelId="{F40CECAD-B534-4A71-B431-887C77AFA15D}" type="presParOf" srcId="{EFE7545C-D97B-4605-846D-BFAFFAE25E9B}" destId="{01B5F8C9-F87F-4D4E-B068-025D783E3ECD}" srcOrd="0" destOrd="0" presId="urn:microsoft.com/office/officeart/2005/8/layout/process3"/>
    <dgm:cxn modelId="{1B424F9E-2097-4300-BE42-A33B4BA20433}" type="presParOf" srcId="{01B5F8C9-F87F-4D4E-B068-025D783E3ECD}" destId="{C1CDBE9F-CE31-40A5-98B1-A46DA87005AC}" srcOrd="0" destOrd="0" presId="urn:microsoft.com/office/officeart/2005/8/layout/process3"/>
    <dgm:cxn modelId="{CA0CE892-B71E-43FF-B9CB-F3F4EFFA9AB4}" type="presParOf" srcId="{01B5F8C9-F87F-4D4E-B068-025D783E3ECD}" destId="{E762F0B3-E39D-48B9-A82D-5D16A8A0E94B}" srcOrd="1" destOrd="0" presId="urn:microsoft.com/office/officeart/2005/8/layout/process3"/>
    <dgm:cxn modelId="{6663AD86-BF32-4049-AA22-8B5D934A5DD4}" type="presParOf" srcId="{01B5F8C9-F87F-4D4E-B068-025D783E3ECD}" destId="{26AC53C2-FF80-4451-BACA-07089912769D}" srcOrd="2" destOrd="0" presId="urn:microsoft.com/office/officeart/2005/8/layout/process3"/>
    <dgm:cxn modelId="{3C69DB43-8CED-40BA-83AD-143EA8653124}" type="presParOf" srcId="{EFE7545C-D97B-4605-846D-BFAFFAE25E9B}" destId="{757224A2-AD12-4E4A-9AFC-DF3BD8EEF93E}" srcOrd="1" destOrd="0" presId="urn:microsoft.com/office/officeart/2005/8/layout/process3"/>
    <dgm:cxn modelId="{E4C018D6-E8B0-435C-8F30-CD26457DC09C}" type="presParOf" srcId="{757224A2-AD12-4E4A-9AFC-DF3BD8EEF93E}" destId="{AE195937-AD35-4697-A84B-931AF9A9C669}" srcOrd="0" destOrd="0" presId="urn:microsoft.com/office/officeart/2005/8/layout/process3"/>
    <dgm:cxn modelId="{B73E03AF-B862-47B2-B0D9-D3A31329C7EE}" type="presParOf" srcId="{EFE7545C-D97B-4605-846D-BFAFFAE25E9B}" destId="{55AFAE3A-2055-4FFC-AABC-805D1F4BEECD}" srcOrd="2" destOrd="0" presId="urn:microsoft.com/office/officeart/2005/8/layout/process3"/>
    <dgm:cxn modelId="{B8D7D4D7-B223-4F59-9876-55F565060989}" type="presParOf" srcId="{55AFAE3A-2055-4FFC-AABC-805D1F4BEECD}" destId="{023407C6-E826-4D28-9608-D36F92EF1178}" srcOrd="0" destOrd="0" presId="urn:microsoft.com/office/officeart/2005/8/layout/process3"/>
    <dgm:cxn modelId="{B7F67D7D-00CE-481F-9302-E5792DF2CDF1}" type="presParOf" srcId="{55AFAE3A-2055-4FFC-AABC-805D1F4BEECD}" destId="{70EFC8F9-C223-423F-96D5-9990E4778420}" srcOrd="1" destOrd="0" presId="urn:microsoft.com/office/officeart/2005/8/layout/process3"/>
    <dgm:cxn modelId="{FCD59A52-A4B7-4895-A3AA-B065BD6EA2C6}" type="presParOf" srcId="{55AFAE3A-2055-4FFC-AABC-805D1F4BEECD}" destId="{B2941FAF-FF74-4CC8-A423-00BC23FB71BD}" srcOrd="2" destOrd="0" presId="urn:microsoft.com/office/officeart/2005/8/layout/process3"/>
    <dgm:cxn modelId="{C21B151E-210E-4BF0-90AA-B146BE023341}" type="presParOf" srcId="{EFE7545C-D97B-4605-846D-BFAFFAE25E9B}" destId="{E0F32D88-EDCC-4E0F-B6EC-87E0B2019B66}" srcOrd="3" destOrd="0" presId="urn:microsoft.com/office/officeart/2005/8/layout/process3"/>
    <dgm:cxn modelId="{4E53C2CE-CF3E-48A0-8419-F869E632208F}" type="presParOf" srcId="{E0F32D88-EDCC-4E0F-B6EC-87E0B2019B66}" destId="{2ED94504-7009-4F39-9AAF-7B2BBF5A1418}" srcOrd="0" destOrd="0" presId="urn:microsoft.com/office/officeart/2005/8/layout/process3"/>
    <dgm:cxn modelId="{7DB23F8C-0CFD-40FD-BA7A-1456E02F46B4}" type="presParOf" srcId="{EFE7545C-D97B-4605-846D-BFAFFAE25E9B}" destId="{56F7A25A-1A9C-4A05-BBD0-56E7F4C3DC86}" srcOrd="4" destOrd="0" presId="urn:microsoft.com/office/officeart/2005/8/layout/process3"/>
    <dgm:cxn modelId="{D4002B8D-E588-42A2-8B6D-FF0BD4A10D09}" type="presParOf" srcId="{56F7A25A-1A9C-4A05-BBD0-56E7F4C3DC86}" destId="{040F18A7-F02E-4D49-B844-A66D0DFC2BDE}" srcOrd="0" destOrd="0" presId="urn:microsoft.com/office/officeart/2005/8/layout/process3"/>
    <dgm:cxn modelId="{8E98F0A8-1F5F-4B53-B233-BF910045FC78}" type="presParOf" srcId="{56F7A25A-1A9C-4A05-BBD0-56E7F4C3DC86}" destId="{C6DBAC91-A088-4B2B-A00B-BC095FC7E4B0}" srcOrd="1" destOrd="0" presId="urn:microsoft.com/office/officeart/2005/8/layout/process3"/>
    <dgm:cxn modelId="{C4EB9E5A-C7BD-4692-B629-3A3AB129887F}" type="presParOf" srcId="{56F7A25A-1A9C-4A05-BBD0-56E7F4C3DC86}" destId="{E526FD0E-8586-42A9-A651-CA67C5D2646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C77BA1-B8D7-45AD-8F9E-7D7071F1BB2E}">
      <dsp:nvSpPr>
        <dsp:cNvPr id="0" name=""/>
        <dsp:cNvSpPr/>
      </dsp:nvSpPr>
      <dsp:spPr>
        <a:xfrm>
          <a:off x="3005" y="749282"/>
          <a:ext cx="1806985" cy="432000"/>
        </a:xfrm>
        <a:prstGeom prst="rect">
          <a:avLst/>
        </a:prstGeom>
        <a:solidFill>
          <a:srgbClr val="005AA9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smtClean="0">
              <a:solidFill>
                <a:schemeClr val="bg1"/>
              </a:solidFill>
            </a:rPr>
            <a:t>ОФД</a:t>
          </a:r>
          <a:endParaRPr lang="ru-RU" sz="1500" b="1" kern="1200" dirty="0">
            <a:solidFill>
              <a:schemeClr val="bg1"/>
            </a:solidFill>
          </a:endParaRPr>
        </a:p>
      </dsp:txBody>
      <dsp:txXfrm>
        <a:off x="3005" y="749282"/>
        <a:ext cx="1806985" cy="432000"/>
      </dsp:txXfrm>
    </dsp:sp>
    <dsp:sp modelId="{0F5D3B5F-0A5D-452E-A6D6-10867A8A6809}">
      <dsp:nvSpPr>
        <dsp:cNvPr id="0" name=""/>
        <dsp:cNvSpPr/>
      </dsp:nvSpPr>
      <dsp:spPr>
        <a:xfrm>
          <a:off x="33958" y="1198654"/>
          <a:ext cx="1806985" cy="1718372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ФНС России выдано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/>
            <a:t>16  </a:t>
          </a:r>
          <a:r>
            <a:rPr lang="ru-RU" sz="1500" kern="1200" dirty="0" smtClean="0"/>
            <a:t>разрешений на обработку фискальных данных</a:t>
          </a:r>
          <a:endParaRPr lang="ru-RU" sz="1500" kern="1200" dirty="0"/>
        </a:p>
      </dsp:txBody>
      <dsp:txXfrm>
        <a:off x="33958" y="1198654"/>
        <a:ext cx="1806985" cy="1718372"/>
      </dsp:txXfrm>
    </dsp:sp>
    <dsp:sp modelId="{36C13105-1E61-4C05-A4D2-F7C66B354E7A}">
      <dsp:nvSpPr>
        <dsp:cNvPr id="0" name=""/>
        <dsp:cNvSpPr/>
      </dsp:nvSpPr>
      <dsp:spPr>
        <a:xfrm>
          <a:off x="2062969" y="749282"/>
          <a:ext cx="1806985" cy="432000"/>
        </a:xfrm>
        <a:prstGeom prst="rect">
          <a:avLst/>
        </a:prstGeom>
        <a:solidFill>
          <a:srgbClr val="005AA9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smtClean="0">
              <a:solidFill>
                <a:schemeClr val="bg1"/>
              </a:solidFill>
            </a:rPr>
            <a:t>ККТ</a:t>
          </a:r>
          <a:endParaRPr lang="ru-RU" sz="1500" b="1" kern="1200" dirty="0">
            <a:solidFill>
              <a:schemeClr val="bg1"/>
            </a:solidFill>
          </a:endParaRPr>
        </a:p>
      </dsp:txBody>
      <dsp:txXfrm>
        <a:off x="2062969" y="749282"/>
        <a:ext cx="1806985" cy="432000"/>
      </dsp:txXfrm>
    </dsp:sp>
    <dsp:sp modelId="{C1F9C902-7164-4E64-A265-53199E6680F1}">
      <dsp:nvSpPr>
        <dsp:cNvPr id="0" name=""/>
        <dsp:cNvSpPr/>
      </dsp:nvSpPr>
      <dsp:spPr>
        <a:xfrm>
          <a:off x="2062969" y="1181282"/>
          <a:ext cx="1806985" cy="1718372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ФНС России включено в реестр ККТ </a:t>
          </a:r>
          <a:r>
            <a:rPr lang="ru-RU" sz="1500" b="1" kern="1200" dirty="0" smtClean="0"/>
            <a:t>214</a:t>
          </a:r>
          <a:r>
            <a:rPr lang="ru-RU" sz="1500" kern="1200" dirty="0" smtClean="0"/>
            <a:t> моделей ККТ,       от </a:t>
          </a:r>
          <a:r>
            <a:rPr lang="ru-RU" sz="1500" b="1" kern="1200" dirty="0" smtClean="0"/>
            <a:t>65 </a:t>
          </a:r>
          <a:r>
            <a:rPr lang="ru-RU" sz="1500" kern="1200" dirty="0" smtClean="0"/>
            <a:t>производителей ККТ. </a:t>
          </a:r>
          <a:endParaRPr lang="ru-RU" sz="1500" kern="1200" dirty="0"/>
        </a:p>
      </dsp:txBody>
      <dsp:txXfrm>
        <a:off x="2062969" y="1181282"/>
        <a:ext cx="1806985" cy="1718372"/>
      </dsp:txXfrm>
    </dsp:sp>
    <dsp:sp modelId="{62B81058-29F6-457A-8EA5-5E97740D27B2}">
      <dsp:nvSpPr>
        <dsp:cNvPr id="0" name=""/>
        <dsp:cNvSpPr/>
      </dsp:nvSpPr>
      <dsp:spPr>
        <a:xfrm>
          <a:off x="4122933" y="749282"/>
          <a:ext cx="1806985" cy="432000"/>
        </a:xfrm>
        <a:prstGeom prst="rect">
          <a:avLst/>
        </a:prstGeom>
        <a:solidFill>
          <a:srgbClr val="005AA9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500" b="1" kern="1200" dirty="0" smtClean="0">
              <a:solidFill>
                <a:schemeClr val="bg1"/>
              </a:solidFill>
            </a:rPr>
            <a:t>ФН</a:t>
          </a:r>
          <a:endParaRPr lang="ru-RU" sz="1500" kern="1200" dirty="0">
            <a:solidFill>
              <a:schemeClr val="bg1"/>
            </a:solidFill>
          </a:endParaRPr>
        </a:p>
      </dsp:txBody>
      <dsp:txXfrm>
        <a:off x="4122933" y="749282"/>
        <a:ext cx="1806985" cy="432000"/>
      </dsp:txXfrm>
    </dsp:sp>
    <dsp:sp modelId="{1878AC41-F4B4-4F6E-8755-B5686E5D5498}">
      <dsp:nvSpPr>
        <dsp:cNvPr id="0" name=""/>
        <dsp:cNvSpPr/>
      </dsp:nvSpPr>
      <dsp:spPr>
        <a:xfrm>
          <a:off x="4122933" y="1181282"/>
          <a:ext cx="1806985" cy="1718372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ФНС России включено в реестр ФН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/>
            <a:t>8</a:t>
          </a:r>
          <a:r>
            <a:rPr lang="ru-RU" sz="1500" kern="1200" dirty="0" smtClean="0"/>
            <a:t> моделей ФН, на 13 месяцев; на 15 месяцев</a:t>
          </a:r>
          <a:r>
            <a:rPr lang="en-US" sz="1500" kern="1200" dirty="0" smtClean="0"/>
            <a:t>;</a:t>
          </a:r>
          <a:r>
            <a:rPr lang="ru-RU" sz="1500" kern="1200" dirty="0" smtClean="0"/>
            <a:t> на 36 месяцев. </a:t>
          </a:r>
          <a:endParaRPr lang="ru-RU" sz="1500" kern="1200" dirty="0"/>
        </a:p>
      </dsp:txBody>
      <dsp:txXfrm>
        <a:off x="4122933" y="1181282"/>
        <a:ext cx="1806985" cy="1718372"/>
      </dsp:txXfrm>
    </dsp:sp>
    <dsp:sp modelId="{D36584B3-BF71-4544-B3D7-62E8FCCECBD4}">
      <dsp:nvSpPr>
        <dsp:cNvPr id="0" name=""/>
        <dsp:cNvSpPr/>
      </dsp:nvSpPr>
      <dsp:spPr>
        <a:xfrm>
          <a:off x="6182896" y="704361"/>
          <a:ext cx="1806985" cy="621786"/>
        </a:xfrm>
        <a:prstGeom prst="rect">
          <a:avLst/>
        </a:prstGeom>
        <a:solidFill>
          <a:srgbClr val="005AA9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smtClean="0">
              <a:solidFill>
                <a:schemeClr val="bg1"/>
              </a:solidFill>
            </a:rPr>
            <a:t>ЮЛ и ИП</a:t>
          </a:r>
          <a:endParaRPr lang="ru-RU" sz="1500" b="1" kern="1200" dirty="0">
            <a:solidFill>
              <a:schemeClr val="bg1"/>
            </a:solidFill>
          </a:endParaRPr>
        </a:p>
      </dsp:txBody>
      <dsp:txXfrm>
        <a:off x="6182896" y="704361"/>
        <a:ext cx="1806985" cy="621786"/>
      </dsp:txXfrm>
    </dsp:sp>
    <dsp:sp modelId="{72AF6992-D832-4A90-BB98-51CCA84DF9EC}">
      <dsp:nvSpPr>
        <dsp:cNvPr id="0" name=""/>
        <dsp:cNvSpPr/>
      </dsp:nvSpPr>
      <dsp:spPr>
        <a:xfrm>
          <a:off x="6179048" y="1207249"/>
          <a:ext cx="1806985" cy="1708268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ФНС России зарегистрировала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/>
            <a:t>Более 3,6 млн. </a:t>
          </a:r>
          <a:r>
            <a:rPr lang="ru-RU" sz="1500" kern="1200" dirty="0" smtClean="0"/>
            <a:t>экземпляров ККТ </a:t>
          </a:r>
        </a:p>
      </dsp:txBody>
      <dsp:txXfrm>
        <a:off x="6179048" y="1207249"/>
        <a:ext cx="1806985" cy="17082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761E7C-705A-4F45-A355-1F481186CB2C}">
      <dsp:nvSpPr>
        <dsp:cNvPr id="0" name=""/>
        <dsp:cNvSpPr/>
      </dsp:nvSpPr>
      <dsp:spPr>
        <a:xfrm>
          <a:off x="980" y="0"/>
          <a:ext cx="2548646" cy="36551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4">
                  <a:lumMod val="50000"/>
                </a:schemeClr>
              </a:solidFill>
            </a:rPr>
            <a:t>ККТ не применяется, документ не выдается</a:t>
          </a:r>
          <a:endParaRPr lang="ru-RU" sz="1600" b="1" kern="1200" dirty="0">
            <a:solidFill>
              <a:schemeClr val="accent4">
                <a:lumMod val="50000"/>
              </a:schemeClr>
            </a:solidFill>
          </a:endParaRPr>
        </a:p>
      </dsp:txBody>
      <dsp:txXfrm>
        <a:off x="980" y="0"/>
        <a:ext cx="2548646" cy="1096549"/>
      </dsp:txXfrm>
    </dsp:sp>
    <dsp:sp modelId="{7C6B217A-316D-4FBC-A186-B42D366F63FE}">
      <dsp:nvSpPr>
        <dsp:cNvPr id="0" name=""/>
        <dsp:cNvSpPr/>
      </dsp:nvSpPr>
      <dsp:spPr>
        <a:xfrm>
          <a:off x="189967" y="1082403"/>
          <a:ext cx="2038917" cy="7180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При осуществлении видов деятельности  и оказании услуг, указанных в законе</a:t>
          </a:r>
          <a:endParaRPr lang="ru-RU" sz="1200" kern="1200" dirty="0"/>
        </a:p>
      </dsp:txBody>
      <dsp:txXfrm>
        <a:off x="210999" y="1103435"/>
        <a:ext cx="1996853" cy="676029"/>
      </dsp:txXfrm>
    </dsp:sp>
    <dsp:sp modelId="{1E37CF67-C879-40BC-B2A8-1E810652D131}">
      <dsp:nvSpPr>
        <dsp:cNvPr id="0" name=""/>
        <dsp:cNvSpPr/>
      </dsp:nvSpPr>
      <dsp:spPr>
        <a:xfrm>
          <a:off x="255844" y="1925431"/>
          <a:ext cx="2038917" cy="7180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FFFFFF"/>
              </a:solidFill>
            </a:rPr>
            <a:t>Кредитными организациями</a:t>
          </a:r>
          <a:endParaRPr lang="ru-RU" sz="1200" kern="1200" dirty="0">
            <a:solidFill>
              <a:srgbClr val="FFFFFF"/>
            </a:solidFill>
          </a:endParaRPr>
        </a:p>
      </dsp:txBody>
      <dsp:txXfrm>
        <a:off x="276876" y="1946463"/>
        <a:ext cx="1996853" cy="676029"/>
      </dsp:txXfrm>
    </dsp:sp>
    <dsp:sp modelId="{89D5711F-C1AF-4723-9984-899470BF5E09}">
      <dsp:nvSpPr>
        <dsp:cNvPr id="0" name=""/>
        <dsp:cNvSpPr/>
      </dsp:nvSpPr>
      <dsp:spPr>
        <a:xfrm>
          <a:off x="255844" y="2754001"/>
          <a:ext cx="2038917" cy="7180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FFFFFF"/>
              </a:solidFill>
            </a:rPr>
            <a:t>При расчетах с использованием ЭСП без его предъявления между организациями и ИП</a:t>
          </a:r>
          <a:endParaRPr lang="ru-RU" sz="1200" kern="1200" dirty="0">
            <a:solidFill>
              <a:srgbClr val="FFFFFF"/>
            </a:solidFill>
          </a:endParaRPr>
        </a:p>
      </dsp:txBody>
      <dsp:txXfrm>
        <a:off x="276876" y="2775033"/>
        <a:ext cx="1996853" cy="676029"/>
      </dsp:txXfrm>
    </dsp:sp>
    <dsp:sp modelId="{06BC0A6B-474B-44C4-9563-611F8E49DAD1}">
      <dsp:nvSpPr>
        <dsp:cNvPr id="0" name=""/>
        <dsp:cNvSpPr/>
      </dsp:nvSpPr>
      <dsp:spPr>
        <a:xfrm>
          <a:off x="2740775" y="0"/>
          <a:ext cx="2548646" cy="36551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4">
                  <a:lumMod val="50000"/>
                </a:schemeClr>
              </a:solidFill>
            </a:rPr>
            <a:t>ККТ не применяется, но документ выдается </a:t>
          </a:r>
          <a:endParaRPr lang="ru-RU" sz="1600" b="1" kern="1200" dirty="0">
            <a:solidFill>
              <a:schemeClr val="accent4">
                <a:lumMod val="50000"/>
              </a:schemeClr>
            </a:solidFill>
          </a:endParaRPr>
        </a:p>
      </dsp:txBody>
      <dsp:txXfrm>
        <a:off x="2740775" y="0"/>
        <a:ext cx="2548646" cy="1096549"/>
      </dsp:txXfrm>
    </dsp:sp>
    <dsp:sp modelId="{5A6BC811-4FE7-4BD0-844E-EA20CFD902D2}">
      <dsp:nvSpPr>
        <dsp:cNvPr id="0" name=""/>
        <dsp:cNvSpPr/>
      </dsp:nvSpPr>
      <dsp:spPr>
        <a:xfrm>
          <a:off x="2995640" y="1096549"/>
          <a:ext cx="2038917" cy="2375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 отдаленных или труднодоступных местностях (за исключением городов, районных центров, ПГТ) по требованию покупателя выдается документ, подтверждающий расчет </a:t>
          </a:r>
          <a:endParaRPr lang="ru-RU" sz="1400" kern="1200" dirty="0"/>
        </a:p>
      </dsp:txBody>
      <dsp:txXfrm>
        <a:off x="3055358" y="1156267"/>
        <a:ext cx="1919481" cy="2256421"/>
      </dsp:txXfrm>
    </dsp:sp>
    <dsp:sp modelId="{5E257BB2-E90A-4CFC-B87D-47CF217610CE}">
      <dsp:nvSpPr>
        <dsp:cNvPr id="0" name=""/>
        <dsp:cNvSpPr/>
      </dsp:nvSpPr>
      <dsp:spPr>
        <a:xfrm>
          <a:off x="5480570" y="0"/>
          <a:ext cx="2548646" cy="36551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4">
                  <a:lumMod val="50000"/>
                </a:schemeClr>
              </a:solidFill>
            </a:rPr>
            <a:t>ККТ применяется, но с ограничениями</a:t>
          </a:r>
          <a:endParaRPr lang="ru-RU" sz="1600" b="1" kern="1200" dirty="0">
            <a:solidFill>
              <a:schemeClr val="accent4">
                <a:lumMod val="50000"/>
              </a:schemeClr>
            </a:solidFill>
          </a:endParaRPr>
        </a:p>
      </dsp:txBody>
      <dsp:txXfrm>
        <a:off x="5480570" y="0"/>
        <a:ext cx="2548646" cy="1096549"/>
      </dsp:txXfrm>
    </dsp:sp>
    <dsp:sp modelId="{203D88BD-1358-49AB-A95D-476C530A2EE8}">
      <dsp:nvSpPr>
        <dsp:cNvPr id="0" name=""/>
        <dsp:cNvSpPr/>
      </dsp:nvSpPr>
      <dsp:spPr>
        <a:xfrm>
          <a:off x="5735435" y="1097620"/>
          <a:ext cx="2038917" cy="11020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>
              <a:solidFill>
                <a:srgbClr val="FFFFFF"/>
              </a:solidFill>
            </a:rPr>
            <a:t>В отдаленных от сетей связи местностях ККТ применяется в режиме без передачи фискальных документов</a:t>
          </a:r>
          <a:endParaRPr lang="ru-RU" sz="1200" kern="1200" dirty="0">
            <a:solidFill>
              <a:srgbClr val="FFFFFF"/>
            </a:solidFill>
          </a:endParaRPr>
        </a:p>
      </dsp:txBody>
      <dsp:txXfrm>
        <a:off x="5767714" y="1129899"/>
        <a:ext cx="1974359" cy="1037524"/>
      </dsp:txXfrm>
    </dsp:sp>
    <dsp:sp modelId="{69246FB1-5442-4894-B295-8DA24E7E29A0}">
      <dsp:nvSpPr>
        <dsp:cNvPr id="0" name=""/>
        <dsp:cNvSpPr/>
      </dsp:nvSpPr>
      <dsp:spPr>
        <a:xfrm>
          <a:off x="5735435" y="2369254"/>
          <a:ext cx="2038917" cy="11020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FFFFFF"/>
              </a:solidFill>
            </a:rPr>
            <a:t>При безналичных расчетах  в сети Интернет чек или БСО не печатается, а направляется покупателю в электронной форме</a:t>
          </a:r>
          <a:endParaRPr lang="ru-RU" sz="1200" kern="1200" dirty="0">
            <a:solidFill>
              <a:srgbClr val="FFFFFF"/>
            </a:solidFill>
          </a:endParaRPr>
        </a:p>
      </dsp:txBody>
      <dsp:txXfrm>
        <a:off x="5767714" y="2401533"/>
        <a:ext cx="1974359" cy="10375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EF0AB-3D9A-485C-BAD3-3A445038F62D}">
      <dsp:nvSpPr>
        <dsp:cNvPr id="0" name=""/>
        <dsp:cNvSpPr/>
      </dsp:nvSpPr>
      <dsp:spPr>
        <a:xfrm>
          <a:off x="227488" y="0"/>
          <a:ext cx="2282031" cy="570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Срок действия ключа ФП</a:t>
          </a:r>
          <a:endParaRPr lang="ru-RU" sz="1600" kern="1200" dirty="0"/>
        </a:p>
      </dsp:txBody>
      <dsp:txXfrm>
        <a:off x="244198" y="16710"/>
        <a:ext cx="2248611" cy="537087"/>
      </dsp:txXfrm>
    </dsp:sp>
    <dsp:sp modelId="{A65567D6-2BB2-48CB-B136-D08DA307E76E}">
      <dsp:nvSpPr>
        <dsp:cNvPr id="0" name=""/>
        <dsp:cNvSpPr/>
      </dsp:nvSpPr>
      <dsp:spPr>
        <a:xfrm rot="5400000">
          <a:off x="1318584" y="620427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9D532F9-AAD0-4DF4-8982-5BB5D4FA4465}">
      <dsp:nvSpPr>
        <dsp:cNvPr id="0" name=""/>
        <dsp:cNvSpPr/>
      </dsp:nvSpPr>
      <dsp:spPr>
        <a:xfrm>
          <a:off x="227488" y="770185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 менее 36 месяцев</a:t>
          </a:r>
          <a:endParaRPr lang="ru-RU" sz="1400" kern="1200" dirty="0"/>
        </a:p>
      </dsp:txBody>
      <dsp:txXfrm>
        <a:off x="244198" y="786895"/>
        <a:ext cx="2248611" cy="537087"/>
      </dsp:txXfrm>
    </dsp:sp>
    <dsp:sp modelId="{339986EB-3A30-4525-B88F-CFC2852CF256}">
      <dsp:nvSpPr>
        <dsp:cNvPr id="0" name=""/>
        <dsp:cNvSpPr/>
      </dsp:nvSpPr>
      <dsp:spPr>
        <a:xfrm rot="5400000">
          <a:off x="1318584" y="1390612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B5BB754-9021-4C0B-B440-DA87BFAAD7AA}">
      <dsp:nvSpPr>
        <dsp:cNvPr id="0" name=""/>
        <dsp:cNvSpPr/>
      </dsp:nvSpPr>
      <dsp:spPr>
        <a:xfrm>
          <a:off x="227488" y="1540371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 менее 13 месяцев</a:t>
          </a:r>
          <a:endParaRPr lang="ru-RU" sz="1400" kern="1200" dirty="0"/>
        </a:p>
      </dsp:txBody>
      <dsp:txXfrm>
        <a:off x="244198" y="1557081"/>
        <a:ext cx="2248611" cy="537087"/>
      </dsp:txXfrm>
    </dsp:sp>
    <dsp:sp modelId="{9EFA095C-B86C-4564-8A74-25F6711BE8D1}">
      <dsp:nvSpPr>
        <dsp:cNvPr id="0" name=""/>
        <dsp:cNvSpPr/>
      </dsp:nvSpPr>
      <dsp:spPr>
        <a:xfrm>
          <a:off x="2829004" y="0"/>
          <a:ext cx="2282031" cy="570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Категория пользователей ККТ</a:t>
          </a:r>
          <a:endParaRPr lang="ru-RU" sz="1600" kern="1200" dirty="0"/>
        </a:p>
      </dsp:txBody>
      <dsp:txXfrm>
        <a:off x="2845714" y="16710"/>
        <a:ext cx="2248611" cy="537087"/>
      </dsp:txXfrm>
    </dsp:sp>
    <dsp:sp modelId="{B946A419-D2A9-4229-926F-421324B0CE9F}">
      <dsp:nvSpPr>
        <dsp:cNvPr id="0" name=""/>
        <dsp:cNvSpPr/>
      </dsp:nvSpPr>
      <dsp:spPr>
        <a:xfrm rot="5400000">
          <a:off x="3920100" y="620427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A2C3C17-7F74-45FB-BDDF-FBF17D881612}">
      <dsp:nvSpPr>
        <dsp:cNvPr id="0" name=""/>
        <dsp:cNvSpPr/>
      </dsp:nvSpPr>
      <dsp:spPr>
        <a:xfrm>
          <a:off x="2829004" y="770185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Услуги, УСН, С/Х, ПСН</a:t>
          </a:r>
          <a:endParaRPr lang="ru-RU" sz="1400" kern="1200" dirty="0"/>
        </a:p>
      </dsp:txBody>
      <dsp:txXfrm>
        <a:off x="2845714" y="786895"/>
        <a:ext cx="2248611" cy="537087"/>
      </dsp:txXfrm>
    </dsp:sp>
    <dsp:sp modelId="{409D3355-76FB-4FC5-A387-B0926F4B91F4}">
      <dsp:nvSpPr>
        <dsp:cNvPr id="0" name=""/>
        <dsp:cNvSpPr/>
      </dsp:nvSpPr>
      <dsp:spPr>
        <a:xfrm rot="5400000">
          <a:off x="3920100" y="1390612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753B27E-7209-475C-A65A-1551A23D9D35}">
      <dsp:nvSpPr>
        <dsp:cNvPr id="0" name=""/>
        <dsp:cNvSpPr/>
      </dsp:nvSpPr>
      <dsp:spPr>
        <a:xfrm>
          <a:off x="2829004" y="1540371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Остальные</a:t>
          </a:r>
          <a:endParaRPr lang="ru-RU" sz="1400" kern="1200" dirty="0"/>
        </a:p>
      </dsp:txBody>
      <dsp:txXfrm>
        <a:off x="2845714" y="1557081"/>
        <a:ext cx="2248611" cy="537087"/>
      </dsp:txXfrm>
    </dsp:sp>
    <dsp:sp modelId="{70E823D0-4708-4167-807F-CCB349DAEFF1}">
      <dsp:nvSpPr>
        <dsp:cNvPr id="0" name=""/>
        <dsp:cNvSpPr/>
      </dsp:nvSpPr>
      <dsp:spPr>
        <a:xfrm>
          <a:off x="5430519" y="0"/>
          <a:ext cx="2282031" cy="570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Исключения</a:t>
          </a:r>
          <a:endParaRPr lang="ru-RU" sz="1600" kern="1200" dirty="0"/>
        </a:p>
      </dsp:txBody>
      <dsp:txXfrm>
        <a:off x="5447229" y="16710"/>
        <a:ext cx="2248611" cy="537087"/>
      </dsp:txXfrm>
    </dsp:sp>
    <dsp:sp modelId="{C350D582-9131-495E-BD57-EC3BD838EDA0}">
      <dsp:nvSpPr>
        <dsp:cNvPr id="0" name=""/>
        <dsp:cNvSpPr/>
      </dsp:nvSpPr>
      <dsp:spPr>
        <a:xfrm rot="5400000">
          <a:off x="6521616" y="620427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26F5A40-6FEF-4FD9-BCF7-9DFB862B9643}">
      <dsp:nvSpPr>
        <dsp:cNvPr id="0" name=""/>
        <dsp:cNvSpPr/>
      </dsp:nvSpPr>
      <dsp:spPr>
        <a:xfrm>
          <a:off x="5430519" y="770185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kern="1200" dirty="0" smtClean="0"/>
            <a:t>Торговля подакцизным товаром, временный (сезонный) режим торговли</a:t>
          </a:r>
        </a:p>
      </dsp:txBody>
      <dsp:txXfrm>
        <a:off x="5447229" y="786895"/>
        <a:ext cx="2248611" cy="537087"/>
      </dsp:txXfrm>
    </dsp:sp>
    <dsp:sp modelId="{94C9FF7E-85C3-47E6-8C2B-3FB6F8A2A2D4}">
      <dsp:nvSpPr>
        <dsp:cNvPr id="0" name=""/>
        <dsp:cNvSpPr/>
      </dsp:nvSpPr>
      <dsp:spPr>
        <a:xfrm rot="5400000">
          <a:off x="6521616" y="1390612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C0CD0F7-D161-430F-979F-5A719023757A}">
      <dsp:nvSpPr>
        <dsp:cNvPr id="0" name=""/>
        <dsp:cNvSpPr/>
      </dsp:nvSpPr>
      <dsp:spPr>
        <a:xfrm>
          <a:off x="5430519" y="1540371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Одновременное применение специальных налоговых режимов и общей системы налогообложения</a:t>
          </a:r>
          <a:endParaRPr lang="ru-RU" sz="1100" kern="1200" dirty="0"/>
        </a:p>
      </dsp:txBody>
      <dsp:txXfrm>
        <a:off x="5447229" y="1557081"/>
        <a:ext cx="2248611" cy="537087"/>
      </dsp:txXfrm>
    </dsp:sp>
    <dsp:sp modelId="{6EB98CC2-F0B9-4586-A437-72DE6D142D58}">
      <dsp:nvSpPr>
        <dsp:cNvPr id="0" name=""/>
        <dsp:cNvSpPr/>
      </dsp:nvSpPr>
      <dsp:spPr>
        <a:xfrm rot="5400000">
          <a:off x="6521616" y="2160798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8327E5D-FA10-41E8-9990-E020945522D2}">
      <dsp:nvSpPr>
        <dsp:cNvPr id="0" name=""/>
        <dsp:cNvSpPr/>
      </dsp:nvSpPr>
      <dsp:spPr>
        <a:xfrm>
          <a:off x="5430519" y="2310556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Применение ККТ, не осуществляющей передачу фискальных документов</a:t>
          </a:r>
          <a:endParaRPr lang="ru-RU" sz="1100" kern="1200" dirty="0"/>
        </a:p>
      </dsp:txBody>
      <dsp:txXfrm>
        <a:off x="5447229" y="2327266"/>
        <a:ext cx="2248611" cy="537087"/>
      </dsp:txXfrm>
    </dsp:sp>
    <dsp:sp modelId="{B0EF4AA8-C6B1-4094-BD2D-17A4D6802796}">
      <dsp:nvSpPr>
        <dsp:cNvPr id="0" name=""/>
        <dsp:cNvSpPr/>
      </dsp:nvSpPr>
      <dsp:spPr>
        <a:xfrm rot="5400000">
          <a:off x="6521616" y="2930983"/>
          <a:ext cx="99838" cy="9983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0AB480E-CA7F-46F6-9032-267344A82CB9}">
      <dsp:nvSpPr>
        <dsp:cNvPr id="0" name=""/>
        <dsp:cNvSpPr/>
      </dsp:nvSpPr>
      <dsp:spPr>
        <a:xfrm>
          <a:off x="5430519" y="3080742"/>
          <a:ext cx="2282031" cy="57050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Иные основания, устанавливаемые Правительством РФ (ПП от 25.01.17 № 70)</a:t>
          </a:r>
        </a:p>
      </dsp:txBody>
      <dsp:txXfrm>
        <a:off x="5447229" y="3097452"/>
        <a:ext cx="2248611" cy="537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62F0B3-E39D-48B9-A82D-5D16A8A0E94B}">
      <dsp:nvSpPr>
        <dsp:cNvPr id="0" name=""/>
        <dsp:cNvSpPr/>
      </dsp:nvSpPr>
      <dsp:spPr>
        <a:xfrm>
          <a:off x="211" y="19012"/>
          <a:ext cx="1698984" cy="2505599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Пользователь</a:t>
          </a:r>
          <a:endParaRPr lang="ru-RU" sz="1000" b="1" kern="1200" dirty="0"/>
        </a:p>
      </dsp:txBody>
      <dsp:txXfrm>
        <a:off x="211" y="19012"/>
        <a:ext cx="1698984" cy="618200"/>
      </dsp:txXfrm>
    </dsp:sp>
    <dsp:sp modelId="{26AC53C2-FF80-4451-BACA-07089912769D}">
      <dsp:nvSpPr>
        <dsp:cNvPr id="0" name=""/>
        <dsp:cNvSpPr/>
      </dsp:nvSpPr>
      <dsp:spPr>
        <a:xfrm>
          <a:off x="298993" y="654083"/>
          <a:ext cx="1677980" cy="225951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1" kern="1200" dirty="0" smtClean="0"/>
            <a:t>Добровольное заявление в налоговый орган в письменной форме </a:t>
          </a:r>
          <a:endParaRPr lang="ru-RU" sz="1000" b="1" kern="1200" dirty="0"/>
        </a:p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1" kern="1200" dirty="0" smtClean="0"/>
            <a:t>Добровольное исполнение обязанности до вынесения постановления</a:t>
          </a:r>
          <a:endParaRPr lang="ru-RU" sz="1000" b="1" kern="1200" dirty="0"/>
        </a:p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1" kern="1200" dirty="0" smtClean="0"/>
            <a:t> Направление в налоговый орган кассового чека коррекции (бланка строгой отчетности коррекции)</a:t>
          </a:r>
          <a:endParaRPr lang="ru-RU" sz="1000" b="1" kern="1200" dirty="0"/>
        </a:p>
      </dsp:txBody>
      <dsp:txXfrm>
        <a:off x="348139" y="703229"/>
        <a:ext cx="1579688" cy="2161224"/>
      </dsp:txXfrm>
    </dsp:sp>
    <dsp:sp modelId="{757224A2-AD12-4E4A-9AFC-DF3BD8EEF93E}">
      <dsp:nvSpPr>
        <dsp:cNvPr id="0" name=""/>
        <dsp:cNvSpPr/>
      </dsp:nvSpPr>
      <dsp:spPr>
        <a:xfrm rot="21590156">
          <a:off x="1930861" y="131921"/>
          <a:ext cx="491135" cy="3847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930861" y="209043"/>
        <a:ext cx="375700" cy="230870"/>
      </dsp:txXfrm>
    </dsp:sp>
    <dsp:sp modelId="{70EFC8F9-C223-423F-96D5-9990E4778420}">
      <dsp:nvSpPr>
        <dsp:cNvPr id="0" name=""/>
        <dsp:cNvSpPr/>
      </dsp:nvSpPr>
      <dsp:spPr>
        <a:xfrm>
          <a:off x="2625862" y="11479"/>
          <a:ext cx="1709138" cy="2505599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Налоговые органы</a:t>
          </a:r>
          <a:endParaRPr lang="ru-RU" sz="1000" b="1" kern="1200" dirty="0"/>
        </a:p>
      </dsp:txBody>
      <dsp:txXfrm>
        <a:off x="2625862" y="11479"/>
        <a:ext cx="1709138" cy="618200"/>
      </dsp:txXfrm>
    </dsp:sp>
    <dsp:sp modelId="{B2941FAF-FF74-4CC8-A423-00BC23FB71BD}">
      <dsp:nvSpPr>
        <dsp:cNvPr id="0" name=""/>
        <dsp:cNvSpPr/>
      </dsp:nvSpPr>
      <dsp:spPr>
        <a:xfrm>
          <a:off x="2819482" y="647118"/>
          <a:ext cx="1820846" cy="22896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1" kern="1200" dirty="0" smtClean="0"/>
            <a:t>Налоговый орган не располагал сведениями и документами о совершенном административном правонарушении до обращения виновного лица</a:t>
          </a:r>
          <a:endParaRPr lang="ru-RU" sz="1000" b="1" kern="1200" dirty="0"/>
        </a:p>
      </dsp:txBody>
      <dsp:txXfrm>
        <a:off x="2872813" y="700449"/>
        <a:ext cx="1714184" cy="2182988"/>
      </dsp:txXfrm>
    </dsp:sp>
    <dsp:sp modelId="{E0F32D88-EDCC-4E0F-B6EC-87E0B2019B66}">
      <dsp:nvSpPr>
        <dsp:cNvPr id="0" name=""/>
        <dsp:cNvSpPr/>
      </dsp:nvSpPr>
      <dsp:spPr>
        <a:xfrm rot="21588688">
          <a:off x="4583255" y="123692"/>
          <a:ext cx="526305" cy="3847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583255" y="200839"/>
        <a:ext cx="410870" cy="230870"/>
      </dsp:txXfrm>
    </dsp:sp>
    <dsp:sp modelId="{C6DBAC91-A088-4B2B-A00B-BC095FC7E4B0}">
      <dsp:nvSpPr>
        <dsp:cNvPr id="0" name=""/>
        <dsp:cNvSpPr/>
      </dsp:nvSpPr>
      <dsp:spPr>
        <a:xfrm>
          <a:off x="5328024" y="2283"/>
          <a:ext cx="1893856" cy="2505599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Результат</a:t>
          </a:r>
          <a:endParaRPr lang="ru-RU" sz="1000" b="1" kern="1200" dirty="0"/>
        </a:p>
      </dsp:txBody>
      <dsp:txXfrm>
        <a:off x="5328024" y="2283"/>
        <a:ext cx="1893856" cy="618200"/>
      </dsp:txXfrm>
    </dsp:sp>
    <dsp:sp modelId="{E526FD0E-8586-42A9-A651-CA67C5D26466}">
      <dsp:nvSpPr>
        <dsp:cNvPr id="0" name=""/>
        <dsp:cNvSpPr/>
      </dsp:nvSpPr>
      <dsp:spPr>
        <a:xfrm>
          <a:off x="5597458" y="648262"/>
          <a:ext cx="1949417" cy="2326432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b="1" kern="1200" dirty="0"/>
        </a:p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1" kern="1200" dirty="0" smtClean="0"/>
            <a:t>Представленные сведения и документы либо кассовый чек коррекции являются достаточными для установления события административного правонарушения</a:t>
          </a:r>
          <a:endParaRPr lang="ru-RU" sz="1000" b="1" kern="1200" dirty="0"/>
        </a:p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1" kern="1200" dirty="0" smtClean="0"/>
            <a:t>Освобождение от административной ответственности за административное правонарушение, предусмотренное  ч. 2, 4 или 6 ст. 14.5 КоАП РФ</a:t>
          </a:r>
          <a:endParaRPr lang="ru-RU" sz="1000" b="1" kern="1200" dirty="0"/>
        </a:p>
      </dsp:txBody>
      <dsp:txXfrm>
        <a:off x="5654554" y="705358"/>
        <a:ext cx="1835225" cy="221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14"/>
            <a:ext cx="2945659" cy="493712"/>
          </a:xfrm>
          <a:prstGeom prst="rect">
            <a:avLst/>
          </a:prstGeom>
        </p:spPr>
        <p:txBody>
          <a:bodyPr vert="horz" lIns="90663" tIns="45332" rIns="90663" bIns="4533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4" y="14"/>
            <a:ext cx="2945659" cy="493712"/>
          </a:xfrm>
          <a:prstGeom prst="rect">
            <a:avLst/>
          </a:prstGeom>
        </p:spPr>
        <p:txBody>
          <a:bodyPr vert="horz" lIns="90663" tIns="45332" rIns="90663" bIns="45332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26.09.2023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42950"/>
            <a:ext cx="6588125" cy="3706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63" tIns="45332" rIns="90663" bIns="4533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90"/>
            <a:ext cx="5438140" cy="4443412"/>
          </a:xfrm>
          <a:prstGeom prst="rect">
            <a:avLst/>
          </a:prstGeom>
        </p:spPr>
        <p:txBody>
          <a:bodyPr vert="horz" lIns="90663" tIns="45332" rIns="90663" bIns="4533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378840"/>
            <a:ext cx="2945659" cy="493712"/>
          </a:xfrm>
          <a:prstGeom prst="rect">
            <a:avLst/>
          </a:prstGeom>
        </p:spPr>
        <p:txBody>
          <a:bodyPr vert="horz" lIns="90663" tIns="45332" rIns="90663" bIns="4533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4" y="9378840"/>
            <a:ext cx="2945659" cy="493712"/>
          </a:xfrm>
          <a:prstGeom prst="rect">
            <a:avLst/>
          </a:prstGeom>
        </p:spPr>
        <p:txBody>
          <a:bodyPr vert="horz" lIns="90663" tIns="45332" rIns="90663" bIns="45332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2684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5349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8028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10710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13384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16071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8752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21421" algn="l" defTabSz="8053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271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21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4AD269-883B-4FA7-91A2-7D9D6CC143D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7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72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09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E4C3-B3F9-4492-AC4E-AEB8AB20370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013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1266-D9B9-4642-A506-7317DD4ADF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190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8A2D-CC43-4DD9-8CF9-DF5286C3CC1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822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524-75FA-4DFF-9D30-F97C17CE17A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61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2CD-5EDF-45E0-A730-F2C3E6027E1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9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399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pPr defTabSz="816296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04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pPr defTabSz="816296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33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1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67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3411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00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A173-E5E4-4B86-BADB-BBB422306F4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93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96"/>
            <a:fld id="{461EDECA-DAED-49E8-AB44-A10369DCE7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16296"/>
              <a:t>26.09.2023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96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 defTabSz="816296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16296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1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kkt-online.nalog.ru/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log.ru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rebuchet MS" panose="020B0603020202020204" pitchFamily="34" charset="0"/>
              </a:rPr>
              <a:t>Новый порядок применения контрольно-кассовой техники. </a:t>
            </a:r>
            <a:endParaRPr lang="ru-RU" sz="2000" dirty="0">
              <a:latin typeface="Trebuchet MS" panose="020B0603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867894"/>
            <a:ext cx="6400800" cy="131445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1800" b="1" dirty="0" smtClean="0">
                <a:solidFill>
                  <a:srgbClr val="FFFFFF"/>
                </a:solidFill>
                <a:latin typeface="Trebuchet MS" panose="020B0603020202020204" pitchFamily="34" charset="0"/>
                <a:cs typeface="Arial" charset="0"/>
              </a:rPr>
              <a:t>Начальник </a:t>
            </a:r>
            <a:r>
              <a:rPr lang="ru-RU" sz="1800" b="1" dirty="0">
                <a:solidFill>
                  <a:srgbClr val="FFFFFF"/>
                </a:solidFill>
                <a:latin typeface="Trebuchet MS" panose="020B0603020202020204" pitchFamily="34" charset="0"/>
                <a:cs typeface="Arial" charset="0"/>
              </a:rPr>
              <a:t>отдела  </a:t>
            </a:r>
            <a:r>
              <a:rPr lang="ru-RU" sz="1800" b="1" dirty="0" smtClean="0">
                <a:solidFill>
                  <a:srgbClr val="FFFFFF"/>
                </a:solidFill>
                <a:latin typeface="Trebuchet MS" panose="020B0603020202020204" pitchFamily="34" charset="0"/>
                <a:cs typeface="Arial" charset="0"/>
              </a:rPr>
              <a:t>оперативного контроля </a:t>
            </a:r>
            <a:endParaRPr lang="ru-RU" sz="1800" b="1" dirty="0">
              <a:solidFill>
                <a:srgbClr val="FFFFFF"/>
              </a:solidFill>
              <a:latin typeface="Trebuchet MS" panose="020B0603020202020204" pitchFamily="34" charset="0"/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ru-RU" sz="1800" b="1" dirty="0" smtClean="0">
                <a:solidFill>
                  <a:srgbClr val="FFFFFF"/>
                </a:solidFill>
                <a:latin typeface="Trebuchet MS" panose="020B0603020202020204" pitchFamily="34" charset="0"/>
                <a:cs typeface="Arial" charset="0"/>
              </a:rPr>
              <a:t>Шаповалов Владимир Владимирович</a:t>
            </a:r>
            <a:endParaRPr lang="ru-RU" sz="1800" b="1" dirty="0">
              <a:solidFill>
                <a:srgbClr val="FFFFFF"/>
              </a:solidFill>
              <a:latin typeface="Trebuchet MS" panose="020B0603020202020204" pitchFamily="34" charset="0"/>
              <a:cs typeface="Arial" charset="0"/>
            </a:endParaRPr>
          </a:p>
          <a:p>
            <a:endParaRPr lang="ru-RU" sz="1800" dirty="0" smtClean="0">
              <a:latin typeface="Trebuchet MS" panose="020B0603020202020204" pitchFamily="34" charset="0"/>
            </a:endParaRPr>
          </a:p>
          <a:p>
            <a:r>
              <a:rPr lang="ru-RU" sz="1800" dirty="0" smtClean="0">
                <a:latin typeface="Trebuchet MS" panose="020B0603020202020204" pitchFamily="34" charset="0"/>
              </a:rPr>
              <a:t>28 сентября  2023 года</a:t>
            </a:r>
            <a:endParaRPr lang="ru-RU" sz="1800" dirty="0">
              <a:latin typeface="Trebuchet MS" panose="020B0603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923678"/>
            <a:ext cx="6840760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rebuchet MS" panose="020B0603020202020204" pitchFamily="34" charset="0"/>
                <a:ea typeface="+mj-ea"/>
                <a:cs typeface="+mj-cs"/>
              </a:rPr>
              <a:t>УФНС России по Новосибирской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411548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771550"/>
            <a:ext cx="8208912" cy="4176464"/>
          </a:xfrm>
        </p:spPr>
        <p:txBody>
          <a:bodyPr/>
          <a:lstStyle/>
          <a:p>
            <a:pPr marL="570255" indent="-285750">
              <a:buFontTx/>
              <a:buChar char="-"/>
            </a:pPr>
            <a:r>
              <a:rPr lang="ru-RU" sz="1800" dirty="0" smtClean="0"/>
              <a:t>от </a:t>
            </a:r>
            <a:r>
              <a:rPr lang="ru-RU" sz="1800" dirty="0"/>
              <a:t>14.09.2020  № ЕД-7-20/662@ «Об утверждении </a:t>
            </a:r>
            <a:r>
              <a:rPr lang="ru-RU" sz="1800" dirty="0" smtClean="0"/>
              <a:t>  дополнительных </a:t>
            </a:r>
            <a:r>
              <a:rPr lang="ru-RU" sz="1800" dirty="0"/>
              <a:t>реквизитов фискальных документов и форматов </a:t>
            </a:r>
            <a:r>
              <a:rPr lang="ru-RU" sz="1800" dirty="0" smtClean="0"/>
              <a:t>    </a:t>
            </a:r>
          </a:p>
          <a:p>
            <a:r>
              <a:rPr lang="ru-RU" sz="1800" dirty="0"/>
              <a:t> </a:t>
            </a:r>
            <a:r>
              <a:rPr lang="ru-RU" sz="1800" dirty="0" smtClean="0"/>
              <a:t>    фискальных </a:t>
            </a:r>
            <a:r>
              <a:rPr lang="ru-RU" sz="1800" dirty="0"/>
              <a:t>документов, обязательных к использованию». </a:t>
            </a:r>
          </a:p>
          <a:p>
            <a:pPr marL="570255" indent="-285750">
              <a:buFontTx/>
              <a:buChar char="-"/>
            </a:pPr>
            <a:r>
              <a:rPr lang="ru-RU" sz="1800" dirty="0" smtClean="0"/>
              <a:t>От </a:t>
            </a:r>
            <a:r>
              <a:rPr lang="ru-RU" sz="1800" dirty="0"/>
              <a:t>10.08.2018 № АС-4-20/15566</a:t>
            </a:r>
            <a:r>
              <a:rPr lang="en-US" sz="1800" dirty="0"/>
              <a:t>@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«О выплате </a:t>
            </a:r>
            <a:r>
              <a:rPr lang="ru-RU" sz="1800" dirty="0"/>
              <a:t>денежных  средств физическому  лицу по договору </a:t>
            </a:r>
            <a:r>
              <a:rPr lang="ru-RU" sz="1800" dirty="0" smtClean="0"/>
              <a:t>ГПХ»</a:t>
            </a:r>
          </a:p>
          <a:p>
            <a:pPr marL="570255" indent="-285750">
              <a:buFontTx/>
              <a:buChar char="-"/>
            </a:pPr>
            <a:r>
              <a:rPr lang="ru-RU" sz="1800" dirty="0" smtClean="0"/>
              <a:t>От 21.08.2019 № АС-4-20/16571</a:t>
            </a:r>
            <a:r>
              <a:rPr lang="en-US" sz="1800" dirty="0" smtClean="0"/>
              <a:t>@</a:t>
            </a:r>
            <a:r>
              <a:rPr lang="ru-RU" sz="1800" dirty="0" smtClean="0"/>
              <a:t> «О применении ККТ при расчетах между юридическими лицами и ИП»</a:t>
            </a:r>
          </a:p>
          <a:p>
            <a:pPr marL="570255" indent="-285750">
              <a:buFontTx/>
              <a:buChar char="-"/>
            </a:pPr>
            <a:r>
              <a:rPr lang="ru-RU" sz="1800" dirty="0" smtClean="0"/>
              <a:t>От 18.09.2018 № ЕД-4-20/18186</a:t>
            </a:r>
            <a:r>
              <a:rPr lang="en-US" sz="1800" dirty="0" smtClean="0"/>
              <a:t>@</a:t>
            </a:r>
            <a:r>
              <a:rPr lang="ru-RU" sz="1800" dirty="0" smtClean="0"/>
              <a:t>, от 19.10.2018 № ЕД-4-20/20518</a:t>
            </a:r>
            <a:r>
              <a:rPr lang="en-US" sz="1800" dirty="0" smtClean="0"/>
              <a:t>@</a:t>
            </a:r>
            <a:r>
              <a:rPr lang="ru-RU" sz="1800" dirty="0" smtClean="0"/>
              <a:t> «О применении ККТ при предоставлении займов»</a:t>
            </a:r>
          </a:p>
          <a:p>
            <a:pPr marL="570255" indent="-285750">
              <a:buFontTx/>
              <a:buChar char="-"/>
            </a:pPr>
            <a:r>
              <a:rPr lang="ru-RU" sz="1800" dirty="0"/>
              <a:t>О</a:t>
            </a:r>
            <a:r>
              <a:rPr lang="ru-RU" sz="1800" dirty="0" smtClean="0"/>
              <a:t>т </a:t>
            </a:r>
            <a:r>
              <a:rPr lang="ru-RU" sz="1800" dirty="0"/>
              <a:t>28.05.2018 № </a:t>
            </a:r>
            <a:r>
              <a:rPr lang="ru-RU" sz="1800" dirty="0" smtClean="0"/>
              <a:t>ЕД-4-20/10222, от 19.06.2021 №АБ-4-20/8056</a:t>
            </a:r>
            <a:r>
              <a:rPr lang="en-US" sz="1800" dirty="0" smtClean="0"/>
              <a:t>@</a:t>
            </a:r>
            <a:r>
              <a:rPr lang="ru-RU" sz="1800" dirty="0" smtClean="0"/>
              <a:t> </a:t>
            </a:r>
            <a:r>
              <a:rPr lang="ru-RU" sz="1800" dirty="0"/>
              <a:t>«Об использовании ФН» </a:t>
            </a:r>
            <a:endParaRPr lang="ru-RU" sz="1800" dirty="0" smtClean="0"/>
          </a:p>
          <a:p>
            <a:pPr marL="570255" indent="-285750">
              <a:buFontTx/>
              <a:buChar char="-"/>
            </a:pPr>
            <a:r>
              <a:rPr lang="ru-RU" sz="1800" dirty="0" smtClean="0"/>
              <a:t>методические </a:t>
            </a:r>
            <a:r>
              <a:rPr lang="ru-RU" sz="1800" dirty="0"/>
              <a:t>указания по формированию фискальных документов размещены на сайте ФНС России </a:t>
            </a:r>
            <a:r>
              <a:rPr lang="ru-RU" sz="1800" dirty="0">
                <a:hlinkClick r:id="rId2"/>
              </a:rPr>
              <a:t>https://kkt-online.nalog.ru</a:t>
            </a:r>
            <a:r>
              <a:rPr lang="ru-RU" sz="1800" dirty="0"/>
              <a:t> в разделе «Методические указания</a:t>
            </a:r>
            <a:r>
              <a:rPr lang="ru-RU" sz="1800" dirty="0" smtClean="0"/>
              <a:t>»</a:t>
            </a:r>
            <a:r>
              <a:rPr lang="en-US" sz="1800" dirty="0"/>
              <a:t> </a:t>
            </a:r>
            <a:r>
              <a:rPr lang="ru-RU" sz="1800" dirty="0" smtClean="0"/>
              <a:t>Тел. Для справок </a:t>
            </a:r>
            <a:r>
              <a:rPr lang="en-US" sz="1800" dirty="0" smtClean="0"/>
              <a:t>8-800-222-22-22</a:t>
            </a:r>
            <a:endParaRPr lang="ru-RU" sz="1800" dirty="0"/>
          </a:p>
          <a:p>
            <a:pPr marL="570255" indent="-285750">
              <a:buFontTx/>
              <a:buChar char="-"/>
            </a:pPr>
            <a:endParaRPr lang="ru-RU" sz="1800" dirty="0"/>
          </a:p>
          <a:p>
            <a:pPr marL="570255" indent="-285750">
              <a:buFontTx/>
              <a:buChar char="-"/>
            </a:pP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189" y="339503"/>
            <a:ext cx="7548638" cy="576063"/>
          </a:xfrm>
        </p:spPr>
        <p:txBody>
          <a:bodyPr/>
          <a:lstStyle/>
          <a:p>
            <a:r>
              <a:rPr lang="ru-RU" sz="2400" dirty="0" smtClean="0"/>
              <a:t>Приказы (письма) </a:t>
            </a:r>
            <a:r>
              <a:rPr lang="ru-RU" sz="2400" dirty="0" smtClean="0"/>
              <a:t>ФНС России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90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2"/>
          <p:cNvSpPr txBox="1">
            <a:spLocks/>
          </p:cNvSpPr>
          <p:nvPr/>
        </p:nvSpPr>
        <p:spPr bwMode="auto">
          <a:xfrm>
            <a:off x="1106988" y="556975"/>
            <a:ext cx="7024971" cy="370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3964" tIns="31981" rIns="63964" bIns="31981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l" defTabSz="10419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6717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3430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0148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6864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805" dirty="0"/>
              <a:t>Контроль и надзор за соблюдением законодательства </a:t>
            </a:r>
          </a:p>
          <a:p>
            <a:pPr algn="ctr"/>
            <a:r>
              <a:rPr lang="ru-RU" sz="1805" dirty="0"/>
              <a:t>Российской Федерации о применении ККТ 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114590" y="1161611"/>
            <a:ext cx="6728312" cy="83950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95" b="1" dirty="0">
                <a:solidFill>
                  <a:schemeClr val="tx2">
                    <a:lumMod val="50000"/>
                  </a:schemeClr>
                </a:solidFill>
              </a:rPr>
              <a:t>С 01.03.2022 организация и осуществление контроля и надзора за соблюдением законодательства Российской Федерации о применении ККТ регулируется Федеральным законом от 31.07.2020 года № 248-ФЗ</a:t>
            </a:r>
            <a:r>
              <a:rPr lang="en-US" sz="1195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195" b="1" dirty="0">
                <a:solidFill>
                  <a:schemeClr val="tx2">
                    <a:lumMod val="50000"/>
                  </a:schemeClr>
                </a:solidFill>
              </a:rPr>
              <a:t>"О государственном контроле (надзоре) и муниципальном контроле в Российской Федерации"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31636" y="2469502"/>
            <a:ext cx="2859239" cy="4320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" b="1" dirty="0">
                <a:solidFill>
                  <a:schemeClr val="tx1"/>
                </a:solidFill>
              </a:rPr>
              <a:t>При взаимодействии с контролируемым лицом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19474" y="2469502"/>
            <a:ext cx="2864365" cy="432049"/>
          </a:xfrm>
          <a:prstGeom prst="roundRect">
            <a:avLst/>
          </a:prstGeom>
          <a:solidFill>
            <a:srgbClr val="FCF1D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" b="1" dirty="0">
                <a:solidFill>
                  <a:schemeClr val="tx1"/>
                </a:solidFill>
              </a:rPr>
              <a:t>Без взаимодействия с контролируемым лицом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60032" y="3147813"/>
            <a:ext cx="2488853" cy="581797"/>
          </a:xfrm>
          <a:prstGeom prst="roundRect">
            <a:avLst/>
          </a:prstGeom>
          <a:solidFill>
            <a:srgbClr val="FCF1D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" b="1" dirty="0">
                <a:solidFill>
                  <a:schemeClr val="tx1"/>
                </a:solidFill>
              </a:rPr>
              <a:t>наблюдение за соблюдением обязательных требований</a:t>
            </a:r>
          </a:p>
          <a:p>
            <a:pPr algn="ctr"/>
            <a:r>
              <a:rPr lang="ru-RU" sz="1150" b="1" dirty="0">
                <a:solidFill>
                  <a:schemeClr val="tx1"/>
                </a:solidFill>
              </a:rPr>
              <a:t>(статья 74)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60032" y="3970140"/>
            <a:ext cx="2488853" cy="578429"/>
          </a:xfrm>
          <a:prstGeom prst="roundRect">
            <a:avLst/>
          </a:prstGeom>
          <a:solidFill>
            <a:srgbClr val="FCF1D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" b="1" dirty="0">
                <a:solidFill>
                  <a:schemeClr val="tx1"/>
                </a:solidFill>
              </a:rPr>
              <a:t>выездное обследование </a:t>
            </a:r>
          </a:p>
          <a:p>
            <a:pPr algn="ctr"/>
            <a:r>
              <a:rPr lang="ru-RU" sz="1150" b="1" dirty="0">
                <a:solidFill>
                  <a:schemeClr val="tx1"/>
                </a:solidFill>
              </a:rPr>
              <a:t>(статья 75)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516832" y="3147813"/>
            <a:ext cx="2488853" cy="36004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" b="1" dirty="0">
                <a:solidFill>
                  <a:schemeClr val="tx1"/>
                </a:solidFill>
              </a:rPr>
              <a:t>контрольная закупка</a:t>
            </a:r>
          </a:p>
          <a:p>
            <a:pPr algn="ctr"/>
            <a:r>
              <a:rPr lang="ru-RU" sz="1150" b="1" dirty="0">
                <a:solidFill>
                  <a:schemeClr val="tx1"/>
                </a:solidFill>
              </a:rPr>
              <a:t>(статья 67)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516831" y="3723878"/>
            <a:ext cx="2488853" cy="35899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" b="1" dirty="0">
                <a:solidFill>
                  <a:schemeClr val="tx1"/>
                </a:solidFill>
              </a:rPr>
              <a:t>документарная проверка</a:t>
            </a:r>
          </a:p>
          <a:p>
            <a:pPr algn="ctr"/>
            <a:r>
              <a:rPr lang="ru-RU" sz="1150" b="1" dirty="0">
                <a:solidFill>
                  <a:schemeClr val="tx1"/>
                </a:solidFill>
              </a:rPr>
              <a:t>(статья 72)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16830" y="4298896"/>
            <a:ext cx="2488853" cy="35279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" b="1" dirty="0">
                <a:solidFill>
                  <a:schemeClr val="tx1"/>
                </a:solidFill>
              </a:rPr>
              <a:t>выездная проверка</a:t>
            </a:r>
          </a:p>
          <a:p>
            <a:pPr algn="ctr"/>
            <a:r>
              <a:rPr lang="ru-RU" sz="1150" b="1" dirty="0">
                <a:solidFill>
                  <a:schemeClr val="tx1"/>
                </a:solidFill>
              </a:rPr>
              <a:t>(статья 73)</a:t>
            </a:r>
          </a:p>
        </p:txBody>
      </p:sp>
      <p:sp>
        <p:nvSpPr>
          <p:cNvPr id="27" name="Заголовок 2"/>
          <p:cNvSpPr txBox="1">
            <a:spLocks/>
          </p:cNvSpPr>
          <p:nvPr/>
        </p:nvSpPr>
        <p:spPr>
          <a:xfrm>
            <a:off x="1516830" y="2045318"/>
            <a:ext cx="5923832" cy="335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 sz="3000"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500" dirty="0" smtClean="0"/>
              <a:t>Виды </a:t>
            </a:r>
            <a:r>
              <a:rPr lang="ru-RU" sz="1500" dirty="0"/>
              <a:t>контрольных (надзорных) </a:t>
            </a:r>
            <a:r>
              <a:rPr lang="ru-RU" sz="1500" dirty="0" smtClean="0"/>
              <a:t>мероприятий: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203501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92087"/>
            <a:ext cx="8426901" cy="792088"/>
          </a:xfrm>
        </p:spPr>
        <p:txBody>
          <a:bodyPr/>
          <a:lstStyle/>
          <a:p>
            <a:r>
              <a:rPr lang="ru-RU" sz="2400" dirty="0" smtClean="0">
                <a:solidFill>
                  <a:srgbClr val="4F81BD"/>
                </a:solidFill>
              </a:rPr>
              <a:t>НОВОЕ В ПРИВЛЕЧЕНИИ К АДМИНИСТРАТИВНОЙ ОТВЕТСТВЕННОСТИ</a:t>
            </a:r>
            <a:endParaRPr lang="ru-RU" sz="2400" dirty="0">
              <a:solidFill>
                <a:srgbClr val="4F81BD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8403431" y="4398168"/>
            <a:ext cx="503585" cy="549845"/>
          </a:xfrm>
        </p:spPr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51832" y="1491630"/>
            <a:ext cx="3231368" cy="50405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63500">
              <a:schemeClr val="tx1">
                <a:alpha val="40000"/>
              </a:schemeClr>
            </a:glow>
            <a:softEdge rad="31750"/>
          </a:effectLst>
          <a:scene3d>
            <a:camera prst="orthographicFront"/>
            <a:lightRig rig="flat" dir="t"/>
          </a:scene3d>
          <a:sp3d>
            <a:bevelT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Применение «налогового» автомата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51832" y="2154245"/>
            <a:ext cx="3231368" cy="2589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63500">
              <a:schemeClr val="tx1">
                <a:alpha val="40000"/>
              </a:schemeClr>
            </a:glow>
            <a:softEdge rad="31750"/>
          </a:effectLst>
          <a:scene3d>
            <a:camera prst="orthographicFront"/>
            <a:lightRig rig="flat" dir="t"/>
          </a:scene3d>
          <a:sp3d>
            <a:bevelT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Увеличение срока давности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30525" y="2586293"/>
            <a:ext cx="3252675" cy="2589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63500">
              <a:schemeClr val="tx1">
                <a:alpha val="40000"/>
              </a:schemeClr>
            </a:glow>
            <a:softEdge rad="31750"/>
          </a:effectLst>
          <a:scene3d>
            <a:camera prst="orthographicFront"/>
            <a:lightRig rig="flat" dir="t"/>
          </a:scene3d>
          <a:sp3d>
            <a:bevelT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Административное расследование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30128" y="3028551"/>
            <a:ext cx="3252675" cy="2589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63500">
              <a:schemeClr val="tx1">
                <a:alpha val="40000"/>
              </a:schemeClr>
            </a:glow>
            <a:softEdge rad="31750"/>
          </a:effectLst>
          <a:scene3d>
            <a:camera prst="orthographicFront"/>
            <a:lightRig rig="flat" dir="t"/>
          </a:scene3d>
          <a:sp3d>
            <a:bevelT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Освобождение от ответственности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51435" y="3424899"/>
            <a:ext cx="3231368" cy="2589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63500">
              <a:schemeClr val="tx1">
                <a:alpha val="40000"/>
              </a:schemeClr>
            </a:glow>
            <a:softEdge rad="31750"/>
          </a:effectLst>
          <a:scene3d>
            <a:camera prst="orthographicFront"/>
            <a:lightRig rig="flat" dir="t"/>
          </a:scene3d>
          <a:sp3d>
            <a:bevelT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Расширение состава АП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51435" y="3867893"/>
            <a:ext cx="3231368" cy="53314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63500">
              <a:schemeClr val="tx1">
                <a:alpha val="40000"/>
              </a:schemeClr>
            </a:glow>
            <a:softEdge rad="31750"/>
          </a:effectLst>
          <a:scene3d>
            <a:camera prst="orthographicFront"/>
            <a:lightRig rig="flat" dir="t"/>
          </a:scene3d>
          <a:sp3d>
            <a:bevelT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Появление новых субъектов, привлекаемых к АО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129" y="1214613"/>
            <a:ext cx="4355593" cy="326125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86804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13</a:t>
            </a:fld>
            <a:endParaRPr lang="ru-RU" dirty="0"/>
          </a:p>
        </p:txBody>
      </p:sp>
      <p:graphicFrame>
        <p:nvGraphicFramePr>
          <p:cNvPr id="5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608214"/>
              </p:ext>
            </p:extLst>
          </p:nvPr>
        </p:nvGraphicFramePr>
        <p:xfrm>
          <a:off x="755576" y="771550"/>
          <a:ext cx="7566421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3867894"/>
            <a:ext cx="7848872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 целях исполнения обязанности по применению контрольно-кассовой техники в случае осуществления ранее пользователем расчета без применения контрольно-кассовой техники либо в случае применения контрольно-кассовой техники с нарушением требований законодательства Российской Федерации о применении контрольно-кассовой техники пользователь формирует кассовый чек коррекции </a:t>
            </a:r>
            <a:r>
              <a:rPr lang="ru-RU" sz="1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(БСО) </a:t>
            </a: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(пункт 4 статьи 4.3 Федерального закона № 54-ФЗ).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 корректировке кассовых чеков </a:t>
            </a:r>
            <a:r>
              <a:rPr lang="ru-RU" sz="1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(БСО) </a:t>
            </a: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следует руководствоваться письмом ФНС России от 06.08.2018 № ЕД-4-20/15240</a:t>
            </a:r>
            <a:r>
              <a:rPr lang="ru-RU" sz="1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@ </a:t>
            </a: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 Методическими указаниями, размещенными на </a:t>
            </a:r>
            <a:r>
              <a:rPr lang="ru-RU" sz="1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сайте.</a:t>
            </a:r>
            <a:endParaRPr lang="ru-RU" sz="1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24068" y="411510"/>
            <a:ext cx="7214696" cy="280027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</a:rPr>
              <a:t>Освобождение от </a:t>
            </a:r>
            <a:r>
              <a:rPr lang="ru-RU" sz="2000" dirty="0" smtClean="0">
                <a:solidFill>
                  <a:schemeClr val="tx2"/>
                </a:solidFill>
              </a:rPr>
              <a:t>ответственности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/>
          </p:cNvSpPr>
          <p:nvPr>
            <p:ph type="title" idx="4294967295"/>
          </p:nvPr>
        </p:nvSpPr>
        <p:spPr>
          <a:xfrm>
            <a:off x="692804" y="2179886"/>
            <a:ext cx="7696817" cy="489830"/>
          </a:xfrm>
        </p:spPr>
        <p:txBody>
          <a:bodyPr vert="horz" lIns="81630" tIns="40815" rIns="81630" bIns="40815" rtlCol="0" anchor="ctr">
            <a:noAutofit/>
          </a:bodyPr>
          <a:lstStyle/>
          <a:p>
            <a:pPr algn="ctr">
              <a:lnSpc>
                <a:spcPts val="2348"/>
              </a:lnSpc>
            </a:pPr>
            <a:r>
              <a:rPr lang="ru-RU" sz="4200" dirty="0">
                <a:latin typeface="Trebuchet MS" panose="020B0603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07295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7700-02-407\Downloads\attachments (76)\54_fz_3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696" y="1321916"/>
            <a:ext cx="1727044" cy="1168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491630"/>
            <a:ext cx="7561414" cy="82935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2"/>
                </a:solidFill>
              </a:rPr>
              <a:t>Федеральный закон от 22.05.2003 № </a:t>
            </a:r>
            <a:r>
              <a:rPr lang="ru-RU" sz="1500" dirty="0" smtClean="0">
                <a:solidFill>
                  <a:schemeClr val="tx2"/>
                </a:solidFill>
              </a:rPr>
              <a:t>54-ФЗ «О </a:t>
            </a:r>
            <a:r>
              <a:rPr lang="ru-RU" sz="1500" dirty="0">
                <a:solidFill>
                  <a:schemeClr val="tx2"/>
                </a:solidFill>
              </a:rPr>
              <a:t>применении </a:t>
            </a:r>
            <a:r>
              <a:rPr lang="ru-RU" sz="1500" dirty="0" smtClean="0">
                <a:solidFill>
                  <a:schemeClr val="tx2"/>
                </a:solidFill>
              </a:rPr>
              <a:t/>
            </a:r>
            <a:br>
              <a:rPr lang="ru-RU" sz="1500" dirty="0" smtClean="0">
                <a:solidFill>
                  <a:schemeClr val="tx2"/>
                </a:solidFill>
              </a:rPr>
            </a:br>
            <a:r>
              <a:rPr lang="ru-RU" sz="1500" dirty="0" smtClean="0">
                <a:solidFill>
                  <a:schemeClr val="tx2"/>
                </a:solidFill>
              </a:rPr>
              <a:t>контрольно-кассовой </a:t>
            </a:r>
            <a:r>
              <a:rPr lang="ru-RU" sz="1500" dirty="0">
                <a:solidFill>
                  <a:schemeClr val="tx2"/>
                </a:solidFill>
              </a:rPr>
              <a:t>техники при осуществлении расчетов в Российской </a:t>
            </a:r>
            <a:r>
              <a:rPr lang="ru-RU" sz="1500" dirty="0" smtClean="0">
                <a:solidFill>
                  <a:schemeClr val="tx2"/>
                </a:solidFill>
              </a:rPr>
              <a:t>Федерации»</a:t>
            </a:r>
            <a:endParaRPr lang="ru-RU" sz="1500" dirty="0">
              <a:solidFill>
                <a:schemeClr val="tx2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E2BDE2D0-AC6E-42C9-9721-4DC3046A6BCB}"/>
              </a:ext>
            </a:extLst>
          </p:cNvPr>
          <p:cNvSpPr txBox="1">
            <a:spLocks/>
          </p:cNvSpPr>
          <p:nvPr/>
        </p:nvSpPr>
        <p:spPr>
          <a:xfrm>
            <a:off x="591475" y="761861"/>
            <a:ext cx="8063748" cy="275862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>
            <a:lvl1pPr marL="0" marR="0" indent="0" algn="l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2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/>
              <a:t>Законодательство </a:t>
            </a:r>
            <a:r>
              <a:rPr lang="ru-RU" sz="2400" dirty="0" smtClean="0"/>
              <a:t>Российской Федерации </a:t>
            </a:r>
            <a:r>
              <a:rPr lang="ru-RU" sz="2400" dirty="0"/>
              <a:t>о применении </a:t>
            </a:r>
            <a:r>
              <a:rPr lang="ru-RU" sz="2400" dirty="0" smtClean="0"/>
              <a:t>контрольно-кассовой техники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2" name="Заголовок 1">
            <a:extLst>
              <a:ext uri="{FF2B5EF4-FFF2-40B4-BE49-F238E27FC236}">
                <a16:creationId xmlns="" xmlns:a16="http://schemas.microsoft.com/office/drawing/2014/main" id="{E2BDE2D0-AC6E-42C9-9721-4DC3046A6BCB}"/>
              </a:ext>
            </a:extLst>
          </p:cNvPr>
          <p:cNvSpPr txBox="1">
            <a:spLocks/>
          </p:cNvSpPr>
          <p:nvPr/>
        </p:nvSpPr>
        <p:spPr bwMode="auto">
          <a:xfrm>
            <a:off x="1226555" y="2676338"/>
            <a:ext cx="6043392" cy="264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3964" tIns="31981" rIns="63964" bIns="31981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l" defTabSz="10419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6717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3430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0148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6864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800" dirty="0"/>
              <a:t>Ведение кассовых операций в Российской </a:t>
            </a:r>
            <a:r>
              <a:rPr lang="ru-RU" sz="1800" dirty="0" smtClean="0"/>
              <a:t>Федерации:</a:t>
            </a:r>
            <a:endParaRPr lang="ru-RU" sz="1800" dirty="0"/>
          </a:p>
        </p:txBody>
      </p:sp>
      <p:sp>
        <p:nvSpPr>
          <p:cNvPr id="24" name="Заголовок 2"/>
          <p:cNvSpPr txBox="1">
            <a:spLocks/>
          </p:cNvSpPr>
          <p:nvPr/>
        </p:nvSpPr>
        <p:spPr>
          <a:xfrm>
            <a:off x="467544" y="3216318"/>
            <a:ext cx="7561414" cy="1229270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>
            <a:lvl1pPr marL="0" marR="0" indent="0" algn="l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2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2"/>
                </a:solidFill>
              </a:rPr>
              <a:t>Указание Банка России от 11.03.2014 № </a:t>
            </a:r>
            <a:r>
              <a:rPr lang="ru-RU" sz="1500" dirty="0" smtClean="0">
                <a:solidFill>
                  <a:schemeClr val="tx2"/>
                </a:solidFill>
              </a:rPr>
              <a:t>3210-У «О </a:t>
            </a:r>
            <a:r>
              <a:rPr lang="ru-RU" sz="1500" dirty="0">
                <a:solidFill>
                  <a:schemeClr val="tx2"/>
                </a:solidFill>
              </a:rPr>
              <a:t>порядке ведения кассовых операций юридическими лицами и упрощенном порядке ведения кассовых операций индивидуальными предпринимателями и субъектами малого </a:t>
            </a:r>
            <a:r>
              <a:rPr lang="ru-RU" sz="1500" dirty="0" smtClean="0">
                <a:solidFill>
                  <a:schemeClr val="tx2"/>
                </a:solidFill>
              </a:rPr>
              <a:t>предпринимательства»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2"/>
                </a:solidFill>
              </a:rPr>
              <a:t>Указание Банка России от 09.12.2019 </a:t>
            </a:r>
            <a:r>
              <a:rPr lang="ru-RU" sz="1500" dirty="0" smtClean="0">
                <a:solidFill>
                  <a:schemeClr val="tx2"/>
                </a:solidFill>
              </a:rPr>
              <a:t>№ 5348-У «О </a:t>
            </a:r>
            <a:r>
              <a:rPr lang="ru-RU" sz="1500" dirty="0">
                <a:solidFill>
                  <a:schemeClr val="tx2"/>
                </a:solidFill>
              </a:rPr>
              <a:t>правилах наличных </a:t>
            </a:r>
            <a:r>
              <a:rPr lang="ru-RU" sz="1500" dirty="0" smtClean="0">
                <a:solidFill>
                  <a:schemeClr val="tx2"/>
                </a:solidFill>
              </a:rPr>
              <a:t>расчетов»</a:t>
            </a:r>
            <a:endParaRPr lang="ru-RU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99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Заголовок 9"/>
          <p:cNvSpPr txBox="1">
            <a:spLocks/>
          </p:cNvSpPr>
          <p:nvPr/>
        </p:nvSpPr>
        <p:spPr bwMode="auto">
          <a:xfrm>
            <a:off x="337170" y="699542"/>
            <a:ext cx="4313555" cy="52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60" tIns="31379" rIns="62760" bIns="31379" numCol="1" rtlCol="0" anchor="ctr" anchorCtr="0" compatLnSpc="1">
            <a:prstTxWarp prst="textNoShape">
              <a:avLst/>
            </a:prstTxWarp>
            <a:noAutofit/>
          </a:bodyPr>
          <a:lstStyle>
            <a:lvl1pPr marL="0" marR="0" indent="0" algn="l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2pPr>
            <a:lvl3pPr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3pPr>
            <a:lvl4pPr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4pPr>
            <a:lvl5pPr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5pPr>
            <a:lvl6pPr marL="235406"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6pPr>
            <a:lvl7pPr marL="470813"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7pPr>
            <a:lvl8pPr marL="706219"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8pPr>
            <a:lvl9pPr marL="941625" algn="l" defTabSz="469995" rtl="0" eaLnBrk="1" fontAlgn="base" hangingPunct="1">
              <a:lnSpc>
                <a:spcPts val="2349"/>
              </a:lnSpc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5AA9"/>
                </a:solidFill>
                <a:latin typeface="Arial" pitchFamily="34" charset="0"/>
              </a:defRPr>
            </a:lvl9pPr>
          </a:lstStyle>
          <a:p>
            <a:pPr defTabSz="1218955">
              <a:lnSpc>
                <a:spcPts val="6077"/>
              </a:lnSpc>
            </a:pPr>
            <a:r>
              <a:rPr lang="ru-RU" dirty="0" smtClean="0">
                <a:solidFill>
                  <a:srgbClr val="0070C0"/>
                </a:solidFill>
              </a:rPr>
              <a:t>ИТОГИ РЕФОРМЫ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636729049"/>
              </p:ext>
            </p:extLst>
          </p:nvPr>
        </p:nvGraphicFramePr>
        <p:xfrm>
          <a:off x="337170" y="1243902"/>
          <a:ext cx="7992888" cy="3648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559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9"/>
          <p:cNvSpPr>
            <a:spLocks noGrp="1"/>
          </p:cNvSpPr>
          <p:nvPr>
            <p:ph type="title"/>
          </p:nvPr>
        </p:nvSpPr>
        <p:spPr>
          <a:xfrm>
            <a:off x="787340" y="394159"/>
            <a:ext cx="5819527" cy="394158"/>
          </a:xfrm>
        </p:spPr>
        <p:txBody>
          <a:bodyPr lIns="47064" tIns="23531" rIns="47064" bIns="23531"/>
          <a:lstStyle/>
          <a:p>
            <a:pPr defTabSz="913148" fontAlgn="base">
              <a:lnSpc>
                <a:spcPts val="4559"/>
              </a:lnSpc>
              <a:spcAft>
                <a:spcPct val="0"/>
              </a:spcAft>
            </a:pPr>
            <a:r>
              <a:rPr lang="ru-RU" altLang="ru-RU" sz="2400" dirty="0"/>
              <a:t>Личный кабинет пользователя ККТ</a:t>
            </a:r>
          </a:p>
        </p:txBody>
      </p:sp>
      <p:sp>
        <p:nvSpPr>
          <p:cNvPr id="24579" name="Номер слайда 5"/>
          <p:cNvSpPr>
            <a:spLocks noGrp="1"/>
          </p:cNvSpPr>
          <p:nvPr>
            <p:ph type="sldNum" sz="quarter" idx="4294967295"/>
          </p:nvPr>
        </p:nvSpPr>
        <p:spPr>
          <a:xfrm>
            <a:off x="8316416" y="4371950"/>
            <a:ext cx="554731" cy="576063"/>
          </a:xfrm>
          <a:prstGeom prst="rect">
            <a:avLst/>
          </a:prstGeom>
          <a:noFill/>
        </p:spPr>
        <p:txBody>
          <a:bodyPr lIns="71561" tIns="35780" rIns="71561" bIns="35780"/>
          <a:lstStyle>
            <a:lvl1pPr defTabSz="708155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defTabSz="708155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defTabSz="708155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defTabSz="708155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defTabSz="708155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1989047" indent="-200023" defTabSz="7081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346851" indent="-200023" defTabSz="7081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2704656" indent="-200023" defTabSz="7081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062461" indent="-200023" defTabSz="7081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2100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fld id="{B8721724-7413-44F8-89C2-6F769CD6B0EF}" type="slidenum">
              <a:rPr lang="ru-RU" altLang="ru-RU" sz="2100" smtClean="0">
                <a:solidFill>
                  <a:schemeClr val="bg1"/>
                </a:solidFill>
                <a:latin typeface="Calibri" pitchFamily="34" charset="0"/>
              </a:rPr>
              <a:pPr/>
              <a:t>4</a:t>
            </a:fld>
            <a:endParaRPr lang="ru-RU" altLang="ru-RU" sz="21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580" name="Прямоугольник 5"/>
          <p:cNvSpPr>
            <a:spLocks noChangeArrowheads="1"/>
          </p:cNvSpPr>
          <p:nvPr/>
        </p:nvSpPr>
        <p:spPr bwMode="auto">
          <a:xfrm>
            <a:off x="595935" y="904945"/>
            <a:ext cx="8191048" cy="830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3" rIns="91426" bIns="45713">
            <a:spAutoFit/>
          </a:bodyPr>
          <a:lstStyle>
            <a:lvl1pPr marL="247650" indent="-24765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1588" indent="-255588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98788" indent="-255588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5988" indent="-255588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3188" indent="-255588" defTabSz="10414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buFont typeface="Wingdings" pitchFamily="2" charset="2"/>
              <a:buChar char="ü"/>
            </a:pPr>
            <a:r>
              <a:rPr lang="ru-RU" altLang="ru-RU" sz="1600" b="1" dirty="0">
                <a:solidFill>
                  <a:srgbClr val="00CC00"/>
                </a:solidFill>
                <a:cs typeface="Times New Roman" pitchFamily="18" charset="0"/>
              </a:rPr>
              <a:t>Доступ на сайте </a:t>
            </a:r>
            <a:r>
              <a:rPr lang="en-US" altLang="ru-RU" sz="1600" b="1" dirty="0" smtClean="0">
                <a:solidFill>
                  <a:srgbClr val="00CC00"/>
                </a:solidFill>
                <a:cs typeface="Times New Roman" pitchFamily="18" charset="0"/>
                <a:hlinkClick r:id="rId2"/>
              </a:rPr>
              <a:t>www.nalog.gov.ru</a:t>
            </a:r>
            <a:r>
              <a:rPr lang="en-US" altLang="ru-RU" sz="1600" b="1" dirty="0" smtClean="0">
                <a:solidFill>
                  <a:srgbClr val="00CC00"/>
                </a:solidFill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00CC00"/>
                </a:solidFill>
                <a:cs typeface="Times New Roman" pitchFamily="18" charset="0"/>
              </a:rPr>
              <a:t>через Личный кабинет налогоплательщика – юридического лица и Личный кабинет налогоплательщика – индивидуального предпринимателя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7340" y="1726378"/>
            <a:ext cx="3124924" cy="3090635"/>
          </a:xfrm>
          <a:prstGeom prst="roundRect">
            <a:avLst>
              <a:gd name="adj" fmla="val 10000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4582" name="Группа 8"/>
          <p:cNvGrpSpPr>
            <a:grpSpLocks/>
          </p:cNvGrpSpPr>
          <p:nvPr/>
        </p:nvGrpSpPr>
        <p:grpSpPr bwMode="auto">
          <a:xfrm>
            <a:off x="1119924" y="1810970"/>
            <a:ext cx="2413603" cy="336925"/>
            <a:chOff x="205963" y="1947596"/>
            <a:chExt cx="1127546" cy="401113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205963" y="1962738"/>
              <a:ext cx="1127546" cy="38597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6"/>
            <p:cNvSpPr/>
            <p:nvPr/>
          </p:nvSpPr>
          <p:spPr>
            <a:xfrm>
              <a:off x="228793" y="1947596"/>
              <a:ext cx="1104716" cy="3638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622206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/>
                <a:t>Сегодня</a:t>
              </a:r>
            </a:p>
          </p:txBody>
        </p:sp>
      </p:grpSp>
      <p:sp>
        <p:nvSpPr>
          <p:cNvPr id="15" name="Скругленный прямоугольник 14"/>
          <p:cNvSpPr/>
          <p:nvPr/>
        </p:nvSpPr>
        <p:spPr>
          <a:xfrm>
            <a:off x="4775623" y="1736458"/>
            <a:ext cx="3124924" cy="3090635"/>
          </a:xfrm>
          <a:prstGeom prst="roundRect">
            <a:avLst>
              <a:gd name="adj" fmla="val 10000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4584" name="Группа 16"/>
          <p:cNvGrpSpPr>
            <a:grpSpLocks/>
          </p:cNvGrpSpPr>
          <p:nvPr/>
        </p:nvGrpSpPr>
        <p:grpSpPr bwMode="auto">
          <a:xfrm>
            <a:off x="5131283" y="1814209"/>
            <a:ext cx="2413603" cy="323966"/>
            <a:chOff x="217268" y="1936291"/>
            <a:chExt cx="1127546" cy="385971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217268" y="1936291"/>
              <a:ext cx="1127546" cy="38597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6"/>
            <p:cNvSpPr/>
            <p:nvPr/>
          </p:nvSpPr>
          <p:spPr>
            <a:xfrm>
              <a:off x="228683" y="1947871"/>
              <a:ext cx="1104716" cy="3628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622206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 smtClean="0"/>
                <a:t>  Развитие</a:t>
              </a:r>
              <a:endParaRPr lang="ru-RU" sz="1400" b="1" dirty="0"/>
            </a:p>
          </p:txBody>
        </p:sp>
      </p:grpSp>
      <p:sp>
        <p:nvSpPr>
          <p:cNvPr id="24585" name="Rectangle 1"/>
          <p:cNvSpPr>
            <a:spLocks noChangeArrowheads="1"/>
          </p:cNvSpPr>
          <p:nvPr/>
        </p:nvSpPr>
        <p:spPr bwMode="auto">
          <a:xfrm>
            <a:off x="959741" y="2589286"/>
            <a:ext cx="2732611" cy="138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3" rIns="91426" bIns="45713" anchor="ctr">
            <a:spAutoFit/>
          </a:bodyPr>
          <a:lstStyle>
            <a:lvl1pPr indent="338138" defTabSz="1166813">
              <a:spcBef>
                <a:spcPct val="20000"/>
              </a:spcBef>
              <a:buFont typeface="+mj-lt"/>
              <a:defRPr sz="3700">
                <a:solidFill>
                  <a:srgbClr val="005AA9"/>
                </a:solidFill>
                <a:latin typeface="Calibri" pitchFamily="34" charset="0"/>
              </a:defRPr>
            </a:lvl1pPr>
            <a:lvl2pPr marL="457200" indent="95250" defTabSz="1166813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914400" indent="-258763" defTabSz="1166813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371600" indent="-1241425" algn="just" defTabSz="1166813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1828800" indent="396875" defTabSz="1166813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Char char="•"/>
            </a:pP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Регистрация (перерегистрация) и снятие с регистрационного учета ККТ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Char char="•"/>
            </a:pP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Подача заявлений о включении в реестр ККТ и ФН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Tx/>
              <a:buChar char="•"/>
            </a:pP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Подача уведомлений о включении в реестр ККТ </a:t>
            </a:r>
            <a:r>
              <a:rPr lang="ru-RU" altLang="ru-RU" sz="1200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сведений </a:t>
            </a: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об изготовленных экземплярах ККТ и </a:t>
            </a:r>
            <a:r>
              <a:rPr lang="ru-RU" altLang="ru-RU" sz="1200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ФН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4922230" y="2404620"/>
            <a:ext cx="2828993" cy="175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3" rIns="91426" bIns="45713" anchor="ctr">
            <a:spAutoFit/>
          </a:bodyPr>
          <a:lstStyle>
            <a:lvl1pPr marL="361950" indent="-361950" defTabSz="1166813">
              <a:spcBef>
                <a:spcPct val="20000"/>
              </a:spcBef>
              <a:buFont typeface="+mj-lt"/>
              <a:defRPr sz="3700">
                <a:solidFill>
                  <a:srgbClr val="005AA9"/>
                </a:solidFill>
                <a:latin typeface="Calibri" pitchFamily="34" charset="0"/>
              </a:defRPr>
            </a:lvl1pPr>
            <a:lvl2pPr marL="107950" indent="460375" defTabSz="1166813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914400" indent="-258763" defTabSz="1166813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371600" indent="-1241425" algn="just" defTabSz="1166813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1828800" indent="396875" defTabSz="1166813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indent="396875" defTabSz="1166813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lvl="1" algn="just" eaLnBrk="1" hangingPunct="1">
              <a:spcBef>
                <a:spcPct val="0"/>
              </a:spcBef>
              <a:buFont typeface="Symbol" pitchFamily="18" charset="2"/>
              <a:buChar char=""/>
            </a:pP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Запросы налоговых органов и ответы на запросы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algn="just">
              <a:spcBef>
                <a:spcPct val="0"/>
              </a:spcBef>
              <a:buFont typeface="Symbol" pitchFamily="18" charset="2"/>
              <a:buChar char=""/>
            </a:pP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Материалы по административным правонарушениям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ct val="0"/>
              </a:spcBef>
              <a:buFont typeface="Symbol" pitchFamily="18" charset="2"/>
              <a:buChar char=""/>
            </a:pP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Возможность признания (непризнания) вменяемого правонарушения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ct val="0"/>
              </a:spcBef>
              <a:buFont typeface="Symbol" pitchFamily="18" charset="2"/>
              <a:buChar char=""/>
            </a:pPr>
            <a:r>
              <a:rPr lang="ru-RU" altLang="ru-RU" sz="1200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Сообщение о совершенной ошибке при применении ККТ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68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635792" y="929264"/>
            <a:ext cx="1964215" cy="3677375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</a:rPr>
              <a:t>Когда</a:t>
            </a:r>
            <a:endParaRPr lang="ru-RU" sz="1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739444" y="2037985"/>
            <a:ext cx="1760431" cy="1905376"/>
            <a:chOff x="571827" y="2246774"/>
            <a:chExt cx="1440041" cy="1469663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571827" y="2246774"/>
              <a:ext cx="1440041" cy="146966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614004" y="2288951"/>
              <a:ext cx="1355687" cy="13853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b="1" kern="1200" dirty="0" smtClean="0"/>
                <a:t>При осуществлении расчета</a:t>
              </a:r>
              <a:endParaRPr lang="ru-RU" sz="1500" b="1" kern="1200" dirty="0"/>
            </a:p>
          </p:txBody>
        </p:sp>
      </p:grpSp>
      <p:sp>
        <p:nvSpPr>
          <p:cNvPr id="21" name="Скругленный прямоугольник 20"/>
          <p:cNvSpPr/>
          <p:nvPr/>
        </p:nvSpPr>
        <p:spPr>
          <a:xfrm>
            <a:off x="3358821" y="929263"/>
            <a:ext cx="1969015" cy="3677375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</a:rPr>
              <a:t>Как</a:t>
            </a:r>
            <a:endParaRPr lang="ru-RU" sz="1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3293457" y="1516191"/>
            <a:ext cx="2077200" cy="1338571"/>
            <a:chOff x="2463903" y="1840862"/>
            <a:chExt cx="1679616" cy="1001917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2587419" y="1840862"/>
              <a:ext cx="1438874" cy="100191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2463903" y="1861090"/>
              <a:ext cx="1679616" cy="943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kern="1200" dirty="0" smtClean="0"/>
                <a:t>Печатается и выдается покупателю кассовый             чек или бланк строгой отчетности</a:t>
              </a:r>
              <a:endParaRPr lang="ru-RU" sz="1300" b="1" kern="1200" dirty="0"/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3446212" y="2980846"/>
            <a:ext cx="1784694" cy="1483673"/>
            <a:chOff x="-1169997" y="3657537"/>
            <a:chExt cx="1451340" cy="984404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-1169997" y="3657537"/>
              <a:ext cx="1438874" cy="98440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27" name="Скругленный прямоугольник 4"/>
            <p:cNvSpPr/>
            <p:nvPr/>
          </p:nvSpPr>
          <p:spPr>
            <a:xfrm>
              <a:off x="-1169997" y="3664057"/>
              <a:ext cx="1451340" cy="9267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kern="1200" dirty="0" smtClean="0"/>
                <a:t>Направляется покупателю кассовый чек или бланк строгой отчетности в электронной форме</a:t>
              </a:r>
              <a:endParaRPr lang="ru-RU" sz="1300" b="1" kern="1200" dirty="0"/>
            </a:p>
          </p:txBody>
        </p:sp>
      </p:grpSp>
      <p:sp>
        <p:nvSpPr>
          <p:cNvPr id="28" name="Скругленный прямоугольник 27"/>
          <p:cNvSpPr/>
          <p:nvPr/>
        </p:nvSpPr>
        <p:spPr>
          <a:xfrm>
            <a:off x="6034888" y="929263"/>
            <a:ext cx="1962208" cy="3677375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</a:rPr>
              <a:t>Условие</a:t>
            </a:r>
            <a:endParaRPr lang="ru-RU" sz="1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6132264" y="1573191"/>
            <a:ext cx="1793278" cy="1231819"/>
            <a:chOff x="4601842" y="1830646"/>
            <a:chExt cx="1438874" cy="1022349"/>
          </a:xfrm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4601842" y="1830646"/>
              <a:ext cx="1438874" cy="102234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Скругленный прямоугольник 4"/>
            <p:cNvSpPr/>
            <p:nvPr/>
          </p:nvSpPr>
          <p:spPr>
            <a:xfrm>
              <a:off x="4631786" y="1860590"/>
              <a:ext cx="1378986" cy="9624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b="1" kern="1200" dirty="0" smtClean="0"/>
                <a:t>В обязательном порядке</a:t>
              </a:r>
              <a:endParaRPr lang="ru-RU" sz="1500" b="1" kern="1200" dirty="0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6138826" y="2867184"/>
            <a:ext cx="1785883" cy="1597336"/>
            <a:chOff x="10523229" y="2207196"/>
            <a:chExt cx="1440011" cy="1338297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10524366" y="2207196"/>
              <a:ext cx="1438874" cy="133829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10523229" y="2244360"/>
              <a:ext cx="1440011" cy="1259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kern="1200" dirty="0" smtClean="0">
                  <a:solidFill>
                    <a:srgbClr val="FFFFFF"/>
                  </a:solidFill>
                </a:rPr>
                <a:t>В случае предоставления покупателем пользователю до момента расчета абонентского номера либо адреса электронной почты</a:t>
              </a:r>
              <a:endParaRPr lang="ru-RU" sz="1300" b="1" kern="12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5" name="Прямая со стрелкой 34"/>
          <p:cNvCxnSpPr/>
          <p:nvPr/>
        </p:nvCxnSpPr>
        <p:spPr>
          <a:xfrm flipV="1">
            <a:off x="2470379" y="2193011"/>
            <a:ext cx="982203" cy="6617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26" idx="1"/>
          </p:cNvCxnSpPr>
          <p:nvPr/>
        </p:nvCxnSpPr>
        <p:spPr>
          <a:xfrm>
            <a:off x="2499875" y="3139613"/>
            <a:ext cx="946337" cy="5830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5215577" y="2185476"/>
            <a:ext cx="940599" cy="753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6" idx="3"/>
          </p:cNvCxnSpPr>
          <p:nvPr/>
        </p:nvCxnSpPr>
        <p:spPr>
          <a:xfrm>
            <a:off x="5215577" y="3722683"/>
            <a:ext cx="916493" cy="32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Заголовок 1">
            <a:extLst>
              <a:ext uri="{FF2B5EF4-FFF2-40B4-BE49-F238E27FC236}">
                <a16:creationId xmlns:a16="http://schemas.microsoft.com/office/drawing/2014/main" xmlns="" id="{E2BDE2D0-AC6E-42C9-9721-4DC3046A6BCB}"/>
              </a:ext>
            </a:extLst>
          </p:cNvPr>
          <p:cNvSpPr txBox="1">
            <a:spLocks/>
          </p:cNvSpPr>
          <p:nvPr/>
        </p:nvSpPr>
        <p:spPr bwMode="auto">
          <a:xfrm>
            <a:off x="791005" y="392171"/>
            <a:ext cx="7388344" cy="333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196" tIns="52098" rIns="104196" bIns="52098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l" defTabSz="10419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6717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3430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0148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6864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000" dirty="0"/>
              <a:t>Порядок применения контрольно-кассовой техники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45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 txBox="1">
            <a:spLocks/>
          </p:cNvSpPr>
          <p:nvPr/>
        </p:nvSpPr>
        <p:spPr bwMode="auto">
          <a:xfrm>
            <a:off x="539552" y="492657"/>
            <a:ext cx="8022337" cy="564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0879" tIns="35439" rIns="70879" bIns="35439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l" defTabSz="10419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6717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3430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0148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6864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000" dirty="0"/>
              <a:t>Порядок применения контрольно-кассовой техники при реализации товара, оказании услуг, выполнении работ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4" r="11904" b="14814"/>
          <a:stretch/>
        </p:blipFill>
        <p:spPr>
          <a:xfrm>
            <a:off x="971600" y="2961960"/>
            <a:ext cx="3092433" cy="1763388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259632" y="1209376"/>
            <a:ext cx="6696744" cy="53895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Расчет - в том числе прием (получение) и выплата денежных средств за товары, работы, </a:t>
            </a:r>
            <a:r>
              <a:rPr lang="ru-RU" sz="1400" b="1" dirty="0" smtClean="0"/>
              <a:t>услуги</a:t>
            </a:r>
            <a:endParaRPr lang="ru-RU" sz="14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72219" y="2004988"/>
            <a:ext cx="1728192" cy="71179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Наличными деньгами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00881" y="2004988"/>
            <a:ext cx="1728192" cy="71179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В безналичном порядке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3124057" y="1761424"/>
            <a:ext cx="230506" cy="2183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88"/>
          </a:p>
        </p:txBody>
      </p:sp>
      <p:sp>
        <p:nvSpPr>
          <p:cNvPr id="13" name="Стрелка вниз 12"/>
          <p:cNvSpPr/>
          <p:nvPr/>
        </p:nvSpPr>
        <p:spPr>
          <a:xfrm>
            <a:off x="5809627" y="1761424"/>
            <a:ext cx="233774" cy="2210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88"/>
          </a:p>
        </p:txBody>
      </p:sp>
      <p:sp>
        <p:nvSpPr>
          <p:cNvPr id="17" name="TextBox 16"/>
          <p:cNvSpPr txBox="1"/>
          <p:nvPr/>
        </p:nvSpPr>
        <p:spPr>
          <a:xfrm>
            <a:off x="4383770" y="2986062"/>
            <a:ext cx="3085487" cy="1218076"/>
          </a:xfrm>
          <a:prstGeom prst="rect">
            <a:avLst/>
          </a:prstGeom>
        </p:spPr>
        <p:txBody>
          <a:bodyPr vert="horz" wrap="square" lIns="70953" tIns="35477" rIns="70953" bIns="35477" rtlCol="0" anchor="ctr">
            <a:noAutofit/>
          </a:bodyPr>
          <a:lstStyle/>
          <a:p>
            <a:pPr marL="194367" indent="-194367" algn="just" defTabSz="709487">
              <a:buFont typeface="Wingdings" panose="05000000000000000000" pitchFamily="2" charset="2"/>
              <a:buChar char="Ø"/>
            </a:pP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 использованием системы онлайн-банкинга</a:t>
            </a:r>
            <a:r>
              <a:rPr lang="ru-RU" sz="1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algn="just" defTabSz="709487"/>
            <a:endParaRPr lang="ru-RU" sz="54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94367" indent="-194367" algn="just" defTabSz="709487">
              <a:buFont typeface="Wingdings" panose="05000000000000000000" pitchFamily="2" charset="2"/>
              <a:buChar char="Ø"/>
            </a:pPr>
            <a:r>
              <a:rPr lang="ru-RU" sz="1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 </a:t>
            </a: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использованием пластиковых карт;</a:t>
            </a:r>
          </a:p>
          <a:p>
            <a:pPr algn="just" defTabSz="709487"/>
            <a:endParaRPr lang="ru-RU" sz="544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94367" indent="-194367" algn="just" defTabSz="709487">
              <a:buFont typeface="Wingdings" panose="05000000000000000000" pitchFamily="2" charset="2"/>
              <a:buChar char="Ø"/>
            </a:pP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через банкомат;</a:t>
            </a:r>
          </a:p>
          <a:p>
            <a:pPr algn="just" defTabSz="709487"/>
            <a:endParaRPr lang="ru-RU" sz="544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94367" indent="-194367" algn="just" defTabSz="709487">
              <a:buFont typeface="Wingdings" panose="05000000000000000000" pitchFamily="2" charset="2"/>
              <a:buChar char="Ø"/>
            </a:pPr>
            <a:r>
              <a:rPr lang="ru-RU" sz="1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 помощью операциониста в отделении </a:t>
            </a:r>
            <a:r>
              <a:rPr lang="ru-RU" sz="1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банка.</a:t>
            </a:r>
            <a:endParaRPr lang="ru-RU" sz="1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defTabSz="709487"/>
            <a:endParaRPr lang="ru-RU" sz="5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5809627" y="2740887"/>
            <a:ext cx="233774" cy="2210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88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4451" y="2192992"/>
            <a:ext cx="1537220" cy="139585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4" b="1" dirty="0">
                <a:solidFill>
                  <a:schemeClr val="tx2">
                    <a:lumMod val="75000"/>
                  </a:schemeClr>
                </a:solidFill>
              </a:rPr>
              <a:t>Пользователем должна быть применена контрольно-кассовая техника при реализации физическому лицу </a:t>
            </a:r>
            <a:r>
              <a:rPr lang="ru-RU" sz="884" b="1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ru-RU" sz="884" b="1" dirty="0">
                <a:solidFill>
                  <a:schemeClr val="tx2">
                    <a:lumMod val="75000"/>
                  </a:schemeClr>
                </a:solidFill>
              </a:rPr>
              <a:t>выдан кассовый чек покупателю вне зависимость от вида расчета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98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189" y="558801"/>
            <a:ext cx="7548638" cy="716805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Система исключений</a:t>
            </a:r>
            <a:br>
              <a:rPr lang="ru-RU" sz="2200" dirty="0" smtClean="0"/>
            </a:br>
            <a:r>
              <a:rPr lang="ru-RU" sz="2200" dirty="0" smtClean="0"/>
              <a:t>(статья 2 закона № 54-ФЗ)</a:t>
            </a: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9DDAF-0AF6-4ABE-B83B-855404764931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769135724"/>
              </p:ext>
            </p:extLst>
          </p:nvPr>
        </p:nvGraphicFramePr>
        <p:xfrm>
          <a:off x="421593" y="1273323"/>
          <a:ext cx="8030198" cy="3655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84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189" y="411511"/>
            <a:ext cx="7548638" cy="86409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Срок действия ключа фискального признака, содержащегося в фискальном накопителе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9DDAF-0AF6-4ABE-B83B-855404764931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64019293"/>
              </p:ext>
            </p:extLst>
          </p:nvPr>
        </p:nvGraphicFramePr>
        <p:xfrm>
          <a:off x="441960" y="1295400"/>
          <a:ext cx="7940040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2948940" y="2362200"/>
            <a:ext cx="36031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948940" y="3135086"/>
            <a:ext cx="36031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780313" y="2046514"/>
            <a:ext cx="2471057" cy="2900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562600" y="2362200"/>
            <a:ext cx="21771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/>
          <p:nvPr/>
        </p:nvCxnSpPr>
        <p:spPr>
          <a:xfrm rot="10800000">
            <a:off x="1790696" y="3427984"/>
            <a:ext cx="3989617" cy="647699"/>
          </a:xfrm>
          <a:prstGeom prst="bentConnector3">
            <a:avLst>
              <a:gd name="adj1" fmla="val 99993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83568" y="4371950"/>
            <a:ext cx="4879032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Письмо ФНС от 28.05.2018 № ЕД-4-20/10222 «Об использовании ФН» 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395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E2BDE2D0-AC6E-42C9-9721-4DC3046A6BCB}"/>
              </a:ext>
            </a:extLst>
          </p:cNvPr>
          <p:cNvSpPr txBox="1">
            <a:spLocks/>
          </p:cNvSpPr>
          <p:nvPr/>
        </p:nvSpPr>
        <p:spPr bwMode="auto">
          <a:xfrm>
            <a:off x="2122851" y="449715"/>
            <a:ext cx="4947281" cy="391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0879" tIns="35439" rIns="70879" bIns="35439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l" defTabSz="10419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1885" rtl="0" fontAlgn="base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6717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3430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0148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6864" algn="l" defTabSz="1041885" rtl="0" eaLnBrk="1" fontAlgn="base" hangingPunct="1">
              <a:lnSpc>
                <a:spcPts val="5194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449" dirty="0"/>
              <a:t>Корректировка кассовых чеков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1032289"/>
            <a:ext cx="6248413" cy="1322540"/>
          </a:xfrm>
          <a:prstGeom prst="rect">
            <a:avLst/>
          </a:prstGeom>
          <a:ln>
            <a:bevel/>
          </a:ln>
          <a:effectLst>
            <a:glow rad="457200">
              <a:schemeClr val="accent1">
                <a:alpha val="40000"/>
              </a:schemeClr>
            </a:glow>
            <a:softEdge rad="889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70953" tIns="35477" rIns="70953" bIns="35477" rtlCol="0" anchor="ctr">
            <a:noAutofit/>
          </a:bodyPr>
          <a:lstStyle/>
          <a:p>
            <a:pPr algn="ctr" defTabSz="709487"/>
            <a:r>
              <a:rPr lang="ru-RU" sz="1088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 целях исполнения обязанности по применению контрольно-кассовой техники в случае осуществления ранее пользователем расчета без применения контрольно-кассовой техники либо в случае применения контрольно-кассовой техники с нарушением требований законодательства Российской Федерации о применении контрольно-кассовой техники пользователь формирует кассовый чек коррекции (БСО) (пункт 4 статьи 4.3 Федерального закона № 54-ФЗ).</a:t>
            </a:r>
          </a:p>
          <a:p>
            <a:pPr algn="ctr" defTabSz="709487"/>
            <a:r>
              <a:rPr lang="ru-RU" sz="1088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 корректировке кассовых чеков (БСО) следует руководствоваться письмом ФНС России от 06.08.2018 № ЕД-4-20/15240@.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99792" y="2643758"/>
            <a:ext cx="1371523" cy="388219"/>
          </a:xfrm>
          <a:prstGeom prst="rect">
            <a:avLst/>
          </a:prstGeom>
          <a:ln>
            <a:bevel/>
          </a:ln>
          <a:effectLst>
            <a:glow rad="457200">
              <a:schemeClr val="accent1">
                <a:alpha val="40000"/>
              </a:schemeClr>
            </a:glow>
            <a:softEdge rad="889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70953" tIns="35477" rIns="70953" bIns="35477" rtlCol="0" anchor="ctr">
            <a:noAutofit/>
          </a:bodyPr>
          <a:lstStyle/>
          <a:p>
            <a:pPr algn="ctr" defTabSz="709487"/>
            <a:r>
              <a:rPr lang="ru-RU" sz="1088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ФФД версии 1.05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99958" y="2643758"/>
            <a:ext cx="1371523" cy="388219"/>
          </a:xfrm>
          <a:prstGeom prst="rect">
            <a:avLst/>
          </a:prstGeom>
          <a:ln>
            <a:bevel/>
          </a:ln>
          <a:effectLst>
            <a:glow rad="457200">
              <a:schemeClr val="accent1">
                <a:alpha val="40000"/>
              </a:schemeClr>
            </a:glow>
            <a:softEdge rad="889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70953" tIns="35477" rIns="70953" bIns="35477" rtlCol="0" anchor="ctr">
            <a:noAutofit/>
          </a:bodyPr>
          <a:lstStyle/>
          <a:p>
            <a:pPr algn="ctr" defTabSz="709487"/>
            <a:r>
              <a:rPr lang="ru-RU" sz="1088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ФФД версии 1.1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3263096" y="3189472"/>
            <a:ext cx="244915" cy="2449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88"/>
          </a:p>
        </p:txBody>
      </p:sp>
      <p:sp>
        <p:nvSpPr>
          <p:cNvPr id="8" name="Стрелка вниз 7"/>
          <p:cNvSpPr/>
          <p:nvPr/>
        </p:nvSpPr>
        <p:spPr>
          <a:xfrm>
            <a:off x="5663262" y="3189472"/>
            <a:ext cx="244915" cy="2449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88"/>
          </a:p>
        </p:txBody>
      </p:sp>
      <p:sp>
        <p:nvSpPr>
          <p:cNvPr id="10" name="TextBox 9"/>
          <p:cNvSpPr txBox="1"/>
          <p:nvPr/>
        </p:nvSpPr>
        <p:spPr>
          <a:xfrm>
            <a:off x="2699792" y="3591882"/>
            <a:ext cx="1371523" cy="1028643"/>
          </a:xfrm>
          <a:prstGeom prst="rect">
            <a:avLst/>
          </a:prstGeom>
          <a:ln>
            <a:bevel/>
          </a:ln>
          <a:effectLst>
            <a:glow rad="457200">
              <a:schemeClr val="accent1">
                <a:alpha val="40000"/>
              </a:schemeClr>
            </a:glow>
            <a:softEdge rad="889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70953" tIns="35477" rIns="70953" bIns="35477" rtlCol="0" anchor="ctr">
            <a:noAutofit/>
          </a:bodyPr>
          <a:lstStyle/>
          <a:p>
            <a:pPr algn="ctr" defTabSz="709487"/>
            <a:r>
              <a:rPr lang="ru-RU" sz="1088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исправительные чеки с признаком "возврат прихода" или                         "возврат расхода"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99958" y="3591882"/>
            <a:ext cx="1371523" cy="1028643"/>
          </a:xfrm>
          <a:prstGeom prst="rect">
            <a:avLst/>
          </a:prstGeom>
          <a:ln>
            <a:bevel/>
          </a:ln>
          <a:effectLst>
            <a:glow rad="457200">
              <a:schemeClr val="accent1">
                <a:alpha val="40000"/>
              </a:schemeClr>
            </a:glow>
            <a:softEdge rad="889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70953" tIns="35477" rIns="70953" bIns="35477" rtlCol="0" anchor="ctr">
            <a:noAutofit/>
          </a:bodyPr>
          <a:lstStyle/>
          <a:p>
            <a:pPr algn="ctr" defTabSz="709487"/>
            <a:r>
              <a:rPr lang="ru-RU" sz="1088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формирование кассового чека коррекции </a:t>
            </a:r>
          </a:p>
        </p:txBody>
      </p:sp>
    </p:spTree>
    <p:extLst>
      <p:ext uri="{BB962C8B-B14F-4D97-AF65-F5344CB8AC3E}">
        <p14:creationId xmlns:p14="http://schemas.microsoft.com/office/powerpoint/2010/main" val="57260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46856</TotalTime>
  <Words>979</Words>
  <Application>Microsoft Office PowerPoint</Application>
  <PresentationFormat>Экран (16:9)</PresentationFormat>
  <Paragraphs>142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Present_FNS2012_16-9</vt:lpstr>
      <vt:lpstr>Новый порядок применения контрольно-кассовой техники. </vt:lpstr>
      <vt:lpstr>Федеральный закон от 22.05.2003 № 54-ФЗ «О применении  контрольно-кассовой техники при осуществлении расчетов в Российской Федерации»</vt:lpstr>
      <vt:lpstr>Презентация PowerPoint</vt:lpstr>
      <vt:lpstr>Личный кабинет пользователя ККТ</vt:lpstr>
      <vt:lpstr>Презентация PowerPoint</vt:lpstr>
      <vt:lpstr>Презентация PowerPoint</vt:lpstr>
      <vt:lpstr> Система исключений (статья 2 закона № 54-ФЗ) </vt:lpstr>
      <vt:lpstr>Срок действия ключа фискального признака, содержащегося в фискальном накопителе</vt:lpstr>
      <vt:lpstr>Презентация PowerPoint</vt:lpstr>
      <vt:lpstr>Приказы (письма) ФНС России</vt:lpstr>
      <vt:lpstr>Презентация PowerPoint</vt:lpstr>
      <vt:lpstr>НОВОЕ В ПРИВЛЕЧЕНИИ К АДМИНИСТРАТИВНОЙ ОТВЕТСТВЕННОСТИ</vt:lpstr>
      <vt:lpstr>Освобождение от ответственности</vt:lpstr>
      <vt:lpstr>Благодарю за внимание!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Шаповалов Владимир Владимирович</cp:lastModifiedBy>
  <cp:revision>1573</cp:revision>
  <cp:lastPrinted>2017-07-27T04:42:09Z</cp:lastPrinted>
  <dcterms:created xsi:type="dcterms:W3CDTF">2013-04-18T07:19:29Z</dcterms:created>
  <dcterms:modified xsi:type="dcterms:W3CDTF">2023-09-26T08:50:57Z</dcterms:modified>
</cp:coreProperties>
</file>