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34" r:id="rId2"/>
    <p:sldMasterId id="2147483750" r:id="rId3"/>
  </p:sldMasterIdLst>
  <p:notesMasterIdLst>
    <p:notesMasterId r:id="rId15"/>
  </p:notesMasterIdLst>
  <p:sldIdLst>
    <p:sldId id="286" r:id="rId4"/>
    <p:sldId id="346" r:id="rId5"/>
    <p:sldId id="344" r:id="rId6"/>
    <p:sldId id="349" r:id="rId7"/>
    <p:sldId id="351" r:id="rId8"/>
    <p:sldId id="342" r:id="rId9"/>
    <p:sldId id="341" r:id="rId10"/>
    <p:sldId id="347" r:id="rId11"/>
    <p:sldId id="353" r:id="rId12"/>
    <p:sldId id="348" r:id="rId13"/>
    <p:sldId id="273" r:id="rId14"/>
  </p:sldIdLst>
  <p:sldSz cx="9144000" cy="5143500" type="screen16x9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A940A"/>
    <a:srgbClr val="009900"/>
    <a:srgbClr val="000099"/>
    <a:srgbClr val="FF7C80"/>
    <a:srgbClr val="CC0000"/>
    <a:srgbClr val="72AF2F"/>
    <a:srgbClr val="FF4343"/>
    <a:srgbClr val="7ABC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43" autoAdjust="0"/>
  </p:normalViewPr>
  <p:slideViewPr>
    <p:cSldViewPr>
      <p:cViewPr varScale="1">
        <p:scale>
          <a:sx n="156" d="100"/>
          <a:sy n="156" d="100"/>
        </p:scale>
        <p:origin x="-32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3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9CA4A1FD-6472-4534-925A-7E23AFBBAE9F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15951"/>
            <a:ext cx="5487041" cy="4466987"/>
          </a:xfrm>
          <a:prstGeom prst="rect">
            <a:avLst/>
          </a:prstGeom>
        </p:spPr>
        <p:txBody>
          <a:bodyPr vert="horz" lIns="92053" tIns="46026" rIns="92053" bIns="4602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13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28713"/>
            <a:ext cx="2972547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95FB045B-0938-4507-B2F6-E6B94E8F1E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6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1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708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7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080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20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0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8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5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028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88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64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3" y="1504973"/>
            <a:ext cx="7632700" cy="3206749"/>
          </a:xfrm>
        </p:spPr>
        <p:txBody>
          <a:bodyPr>
            <a:noAutofit/>
          </a:bodyPr>
          <a:lstStyle>
            <a:lvl1pPr marL="283669" indent="0">
              <a:buFontTx/>
              <a:buNone/>
              <a:defRPr b="1">
                <a:latin typeface="+mj-lt"/>
              </a:defRPr>
            </a:lvl1pPr>
            <a:lvl2pPr marL="281197" indent="2485">
              <a:defRPr>
                <a:latin typeface="+mj-lt"/>
              </a:defRPr>
            </a:lvl2pPr>
            <a:lvl3pPr marL="490542" indent="-203155">
              <a:tabLst/>
              <a:defRPr>
                <a:latin typeface="+mj-lt"/>
              </a:defRPr>
            </a:lvl3pPr>
            <a:lvl4pPr marL="0" indent="281197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350" tIns="35676" rIns="71350" bIns="35676" rtlCol="0">
            <a:noAutofit/>
          </a:bodyPr>
          <a:lstStyle/>
          <a:p>
            <a:pPr defTabSz="813909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6"/>
            <a:ext cx="7548638" cy="946151"/>
          </a:xfrm>
        </p:spPr>
        <p:txBody>
          <a:bodyPr/>
          <a:lstStyle>
            <a:lvl1pPr marL="0" marR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082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3" y="1504973"/>
            <a:ext cx="7632700" cy="3206749"/>
          </a:xfrm>
        </p:spPr>
        <p:txBody>
          <a:bodyPr>
            <a:noAutofit/>
          </a:bodyPr>
          <a:lstStyle>
            <a:lvl1pPr marL="283669" indent="0">
              <a:buFontTx/>
              <a:buNone/>
              <a:defRPr b="1">
                <a:latin typeface="+mj-lt"/>
              </a:defRPr>
            </a:lvl1pPr>
            <a:lvl2pPr marL="281197" indent="2485">
              <a:defRPr>
                <a:latin typeface="+mj-lt"/>
              </a:defRPr>
            </a:lvl2pPr>
            <a:lvl3pPr marL="490542" indent="-203155">
              <a:tabLst/>
              <a:defRPr>
                <a:latin typeface="+mj-lt"/>
              </a:defRPr>
            </a:lvl3pPr>
            <a:lvl4pPr marL="0" indent="281197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350" tIns="35676" rIns="71350" bIns="35676" rtlCol="0">
            <a:noAutofit/>
          </a:bodyPr>
          <a:lstStyle/>
          <a:p>
            <a:pPr defTabSz="813909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08" y="558801"/>
            <a:ext cx="7632699" cy="946150"/>
          </a:xfrm>
        </p:spPr>
        <p:txBody>
          <a:bodyPr>
            <a:noAutofit/>
          </a:bodyPr>
          <a:lstStyle>
            <a:lvl1pPr marL="0" marR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23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3" y="1504972"/>
            <a:ext cx="7632700" cy="3206749"/>
          </a:xfrm>
        </p:spPr>
        <p:txBody>
          <a:bodyPr>
            <a:noAutofit/>
          </a:bodyPr>
          <a:lstStyle>
            <a:lvl1pPr marL="283669" indent="0">
              <a:buFontTx/>
              <a:buNone/>
              <a:defRPr b="1">
                <a:latin typeface="+mj-lt"/>
              </a:defRPr>
            </a:lvl1pPr>
            <a:lvl2pPr marL="283669" indent="0">
              <a:defRPr>
                <a:latin typeface="+mj-lt"/>
              </a:defRPr>
            </a:lvl2pPr>
            <a:lvl3pPr marL="490542" indent="-203155">
              <a:defRPr>
                <a:latin typeface="+mj-lt"/>
              </a:defRPr>
            </a:lvl3pPr>
            <a:lvl4pPr marL="0" indent="281197">
              <a:defRPr>
                <a:latin typeface="+mj-lt"/>
              </a:defRPr>
            </a:lvl4pPr>
            <a:lvl5pPr marL="111981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08" y="558801"/>
            <a:ext cx="7632699" cy="946150"/>
          </a:xfrm>
        </p:spPr>
        <p:txBody>
          <a:bodyPr>
            <a:noAutofit/>
          </a:bodyPr>
          <a:lstStyle>
            <a:lvl1pPr marL="0" marR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000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3" y="1504972"/>
            <a:ext cx="7632700" cy="3206749"/>
          </a:xfrm>
        </p:spPr>
        <p:txBody>
          <a:bodyPr>
            <a:noAutofit/>
          </a:bodyPr>
          <a:lstStyle>
            <a:lvl1pPr marL="283669" indent="0">
              <a:buFontTx/>
              <a:buNone/>
              <a:defRPr b="1">
                <a:latin typeface="+mj-lt"/>
              </a:defRPr>
            </a:lvl1pPr>
            <a:lvl2pPr marL="283669" indent="0">
              <a:defRPr>
                <a:latin typeface="+mj-lt"/>
              </a:defRPr>
            </a:lvl2pPr>
            <a:lvl3pPr marL="490542" indent="-203155">
              <a:defRPr>
                <a:latin typeface="+mj-lt"/>
              </a:defRPr>
            </a:lvl3pPr>
            <a:lvl4pPr marL="0" indent="281197">
              <a:defRPr>
                <a:latin typeface="+mj-lt"/>
              </a:defRPr>
            </a:lvl4pPr>
            <a:lvl5pPr marL="111981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08" y="558801"/>
            <a:ext cx="7632699" cy="946150"/>
          </a:xfrm>
        </p:spPr>
        <p:txBody>
          <a:bodyPr>
            <a:noAutofit/>
          </a:bodyPr>
          <a:lstStyle>
            <a:lvl1pPr marL="0" marR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39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517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9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86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8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7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172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86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56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7266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182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1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1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58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5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957" indent="0">
              <a:buNone/>
              <a:defRPr sz="1800" b="1"/>
            </a:lvl2pPr>
            <a:lvl3pPr marL="813909" indent="0">
              <a:buNone/>
              <a:defRPr sz="1600" b="1"/>
            </a:lvl3pPr>
            <a:lvl4pPr marL="1220861" indent="0">
              <a:buNone/>
              <a:defRPr sz="1400" b="1"/>
            </a:lvl4pPr>
            <a:lvl5pPr marL="1627817" indent="0">
              <a:buNone/>
              <a:defRPr sz="1400" b="1"/>
            </a:lvl5pPr>
            <a:lvl6pPr marL="2034771" indent="0">
              <a:buNone/>
              <a:defRPr sz="1400" b="1"/>
            </a:lvl6pPr>
            <a:lvl7pPr marL="2441726" indent="0">
              <a:buNone/>
              <a:defRPr sz="1400" b="1"/>
            </a:lvl7pPr>
            <a:lvl8pPr marL="2848677" indent="0">
              <a:buNone/>
              <a:defRPr sz="1400" b="1"/>
            </a:lvl8pPr>
            <a:lvl9pPr marL="3255632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8" y="115135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957" indent="0">
              <a:buNone/>
              <a:defRPr sz="1800" b="1"/>
            </a:lvl2pPr>
            <a:lvl3pPr marL="813909" indent="0">
              <a:buNone/>
              <a:defRPr sz="1600" b="1"/>
            </a:lvl3pPr>
            <a:lvl4pPr marL="1220861" indent="0">
              <a:buNone/>
              <a:defRPr sz="1400" b="1"/>
            </a:lvl4pPr>
            <a:lvl5pPr marL="1627817" indent="0">
              <a:buNone/>
              <a:defRPr sz="1400" b="1"/>
            </a:lvl5pPr>
            <a:lvl6pPr marL="2034771" indent="0">
              <a:buNone/>
              <a:defRPr sz="1400" b="1"/>
            </a:lvl6pPr>
            <a:lvl7pPr marL="2441726" indent="0">
              <a:buNone/>
              <a:defRPr sz="1400" b="1"/>
            </a:lvl7pPr>
            <a:lvl8pPr marL="2848677" indent="0">
              <a:buNone/>
              <a:defRPr sz="1400" b="1"/>
            </a:lvl8pPr>
            <a:lvl9pPr marL="3255632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8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630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570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193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1" y="20481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1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957" indent="0">
              <a:buNone/>
              <a:defRPr sz="1100"/>
            </a:lvl2pPr>
            <a:lvl3pPr marL="813909" indent="0">
              <a:buNone/>
              <a:defRPr sz="900"/>
            </a:lvl3pPr>
            <a:lvl4pPr marL="1220861" indent="0">
              <a:buNone/>
              <a:defRPr sz="800"/>
            </a:lvl4pPr>
            <a:lvl5pPr marL="1627817" indent="0">
              <a:buNone/>
              <a:defRPr sz="800"/>
            </a:lvl5pPr>
            <a:lvl6pPr marL="2034771" indent="0">
              <a:buNone/>
              <a:defRPr sz="800"/>
            </a:lvl6pPr>
            <a:lvl7pPr marL="2441726" indent="0">
              <a:buNone/>
              <a:defRPr sz="800"/>
            </a:lvl7pPr>
            <a:lvl8pPr marL="2848677" indent="0">
              <a:buNone/>
              <a:defRPr sz="800"/>
            </a:lvl8pPr>
            <a:lvl9pPr marL="325563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957" indent="0">
              <a:buNone/>
              <a:defRPr sz="2500"/>
            </a:lvl2pPr>
            <a:lvl3pPr marL="813909" indent="0">
              <a:buNone/>
              <a:defRPr sz="2100"/>
            </a:lvl3pPr>
            <a:lvl4pPr marL="1220861" indent="0">
              <a:buNone/>
              <a:defRPr sz="1800"/>
            </a:lvl4pPr>
            <a:lvl5pPr marL="1627817" indent="0">
              <a:buNone/>
              <a:defRPr sz="1800"/>
            </a:lvl5pPr>
            <a:lvl6pPr marL="2034771" indent="0">
              <a:buNone/>
              <a:defRPr sz="1800"/>
            </a:lvl6pPr>
            <a:lvl7pPr marL="2441726" indent="0">
              <a:buNone/>
              <a:defRPr sz="1800"/>
            </a:lvl7pPr>
            <a:lvl8pPr marL="2848677" indent="0">
              <a:buNone/>
              <a:defRPr sz="1800"/>
            </a:lvl8pPr>
            <a:lvl9pPr marL="3255632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957" indent="0">
              <a:buNone/>
              <a:defRPr sz="1100"/>
            </a:lvl2pPr>
            <a:lvl3pPr marL="813909" indent="0">
              <a:buNone/>
              <a:defRPr sz="900"/>
            </a:lvl3pPr>
            <a:lvl4pPr marL="1220861" indent="0">
              <a:buNone/>
              <a:defRPr sz="800"/>
            </a:lvl4pPr>
            <a:lvl5pPr marL="1627817" indent="0">
              <a:buNone/>
              <a:defRPr sz="800"/>
            </a:lvl5pPr>
            <a:lvl6pPr marL="2034771" indent="0">
              <a:buNone/>
              <a:defRPr sz="800"/>
            </a:lvl6pPr>
            <a:lvl7pPr marL="2441726" indent="0">
              <a:buNone/>
              <a:defRPr sz="800"/>
            </a:lvl7pPr>
            <a:lvl8pPr marL="2848677" indent="0">
              <a:buNone/>
              <a:defRPr sz="800"/>
            </a:lvl8pPr>
            <a:lvl9pPr marL="325563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66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392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255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564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20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2"/>
            <a:ext cx="7337901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13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862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693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54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560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6237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3175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928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928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038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7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535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929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802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6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70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6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9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74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5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367516"/>
            <a:ext cx="7343873" cy="83271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200150"/>
            <a:ext cx="7343873" cy="3626943"/>
          </a:xfrm>
          <a:prstGeom prst="rect">
            <a:avLst/>
          </a:prstGeom>
        </p:spPr>
        <p:txBody>
          <a:bodyPr vert="horz" lIns="81630" tIns="40815" rIns="81630" bIns="4081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4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hdr="0" ftr="0" dt="0"/>
  <p:txStyles>
    <p:titleStyle>
      <a:lvl1pPr algn="l" defTabSz="816296" rtl="0" eaLnBrk="1" latinLnBrk="0" hangingPunct="1">
        <a:lnSpc>
          <a:spcPts val="4070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8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3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93" y="558800"/>
            <a:ext cx="7632700" cy="925984"/>
          </a:xfrm>
          <a:prstGeom prst="rect">
            <a:avLst/>
          </a:prstGeom>
        </p:spPr>
        <p:txBody>
          <a:bodyPr vert="horz" lIns="81395" tIns="40698" rIns="81395" bIns="40698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08" y="1491630"/>
            <a:ext cx="7632699" cy="3220070"/>
          </a:xfrm>
          <a:prstGeom prst="rect">
            <a:avLst/>
          </a:prstGeom>
        </p:spPr>
        <p:txBody>
          <a:bodyPr vert="horz" lIns="81395" tIns="40698" rIns="81395" bIns="40698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395" tIns="40698" rIns="81395" bIns="4069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3909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3909"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395" tIns="40698" rIns="81395" bIns="4069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39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3" y="4398169"/>
            <a:ext cx="503585" cy="513582"/>
          </a:xfrm>
          <a:prstGeom prst="rect">
            <a:avLst/>
          </a:prstGeom>
        </p:spPr>
        <p:txBody>
          <a:bodyPr vert="horz" lIns="81395" tIns="40698" rIns="81395" bIns="40698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3909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3909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23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</p:sldLayoutIdLst>
  <p:hf hdr="0" ftr="0" dt="0"/>
  <p:txStyles>
    <p:titleStyle>
      <a:lvl1pPr algn="l" defTabSz="813909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669" indent="0" algn="l" defTabSz="813909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669" indent="0" algn="l" defTabSz="813909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6195" indent="-203155" algn="l" defTabSz="813909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197" algn="just" defTabSz="813909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818" indent="0" algn="l" defTabSz="813909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8245" indent="-203479" algn="l" defTabSz="8139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5200" indent="-203479" algn="l" defTabSz="8139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2154" indent="-203479" algn="l" defTabSz="8139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9107" indent="-203479" algn="l" defTabSz="8139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957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909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861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817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771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726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8677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5632" algn="l" defTabSz="81390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6296"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9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611560" y="1995686"/>
            <a:ext cx="7704856" cy="504056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rebuchet MS" pitchFamily="34" charset="0"/>
              </a:rPr>
              <a:t>УФНС </a:t>
            </a:r>
            <a:r>
              <a:rPr lang="ru-RU" sz="2200" dirty="0">
                <a:latin typeface="Trebuchet MS" pitchFamily="34" charset="0"/>
              </a:rPr>
              <a:t>России по Новосибирской </a:t>
            </a:r>
            <a:r>
              <a:rPr lang="ru-RU" sz="2200" dirty="0" smtClean="0">
                <a:latin typeface="Trebuchet MS" pitchFamily="34" charset="0"/>
              </a:rPr>
              <a:t>области</a:t>
            </a:r>
            <a:endParaRPr lang="ru-RU" sz="1900" b="0" dirty="0"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795886"/>
            <a:ext cx="7704856" cy="5760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Начальник отдела налогообложения доходов физических лиц 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и администрирования страховых взносов  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Демиденко Ирина Александровна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68584" y="4733738"/>
            <a:ext cx="2160240" cy="287702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prstClr val="white"/>
                </a:solidFill>
              </a:rPr>
              <a:t>18</a:t>
            </a:r>
            <a:r>
              <a:rPr lang="ru-RU" sz="1400" dirty="0" smtClean="0">
                <a:solidFill>
                  <a:prstClr val="white"/>
                </a:solidFill>
              </a:rPr>
              <a:t>.</a:t>
            </a:r>
            <a:r>
              <a:rPr lang="en-US" sz="1400" dirty="0" smtClean="0">
                <a:solidFill>
                  <a:prstClr val="white"/>
                </a:solidFill>
              </a:rPr>
              <a:t>11</a:t>
            </a:r>
            <a:r>
              <a:rPr lang="ru-RU" sz="1400" dirty="0" smtClean="0">
                <a:solidFill>
                  <a:prstClr val="white"/>
                </a:solidFill>
              </a:rPr>
              <a:t>.2021 </a:t>
            </a:r>
            <a:r>
              <a:rPr lang="ru-RU" sz="1400" dirty="0">
                <a:solidFill>
                  <a:prstClr val="white"/>
                </a:solidFill>
              </a:rPr>
              <a:t>года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036336" y="2519375"/>
            <a:ext cx="6624736" cy="794417"/>
          </a:xfrm>
          <a:prstGeom prst="rect">
            <a:avLst/>
          </a:prstGeom>
        </p:spPr>
        <p:txBody>
          <a:bodyPr vert="horz" lIns="81395" tIns="40698" rIns="81395" bIns="40698" rtlCol="0">
            <a:noAutofit/>
          </a:bodyPr>
          <a:lstStyle>
            <a:lvl1pPr marL="0" indent="0" algn="ctr" defTabSz="813909" rtl="0" eaLnBrk="1" latinLnBrk="0" hangingPunct="1">
              <a:spcBef>
                <a:spcPct val="20000"/>
              </a:spcBef>
              <a:buFont typeface="+mj-lt"/>
              <a:buNone/>
              <a:defRPr sz="25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06957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3909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20861" indent="0" algn="ctr" defTabSz="813909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27817" indent="0" algn="ctr" defTabSz="813909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034771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441726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48677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255632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Об основных изменениях в законодательстве </a:t>
            </a:r>
            <a:endParaRPr lang="en-US" sz="2000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исчислению и уплате налога на доходы физических лиц и страховых </a:t>
            </a:r>
            <a:r>
              <a:rPr lang="ru-RU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взносов</a:t>
            </a:r>
            <a:endParaRPr lang="ru-RU" sz="20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6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6"/>
          <p:cNvSpPr txBox="1">
            <a:spLocks noGrp="1"/>
          </p:cNvSpPr>
          <p:nvPr>
            <p:ph type="title"/>
          </p:nvPr>
        </p:nvSpPr>
        <p:spPr>
          <a:xfrm>
            <a:off x="726223" y="339502"/>
            <a:ext cx="7548638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Новые формы отчетности по НДФЛ и страховым взносам</a:t>
            </a:r>
            <a:endParaRPr lang="ru-RU" altLang="zh-CN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350785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Нашивка 4"/>
          <p:cNvSpPr/>
          <p:nvPr/>
        </p:nvSpPr>
        <p:spPr>
          <a:xfrm>
            <a:off x="369822" y="3321862"/>
            <a:ext cx="397922" cy="30964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ru-RU" sz="2000" b="1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06437" y="2427734"/>
            <a:ext cx="7742025" cy="720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7620" rIns="7620" bIns="7620" numCol="1" spcCol="1270" anchor="ctr" anchorCtr="0">
            <a:noAutofit/>
          </a:bodyPr>
          <a:lstStyle/>
          <a:p>
            <a:pPr marL="114300" lvl="1" indent="-114300" algn="just" defTabSz="533400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endParaRPr lang="ru-RU" sz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499741"/>
            <a:ext cx="5688632" cy="86409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86789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1128" y="41559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46131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3968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19814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504600" y="627534"/>
            <a:ext cx="7883823" cy="1067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Форма 6-НДФЛ</a:t>
            </a:r>
          </a:p>
          <a:p>
            <a:pPr algn="ctr" defTabSz="1043056">
              <a:spcBef>
                <a:spcPct val="0"/>
              </a:spcBef>
            </a:pPr>
            <a:r>
              <a:rPr lang="ru-RU" sz="1400" dirty="0" smtClean="0"/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Приказ </a:t>
            </a:r>
            <a:r>
              <a:rPr lang="ru-RU" sz="1200" dirty="0">
                <a:solidFill>
                  <a:schemeClr val="tx1"/>
                </a:solidFill>
              </a:rPr>
              <a:t>Федеральной налоговой службы </a:t>
            </a:r>
            <a:r>
              <a:rPr lang="ru-RU" sz="1200" dirty="0" smtClean="0">
                <a:solidFill>
                  <a:schemeClr val="tx1"/>
                </a:solidFill>
              </a:rPr>
              <a:t>от 28.09.2021 </a:t>
            </a:r>
            <a:r>
              <a:rPr lang="ru-RU" sz="1200" dirty="0">
                <a:solidFill>
                  <a:schemeClr val="tx1"/>
                </a:solidFill>
              </a:rPr>
              <a:t>№ </a:t>
            </a:r>
            <a:r>
              <a:rPr lang="ru-RU" sz="1200" dirty="0" smtClean="0">
                <a:solidFill>
                  <a:schemeClr val="tx1"/>
                </a:solidFill>
              </a:rPr>
              <a:t>ЕД-7-11/845@</a:t>
            </a:r>
          </a:p>
          <a:p>
            <a:pPr algn="ctr" defTabSz="1043056">
              <a:spcBef>
                <a:spcPct val="0"/>
              </a:spcBef>
            </a:pPr>
            <a:r>
              <a:rPr lang="ru-RU" sz="1200" dirty="0">
                <a:solidFill>
                  <a:schemeClr val="tx1"/>
                </a:solidFill>
              </a:rPr>
              <a:t>(утверждены форма, порядок и формат ее заполнения).  </a:t>
            </a:r>
          </a:p>
          <a:p>
            <a:pPr algn="just" defTabSz="1043056">
              <a:spcBef>
                <a:spcPct val="0"/>
              </a:spcBef>
            </a:pPr>
            <a:r>
              <a:rPr lang="ru-RU" sz="1200" dirty="0" smtClean="0"/>
              <a:t>Начиная </a:t>
            </a:r>
            <a:r>
              <a:rPr lang="ru-RU" sz="1200" dirty="0"/>
              <a:t>с </a:t>
            </a:r>
            <a:r>
              <a:rPr lang="ru-RU" sz="1200" dirty="0" smtClean="0"/>
              <a:t>представления расчетов за 2021 год (срок – 01.03.2022), </a:t>
            </a:r>
            <a:r>
              <a:rPr lang="ru-RU" sz="1200" dirty="0"/>
              <a:t>вместе с годовыми расчётами по форме </a:t>
            </a:r>
            <a:r>
              <a:rPr lang="ru-RU" sz="1200" dirty="0" smtClean="0"/>
              <a:t>                   6-НДФЛ </a:t>
            </a:r>
            <a:r>
              <a:rPr lang="ru-RU" sz="1200" dirty="0"/>
              <a:t>представляются справки о доходах </a:t>
            </a:r>
            <a:r>
              <a:rPr lang="ru-RU" sz="1200" dirty="0" smtClean="0"/>
              <a:t>физических </a:t>
            </a:r>
            <a:r>
              <a:rPr lang="ru-RU" sz="1200" dirty="0"/>
              <a:t>лиц по форме Приложения № 1 к расчёту</a:t>
            </a:r>
            <a:r>
              <a:rPr lang="ru-RU" sz="800" dirty="0"/>
              <a:t>. </a:t>
            </a:r>
          </a:p>
        </p:txBody>
      </p:sp>
      <p:sp>
        <p:nvSpPr>
          <p:cNvPr id="20" name="Объект 18"/>
          <p:cNvSpPr txBox="1">
            <a:spLocks/>
          </p:cNvSpPr>
          <p:nvPr/>
        </p:nvSpPr>
        <p:spPr>
          <a:xfrm>
            <a:off x="504601" y="1758190"/>
            <a:ext cx="7883823" cy="15905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81630" tIns="40815" rIns="81630" bIns="40815" rtlCol="0">
            <a:spAutoFit/>
          </a:bodyPr>
          <a:lstStyle>
            <a:lvl1pPr marL="284505" indent="0" algn="l" defTabSz="816296" rtl="0" eaLnBrk="1" latinLnBrk="0" hangingPunct="1">
              <a:spcBef>
                <a:spcPct val="20000"/>
              </a:spcBef>
              <a:buFontTx/>
              <a:buNone/>
              <a:defRPr sz="24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6296" rtl="0" eaLnBrk="1" latinLnBrk="0" hangingPunct="1">
              <a:lnSpc>
                <a:spcPts val="19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3109" indent="0" algn="l" defTabSz="81629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3056">
              <a:spcBef>
                <a:spcPct val="0"/>
              </a:spcBef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Форма Расчета по страховым взносам </a:t>
            </a:r>
          </a:p>
          <a:p>
            <a:pPr algn="ctr" defTabSz="1043056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Приказ </a:t>
            </a:r>
            <a:r>
              <a:rPr lang="ru-RU" sz="1200" dirty="0">
                <a:solidFill>
                  <a:schemeClr val="tx1"/>
                </a:solidFill>
              </a:rPr>
              <a:t>Федеральной налоговой службы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 defTabSz="1043056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от </a:t>
            </a:r>
            <a:r>
              <a:rPr lang="ru-RU" sz="1200" dirty="0">
                <a:solidFill>
                  <a:schemeClr val="tx1"/>
                </a:solidFill>
              </a:rPr>
              <a:t>06.10.2021 № ЕД-7-11/875@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 defTabSz="1043056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(</a:t>
            </a:r>
            <a:r>
              <a:rPr lang="ru-RU" sz="1200" dirty="0">
                <a:solidFill>
                  <a:schemeClr val="tx1"/>
                </a:solidFill>
              </a:rPr>
              <a:t>утверждены форма, порядок и формат ее заполнения). 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1200" dirty="0" smtClean="0"/>
              <a:t>Начиная </a:t>
            </a:r>
            <a:r>
              <a:rPr lang="ru-RU" sz="1200" dirty="0"/>
              <a:t>с представления </a:t>
            </a:r>
            <a:r>
              <a:rPr lang="ru-RU" sz="1200" dirty="0" smtClean="0"/>
              <a:t>расчета  </a:t>
            </a:r>
            <a:r>
              <a:rPr lang="ru-RU" sz="1200" dirty="0"/>
              <a:t>за 1-ый квартал </a:t>
            </a:r>
            <a:r>
              <a:rPr lang="ru-RU" sz="1200" dirty="0" smtClean="0"/>
              <a:t>2022 года (срок  - 04.05.2022 с учетом выходных и праздничных дней).</a:t>
            </a:r>
          </a:p>
          <a:p>
            <a:pPr algn="just">
              <a:spcBef>
                <a:spcPts val="0"/>
              </a:spcBef>
            </a:pPr>
            <a:r>
              <a:rPr lang="ru-RU" sz="1200" dirty="0" smtClean="0"/>
              <a:t>Большинство изменений </a:t>
            </a:r>
            <a:r>
              <a:rPr lang="ru-RU" sz="1200" dirty="0"/>
              <a:t>связано с переходом всех регионов РФ на прямые выплаты по обязательному социальному </a:t>
            </a:r>
            <a:r>
              <a:rPr lang="ru-RU" sz="1200" dirty="0" smtClean="0"/>
              <a:t>страхованию </a:t>
            </a:r>
            <a:r>
              <a:rPr lang="ru-RU" sz="1200" i="1" dirty="0"/>
              <a:t>(исключены </a:t>
            </a:r>
            <a:r>
              <a:rPr lang="ru-RU" sz="1200" i="1" dirty="0" smtClean="0"/>
              <a:t>строки </a:t>
            </a:r>
            <a:r>
              <a:rPr lang="ru-RU" sz="1200" i="1" dirty="0"/>
              <a:t>касающиеся расходов на выплату </a:t>
            </a:r>
            <a:r>
              <a:rPr lang="ru-RU" sz="1200" i="1" dirty="0" smtClean="0"/>
              <a:t>социального обеспечения).</a:t>
            </a:r>
            <a:r>
              <a:rPr lang="ru-RU" sz="1200" dirty="0" smtClean="0">
                <a:solidFill>
                  <a:schemeClr val="tx1"/>
                </a:solidFill>
              </a:rPr>
              <a:t>   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Объект 18"/>
          <p:cNvSpPr txBox="1">
            <a:spLocks/>
          </p:cNvSpPr>
          <p:nvPr/>
        </p:nvSpPr>
        <p:spPr>
          <a:xfrm>
            <a:off x="514708" y="3437604"/>
            <a:ext cx="7873716" cy="14366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81630" tIns="40815" rIns="81630" bIns="40815" rtlCol="0">
            <a:spAutoFit/>
          </a:bodyPr>
          <a:lstStyle>
            <a:lvl1pPr marL="284505" indent="0" algn="l" defTabSz="816296" rtl="0" eaLnBrk="1" latinLnBrk="0" hangingPunct="1">
              <a:spcBef>
                <a:spcPct val="20000"/>
              </a:spcBef>
              <a:buFontTx/>
              <a:buNone/>
              <a:defRPr sz="24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2020" indent="2485" algn="l" defTabSz="81629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981" indent="-203750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2020" algn="just" defTabSz="816296" rtl="0" eaLnBrk="1" latinLnBrk="0" hangingPunct="1">
              <a:lnSpc>
                <a:spcPts val="19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3109" indent="0" algn="l" defTabSz="81629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4813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2961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61109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9256" indent="-204074" algn="l" defTabSz="816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3056">
              <a:spcBef>
                <a:spcPct val="0"/>
              </a:spcBef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Налоговая декларация формы 3-НДФЛ</a:t>
            </a:r>
          </a:p>
          <a:p>
            <a:pPr algn="ctr" defTabSz="1043056">
              <a:spcBef>
                <a:spcPct val="0"/>
              </a:spcBef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/>
                </a:solidFill>
              </a:rPr>
              <a:t>Приказ Федеральной налоговой службы от 15.10.2021 № ЕД-7-11/903@</a:t>
            </a:r>
            <a:r>
              <a:rPr lang="ru-RU" sz="1200" dirty="0"/>
              <a:t> </a:t>
            </a:r>
            <a:endParaRPr lang="ru-RU" sz="1200" dirty="0" smtClean="0"/>
          </a:p>
          <a:p>
            <a:pPr algn="ctr" defTabSz="1043056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(</a:t>
            </a:r>
            <a:r>
              <a:rPr lang="ru-RU" sz="1200" dirty="0">
                <a:solidFill>
                  <a:schemeClr val="tx1"/>
                </a:solidFill>
              </a:rPr>
              <a:t>утверждены форма, порядок и формат ее заполнения). 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1200" dirty="0"/>
              <a:t>Начиная с представления </a:t>
            </a:r>
            <a:r>
              <a:rPr lang="ru-RU" sz="1200" dirty="0" smtClean="0"/>
              <a:t>деклараций за </a:t>
            </a:r>
            <a:r>
              <a:rPr lang="ru-RU" sz="1200" dirty="0"/>
              <a:t>2021 год</a:t>
            </a:r>
            <a:r>
              <a:rPr lang="ru-RU" sz="1200" dirty="0" smtClean="0"/>
              <a:t> (срок  - не позднее 04.05.2022 </a:t>
            </a:r>
            <a:r>
              <a:rPr lang="ru-RU" sz="1200" dirty="0"/>
              <a:t>с учетом выходных и праздничных дней).</a:t>
            </a:r>
          </a:p>
          <a:p>
            <a:pPr algn="just">
              <a:spcBef>
                <a:spcPts val="0"/>
              </a:spcBef>
            </a:pPr>
            <a:r>
              <a:rPr lang="ru-RU" sz="1200" dirty="0" smtClean="0"/>
              <a:t>Изменения связаны с </a:t>
            </a:r>
            <a:r>
              <a:rPr lang="ru-RU" sz="1200" dirty="0"/>
              <a:t>введением с 01.01.2021 года для доходов </a:t>
            </a:r>
            <a:r>
              <a:rPr lang="ru-RU" sz="1200" dirty="0" smtClean="0"/>
              <a:t>ФЛ прогрессивной </a:t>
            </a:r>
            <a:r>
              <a:rPr lang="ru-RU" sz="1200" dirty="0"/>
              <a:t>15-процентной ставки НДФЛ с суммы годового дохода, превышающей 5 млн. </a:t>
            </a:r>
            <a:r>
              <a:rPr lang="ru-RU" sz="1200" dirty="0" smtClean="0"/>
              <a:t>рублей.</a:t>
            </a:r>
          </a:p>
        </p:txBody>
      </p:sp>
      <p:pic>
        <p:nvPicPr>
          <p:cNvPr id="25" name="Picture 2" descr="C:\Users\Екатерина\Documents\галочка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81923" y="987574"/>
            <a:ext cx="436170" cy="46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" descr="C:\Users\Екатерина\Documents\галочка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63635" y="2412592"/>
            <a:ext cx="436170" cy="46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C:\Users\Екатерина\Documents\галочка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00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69731" y="3922729"/>
            <a:ext cx="436170" cy="46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321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827584" y="2139702"/>
            <a:ext cx="7337192" cy="829352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>
              <a:lnSpc>
                <a:spcPts val="2348"/>
              </a:lnSpc>
            </a:pPr>
            <a:r>
              <a:rPr lang="ru-RU" sz="4200" dirty="0">
                <a:latin typeface="Trebuchet MS" panose="020B0603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53153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65466" y="257622"/>
            <a:ext cx="7226227" cy="61555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Изменения в налоговом </a:t>
            </a:r>
            <a:r>
              <a:rPr lang="ru-RU" altLang="zh-CN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законодательстве </a:t>
            </a:r>
            <a:endParaRPr lang="ru-RU" altLang="zh-CN" sz="20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lvl="0" algn="ctr" defTabSz="813909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порядке уплаты НДФЛ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 1 января </a:t>
            </a: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2022 года </a:t>
            </a:r>
            <a:endParaRPr lang="ru-RU" altLang="zh-CN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27456" y="1044914"/>
            <a:ext cx="8302246" cy="1283627"/>
            <a:chOff x="323528" y="755301"/>
            <a:chExt cx="8302246" cy="679539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755576" y="755301"/>
              <a:ext cx="7870198" cy="679539"/>
              <a:chOff x="554738" y="18179"/>
              <a:chExt cx="7870198" cy="679539"/>
            </a:xfrm>
          </p:grpSpPr>
          <p:sp>
            <p:nvSpPr>
              <p:cNvPr id="8" name="Прямоугольник с двумя скругленными соседними углами 7"/>
              <p:cNvSpPr/>
              <p:nvPr/>
            </p:nvSpPr>
            <p:spPr>
              <a:xfrm rot="5400000">
                <a:off x="4150067" y="-3577150"/>
                <a:ext cx="679539" cy="7870198"/>
              </a:xfrm>
              <a:prstGeom prst="round2SameRect">
                <a:avLst/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9525" cap="flat" cmpd="sng" algn="ctr">
                <a:solidFill>
                  <a:srgbClr val="9BBB59">
                    <a:hueOff val="7500176"/>
                    <a:satOff val="-11253"/>
                    <a:lumOff val="-1830"/>
                    <a:alphaOff val="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Прямоугольник 8"/>
              <p:cNvSpPr/>
              <p:nvPr/>
            </p:nvSpPr>
            <p:spPr>
              <a:xfrm>
                <a:off x="554738" y="51351"/>
                <a:ext cx="7837026" cy="61319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344" tIns="7620" rIns="7620" bIns="7620" numCol="1" spcCol="1270" anchor="ctr" anchorCtr="0">
                <a:noAutofit/>
              </a:bodyPr>
              <a:lstStyle/>
              <a:p>
                <a:pPr marL="114300" lvl="1" indent="-114300" algn="just" defTabSz="533400">
                  <a:lnSpc>
                    <a:spcPts val="14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ru-RU" sz="1200" dirty="0"/>
                  <a:t>Федеральным законом от 20.04.2021 № 100-ФЗ </a:t>
                </a:r>
                <a:r>
                  <a:rPr lang="ru-RU" sz="1200" dirty="0" smtClean="0"/>
                  <a:t>внесены изменения в </a:t>
                </a:r>
                <a:r>
                  <a:rPr lang="ru-RU" sz="1200" dirty="0"/>
                  <a:t>статьи 219 и 220 Налогового </a:t>
                </a:r>
                <a:r>
                  <a:rPr lang="ru-RU" sz="1200" dirty="0" smtClean="0"/>
                  <a:t>кодекса. </a:t>
                </a:r>
              </a:p>
              <a:p>
                <a:pPr marL="0" lvl="1" algn="just" defTabSz="533400">
                  <a:lnSpc>
                    <a:spcPts val="14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ru-RU" sz="1200" dirty="0"/>
                  <a:t> </a:t>
                </a:r>
                <a:r>
                  <a:rPr lang="ru-RU" sz="1200" dirty="0" smtClean="0"/>
                  <a:t>   С 2022 года уведомление о подтверждении права работника (налогоплательщика) на </a:t>
                </a:r>
                <a:r>
                  <a:rPr lang="ru-RU" sz="1200" b="1" dirty="0" smtClean="0"/>
                  <a:t>социальные </a:t>
                </a:r>
                <a:r>
                  <a:rPr lang="ru-RU" sz="1200" b="1" dirty="0"/>
                  <a:t>и </a:t>
                </a:r>
                <a:r>
                  <a:rPr lang="ru-RU" sz="1200" b="1" dirty="0" smtClean="0"/>
                  <a:t>имущественные налоговые вычеты непосредственно инспекция </a:t>
                </a:r>
                <a:r>
                  <a:rPr lang="ru-RU" sz="1200" dirty="0" smtClean="0"/>
                  <a:t>будет направлять работодателям (налоговым агентам) после обращения налогоплательщика в налоговый орган с соответствующим заявлением.</a:t>
                </a:r>
                <a:endParaRPr lang="ru-RU" sz="1200" kern="12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latin typeface="Calibri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323528" y="829567"/>
              <a:ext cx="397922" cy="583091"/>
              <a:chOff x="94488" y="96561"/>
              <a:chExt cx="263266" cy="814727"/>
            </a:xfr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grpSpPr>
          <p:sp>
            <p:nvSpPr>
              <p:cNvPr id="11" name="Нашивка 10"/>
              <p:cNvSpPr/>
              <p:nvPr/>
            </p:nvSpPr>
            <p:spPr>
              <a:xfrm rot="5400000">
                <a:off x="-179206" y="370255"/>
                <a:ext cx="810654" cy="263266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>
                <a:bevelT w="63500" h="25400"/>
              </a:sp3d>
            </p:spPr>
            <p:style>
              <a:lnRef idx="1">
                <a:scrgbClr r="0" g="0" b="0"/>
              </a:lnRef>
              <a:fillRef idx="3">
                <a:scrgbClr r="0" g="0" b="0"/>
              </a:fillRef>
              <a:effectRef idx="3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2" name="Нашивка 4"/>
              <p:cNvSpPr/>
              <p:nvPr/>
            </p:nvSpPr>
            <p:spPr>
              <a:xfrm>
                <a:off x="94488" y="131632"/>
                <a:ext cx="263266" cy="77965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000" b="1" kern="1200" dirty="0" smtClean="0"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  <a:ea typeface="+mn-ea"/>
                    <a:cs typeface="+mn-cs"/>
                  </a:rPr>
                  <a:t>1.</a:t>
                </a:r>
                <a:endParaRPr lang="ru-RU" sz="2000" b="1" kern="120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" name="Группа 13"/>
          <p:cNvGrpSpPr/>
          <p:nvPr/>
        </p:nvGrpSpPr>
        <p:grpSpPr>
          <a:xfrm>
            <a:off x="327455" y="2829540"/>
            <a:ext cx="8302246" cy="1381793"/>
            <a:chOff x="323528" y="631713"/>
            <a:chExt cx="8302246" cy="972450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755576" y="631713"/>
              <a:ext cx="7870198" cy="972450"/>
              <a:chOff x="554738" y="-105409"/>
              <a:chExt cx="7870198" cy="972450"/>
            </a:xfrm>
          </p:grpSpPr>
          <p:sp>
            <p:nvSpPr>
              <p:cNvPr id="19" name="Прямоугольник с двумя скругленными соседними углами 18"/>
              <p:cNvSpPr/>
              <p:nvPr/>
            </p:nvSpPr>
            <p:spPr>
              <a:xfrm rot="5400000">
                <a:off x="4003612" y="-3554283"/>
                <a:ext cx="972450" cy="7870198"/>
              </a:xfrm>
              <a:prstGeom prst="round2SameRect">
                <a:avLst/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9525" cap="flat" cmpd="sng" algn="ctr">
                <a:solidFill>
                  <a:srgbClr val="9BBB59">
                    <a:hueOff val="7500176"/>
                    <a:satOff val="-11253"/>
                    <a:lumOff val="-1830"/>
                    <a:alphaOff val="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Прямоугольник 19"/>
              <p:cNvSpPr/>
              <p:nvPr/>
            </p:nvSpPr>
            <p:spPr>
              <a:xfrm>
                <a:off x="554738" y="51351"/>
                <a:ext cx="7837026" cy="61319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344" tIns="7620" rIns="7620" bIns="7620" numCol="1" spcCol="1270" anchor="ctr" anchorCtr="0">
                <a:noAutofit/>
              </a:bodyPr>
              <a:lstStyle/>
              <a:p>
                <a:pPr marL="114300" lvl="1" indent="-114300" algn="just" defTabSz="533400">
                  <a:lnSpc>
                    <a:spcPts val="14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ru-RU" sz="1200" dirty="0"/>
                  <a:t>Федеральным законом </a:t>
                </a:r>
                <a:r>
                  <a:rPr lang="ru-RU" sz="1200" dirty="0" smtClean="0"/>
                  <a:t>от </a:t>
                </a:r>
                <a:r>
                  <a:rPr lang="ru-RU" sz="1200" dirty="0"/>
                  <a:t>05.04.2021 N 88-ФЗ </a:t>
                </a:r>
                <a:r>
                  <a:rPr lang="ru-RU" sz="1200" dirty="0" smtClean="0"/>
                  <a:t>внесены изменения </a:t>
                </a:r>
                <a:r>
                  <a:rPr lang="ru-RU" sz="1200" dirty="0"/>
                  <a:t>в статью 219 </a:t>
                </a:r>
                <a:r>
                  <a:rPr lang="ru-RU" sz="1200" dirty="0" smtClean="0"/>
                  <a:t>Налогового кодекса, предусматривающие </a:t>
                </a:r>
                <a:r>
                  <a:rPr lang="ru-RU" sz="1200" b="1" dirty="0" smtClean="0"/>
                  <a:t>возможность получения социального </a:t>
                </a:r>
                <a:r>
                  <a:rPr lang="ru-RU" sz="1200" b="1" dirty="0"/>
                  <a:t>налогового вычета в сумме, уплаченной налогоплательщиком за оказанные </a:t>
                </a:r>
                <a:r>
                  <a:rPr lang="ru-RU" sz="1200" b="1" dirty="0" smtClean="0"/>
                  <a:t>ему, а также его несовершеннолетним детям и подопечным, </a:t>
                </a:r>
                <a:r>
                  <a:rPr lang="ru-RU" sz="1200" b="1" dirty="0"/>
                  <a:t>физкультурно-оздоровительные услуги. </a:t>
                </a:r>
                <a:r>
                  <a:rPr lang="ru-RU" sz="1200" dirty="0" smtClean="0"/>
                  <a:t>Вычет предоставляется, начиная с </a:t>
                </a:r>
                <a:r>
                  <a:rPr lang="ru-RU" sz="1200" dirty="0"/>
                  <a:t>доходов за 2022 год, размер указанного социального налогового вычета не должен превышать 120 тыс. рублей за год в совокупности с другими социальными вычетами по НДФЛ, установленными статьей 219 Налогового кодекса (в данную сумму ограничения не включаются расходы на дорогостоящее лечение и на обучение детей).</a:t>
                </a:r>
                <a:endParaRPr lang="ru-RU" sz="1200" b="1" kern="12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latin typeface="Calibri"/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323528" y="760458"/>
              <a:ext cx="397922" cy="746407"/>
              <a:chOff x="94488" y="-1"/>
              <a:chExt cx="263266" cy="1042922"/>
            </a:xfr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grpSpPr>
          <p:sp>
            <p:nvSpPr>
              <p:cNvPr id="17" name="Нашивка 16"/>
              <p:cNvSpPr/>
              <p:nvPr/>
            </p:nvSpPr>
            <p:spPr>
              <a:xfrm rot="5400000">
                <a:off x="-295340" y="389827"/>
                <a:ext cx="1042922" cy="263266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>
                <a:bevelT w="63500" h="25400"/>
              </a:sp3d>
            </p:spPr>
            <p:style>
              <a:lnRef idx="1">
                <a:scrgbClr r="0" g="0" b="0"/>
              </a:lnRef>
              <a:fillRef idx="3">
                <a:scrgbClr r="0" g="0" b="0"/>
              </a:fillRef>
              <a:effectRef idx="3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8" name="Нашивка 4"/>
              <p:cNvSpPr/>
              <p:nvPr/>
            </p:nvSpPr>
            <p:spPr>
              <a:xfrm>
                <a:off x="94488" y="131632"/>
                <a:ext cx="263266" cy="77965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2000" b="1" kern="1200" dirty="0" smtClean="0"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  <a:ea typeface="+mn-ea"/>
                    <a:cs typeface="+mn-cs"/>
                  </a:rPr>
                  <a:t>2.</a:t>
                </a:r>
                <a:endParaRPr lang="ru-RU" sz="2000" b="1" kern="120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3609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6"/>
          <p:cNvSpPr txBox="1">
            <a:spLocks noGrp="1"/>
          </p:cNvSpPr>
          <p:nvPr>
            <p:ph type="title"/>
          </p:nvPr>
        </p:nvSpPr>
        <p:spPr>
          <a:xfrm>
            <a:off x="568783" y="581173"/>
            <a:ext cx="7548638" cy="564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ts val="2172"/>
              </a:lnSpc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Суммы не подлежащие налогообложению НДФЛ </a:t>
            </a:r>
            <a:r>
              <a:rPr lang="ru-RU" altLang="zh-CN" sz="2000" dirty="0"/>
              <a:t>(</a:t>
            </a:r>
            <a:r>
              <a:rPr lang="ru-RU" sz="2000" dirty="0"/>
              <a:t>п.</a:t>
            </a:r>
            <a:r>
              <a:rPr lang="en-US" sz="2000" dirty="0"/>
              <a:t>9</a:t>
            </a:r>
            <a:r>
              <a:rPr lang="ru-RU" sz="2000" dirty="0"/>
              <a:t> ст.217 НК РФ</a:t>
            </a:r>
            <a:r>
              <a:rPr lang="ru-RU" sz="2000" dirty="0" smtClean="0"/>
              <a:t>)</a:t>
            </a: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</a:br>
            <a:r>
              <a:rPr lang="ru-RU" sz="2000" dirty="0"/>
              <a:t>Федеральный закон от  </a:t>
            </a:r>
            <a:r>
              <a:rPr lang="en-US" sz="2000" dirty="0"/>
              <a:t>17</a:t>
            </a:r>
            <a:r>
              <a:rPr lang="ru-RU" sz="2000" dirty="0"/>
              <a:t>.</a:t>
            </a:r>
            <a:r>
              <a:rPr lang="en-US" sz="2000" dirty="0"/>
              <a:t>02</a:t>
            </a:r>
            <a:r>
              <a:rPr lang="ru-RU" sz="2000" dirty="0"/>
              <a:t>.202</a:t>
            </a:r>
            <a:r>
              <a:rPr lang="en-US" sz="2000" dirty="0" smtClean="0"/>
              <a:t>1 </a:t>
            </a:r>
            <a:r>
              <a:rPr lang="ru-RU" sz="2000" dirty="0"/>
              <a:t>№ </a:t>
            </a:r>
            <a:r>
              <a:rPr lang="en-US" sz="2000" dirty="0"/>
              <a:t>8</a:t>
            </a:r>
            <a:r>
              <a:rPr lang="ru-RU" sz="2000" dirty="0" smtClean="0"/>
              <a:t>-ФЗ</a:t>
            </a:r>
            <a:endParaRPr lang="ru-RU" altLang="zh-CN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350785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Нашивка 4"/>
          <p:cNvSpPr/>
          <p:nvPr/>
        </p:nvSpPr>
        <p:spPr>
          <a:xfrm>
            <a:off x="369822" y="3321862"/>
            <a:ext cx="397922" cy="30964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ru-RU" sz="2000" b="1" kern="12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06437" y="2427734"/>
            <a:ext cx="7742025" cy="720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7620" rIns="7620" bIns="7620" numCol="1" spcCol="1270" anchor="ctr" anchorCtr="0">
            <a:noAutofit/>
          </a:bodyPr>
          <a:lstStyle/>
          <a:p>
            <a:pPr marL="114300" lvl="1" indent="-114300" algn="just" defTabSz="533400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endParaRPr lang="ru-RU" sz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86789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1128" y="41559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46131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3968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19814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Двойная волна 30"/>
          <p:cNvSpPr/>
          <p:nvPr/>
        </p:nvSpPr>
        <p:spPr>
          <a:xfrm>
            <a:off x="552455" y="1555229"/>
            <a:ext cx="7826443" cy="1605551"/>
          </a:xfrm>
          <a:prstGeom prst="doubleWave">
            <a:avLst>
              <a:gd name="adj1" fmla="val 6250"/>
              <a:gd name="adj2" fmla="val -145"/>
            </a:avLst>
          </a:prstGeom>
          <a:solidFill>
            <a:schemeClr val="accent6">
              <a:lumMod val="75000"/>
              <a:alpha val="2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691680" y="1291048"/>
            <a:ext cx="3672408" cy="200113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17" tIns="45709" rIns="91417" bIns="45709" rtlCol="0" anchor="t" anchorCtr="0"/>
          <a:lstStyle/>
          <a:p>
            <a:pPr algn="ctr">
              <a:lnSpc>
                <a:spcPts val="1500"/>
              </a:lnSpc>
            </a:pPr>
            <a:r>
              <a:rPr lang="ru-RU" sz="1400" b="1" u="sng" dirty="0" smtClean="0">
                <a:solidFill>
                  <a:schemeClr val="tx1"/>
                </a:solidFill>
              </a:rPr>
              <a:t>БЫЛО:</a:t>
            </a:r>
          </a:p>
          <a:p>
            <a:pPr algn="ctr">
              <a:lnSpc>
                <a:spcPts val="1500"/>
              </a:lnSpc>
            </a:pPr>
            <a:r>
              <a:rPr lang="ru-RU" sz="1400" dirty="0" smtClean="0">
                <a:solidFill>
                  <a:schemeClr val="tx1"/>
                </a:solidFill>
              </a:rPr>
              <a:t>доходы </a:t>
            </a:r>
            <a:r>
              <a:rPr lang="ru-RU" sz="1400" dirty="0">
                <a:solidFill>
                  <a:schemeClr val="tx1"/>
                </a:solidFill>
              </a:rPr>
              <a:t>ФЛ, полученные в виде полной  (частичной ) компенсации (оплаты) работодателями своим работникам  (уволившимся работникам) стоимости путевок </a:t>
            </a:r>
            <a:r>
              <a:rPr lang="ru-RU" sz="1400" b="1" dirty="0">
                <a:solidFill>
                  <a:schemeClr val="tx1"/>
                </a:solidFill>
              </a:rPr>
              <a:t>для детей, не достигших возраста 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5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16 </a:t>
            </a:r>
            <a:r>
              <a:rPr lang="ru-RU" sz="1400" b="1" dirty="0">
                <a:solidFill>
                  <a:schemeClr val="tx1"/>
                </a:solidFill>
              </a:rPr>
              <a:t>лет,</a:t>
            </a:r>
            <a:r>
              <a:rPr lang="ru-RU" sz="1400" dirty="0">
                <a:solidFill>
                  <a:schemeClr val="tx1"/>
                </a:solidFill>
              </a:rPr>
              <a:t> на основании которых оказываются услуги санаторно-курортными и оздоровительными </a:t>
            </a:r>
            <a:r>
              <a:rPr lang="ru-RU" sz="1400" dirty="0" smtClean="0">
                <a:solidFill>
                  <a:schemeClr val="tx1"/>
                </a:solidFill>
              </a:rPr>
              <a:t>организациями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868144" y="1320726"/>
            <a:ext cx="2311058" cy="20011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17" tIns="45709" rIns="91417" bIns="45709" rtlCol="0" anchor="t" anchorCtr="0"/>
          <a:lstStyle/>
          <a:p>
            <a:pPr algn="ctr">
              <a:lnSpc>
                <a:spcPts val="1500"/>
              </a:lnSpc>
            </a:pPr>
            <a:r>
              <a:rPr lang="ru-RU" sz="1400" b="1" u="sng" dirty="0" smtClean="0">
                <a:solidFill>
                  <a:schemeClr val="tx1"/>
                </a:solidFill>
              </a:rPr>
              <a:t>СТАЛО:</a:t>
            </a:r>
          </a:p>
          <a:p>
            <a:pPr algn="ctr">
              <a:lnSpc>
                <a:spcPts val="1500"/>
              </a:lnSpc>
            </a:pPr>
            <a:r>
              <a:rPr lang="ru-RU" sz="1400" dirty="0">
                <a:solidFill>
                  <a:schemeClr val="tx1"/>
                </a:solidFill>
              </a:rPr>
              <a:t>стоимости путевок 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lnSpc>
                <a:spcPts val="15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для </a:t>
            </a:r>
            <a:r>
              <a:rPr lang="ru-RU" sz="1400" b="1" dirty="0">
                <a:solidFill>
                  <a:schemeClr val="tx1"/>
                </a:solidFill>
              </a:rPr>
              <a:t>детей, не достигших возраста 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18 лет, а также в возрасте до 24 лет, обучающихся по очной форме обучения в образовательных организациях.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7544" y="1902770"/>
            <a:ext cx="1299630" cy="843962"/>
          </a:xfrm>
          <a:prstGeom prst="rect">
            <a:avLst/>
          </a:prstGeom>
        </p:spPr>
        <p:txBody>
          <a:bodyPr vert="horz" wrap="square" lIns="104279" tIns="52140" rIns="104279" bIns="52140" rtlCol="0" anchor="ctr">
            <a:spAutoFit/>
          </a:bodyPr>
          <a:lstStyle/>
          <a:p>
            <a:pPr algn="ctr" defTabSz="1042794">
              <a:spcBef>
                <a:spcPct val="0"/>
              </a:spcBef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Вступает </a:t>
            </a:r>
          </a:p>
          <a:p>
            <a:pPr algn="ctr" defTabSz="1042794">
              <a:spcBef>
                <a:spcPct val="0"/>
              </a:spcBef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 силу </a:t>
            </a:r>
          </a:p>
          <a:p>
            <a:pPr algn="ctr" defTabSz="1042794">
              <a:spcBef>
                <a:spcPct val="0"/>
              </a:spcBef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 01.01.2022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2455" y="3618317"/>
            <a:ext cx="7826443" cy="8309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lIns="91417" tIns="45709" rIns="91417" bIns="45709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За </a:t>
            </a:r>
            <a:r>
              <a:rPr lang="ru-RU" sz="1600" b="1" dirty="0">
                <a:solidFill>
                  <a:srgbClr val="C00000"/>
                </a:solidFill>
              </a:rPr>
              <a:t>исключением </a:t>
            </a:r>
            <a:r>
              <a:rPr lang="ru-RU" sz="1600" dirty="0"/>
              <a:t>случаев такой компенсации (оплаты) стоимости путевок, </a:t>
            </a:r>
            <a:r>
              <a:rPr lang="ru-RU" sz="1600" b="1" dirty="0"/>
              <a:t>приобретаемых в одном налоговом периоде </a:t>
            </a:r>
            <a:r>
              <a:rPr lang="ru-RU" sz="1600" b="1" dirty="0">
                <a:solidFill>
                  <a:srgbClr val="C00000"/>
                </a:solidFill>
              </a:rPr>
              <a:t>повторно (многократно).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/>
              <a:t>Освобождением </a:t>
            </a:r>
            <a:r>
              <a:rPr lang="ru-RU" sz="1600" dirty="0"/>
              <a:t>от уплаты НДФЛ можно будет воспользоваться только раз в году.</a:t>
            </a: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44" y="3274641"/>
            <a:ext cx="664269" cy="71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трелка вправо 18"/>
          <p:cNvSpPr/>
          <p:nvPr/>
        </p:nvSpPr>
        <p:spPr>
          <a:xfrm>
            <a:off x="5504878" y="2063999"/>
            <a:ext cx="288032" cy="605529"/>
          </a:xfrm>
          <a:prstGeom prst="rightArrow">
            <a:avLst/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46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1470"/>
            <a:ext cx="7776864" cy="720080"/>
          </a:xfrm>
        </p:spPr>
        <p:txBody>
          <a:bodyPr/>
          <a:lstStyle/>
          <a:p>
            <a:pPr lvl="0" algn="ctr">
              <a:lnSpc>
                <a:spcPts val="1800"/>
              </a:lnSpc>
            </a:pPr>
            <a:r>
              <a:rPr lang="ru-RU" sz="1600" dirty="0"/>
              <a:t>Пониженные тарифы страховых взносов </a:t>
            </a:r>
            <a:r>
              <a:rPr lang="ru-RU" sz="1600" dirty="0" smtClean="0"/>
              <a:t>для организаций </a:t>
            </a:r>
            <a:r>
              <a:rPr lang="ru-RU" sz="1600" dirty="0"/>
              <a:t>общественного </a:t>
            </a:r>
            <a:r>
              <a:rPr lang="ru-RU" sz="1600" dirty="0" smtClean="0"/>
              <a:t>питания (п.13.1 ст.427 </a:t>
            </a:r>
            <a:r>
              <a:rPr lang="ru-RU" sz="1600" dirty="0"/>
              <a:t>НК РФ</a:t>
            </a:r>
            <a:r>
              <a:rPr lang="ru-RU" sz="1600" dirty="0" smtClean="0"/>
              <a:t>) </a:t>
            </a:r>
            <a:r>
              <a:rPr lang="ru-RU" sz="1600" dirty="0"/>
              <a:t>с 1 января </a:t>
            </a:r>
            <a:r>
              <a:rPr lang="ru-RU" altLang="zh-CN" sz="1600" dirty="0"/>
              <a:t>2022 </a:t>
            </a:r>
            <a:r>
              <a:rPr lang="ru-RU" altLang="zh-CN" sz="1600" dirty="0" smtClean="0"/>
              <a:t>года.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Федеральный закон </a:t>
            </a:r>
            <a:r>
              <a:rPr lang="ru-RU" sz="1600" dirty="0"/>
              <a:t>от 02.07.2021 </a:t>
            </a:r>
            <a:r>
              <a:rPr lang="ru-RU" sz="1600" dirty="0" smtClean="0"/>
              <a:t> № </a:t>
            </a:r>
            <a:r>
              <a:rPr lang="ru-RU" sz="1600" dirty="0"/>
              <a:t>305-ФЗ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943358"/>
              </p:ext>
            </p:extLst>
          </p:nvPr>
        </p:nvGraphicFramePr>
        <p:xfrm>
          <a:off x="251520" y="784860"/>
          <a:ext cx="8280920" cy="4193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8017"/>
                <a:gridCol w="1462463"/>
                <a:gridCol w="3960440"/>
              </a:tblGrid>
              <a:tr h="2533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категория плательщика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тариф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условия применения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 (ИП), которые представляют услуги общественного питания: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endParaRPr lang="ru-RU" sz="13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оказываемые через объекты общественного питания </a:t>
                      </a:r>
                      <a:r>
                        <a:rPr lang="ru-RU" sz="130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(рестораны, кафе, бары, буфеты, кафетерии, столовые, закусочные, отделы кулинарии при указанных объектах и иные)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endParaRPr lang="ru-RU" sz="1300" b="0" i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вне объектов общественного питания по месту, выбранному заказчиком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(выездное обслуживание)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endParaRPr lang="ru-RU" sz="13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ИСКЛЮЧЕНИЕ: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реализация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продукции отделами </a:t>
                      </a:r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кулинарии розничной торговли; 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продукции общественного питания</a:t>
                      </a:r>
                      <a:r>
                        <a:rPr lang="ru-RU" sz="13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организациями,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осуществляющими </a:t>
                      </a:r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заготовочную деятельность </a:t>
                      </a:r>
                      <a:endParaRPr lang="ru-RU" sz="13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Совокупный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 выплат превышающих федеральный МРОТ 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4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т.ч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ОПС 10%,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ОМС 5%,</a:t>
                      </a:r>
                    </a:p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ОСС 0%  </a:t>
                      </a:r>
                    </a:p>
                    <a:p>
                      <a:endParaRPr lang="ru-RU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</a:pPr>
                      <a:r>
                        <a:rPr lang="ru-RU" sz="1300" b="0" i="1" kern="1200" dirty="0" smtClean="0">
                          <a:solidFill>
                            <a:srgbClr val="004686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◄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ОКВЭД класса 56 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"Деятельность по предоставлению продуктов питания и напитков»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указан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качестве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основного в ЕГРЮЛ и ЕГРИП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b="0" i="1" kern="1200" dirty="0" smtClean="0">
                          <a:solidFill>
                            <a:srgbClr val="004686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2022 и 2023 гг. </a:t>
                      </a:r>
                    </a:p>
                    <a:p>
                      <a:pPr marL="0" marR="0" indent="0" algn="just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календарный год, предшествующий году применения:</a:t>
                      </a:r>
                    </a:p>
                    <a:p>
                      <a:pPr algn="just">
                        <a:lnSpc>
                          <a:spcPts val="1300"/>
                        </a:lnSpc>
                      </a:pP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1).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доходов в совокупности не превысила                 -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млрд. рублей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just">
                        <a:lnSpc>
                          <a:spcPts val="1300"/>
                        </a:lnSpc>
                      </a:pPr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2).</a:t>
                      </a:r>
                      <a:r>
                        <a:rPr lang="ru-RU" sz="1300" b="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Удельный вес 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доходов от реализации услуг общественного питания в общей сумме доходов плательщика составил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менее 70%.</a:t>
                      </a:r>
                    </a:p>
                    <a:p>
                      <a:pPr marL="0" marR="0" indent="0" algn="just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3). Численность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работников 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250 - 1500 чел. 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данным единого РСМП.</a:t>
                      </a:r>
                    </a:p>
                    <a:p>
                      <a:pPr algn="just">
                        <a:lnSpc>
                          <a:spcPts val="1300"/>
                        </a:lnSpc>
                      </a:pPr>
                      <a:endParaRPr lang="ru-RU" sz="13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Вновь созданные  в 2022-2023гг. 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применяют  льготный совокупный тариф 15% в году создания </a:t>
                      </a:r>
                    </a:p>
                    <a:p>
                      <a:pPr marL="0" marR="0" indent="0" algn="just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 всяких условий</a:t>
                      </a:r>
                      <a:r>
                        <a:rPr lang="ru-RU" sz="13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r>
                        <a:rPr lang="ru-RU" sz="13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1 января 2024 года</a:t>
                      </a:r>
                      <a:r>
                        <a:rPr lang="ru-RU" sz="1300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>
                        <a:lnSpc>
                          <a:spcPts val="1300"/>
                        </a:lnSpc>
                      </a:pPr>
                      <a:endParaRPr lang="ru-RU" sz="13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32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16296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4). Размер среднемесячного выплат</a:t>
                      </a:r>
                      <a:r>
                        <a:rPr lang="ru-RU" sz="13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пользу ФЛ </a:t>
                      </a:r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ниже 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среднемесячной зарплаты в регионе по данным статистики.</a:t>
                      </a:r>
                      <a:endParaRPr lang="ru-RU" sz="13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56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39502"/>
            <a:ext cx="7874859" cy="595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57"/>
              </a:lnSpc>
            </a:pPr>
            <a:r>
              <a:rPr lang="ru-RU" sz="2000" dirty="0"/>
              <a:t>Предельная величина базы </a:t>
            </a:r>
            <a:r>
              <a:rPr lang="ru-RU" sz="2000" dirty="0" smtClean="0"/>
              <a:t>для </a:t>
            </a:r>
            <a:r>
              <a:rPr lang="ru-RU" sz="2000" dirty="0"/>
              <a:t>исчисления СВ на 20</a:t>
            </a:r>
            <a:r>
              <a:rPr lang="en-US" sz="2000" dirty="0"/>
              <a:t>2</a:t>
            </a:r>
            <a:r>
              <a:rPr lang="ru-RU" sz="2000" dirty="0"/>
              <a:t>2 год </a:t>
            </a:r>
            <a:r>
              <a:rPr lang="ru-RU" sz="2000" b="0" i="1" dirty="0">
                <a:solidFill>
                  <a:schemeClr val="tx2"/>
                </a:solidFill>
              </a:rPr>
              <a:t/>
            </a:r>
            <a:br>
              <a:rPr lang="ru-RU" sz="2000" b="0" i="1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50691" y="1044000"/>
            <a:ext cx="1840114" cy="995589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b="1" dirty="0" smtClean="0">
                <a:solidFill>
                  <a:schemeClr val="tx2"/>
                </a:solidFill>
                <a:cs typeface="Times New Roman" pitchFamily="18" charset="0"/>
              </a:rPr>
              <a:t>ПРОЕКТ</a:t>
            </a:r>
          </a:p>
          <a:p>
            <a:pPr algn="ctr">
              <a:lnSpc>
                <a:spcPts val="1800"/>
              </a:lnSpc>
            </a:pPr>
            <a:r>
              <a:rPr lang="ru-RU" b="1" dirty="0" smtClean="0">
                <a:solidFill>
                  <a:schemeClr val="tx2"/>
                </a:solidFill>
                <a:cs typeface="Times New Roman" pitchFamily="18" charset="0"/>
              </a:rPr>
              <a:t>Постановления </a:t>
            </a:r>
            <a:r>
              <a:rPr lang="ru-RU" b="1" dirty="0">
                <a:solidFill>
                  <a:schemeClr val="tx2"/>
                </a:solidFill>
                <a:cs typeface="Times New Roman" pitchFamily="18" charset="0"/>
              </a:rPr>
              <a:t>Правительства </a:t>
            </a:r>
            <a:r>
              <a:rPr lang="ru-RU" b="1" dirty="0" smtClean="0">
                <a:solidFill>
                  <a:schemeClr val="tx2"/>
                </a:solidFill>
                <a:cs typeface="Times New Roman" pitchFamily="18" charset="0"/>
              </a:rPr>
              <a:t>РФ</a:t>
            </a:r>
            <a:endParaRPr lang="ru-RU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 rot="16200000" flipH="1">
            <a:off x="3627538" y="861378"/>
            <a:ext cx="493635" cy="317976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6200000" flipH="1">
            <a:off x="3674525" y="1778851"/>
            <a:ext cx="493635" cy="317976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47964" y="681811"/>
            <a:ext cx="3708412" cy="792088"/>
          </a:xfrm>
          <a:prstGeom prst="round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77051" algn="ctr">
              <a:lnSpc>
                <a:spcPts val="2035"/>
              </a:lnSpc>
            </a:pP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на ОПС – 1 565 000 </a:t>
            </a:r>
            <a:r>
              <a:rPr 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руб. </a:t>
            </a:r>
            <a:endParaRPr lang="ru-RU" sz="16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277051" algn="ctr">
              <a:lnSpc>
                <a:spcPts val="2035"/>
              </a:lnSpc>
            </a:pPr>
            <a:r>
              <a:rPr lang="ru-RU" sz="1600" dirty="0" smtClean="0">
                <a:cs typeface="Times New Roman" panose="02020603050405020304" pitchFamily="18" charset="0"/>
              </a:rPr>
              <a:t>нарастающим итогом с начала года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3966" y="1541795"/>
            <a:ext cx="3672409" cy="792088"/>
          </a:xfrm>
          <a:prstGeom prst="round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77051" algn="ctr">
              <a:lnSpc>
                <a:spcPts val="1565"/>
              </a:lnSpc>
            </a:pP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на </a:t>
            </a:r>
            <a:r>
              <a:rPr 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ОСС –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1 032 000 </a:t>
            </a:r>
            <a:r>
              <a:rPr 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руб. </a:t>
            </a:r>
            <a:endParaRPr lang="ru-RU" sz="16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277051" algn="ctr">
              <a:lnSpc>
                <a:spcPts val="1565"/>
              </a:lnSpc>
            </a:pPr>
            <a:r>
              <a:rPr lang="ru-RU" sz="1600" dirty="0" smtClean="0">
                <a:cs typeface="Times New Roman" panose="02020603050405020304" pitchFamily="18" charset="0"/>
              </a:rPr>
              <a:t>нарастающим итогом с начала года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2840" y="2424062"/>
            <a:ext cx="8248550" cy="534308"/>
          </a:xfrm>
          <a:prstGeom prst="rect">
            <a:avLst/>
          </a:prstGeom>
          <a:noFill/>
        </p:spPr>
        <p:txBody>
          <a:bodyPr wrap="square" lIns="71561" tIns="35780" rIns="71561" bIns="35780">
            <a:spAutoFit/>
          </a:bodyPr>
          <a:lstStyle/>
          <a:p>
            <a:pPr algn="ctr">
              <a:lnSpc>
                <a:spcPts val="1722"/>
              </a:lnSpc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Для ИП величина 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фиксированного размера СВ на 20</a:t>
            </a:r>
            <a:r>
              <a:rPr lang="en-US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 год </a:t>
            </a:r>
          </a:p>
          <a:p>
            <a:pPr algn="ctr">
              <a:lnSpc>
                <a:spcPts val="1722"/>
              </a:lnSpc>
            </a:pPr>
            <a:endParaRPr lang="ru-RU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27223" y="2809846"/>
            <a:ext cx="1872208" cy="576064"/>
          </a:xfrm>
          <a:prstGeom prst="roundRect">
            <a:avLst/>
          </a:prstGeom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9"/>
              </a:lnSpc>
              <a:defRPr/>
            </a:pP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доход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lnSpc>
                <a:spcPts val="1409"/>
              </a:lnSpc>
              <a:defRPr/>
            </a:pPr>
            <a:r>
              <a:rPr lang="ru-RU" sz="1600" b="1" dirty="0" smtClean="0">
                <a:solidFill>
                  <a:srgbClr val="C00000"/>
                </a:solidFill>
                <a:cs typeface="Times New Roman" pitchFamily="18" charset="0"/>
              </a:rPr>
              <a:t>≤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300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тыс.руб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34644" y="4197115"/>
            <a:ext cx="1872208" cy="576064"/>
          </a:xfrm>
          <a:prstGeom prst="roundRect">
            <a:avLst/>
          </a:prstGeom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9"/>
              </a:lnSpc>
              <a:defRPr/>
            </a:pP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доход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lnSpc>
                <a:spcPts val="1409"/>
              </a:lnSpc>
              <a:defRPr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 &gt;300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тыс.руб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 flipH="1">
            <a:off x="3490397" y="2903014"/>
            <a:ext cx="493635" cy="317976"/>
          </a:xfrm>
          <a:prstGeom prst="downArrow">
            <a:avLst/>
          </a:prstGeom>
          <a:solidFill>
            <a:srgbClr val="008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6200000" flipH="1">
            <a:off x="3490396" y="4326159"/>
            <a:ext cx="493635" cy="317976"/>
          </a:xfrm>
          <a:prstGeom prst="downArrow">
            <a:avLst/>
          </a:prstGeom>
          <a:solidFill>
            <a:srgbClr val="008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21343" y="2773970"/>
            <a:ext cx="2523818" cy="5493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СВ на ОПС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= 34 445</a:t>
            </a:r>
            <a:r>
              <a:rPr lang="en-US" sz="1600" b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921343" y="4155926"/>
            <a:ext cx="4467082" cy="720080"/>
          </a:xfrm>
          <a:prstGeom prst="roundRect">
            <a:avLst/>
          </a:prstGeom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9"/>
              </a:lnSpc>
            </a:pP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СВ на ОПС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+ </a:t>
            </a: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∑ (превышающая 300 000) × 1% </a:t>
            </a:r>
          </a:p>
          <a:p>
            <a:pPr algn="ctr">
              <a:lnSpc>
                <a:spcPts val="1409"/>
              </a:lnSpc>
            </a:pP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при </a:t>
            </a: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этом СВ на ОПС  ≤ 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8-кратный размер на ОПС (34 445) = 275 560 руб.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27223" y="3491551"/>
            <a:ext cx="1872208" cy="576064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09"/>
              </a:lnSpc>
              <a:defRPr/>
            </a:pP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независимо от величины дохода</a:t>
            </a:r>
          </a:p>
        </p:txBody>
      </p:sp>
      <p:sp>
        <p:nvSpPr>
          <p:cNvPr id="22" name="Стрелка вниз 21"/>
          <p:cNvSpPr/>
          <p:nvPr/>
        </p:nvSpPr>
        <p:spPr>
          <a:xfrm rot="16200000" flipH="1">
            <a:off x="3474789" y="3620595"/>
            <a:ext cx="493635" cy="317976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30569" y="3518275"/>
            <a:ext cx="2498577" cy="5493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СВ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на ОМС </a:t>
            </a: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= </a:t>
            </a:r>
            <a:r>
              <a:rPr lang="en-US" sz="1600" b="1" dirty="0">
                <a:solidFill>
                  <a:schemeClr val="tx2"/>
                </a:solidFill>
                <a:cs typeface="Times New Roman" pitchFamily="18" charset="0"/>
              </a:rPr>
              <a:t>8 </a:t>
            </a: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766 руб.</a:t>
            </a:r>
            <a:endParaRPr lang="ru-RU" sz="16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4" name="Правая фигурная скобка 23"/>
          <p:cNvSpPr/>
          <p:nvPr/>
        </p:nvSpPr>
        <p:spPr>
          <a:xfrm>
            <a:off x="6516216" y="2773373"/>
            <a:ext cx="288032" cy="1303218"/>
          </a:xfrm>
          <a:prstGeom prst="rightBrace">
            <a:avLst>
              <a:gd name="adj1" fmla="val 55500"/>
              <a:gd name="adj2" fmla="val 51105"/>
            </a:avLst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04248" y="3238283"/>
            <a:ext cx="1640888" cy="42140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43 211 руб.</a:t>
            </a:r>
          </a:p>
        </p:txBody>
      </p:sp>
      <p:sp>
        <p:nvSpPr>
          <p:cNvPr id="25" name="Правая фигурная скобка 24"/>
          <p:cNvSpPr/>
          <p:nvPr/>
        </p:nvSpPr>
        <p:spPr>
          <a:xfrm rot="10800000">
            <a:off x="1331640" y="3491550"/>
            <a:ext cx="295582" cy="1260790"/>
          </a:xfrm>
          <a:prstGeom prst="rightBrace">
            <a:avLst>
              <a:gd name="adj1" fmla="val 55500"/>
              <a:gd name="adj2" fmla="val 5110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76849" y="3906925"/>
            <a:ext cx="1332248" cy="42140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16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ax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284 326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213333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39502"/>
            <a:ext cx="8041535" cy="45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72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65466" y="467993"/>
            <a:ext cx="7226227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Расчет </a:t>
            </a:r>
            <a:r>
              <a:rPr lang="ru-RU" altLang="zh-CN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НДФЛ с процентных доходов, полученных в 2021 </a:t>
            </a: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году</a:t>
            </a:r>
            <a:endParaRPr lang="ru-RU" altLang="zh-CN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865466" y="1870905"/>
            <a:ext cx="6586855" cy="532909"/>
            <a:chOff x="865466" y="1923678"/>
            <a:chExt cx="6586855" cy="532909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865466" y="1923678"/>
              <a:ext cx="1440160" cy="532909"/>
              <a:chOff x="755576" y="856700"/>
              <a:chExt cx="1186254" cy="634929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755576" y="856700"/>
                <a:ext cx="1152128" cy="634929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i="1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55576" y="958978"/>
                <a:ext cx="1186254" cy="4033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0" tIns="0" rIns="0" bIns="0" rtlCol="0" anchor="ctr">
                <a:spAutoFit/>
              </a:bodyPr>
              <a:lstStyle/>
              <a:p>
                <a:pPr lvl="0" algn="ctr">
                  <a:defRPr/>
                </a:pPr>
                <a:r>
                  <a:rPr lang="ru-RU" altLang="zh-CN" sz="1100" b="1" i="1" kern="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微软雅黑" pitchFamily="34" charset="-122"/>
                  </a:rPr>
                  <a:t>Необлагаемый процентный доход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293738" y="1998834"/>
              <a:ext cx="3259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2400" b="1" i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=</a:t>
              </a:r>
              <a:endParaRPr lang="ru-RU" altLang="zh-CN" sz="2400" b="1" i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2600570" y="1990076"/>
              <a:ext cx="1186254" cy="400111"/>
              <a:chOff x="724606" y="935808"/>
              <a:chExt cx="1186254" cy="476707"/>
            </a:xfrm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755576" y="935808"/>
                <a:ext cx="1076364" cy="476707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i="1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4606" y="1073320"/>
                <a:ext cx="1186254" cy="2016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0" tIns="0" rIns="0" bIns="0" rtlCol="0" anchor="ctr">
                <a:spAutoFit/>
              </a:bodyPr>
              <a:lstStyle/>
              <a:p>
                <a:pPr lvl="0" algn="ctr">
                  <a:defRPr/>
                </a:pPr>
                <a:r>
                  <a:rPr lang="ru-RU" altLang="zh-CN" sz="1100" b="1" i="1" kern="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微软雅黑" pitchFamily="34" charset="-122"/>
                  </a:rPr>
                  <a:t>1 000 000 руб.</a:t>
                </a:r>
                <a:endParaRPr lang="ru-RU" altLang="zh-CN" sz="1100" b="1" i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707904" y="2071077"/>
              <a:ext cx="325914" cy="27699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b="1" i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х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3946131" y="1990078"/>
              <a:ext cx="3506190" cy="400110"/>
              <a:chOff x="695751" y="962840"/>
              <a:chExt cx="963969" cy="448027"/>
            </a:xfrm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695751" y="962840"/>
                <a:ext cx="963969" cy="448027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400" i="1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06469" y="997305"/>
                <a:ext cx="953251" cy="3790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0" tIns="0" rIns="0" bIns="0" rtlCol="0" anchor="ctr">
                <a:spAutoFit/>
              </a:bodyPr>
              <a:lstStyle/>
              <a:p>
                <a:pPr lvl="0" algn="ctr">
                  <a:defRPr/>
                </a:pPr>
                <a:r>
                  <a:rPr lang="ru-RU" altLang="zh-CN" sz="1100" b="1" i="1" kern="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微软雅黑" pitchFamily="34" charset="-122"/>
                  </a:rPr>
                  <a:t>Ключевая ставка ЦБ, действующая </a:t>
                </a:r>
                <a:r>
                  <a:rPr lang="ru-RU" altLang="zh-CN" sz="1100" b="1" i="1" kern="0" dirty="0" smtClean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微软雅黑" pitchFamily="34" charset="-122"/>
                  </a:rPr>
                  <a:t>на 1 </a:t>
                </a:r>
                <a:r>
                  <a:rPr lang="ru-RU" altLang="zh-CN" sz="1100" b="1" i="1" kern="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微软雅黑" pitchFamily="34" charset="-122"/>
                  </a:rPr>
                  <a:t>января года, за который начислены проценты по вкладам (4,25%)</a:t>
                </a: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655238" y="893040"/>
            <a:ext cx="1429030" cy="749022"/>
            <a:chOff x="755576" y="856700"/>
            <a:chExt cx="1152128" cy="634929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9761" y="940470"/>
              <a:ext cx="1071232" cy="46961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НДФЛ с процентов по банковским вкладам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26596" y="983316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600570" y="914907"/>
            <a:ext cx="2529107" cy="654978"/>
            <a:chOff x="755576" y="856700"/>
            <a:chExt cx="1152128" cy="63492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8548" y="905644"/>
              <a:ext cx="1086184" cy="5370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Сумма процентов по всем вкладам и банковским счетам, полученным </a:t>
              </a: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за отчетный календарный год</a:t>
              </a:r>
              <a:endParaRPr lang="ru-RU" altLang="zh-CN" sz="12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087831" y="1026951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-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7628296" y="975035"/>
            <a:ext cx="432048" cy="572099"/>
            <a:chOff x="755576" y="922546"/>
            <a:chExt cx="1152128" cy="482529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755576" y="922546"/>
              <a:ext cx="1152128" cy="482529"/>
            </a:xfrm>
            <a:prstGeom prst="round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8144" y="1052939"/>
              <a:ext cx="1096948" cy="21544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13%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365106" y="893040"/>
            <a:ext cx="1780037" cy="658637"/>
            <a:chOff x="755576" y="856700"/>
            <a:chExt cx="1186254" cy="634929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55576" y="859682"/>
              <a:ext cx="1186254" cy="60195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Необлагаемый процентный доход </a:t>
              </a:r>
            </a:p>
            <a:p>
              <a:pPr lvl="0" algn="ctr">
                <a:defRPr/>
              </a:pP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(42 500 руб.)</a:t>
              </a:r>
              <a:endParaRPr lang="ru-RU" altLang="zh-CN" sz="12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289364" y="1072690"/>
            <a:ext cx="32591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45235" y="991863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(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 rot="10800000">
            <a:off x="7062956" y="1053418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(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96326" y="1946061"/>
            <a:ext cx="325914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400" b="1" i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400" b="1" i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818604" y="1911539"/>
            <a:ext cx="699365" cy="410138"/>
          </a:xfrm>
          <a:prstGeom prst="roundRect">
            <a:avLst/>
          </a:prstGeom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i="1"/>
          </a:p>
        </p:txBody>
      </p:sp>
      <p:sp>
        <p:nvSpPr>
          <p:cNvPr id="44" name="Прямоугольник 43"/>
          <p:cNvSpPr/>
          <p:nvPr/>
        </p:nvSpPr>
        <p:spPr>
          <a:xfrm>
            <a:off x="7844320" y="1885776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1200" b="1" i="1" kern="0" dirty="0">
                <a:solidFill>
                  <a:schemeClr val="bg2">
                    <a:lumMod val="25000"/>
                  </a:schemeClr>
                </a:solidFill>
                <a:ea typeface="微软雅黑" pitchFamily="34" charset="-122"/>
              </a:rPr>
              <a:t>42 500 </a:t>
            </a:r>
            <a:endParaRPr lang="ru-RU" altLang="zh-CN" sz="1200" b="1" i="1" kern="0" dirty="0" smtClean="0">
              <a:solidFill>
                <a:schemeClr val="bg2">
                  <a:lumMod val="25000"/>
                </a:schemeClr>
              </a:solidFill>
              <a:ea typeface="微软雅黑" pitchFamily="34" charset="-122"/>
            </a:endParaRPr>
          </a:p>
          <a:p>
            <a:pPr algn="ctr"/>
            <a:r>
              <a:rPr lang="ru-RU" altLang="zh-CN" sz="1200" b="1" i="1" kern="0" dirty="0" smtClean="0">
                <a:solidFill>
                  <a:schemeClr val="bg2">
                    <a:lumMod val="25000"/>
                  </a:schemeClr>
                </a:solidFill>
                <a:ea typeface="微软雅黑" pitchFamily="34" charset="-122"/>
              </a:rPr>
              <a:t>руб.</a:t>
            </a:r>
            <a:endParaRPr lang="ru-RU" sz="1200" i="1" dirty="0"/>
          </a:p>
        </p:txBody>
      </p:sp>
      <p:sp>
        <p:nvSpPr>
          <p:cNvPr id="45" name="Правая фигурная скобка 44"/>
          <p:cNvSpPr/>
          <p:nvPr/>
        </p:nvSpPr>
        <p:spPr>
          <a:xfrm rot="16200000">
            <a:off x="4748402" y="-1548982"/>
            <a:ext cx="267044" cy="6572730"/>
          </a:xfrm>
          <a:prstGeom prst="rightBrace">
            <a:avLst>
              <a:gd name="adj1" fmla="val 55500"/>
              <a:gd name="adj2" fmla="val 6961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8" name="Группа 47"/>
          <p:cNvGrpSpPr/>
          <p:nvPr/>
        </p:nvGrpSpPr>
        <p:grpSpPr>
          <a:xfrm>
            <a:off x="358265" y="2447037"/>
            <a:ext cx="8462207" cy="412747"/>
            <a:chOff x="351782" y="2544679"/>
            <a:chExt cx="2119081" cy="603135"/>
          </a:xfrm>
        </p:grpSpPr>
        <p:sp>
          <p:nvSpPr>
            <p:cNvPr id="46" name="任意多边形 18"/>
            <p:cNvSpPr/>
            <p:nvPr/>
          </p:nvSpPr>
          <p:spPr>
            <a:xfrm>
              <a:off x="351782" y="2571750"/>
              <a:ext cx="2119081" cy="576064"/>
            </a:xfrm>
            <a:prstGeom prst="downArrowCallout">
              <a:avLst/>
            </a:prstGeom>
            <a:solidFill>
              <a:srgbClr val="F5F5F5"/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TextBox 6"/>
            <p:cNvSpPr txBox="1"/>
            <p:nvPr/>
          </p:nvSpPr>
          <p:spPr>
            <a:xfrm>
              <a:off x="655238" y="2544679"/>
              <a:ext cx="1512168" cy="35979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u="sng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/>
                  <a:latin typeface="+mj-lt"/>
                  <a:ea typeface="微软雅黑" pitchFamily="34" charset="-122"/>
                </a:rPr>
                <a:t>ПРИМЕР:</a:t>
              </a:r>
              <a:endParaRPr lang="ru-RU" altLang="zh-CN" sz="1600" b="1" u="sng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ea typeface="微软雅黑" pitchFamily="34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65" y="3112013"/>
            <a:ext cx="1371755" cy="147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1815980" y="3548182"/>
            <a:ext cx="1273059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600" b="1" kern="0" dirty="0" smtClean="0">
                <a:solidFill>
                  <a:srgbClr val="0070C0"/>
                </a:solidFill>
                <a:latin typeface="+mj-lt"/>
                <a:ea typeface="微软雅黑" pitchFamily="34" charset="-122"/>
              </a:rPr>
              <a:t>1 500 000 руб.</a:t>
            </a:r>
            <a:endParaRPr lang="ru-RU" altLang="zh-CN" sz="1600" b="1" kern="0" dirty="0">
              <a:solidFill>
                <a:srgbClr val="0070C0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05822" y="3366966"/>
            <a:ext cx="1273059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200" i="1" kern="0" dirty="0" smtClean="0">
                <a:latin typeface="+mj-lt"/>
                <a:ea typeface="微软雅黑" pitchFamily="34" charset="-122"/>
              </a:rPr>
              <a:t>Сумма вклада:</a:t>
            </a:r>
            <a:endParaRPr lang="ru-RU" altLang="zh-CN" sz="1200" i="1" kern="0" dirty="0">
              <a:latin typeface="+mj-lt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08227" y="3838279"/>
            <a:ext cx="1273059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200" i="1" kern="0" dirty="0" smtClean="0">
                <a:latin typeface="+mj-lt"/>
                <a:ea typeface="微软雅黑" pitchFamily="34" charset="-122"/>
              </a:rPr>
              <a:t>Ставка:</a:t>
            </a:r>
            <a:endParaRPr lang="ru-RU" altLang="zh-CN" sz="1200" i="1" kern="0" dirty="0">
              <a:latin typeface="+mj-lt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15980" y="4007557"/>
            <a:ext cx="1273059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600" b="1" kern="0" dirty="0" smtClean="0">
                <a:solidFill>
                  <a:srgbClr val="0070C0"/>
                </a:solidFill>
                <a:latin typeface="+mj-lt"/>
                <a:ea typeface="微软雅黑" pitchFamily="34" charset="-122"/>
              </a:rPr>
              <a:t>5%</a:t>
            </a:r>
            <a:endParaRPr lang="ru-RU" altLang="zh-CN" sz="1600" b="1" kern="0" dirty="0">
              <a:solidFill>
                <a:srgbClr val="0070C0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030740" y="3572445"/>
            <a:ext cx="325914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400" b="1" i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400" b="1" i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pic>
        <p:nvPicPr>
          <p:cNvPr id="57" name="Picture 2" descr="C:\Users\Екатерина\Documents\моне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135" y="3292764"/>
            <a:ext cx="928694" cy="928694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3423532" y="3471299"/>
            <a:ext cx="795899" cy="5362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sp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+mj-lt"/>
                <a:ea typeface="+mj-ea"/>
                <a:cs typeface="+mj-cs"/>
              </a:rPr>
              <a:t>75 000 руб.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193697" y="3153334"/>
            <a:ext cx="1273059" cy="18466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200" i="1" kern="0" dirty="0" smtClean="0">
                <a:latin typeface="+mj-lt"/>
                <a:ea typeface="微软雅黑" pitchFamily="34" charset="-122"/>
              </a:rPr>
              <a:t>Доход:</a:t>
            </a:r>
            <a:endParaRPr lang="ru-RU" altLang="zh-CN" sz="1200" i="1" kern="0" dirty="0">
              <a:latin typeface="+mj-lt"/>
              <a:ea typeface="微软雅黑" pitchFamily="34" charset="-122"/>
            </a:endParaRPr>
          </a:p>
        </p:txBody>
      </p:sp>
      <p:sp>
        <p:nvSpPr>
          <p:cNvPr id="49" name="Стрелка вправо 48"/>
          <p:cNvSpPr/>
          <p:nvPr/>
        </p:nvSpPr>
        <p:spPr>
          <a:xfrm>
            <a:off x="4334563" y="3460765"/>
            <a:ext cx="288032" cy="605529"/>
          </a:xfrm>
          <a:prstGeom prst="rightArrow">
            <a:avLst/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5788569" y="2871156"/>
            <a:ext cx="1429030" cy="749022"/>
            <a:chOff x="755576" y="856700"/>
            <a:chExt cx="1152128" cy="634929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99761" y="940470"/>
              <a:ext cx="1071232" cy="46961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НДФЛ с процентов по банковским вкладам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6344761" y="3548085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55000" y="3862169"/>
            <a:ext cx="38961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(75 000 рублей </a:t>
            </a:r>
            <a:r>
              <a:rPr lang="ru-RU" sz="1600" b="1" dirty="0"/>
              <a:t>- 42 500 рублей) x 13</a:t>
            </a:r>
            <a:r>
              <a:rPr lang="ru-RU" sz="1600" b="1" dirty="0" smtClean="0"/>
              <a:t>%</a:t>
            </a:r>
            <a:endParaRPr lang="ru-RU" sz="16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354663" y="4036047"/>
            <a:ext cx="32591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461601" y="4383951"/>
            <a:ext cx="2112038" cy="476726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1"/>
                </a:solidFill>
                <a:latin typeface="+mj-lt"/>
                <a:ea typeface="微软雅黑" pitchFamily="34" charset="-122"/>
              </a:rPr>
              <a:t>4 225,0 руб.</a:t>
            </a:r>
            <a:endParaRPr lang="ru-RU" altLang="zh-CN" sz="2800" b="1" kern="0" dirty="0">
              <a:solidFill>
                <a:schemeClr val="bg1"/>
              </a:solidFill>
              <a:latin typeface="+mj-lt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29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1059583"/>
            <a:ext cx="7128272" cy="6480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6"/>
          <p:cNvSpPr txBox="1">
            <a:spLocks noGrp="1"/>
          </p:cNvSpPr>
          <p:nvPr>
            <p:ph type="title"/>
          </p:nvPr>
        </p:nvSpPr>
        <p:spPr>
          <a:xfrm>
            <a:off x="395536" y="401572"/>
            <a:ext cx="8352926" cy="4716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dirty="0" smtClean="0"/>
              <a:t>Прогрессивная 15% ставка НДФЛ с </a:t>
            </a:r>
            <a:r>
              <a:rPr lang="ru-RU" sz="2000" dirty="0"/>
              <a:t>суммы годового дохода, превышающей 5 млн. </a:t>
            </a:r>
            <a:r>
              <a:rPr lang="ru-RU" sz="2000" dirty="0" smtClean="0"/>
              <a:t>руб. </a:t>
            </a:r>
            <a:r>
              <a:rPr lang="ru-RU" sz="2000" dirty="0"/>
              <a:t>(Федеральный закон от 23.11.2020  № 372-ФЗ).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9832" y="350785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Прямоугольник с двумя скругленными соседними углами 34"/>
          <p:cNvSpPr/>
          <p:nvPr/>
        </p:nvSpPr>
        <p:spPr>
          <a:xfrm rot="5400000">
            <a:off x="3639831" y="-1926514"/>
            <a:ext cx="1848950" cy="7504227"/>
          </a:xfrm>
          <a:prstGeom prst="round2Same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9525" cap="flat" cmpd="sng" algn="ctr">
            <a:solidFill>
              <a:schemeClr val="tx2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Прямоугольник 36"/>
          <p:cNvSpPr/>
          <p:nvPr/>
        </p:nvSpPr>
        <p:spPr>
          <a:xfrm>
            <a:off x="1006437" y="2427734"/>
            <a:ext cx="7742025" cy="720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344" tIns="7620" rIns="7620" bIns="7620" numCol="1" spcCol="1270" anchor="ctr" anchorCtr="0">
            <a:noAutofit/>
          </a:bodyPr>
          <a:lstStyle/>
          <a:p>
            <a:pPr marL="114300" lvl="1" indent="-114300" algn="just" defTabSz="533400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endParaRPr lang="ru-RU" sz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864" y="3147814"/>
            <a:ext cx="8321592" cy="14184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499741"/>
            <a:ext cx="5688632" cy="86409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86789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1128" y="41559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461312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3968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19814" y="418982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4654" y="915566"/>
            <a:ext cx="7650610" cy="20162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endParaRPr lang="ru-RU" sz="1200" b="1" dirty="0"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1400" b="1" dirty="0" smtClean="0">
                <a:solidFill>
                  <a:schemeClr val="tx2"/>
                </a:solidFill>
              </a:rPr>
              <a:t>С 1 января 2021 года </a:t>
            </a:r>
            <a:r>
              <a:rPr lang="ru-RU" sz="1400" dirty="0" smtClean="0"/>
              <a:t>введена </a:t>
            </a:r>
            <a:r>
              <a:rPr lang="ru-RU" sz="1400" b="1" dirty="0">
                <a:solidFill>
                  <a:schemeClr val="tx2"/>
                </a:solidFill>
              </a:rPr>
              <a:t>прогрессивная </a:t>
            </a:r>
            <a:r>
              <a:rPr lang="ru-RU" sz="1400" b="1" dirty="0" smtClean="0">
                <a:solidFill>
                  <a:schemeClr val="tx2"/>
                </a:solidFill>
              </a:rPr>
              <a:t>15% </a:t>
            </a:r>
            <a:r>
              <a:rPr lang="ru-RU" sz="1400" b="1" dirty="0">
                <a:solidFill>
                  <a:schemeClr val="tx2"/>
                </a:solidFill>
              </a:rPr>
              <a:t>ставка </a:t>
            </a:r>
            <a:r>
              <a:rPr lang="ru-RU" sz="1400" dirty="0" smtClean="0"/>
              <a:t>для доходов ФЛ, </a:t>
            </a:r>
          </a:p>
          <a:p>
            <a:pPr algn="ctr" defTabSz="1043056">
              <a:spcBef>
                <a:spcPct val="0"/>
              </a:spcBef>
            </a:pPr>
            <a:r>
              <a:rPr lang="ru-RU" sz="1400" b="1" dirty="0" smtClean="0">
                <a:solidFill>
                  <a:schemeClr val="tx2"/>
                </a:solidFill>
              </a:rPr>
              <a:t>превышающих 5 млн. рублей в год</a:t>
            </a:r>
            <a:r>
              <a:rPr lang="ru-RU" sz="1400" dirty="0" smtClean="0">
                <a:solidFill>
                  <a:schemeClr val="tx2"/>
                </a:solidFill>
              </a:rPr>
              <a:t>. </a:t>
            </a:r>
          </a:p>
          <a:p>
            <a:pPr algn="ctr"/>
            <a:r>
              <a:rPr lang="ru-RU" sz="1400" dirty="0" smtClean="0"/>
              <a:t>Под </a:t>
            </a:r>
            <a:r>
              <a:rPr lang="ru-RU" sz="1400" dirty="0"/>
              <a:t>прогрессивную </a:t>
            </a:r>
            <a:r>
              <a:rPr lang="ru-RU" sz="1400" b="1" dirty="0"/>
              <a:t>15-и процентную ставку </a:t>
            </a:r>
            <a:r>
              <a:rPr lang="ru-RU" sz="1400" b="1" u="sng" dirty="0"/>
              <a:t>не </a:t>
            </a:r>
            <a:r>
              <a:rPr lang="ru-RU" sz="1400" b="1" u="sng" dirty="0" smtClean="0"/>
              <a:t>подпадают </a:t>
            </a:r>
            <a:r>
              <a:rPr lang="ru-RU" sz="1400" dirty="0" smtClean="0"/>
              <a:t>следующие </a:t>
            </a:r>
            <a:r>
              <a:rPr lang="ru-RU" sz="1400" dirty="0"/>
              <a:t>доходы:</a:t>
            </a:r>
          </a:p>
          <a:p>
            <a:pPr lvl="0"/>
            <a:r>
              <a:rPr lang="ru-RU" sz="1400" dirty="0" smtClean="0"/>
              <a:t> </a:t>
            </a: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◄ </a:t>
            </a:r>
            <a:r>
              <a:rPr lang="ru-RU" sz="1400" dirty="0" smtClean="0"/>
              <a:t>от </a:t>
            </a:r>
            <a:r>
              <a:rPr lang="ru-RU" sz="1400" dirty="0"/>
              <a:t>продажи имущества и долей в нем; </a:t>
            </a:r>
          </a:p>
          <a:p>
            <a:pPr lvl="0"/>
            <a:r>
              <a:rPr lang="ru-RU" sz="1400" dirty="0"/>
              <a:t> </a:t>
            </a: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◄ </a:t>
            </a:r>
            <a:r>
              <a:rPr lang="ru-RU" sz="1400" dirty="0" smtClean="0"/>
              <a:t>в </a:t>
            </a:r>
            <a:r>
              <a:rPr lang="ru-RU" sz="1400" dirty="0"/>
              <a:t>виде стоимости имущества, полученного в порядке дарения;</a:t>
            </a:r>
          </a:p>
          <a:p>
            <a:pPr lvl="0"/>
            <a:r>
              <a:rPr lang="ru-RU" sz="1400" dirty="0"/>
              <a:t> </a:t>
            </a: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◄ </a:t>
            </a:r>
            <a:r>
              <a:rPr lang="ru-RU" sz="1400" dirty="0" smtClean="0"/>
              <a:t>в </a:t>
            </a:r>
            <a:r>
              <a:rPr lang="ru-RU" sz="1400" dirty="0"/>
              <a:t>виде страховых выплат по договорам страхования; </a:t>
            </a:r>
          </a:p>
          <a:p>
            <a:pPr lvl="0"/>
            <a:r>
              <a:rPr lang="ru-RU" sz="1400" dirty="0"/>
              <a:t> </a:t>
            </a:r>
            <a:r>
              <a:rPr lang="ru-RU" sz="14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◄ </a:t>
            </a:r>
            <a:r>
              <a:rPr lang="ru-RU" sz="1400" dirty="0" smtClean="0"/>
              <a:t>в </a:t>
            </a:r>
            <a:r>
              <a:rPr lang="ru-RU" sz="1400" dirty="0"/>
              <a:t>виде выплат по пенсионному обеспечению.</a:t>
            </a:r>
          </a:p>
          <a:p>
            <a:pPr marL="171450" indent="-171450" algn="just" defTabSz="1043056">
              <a:spcBef>
                <a:spcPct val="0"/>
              </a:spcBef>
              <a:buFontTx/>
              <a:buChar char="-"/>
            </a:pPr>
            <a:endParaRPr lang="en-US" sz="1200" dirty="0" smtClean="0">
              <a:ea typeface="+mj-ea"/>
              <a:cs typeface="+mj-cs"/>
            </a:endParaRPr>
          </a:p>
          <a:p>
            <a:pPr marL="171450" indent="-171450" algn="just" defTabSz="1043056">
              <a:spcBef>
                <a:spcPct val="0"/>
              </a:spcBef>
              <a:buFontTx/>
              <a:buChar char="-"/>
            </a:pPr>
            <a:endParaRPr lang="ru-RU" sz="1200" dirty="0">
              <a:ea typeface="+mj-ea"/>
              <a:cs typeface="+mj-cs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092423" y="2841966"/>
            <a:ext cx="6793184" cy="1067626"/>
            <a:chOff x="713099" y="2329612"/>
            <a:chExt cx="1360903" cy="1267347"/>
          </a:xfrm>
        </p:grpSpPr>
        <p:sp>
          <p:nvSpPr>
            <p:cNvPr id="22" name="任意多边形 18"/>
            <p:cNvSpPr/>
            <p:nvPr/>
          </p:nvSpPr>
          <p:spPr>
            <a:xfrm>
              <a:off x="713099" y="2329612"/>
              <a:ext cx="1360903" cy="1267347"/>
            </a:xfrm>
            <a:prstGeom prst="downArrowCallout">
              <a:avLst>
                <a:gd name="adj1" fmla="val 12994"/>
                <a:gd name="adj2" fmla="val 18397"/>
                <a:gd name="adj3" fmla="val 25000"/>
                <a:gd name="adj4" fmla="val 67978"/>
              </a:avLst>
            </a:prstGeom>
            <a:solidFill>
              <a:srgbClr val="F5F5F5"/>
            </a:solidFill>
            <a:ln w="19050" cap="flat" cmpd="sng" algn="ctr">
              <a:solidFill>
                <a:schemeClr val="tx2"/>
              </a:solidFill>
              <a:prstDash val="solid"/>
              <a:miter lim="800000"/>
            </a:ln>
            <a:effectLst>
              <a:outerShdw blurRad="254000" dist="127000" dir="2700000" algn="tl" rotWithShape="0">
                <a:prstClr val="black">
                  <a:alpha val="2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TextBox 6"/>
            <p:cNvSpPr txBox="1"/>
            <p:nvPr/>
          </p:nvSpPr>
          <p:spPr>
            <a:xfrm>
              <a:off x="790122" y="2340627"/>
              <a:ext cx="1168475" cy="82204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600" b="1" u="sng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/>
                  <a:latin typeface="+mj-lt"/>
                  <a:ea typeface="微软雅黑" pitchFamily="34" charset="-122"/>
                </a:rPr>
                <a:t>ПЕРЕХОДНЫЕ ПОЛОЖЕНИЯ</a:t>
              </a: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400" b="1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При применении прогрессивной </a:t>
              </a:r>
              <a:r>
                <a:rPr lang="ru-RU" altLang="zh-CN" b="1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15%</a:t>
              </a:r>
              <a:r>
                <a:rPr lang="ru-RU" altLang="zh-CN" sz="1400" b="1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 ставки</a:t>
              </a:r>
              <a:r>
                <a:rPr lang="ru-RU" sz="1400" dirty="0">
                  <a:solidFill>
                    <a:schemeClr val="tx2"/>
                  </a:solidFill>
                </a:rPr>
                <a:t> </a:t>
              </a:r>
              <a:endParaRPr lang="ru-RU" sz="1400" dirty="0" smtClean="0">
                <a:solidFill>
                  <a:schemeClr val="tx2"/>
                </a:solidFill>
              </a:endParaRP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sz="1400" b="1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для </a:t>
              </a:r>
              <a:r>
                <a:rPr lang="ru-RU" sz="1400" b="1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доходов </a:t>
              </a:r>
              <a:r>
                <a:rPr lang="ru-RU" b="1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ФЛ</a:t>
              </a:r>
              <a:r>
                <a:rPr lang="ru-RU" sz="1400" b="1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, </a:t>
              </a:r>
              <a:r>
                <a:rPr lang="ru-RU" sz="1400" b="1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превышающих </a:t>
              </a:r>
              <a:r>
                <a:rPr lang="ru-RU" b="1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5</a:t>
              </a:r>
              <a:r>
                <a:rPr lang="ru-RU" sz="1400" b="1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chemeClr val="tx2"/>
                  </a:solidFill>
                  <a:ea typeface="微软雅黑" pitchFamily="34" charset="-122"/>
                </a:rPr>
                <a:t> млн. рублей в год</a:t>
              </a:r>
              <a:endParaRPr lang="ru-RU" altLang="zh-CN" sz="1400" b="1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092424" y="3771096"/>
            <a:ext cx="2664296" cy="1038746"/>
            <a:chOff x="755576" y="470274"/>
            <a:chExt cx="1152128" cy="132188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755576" y="470274"/>
              <a:ext cx="1152128" cy="1321880"/>
            </a:xfrm>
            <a:prstGeom prst="roundRect">
              <a:avLst/>
            </a:prstGeom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9761" y="558400"/>
              <a:ext cx="1071231" cy="123375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b="1" kern="0" dirty="0" smtClean="0">
                  <a:solidFill>
                    <a:schemeClr val="tx2"/>
                  </a:solidFill>
                  <a:latin typeface="+mj-lt"/>
                  <a:ea typeface="微软雅黑" pitchFamily="34" charset="-122"/>
                </a:rPr>
                <a:t>  </a:t>
              </a:r>
              <a:r>
                <a:rPr lang="ru-RU" altLang="zh-CN" b="1" u="sng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2021 </a:t>
              </a:r>
              <a:r>
                <a:rPr lang="ru-RU" altLang="zh-CN" b="1" u="sng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- </a:t>
              </a:r>
              <a:r>
                <a:rPr lang="ru-RU" altLang="zh-CN" b="1" u="sng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2022 </a:t>
              </a:r>
              <a:r>
                <a:rPr lang="ru-RU" altLang="zh-CN" sz="1400" b="1" u="sng" kern="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гг.</a:t>
              </a:r>
              <a:endParaRPr lang="ru-RU" altLang="zh-CN" sz="1400" b="1" u="sng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+mj-lt"/>
                <a:ea typeface="微软雅黑" pitchFamily="34" charset="-122"/>
              </a:endParaRP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altLang="zh-CN" b="1" kern="0" dirty="0" smtClean="0">
                  <a:solidFill>
                    <a:schemeClr val="tx2"/>
                  </a:solidFill>
                  <a:latin typeface="+mj-lt"/>
                  <a:ea typeface="微软雅黑" pitchFamily="34" charset="-122"/>
                </a:rPr>
                <a:t>ОТДЕЛЬНО</a:t>
              </a: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altLang="zh-CN" b="1" kern="0" dirty="0" smtClean="0">
                  <a:solidFill>
                    <a:schemeClr val="tx2"/>
                  </a:solidFill>
                  <a:latin typeface="+mj-lt"/>
                  <a:ea typeface="微软雅黑" pitchFamily="34" charset="-122"/>
                </a:rPr>
                <a:t>к каждой налоговой базе</a:t>
              </a:r>
              <a:endParaRPr lang="ru-RU" altLang="zh-CN" b="1" kern="0" dirty="0">
                <a:solidFill>
                  <a:schemeClr val="tx2"/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114193" y="3774005"/>
            <a:ext cx="2430855" cy="1008289"/>
            <a:chOff x="755576" y="404105"/>
            <a:chExt cx="1152128" cy="122957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755576" y="404105"/>
              <a:ext cx="1152128" cy="122957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99761" y="625747"/>
              <a:ext cx="1071232" cy="9007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b="1" u="sng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2023 </a:t>
              </a:r>
              <a:r>
                <a:rPr lang="ru-RU" altLang="zh-CN" sz="1400" b="1" u="sng" kern="0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latin typeface="+mj-lt"/>
                  <a:ea typeface="微软雅黑" pitchFamily="34" charset="-122"/>
                </a:rPr>
                <a:t>г.</a:t>
              </a: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b="1" dirty="0" smtClean="0"/>
                <a:t> </a:t>
              </a:r>
              <a:r>
                <a:rPr lang="ru-RU" b="1" dirty="0" smtClean="0">
                  <a:solidFill>
                    <a:schemeClr val="tx2"/>
                  </a:solidFill>
                </a:rPr>
                <a:t>к «совокупности </a:t>
              </a:r>
              <a:r>
                <a:rPr lang="ru-RU" b="1" dirty="0">
                  <a:solidFill>
                    <a:schemeClr val="tx2"/>
                  </a:solidFill>
                </a:rPr>
                <a:t>налоговых баз»</a:t>
              </a:r>
              <a:endParaRPr lang="ru-RU" altLang="zh-CN" b="1" kern="0" dirty="0">
                <a:solidFill>
                  <a:schemeClr val="tx2"/>
                </a:solidFill>
                <a:latin typeface="+mj-lt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71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6"/>
          <p:cNvSpPr txBox="1">
            <a:spLocks noGrp="1"/>
          </p:cNvSpPr>
          <p:nvPr>
            <p:ph type="title"/>
          </p:nvPr>
        </p:nvSpPr>
        <p:spPr>
          <a:xfrm>
            <a:off x="395536" y="483517"/>
            <a:ext cx="8352926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2000" dirty="0" smtClean="0"/>
              <a:t>Примеры </a:t>
            </a:r>
            <a:r>
              <a:rPr lang="ru-RU" sz="2000" dirty="0"/>
              <a:t>удержания НДФЛ по прогрессивной </a:t>
            </a:r>
            <a:r>
              <a:rPr lang="ru-RU" sz="2000" dirty="0" smtClean="0"/>
              <a:t>ставке </a:t>
            </a:r>
            <a:r>
              <a:rPr lang="ru-RU" sz="2000" dirty="0"/>
              <a:t>15</a:t>
            </a:r>
            <a:r>
              <a:rPr lang="ru-RU" sz="2000" dirty="0" smtClean="0"/>
              <a:t>% </a:t>
            </a:r>
            <a:endParaRPr lang="ru-RU" sz="2000" dirty="0"/>
          </a:p>
        </p:txBody>
      </p:sp>
      <p:sp>
        <p:nvSpPr>
          <p:cNvPr id="9" name="Стрелка вниз 8"/>
          <p:cNvSpPr/>
          <p:nvPr/>
        </p:nvSpPr>
        <p:spPr>
          <a:xfrm rot="16200000" flipH="1">
            <a:off x="1557263" y="1707126"/>
            <a:ext cx="493635" cy="317976"/>
          </a:xfrm>
          <a:prstGeom prst="downArrow">
            <a:avLst/>
          </a:prstGeom>
          <a:solidFill>
            <a:srgbClr val="008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968073" y="995947"/>
            <a:ext cx="1366470" cy="749022"/>
            <a:chOff x="755576" y="856700"/>
            <a:chExt cx="1152128" cy="63492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9761" y="880411"/>
              <a:ext cx="1071232" cy="58973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итого удержано</a:t>
              </a: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НДФЛ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flipH="1">
            <a:off x="3397103" y="1124888"/>
            <a:ext cx="288032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685135" y="968833"/>
            <a:ext cx="1440161" cy="767627"/>
            <a:chOff x="775662" y="803616"/>
            <a:chExt cx="1152128" cy="634929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775662" y="803616"/>
              <a:ext cx="1152128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2147" y="902629"/>
              <a:ext cx="1119158" cy="48368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Налоговая база в виде дивидендов</a:t>
              </a:r>
            </a:p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4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220072" y="1203064"/>
            <a:ext cx="21602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х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5436096" y="1070902"/>
            <a:ext cx="352436" cy="572099"/>
            <a:chOff x="755576" y="922546"/>
            <a:chExt cx="1152128" cy="482529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755576" y="922546"/>
              <a:ext cx="1152128" cy="4825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tx2"/>
                  </a:solidFill>
                </a:ln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8144" y="1052939"/>
              <a:ext cx="1096948" cy="21544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13%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045193" y="973139"/>
            <a:ext cx="1368152" cy="767627"/>
            <a:chOff x="775662" y="803616"/>
            <a:chExt cx="1152128" cy="63492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75662" y="803616"/>
              <a:ext cx="1152128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92147" y="979000"/>
              <a:ext cx="1119158" cy="33094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Заработная плата</a:t>
              </a:r>
            </a:p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2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452321" y="1173158"/>
            <a:ext cx="21602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х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7676682" y="1085720"/>
            <a:ext cx="352436" cy="572099"/>
            <a:chOff x="755576" y="922546"/>
            <a:chExt cx="1152128" cy="482529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755576" y="922546"/>
              <a:ext cx="1152128" cy="4825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88144" y="1052939"/>
              <a:ext cx="1096948" cy="21544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13%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820048" y="1124887"/>
            <a:ext cx="21602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+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30" name="Правая фигурная скобка 29"/>
          <p:cNvSpPr/>
          <p:nvPr/>
        </p:nvSpPr>
        <p:spPr>
          <a:xfrm rot="5400000">
            <a:off x="4599151" y="918142"/>
            <a:ext cx="278664" cy="2001704"/>
          </a:xfrm>
          <a:prstGeom prst="rightBrace">
            <a:avLst>
              <a:gd name="adj1" fmla="val 55500"/>
              <a:gd name="adj2" fmla="val 51105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авая фигурная скобка 30"/>
          <p:cNvSpPr/>
          <p:nvPr/>
        </p:nvSpPr>
        <p:spPr>
          <a:xfrm rot="5400000">
            <a:off x="6926289" y="931210"/>
            <a:ext cx="278664" cy="2001704"/>
          </a:xfrm>
          <a:prstGeom prst="rightBrace">
            <a:avLst>
              <a:gd name="adj1" fmla="val 55500"/>
              <a:gd name="adj2" fmla="val 51105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3848464" y="2112931"/>
            <a:ext cx="1780037" cy="386811"/>
            <a:chOff x="755576" y="856700"/>
            <a:chExt cx="1186254" cy="634929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5576" y="958583"/>
              <a:ext cx="1186254" cy="40415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520 тыс. руб. 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124394" y="2108595"/>
            <a:ext cx="1780037" cy="391148"/>
            <a:chOff x="755576" y="856700"/>
            <a:chExt cx="1186254" cy="634929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5576" y="960825"/>
              <a:ext cx="1186254" cy="3996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260 тыс. руб.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937648" y="2112931"/>
            <a:ext cx="1410216" cy="386811"/>
            <a:chOff x="755576" y="856700"/>
            <a:chExt cx="1186254" cy="634929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5576" y="958583"/>
              <a:ext cx="1186254" cy="40415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780 тыс. руб.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 flipH="1">
            <a:off x="3442494" y="2072163"/>
            <a:ext cx="288032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39335" y="2108595"/>
            <a:ext cx="21602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+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47" name="Стрелка вниз 46"/>
          <p:cNvSpPr/>
          <p:nvPr/>
        </p:nvSpPr>
        <p:spPr>
          <a:xfrm rot="16200000" flipH="1">
            <a:off x="1589663" y="3614526"/>
            <a:ext cx="493635" cy="31797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8" name="Группа 47"/>
          <p:cNvGrpSpPr/>
          <p:nvPr/>
        </p:nvGrpSpPr>
        <p:grpSpPr>
          <a:xfrm>
            <a:off x="2018138" y="2859782"/>
            <a:ext cx="1185710" cy="749022"/>
            <a:chOff x="755576" y="856700"/>
            <a:chExt cx="1152128" cy="634929"/>
          </a:xfrm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99761" y="880411"/>
              <a:ext cx="1071232" cy="58973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итого удержано</a:t>
              </a:r>
            </a:p>
            <a:p>
              <a:pPr lvl="0" algn="ctr">
                <a:lnSpc>
                  <a:spcPts val="1800"/>
                </a:lnSpc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НДФЛ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3203848" y="2987150"/>
            <a:ext cx="288032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3449326" y="2839271"/>
            <a:ext cx="2030417" cy="767626"/>
            <a:chOff x="775662" y="803616"/>
            <a:chExt cx="1383239" cy="634929"/>
          </a:xfrm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775662" y="803616"/>
              <a:ext cx="1364642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92146" y="868687"/>
              <a:ext cx="1366755" cy="5515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Совокупность налоговых баз </a:t>
              </a:r>
            </a:p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2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(дивиденды + заработная плата)</a:t>
              </a:r>
            </a:p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400" b="1" kern="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5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452445" y="3101347"/>
            <a:ext cx="199675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х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5663367" y="2965315"/>
            <a:ext cx="352436" cy="572099"/>
            <a:chOff x="755576" y="922546"/>
            <a:chExt cx="1152128" cy="482529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755576" y="922546"/>
              <a:ext cx="1152128" cy="4825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chemeClr val="tx2"/>
                  </a:solidFill>
                </a:ln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88144" y="1052939"/>
              <a:ext cx="1096948" cy="21544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13%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016382" y="3020623"/>
            <a:ext cx="21602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+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6235768" y="2825701"/>
            <a:ext cx="1368152" cy="767627"/>
            <a:chOff x="775662" y="803616"/>
            <a:chExt cx="1152128" cy="634929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775662" y="803616"/>
              <a:ext cx="1152128" cy="634929"/>
            </a:xfrm>
            <a:prstGeom prst="roundRect">
              <a:avLst/>
            </a:prstGeom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92147" y="935274"/>
              <a:ext cx="1119158" cy="418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6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</a:p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– 5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</a:p>
            <a:p>
              <a:pPr lvl="0" algn="ctr">
                <a:lnSpc>
                  <a:spcPts val="1300"/>
                </a:lnSpc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= 1 </a:t>
              </a:r>
              <a:r>
                <a:rPr lang="ru-RU" altLang="zh-CN" sz="1400" b="1" kern="0" dirty="0" err="1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млн.руб</a:t>
              </a: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.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7623120" y="3069195"/>
            <a:ext cx="21602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х</a:t>
            </a:r>
          </a:p>
        </p:txBody>
      </p:sp>
      <p:grpSp>
        <p:nvGrpSpPr>
          <p:cNvPr id="64" name="Группа 63"/>
          <p:cNvGrpSpPr/>
          <p:nvPr/>
        </p:nvGrpSpPr>
        <p:grpSpPr>
          <a:xfrm>
            <a:off x="7818844" y="2937033"/>
            <a:ext cx="352436" cy="572099"/>
            <a:chOff x="755576" y="922546"/>
            <a:chExt cx="1152128" cy="482529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755576" y="922546"/>
              <a:ext cx="1152128" cy="48252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88145" y="1069804"/>
              <a:ext cx="1096947" cy="1817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4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15%</a:t>
              </a:r>
              <a:endParaRPr lang="ru-RU" altLang="zh-CN" sz="14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67" name="Правая фигурная скобка 66"/>
          <p:cNvSpPr/>
          <p:nvPr/>
        </p:nvSpPr>
        <p:spPr>
          <a:xfrm rot="5400000">
            <a:off x="4634071" y="2506479"/>
            <a:ext cx="245208" cy="2504422"/>
          </a:xfrm>
          <a:prstGeom prst="rightBrace">
            <a:avLst>
              <a:gd name="adj1" fmla="val 55500"/>
              <a:gd name="adj2" fmla="val 51105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авая фигурная скобка 67"/>
          <p:cNvSpPr/>
          <p:nvPr/>
        </p:nvSpPr>
        <p:spPr>
          <a:xfrm rot="5400000">
            <a:off x="7077462" y="2824250"/>
            <a:ext cx="245208" cy="1928595"/>
          </a:xfrm>
          <a:prstGeom prst="rightBrace">
            <a:avLst>
              <a:gd name="adj1" fmla="val 55500"/>
              <a:gd name="adj2" fmla="val 51105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9" name="Группа 68"/>
          <p:cNvGrpSpPr/>
          <p:nvPr/>
        </p:nvGrpSpPr>
        <p:grpSpPr>
          <a:xfrm>
            <a:off x="2018137" y="4020332"/>
            <a:ext cx="1234949" cy="386811"/>
            <a:chOff x="755576" y="856700"/>
            <a:chExt cx="1186254" cy="634929"/>
          </a:xfrm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55576" y="958583"/>
              <a:ext cx="1186254" cy="40415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800 тыс. руб.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 flipH="1">
            <a:off x="3334543" y="3983202"/>
            <a:ext cx="288032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=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73" name="Группа 72"/>
          <p:cNvGrpSpPr/>
          <p:nvPr/>
        </p:nvGrpSpPr>
        <p:grpSpPr>
          <a:xfrm>
            <a:off x="3779912" y="4005241"/>
            <a:ext cx="1780037" cy="386811"/>
            <a:chOff x="755576" y="856700"/>
            <a:chExt cx="1186254" cy="634929"/>
          </a:xfrm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5576" y="958583"/>
              <a:ext cx="1186254" cy="40415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650 тыс. руб. 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788532" y="3961165"/>
            <a:ext cx="216024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800" b="1" kern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rPr>
              <a:t>+</a:t>
            </a:r>
            <a:endParaRPr lang="ru-RU" altLang="zh-CN" sz="2800" b="1" kern="0" dirty="0">
              <a:solidFill>
                <a:schemeClr val="bg2">
                  <a:lumMod val="25000"/>
                </a:schemeClr>
              </a:solidFill>
              <a:latin typeface="+mj-lt"/>
              <a:ea typeface="微软雅黑" pitchFamily="34" charset="-122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6248698" y="3981035"/>
            <a:ext cx="1780037" cy="391148"/>
            <a:chOff x="755576" y="856700"/>
            <a:chExt cx="1186254" cy="634929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755576" y="856700"/>
              <a:ext cx="1152128" cy="63492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55576" y="960825"/>
              <a:ext cx="1186254" cy="3996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sz="1600" b="1" kern="0" dirty="0" smtClean="0">
                  <a:solidFill>
                    <a:schemeClr val="bg2">
                      <a:lumMod val="25000"/>
                    </a:schemeClr>
                  </a:solidFill>
                  <a:latin typeface="+mj-lt"/>
                  <a:ea typeface="微软雅黑" pitchFamily="34" charset="-122"/>
                </a:rPr>
                <a:t>150 тыс. руб.</a:t>
              </a:r>
              <a:endParaRPr lang="ru-RU" altLang="zh-CN" sz="1600" b="1" kern="0" dirty="0">
                <a:solidFill>
                  <a:schemeClr val="bg2">
                    <a:lumMod val="25000"/>
                  </a:schemeClr>
                </a:solidFill>
                <a:latin typeface="+mj-lt"/>
                <a:ea typeface="微软雅黑" pitchFamily="34" charset="-122"/>
              </a:endParaRPr>
            </a:p>
          </p:txBody>
        </p:sp>
      </p:grpSp>
      <p:cxnSp>
        <p:nvCxnSpPr>
          <p:cNvPr id="81" name="Прямая соединительная линия 80"/>
          <p:cNvCxnSpPr/>
          <p:nvPr/>
        </p:nvCxnSpPr>
        <p:spPr>
          <a:xfrm>
            <a:off x="323528" y="2643758"/>
            <a:ext cx="8424936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Группа 79"/>
          <p:cNvGrpSpPr/>
          <p:nvPr/>
        </p:nvGrpSpPr>
        <p:grpSpPr>
          <a:xfrm rot="21023354">
            <a:off x="343699" y="1372340"/>
            <a:ext cx="1214018" cy="939513"/>
            <a:chOff x="2066564" y="564831"/>
            <a:chExt cx="2437069" cy="1822908"/>
          </a:xfrm>
        </p:grpSpPr>
        <p:sp>
          <p:nvSpPr>
            <p:cNvPr id="82" name="Rectangle 5"/>
            <p:cNvSpPr/>
            <p:nvPr/>
          </p:nvSpPr>
          <p:spPr>
            <a:xfrm rot="21386338">
              <a:off x="2066564" y="812136"/>
              <a:ext cx="2437069" cy="1575603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83" name="TextBox 6"/>
            <p:cNvSpPr txBox="1"/>
            <p:nvPr/>
          </p:nvSpPr>
          <p:spPr>
            <a:xfrm rot="21130792">
              <a:off x="2152636" y="1028757"/>
              <a:ext cx="2276749" cy="107490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b="1" kern="0" dirty="0" smtClean="0">
                  <a:latin typeface="+mj-lt"/>
                  <a:ea typeface="微软雅黑" pitchFamily="34" charset="-122"/>
                </a:rPr>
                <a:t>2021г. </a:t>
              </a:r>
            </a:p>
            <a:p>
              <a:pPr lvl="0" algn="ctr">
                <a:defRPr/>
              </a:pPr>
              <a:r>
                <a:rPr lang="ru-RU" altLang="zh-CN" b="1" kern="0" dirty="0" smtClean="0">
                  <a:latin typeface="+mj-lt"/>
                  <a:ea typeface="微软雅黑" pitchFamily="34" charset="-122"/>
                </a:rPr>
                <a:t> 2022г.</a:t>
              </a:r>
            </a:p>
          </p:txBody>
        </p:sp>
        <p:pic>
          <p:nvPicPr>
            <p:cNvPr id="84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29973" flipV="1">
              <a:off x="2085626" y="564831"/>
              <a:ext cx="729520" cy="794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6" name="Группа 85"/>
          <p:cNvGrpSpPr/>
          <p:nvPr/>
        </p:nvGrpSpPr>
        <p:grpSpPr>
          <a:xfrm rot="21023354">
            <a:off x="405449" y="3410545"/>
            <a:ext cx="1214018" cy="925637"/>
            <a:chOff x="2066564" y="591753"/>
            <a:chExt cx="2437069" cy="1795986"/>
          </a:xfrm>
        </p:grpSpPr>
        <p:sp>
          <p:nvSpPr>
            <p:cNvPr id="87" name="Rectangle 5"/>
            <p:cNvSpPr/>
            <p:nvPr/>
          </p:nvSpPr>
          <p:spPr>
            <a:xfrm rot="21386338">
              <a:off x="2066564" y="812136"/>
              <a:ext cx="2437069" cy="1575603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88" name="TextBox 6"/>
            <p:cNvSpPr txBox="1"/>
            <p:nvPr/>
          </p:nvSpPr>
          <p:spPr>
            <a:xfrm rot="21130792">
              <a:off x="2152636" y="1297482"/>
              <a:ext cx="2276749" cy="53745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ctr">
                <a:defRPr/>
              </a:pPr>
              <a:r>
                <a:rPr lang="ru-RU" altLang="zh-CN" b="1" kern="0" dirty="0" smtClean="0">
                  <a:latin typeface="+mj-lt"/>
                  <a:ea typeface="微软雅黑" pitchFamily="34" charset="-122"/>
                </a:rPr>
                <a:t>2023г.</a:t>
              </a:r>
            </a:p>
          </p:txBody>
        </p:sp>
        <p:pic>
          <p:nvPicPr>
            <p:cNvPr id="89" name="Picture 5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29973" flipV="1">
              <a:off x="2086315" y="591753"/>
              <a:ext cx="729520" cy="7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83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легия за 2015 И.А. Демиденк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Шелехо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8959</TotalTime>
  <Words>1265</Words>
  <Application>Microsoft Office PowerPoint</Application>
  <PresentationFormat>Экран (16:9)</PresentationFormat>
  <Paragraphs>201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Колегия за 2015 И.А. Демиденко</vt:lpstr>
      <vt:lpstr>2_Шелехова</vt:lpstr>
      <vt:lpstr>Present_FNS2012_16-9</vt:lpstr>
      <vt:lpstr>УФНС России по Новосибирской области</vt:lpstr>
      <vt:lpstr>Презентация PowerPoint</vt:lpstr>
      <vt:lpstr>Суммы не подлежащие налогообложению НДФЛ (п.9 ст.217 НК РФ) Федеральный закон от  17.02.2021 № 8-ФЗ</vt:lpstr>
      <vt:lpstr>Пониженные тарифы страховых взносов для организаций общественного питания (п.13.1 ст.427 НК РФ) с 1 января 2022 года.  Федеральный закон от 02.07.2021  № 305-ФЗ</vt:lpstr>
      <vt:lpstr>Предельная величина базы для исчисления СВ на 2022 год   </vt:lpstr>
      <vt:lpstr>Презентация PowerPoint</vt:lpstr>
      <vt:lpstr>Презентация PowerPoint</vt:lpstr>
      <vt:lpstr>Прогрессивная 15% ставка НДФЛ с суммы годового дохода, превышающей 5 млн. руб. (Федеральный закон от 23.11.2020  № 372-ФЗ).</vt:lpstr>
      <vt:lpstr>Примеры удержания НДФЛ по прогрессивной ставке 15% </vt:lpstr>
      <vt:lpstr>Новые формы отчетности по НДФЛ и страховым взносам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Шиплюк Екатерина Алексеевна</dc:creator>
  <cp:lastModifiedBy>Казакова Юлия Геннадьевна</cp:lastModifiedBy>
  <cp:revision>898</cp:revision>
  <cp:lastPrinted>2021-11-17T06:22:35Z</cp:lastPrinted>
  <dcterms:created xsi:type="dcterms:W3CDTF">2017-08-25T08:18:17Z</dcterms:created>
  <dcterms:modified xsi:type="dcterms:W3CDTF">2021-11-18T03:51:16Z</dcterms:modified>
</cp:coreProperties>
</file>