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08" r:id="rId2"/>
    <p:sldId id="362" r:id="rId3"/>
    <p:sldId id="355" r:id="rId4"/>
    <p:sldId id="359" r:id="rId5"/>
    <p:sldId id="364" r:id="rId6"/>
    <p:sldId id="366" r:id="rId7"/>
    <p:sldId id="367" r:id="rId8"/>
    <p:sldId id="368" r:id="rId9"/>
    <p:sldId id="369" r:id="rId10"/>
    <p:sldId id="371" r:id="rId11"/>
    <p:sldId id="373" r:id="rId12"/>
    <p:sldId id="365" r:id="rId13"/>
    <p:sldId id="374" r:id="rId14"/>
    <p:sldId id="375" r:id="rId15"/>
  </p:sldIdLst>
  <p:sldSz cx="9144000" cy="5143500" type="screen16x9"/>
  <p:notesSz cx="6797675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2F4AB5"/>
    <a:srgbClr val="134A77"/>
    <a:srgbClr val="005AA9"/>
    <a:srgbClr val="88A945"/>
    <a:srgbClr val="95B850"/>
    <a:srgbClr val="AFDC7E"/>
    <a:srgbClr val="CC0000"/>
    <a:srgbClr val="134A6A"/>
    <a:srgbClr val="708B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1942" autoAdjust="0"/>
  </p:normalViewPr>
  <p:slideViewPr>
    <p:cSldViewPr showGuides="1">
      <p:cViewPr varScale="1">
        <p:scale>
          <a:sx n="112" d="100"/>
          <a:sy n="112" d="100"/>
        </p:scale>
        <p:origin x="-774" y="-90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3444" y="-11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9A8841-2B5E-43D8-B3D3-BBDD5350FA62}" type="doc">
      <dgm:prSet loTypeId="urn:microsoft.com/office/officeart/2005/8/layout/target3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30EC8E-24DE-4A35-9FF0-D590AD1F1F8E}">
      <dgm:prSet custT="1"/>
      <dgm:spPr/>
      <dgm:t>
        <a:bodyPr/>
        <a:lstStyle/>
        <a:p>
          <a:pPr algn="l" rtl="0"/>
          <a:r>
            <a:rPr lang="ru-RU" sz="1600" dirty="0" smtClean="0"/>
            <a:t>2) подтверждение законности оборота товаров в Евразийском экономическом союзе</a:t>
          </a:r>
          <a:endParaRPr lang="ru-RU" sz="1600" dirty="0"/>
        </a:p>
      </dgm:t>
    </dgm:pt>
    <dgm:pt modelId="{9771ABB1-9133-4D79-99A7-A8C3784F49D7}" type="parTrans" cxnId="{845C7C7E-D118-4CDE-91AC-2232A6032248}">
      <dgm:prSet/>
      <dgm:spPr/>
      <dgm:t>
        <a:bodyPr/>
        <a:lstStyle/>
        <a:p>
          <a:pPr algn="l"/>
          <a:endParaRPr lang="ru-RU" sz="1800"/>
        </a:p>
      </dgm:t>
    </dgm:pt>
    <dgm:pt modelId="{D665EBBB-EDF5-4361-93E8-A50E4E15B4C9}" type="sibTrans" cxnId="{845C7C7E-D118-4CDE-91AC-2232A6032248}">
      <dgm:prSet/>
      <dgm:spPr/>
      <dgm:t>
        <a:bodyPr/>
        <a:lstStyle/>
        <a:p>
          <a:pPr algn="l"/>
          <a:endParaRPr lang="ru-RU" sz="1800"/>
        </a:p>
      </dgm:t>
    </dgm:pt>
    <dgm:pt modelId="{A0258A66-26AB-4718-932D-D0326513CDF8}">
      <dgm:prSet custT="1"/>
      <dgm:spPr/>
      <dgm:t>
        <a:bodyPr/>
        <a:lstStyle/>
        <a:p>
          <a:pPr algn="l" rtl="0"/>
          <a:r>
            <a:rPr lang="ru-RU" sz="1600" dirty="0" smtClean="0"/>
            <a:t>3) предотвращение ввоза на территорию Российской Федерации контрафактной продукции</a:t>
          </a:r>
          <a:endParaRPr lang="ru-RU" sz="1600" dirty="0"/>
        </a:p>
      </dgm:t>
    </dgm:pt>
    <dgm:pt modelId="{17EF3F17-AFFC-4316-A5DE-757B613DED36}" type="parTrans" cxnId="{A974B963-A5C6-47FB-9ECD-07F4DBAD40CE}">
      <dgm:prSet/>
      <dgm:spPr/>
      <dgm:t>
        <a:bodyPr/>
        <a:lstStyle/>
        <a:p>
          <a:pPr algn="l"/>
          <a:endParaRPr lang="ru-RU" sz="1800"/>
        </a:p>
      </dgm:t>
    </dgm:pt>
    <dgm:pt modelId="{1D14FD89-30F9-4160-BB5F-570757139663}" type="sibTrans" cxnId="{A974B963-A5C6-47FB-9ECD-07F4DBAD40CE}">
      <dgm:prSet/>
      <dgm:spPr/>
      <dgm:t>
        <a:bodyPr/>
        <a:lstStyle/>
        <a:p>
          <a:pPr algn="l"/>
          <a:endParaRPr lang="ru-RU" sz="1800"/>
        </a:p>
      </dgm:t>
    </dgm:pt>
    <dgm:pt modelId="{7E4C9A60-5E72-4BC6-B8E9-A24FB7EBD6CC}">
      <dgm:prSet custT="1"/>
      <dgm:spPr/>
      <dgm:t>
        <a:bodyPr/>
        <a:lstStyle/>
        <a:p>
          <a:pPr algn="l" rtl="0"/>
          <a:r>
            <a:rPr lang="ru-RU" sz="1600" dirty="0" smtClean="0"/>
            <a:t>4) обеспечение экономической безопасности страны</a:t>
          </a:r>
          <a:endParaRPr lang="ru-RU" sz="1600" dirty="0"/>
        </a:p>
      </dgm:t>
    </dgm:pt>
    <dgm:pt modelId="{1765DDBC-B6C6-449D-8E3C-4B650B33B3C9}" type="parTrans" cxnId="{60BE5110-D822-4272-A3AB-13995A3EB91C}">
      <dgm:prSet/>
      <dgm:spPr/>
      <dgm:t>
        <a:bodyPr/>
        <a:lstStyle/>
        <a:p>
          <a:pPr algn="l"/>
          <a:endParaRPr lang="ru-RU" sz="1800"/>
        </a:p>
      </dgm:t>
    </dgm:pt>
    <dgm:pt modelId="{DABD6A2B-014E-41F4-A82E-D6BD3459328C}" type="sibTrans" cxnId="{60BE5110-D822-4272-A3AB-13995A3EB91C}">
      <dgm:prSet/>
      <dgm:spPr/>
      <dgm:t>
        <a:bodyPr/>
        <a:lstStyle/>
        <a:p>
          <a:pPr algn="l"/>
          <a:endParaRPr lang="ru-RU" sz="1800"/>
        </a:p>
      </dgm:t>
    </dgm:pt>
    <dgm:pt modelId="{1BA3BC97-81B6-415C-A846-7D4830F0D336}">
      <dgm:prSet custT="1"/>
      <dgm:spPr/>
      <dgm:t>
        <a:bodyPr/>
        <a:lstStyle/>
        <a:p>
          <a:pPr algn="l" rtl="0"/>
          <a:r>
            <a:rPr lang="ru-RU" sz="1600" dirty="0" smtClean="0"/>
            <a:t>5) повышение конкурентоспособности отечественных товаров</a:t>
          </a:r>
          <a:endParaRPr lang="ru-RU" sz="1600" dirty="0"/>
        </a:p>
      </dgm:t>
    </dgm:pt>
    <dgm:pt modelId="{A9B2CD64-3E0B-4EB2-B695-CA872641CC7A}" type="parTrans" cxnId="{FCA67AE8-D1CF-4223-ACF3-B861F2CC4080}">
      <dgm:prSet/>
      <dgm:spPr/>
      <dgm:t>
        <a:bodyPr/>
        <a:lstStyle/>
        <a:p>
          <a:pPr algn="l"/>
          <a:endParaRPr lang="ru-RU" sz="1800"/>
        </a:p>
      </dgm:t>
    </dgm:pt>
    <dgm:pt modelId="{9847C4FF-8AFF-4AF0-92D8-665E7EFBD4D9}" type="sibTrans" cxnId="{FCA67AE8-D1CF-4223-ACF3-B861F2CC4080}">
      <dgm:prSet/>
      <dgm:spPr/>
      <dgm:t>
        <a:bodyPr/>
        <a:lstStyle/>
        <a:p>
          <a:pPr algn="l"/>
          <a:endParaRPr lang="ru-RU" sz="1800"/>
        </a:p>
      </dgm:t>
    </dgm:pt>
    <dgm:pt modelId="{C001B565-481D-49B0-900E-6EB35F77C2F3}">
      <dgm:prSet custT="1"/>
      <dgm:spPr/>
      <dgm:t>
        <a:bodyPr/>
        <a:lstStyle/>
        <a:p>
          <a:pPr algn="l" rtl="0"/>
          <a:r>
            <a:rPr lang="ru-RU" sz="1600" dirty="0" smtClean="0"/>
            <a:t>6) сокращение серого импорта</a:t>
          </a:r>
          <a:endParaRPr lang="ru-RU" sz="1600" dirty="0"/>
        </a:p>
      </dgm:t>
    </dgm:pt>
    <dgm:pt modelId="{BE684125-CFDD-4BF6-99BB-FA7ECAAC88EE}" type="parTrans" cxnId="{DCC49E2E-FC55-4D5B-8903-FA46F2C069BF}">
      <dgm:prSet/>
      <dgm:spPr/>
      <dgm:t>
        <a:bodyPr/>
        <a:lstStyle/>
        <a:p>
          <a:pPr algn="l"/>
          <a:endParaRPr lang="ru-RU" sz="1800"/>
        </a:p>
      </dgm:t>
    </dgm:pt>
    <dgm:pt modelId="{21023AF7-40D7-47D8-827D-8E0E485A38CF}" type="sibTrans" cxnId="{DCC49E2E-FC55-4D5B-8903-FA46F2C069BF}">
      <dgm:prSet/>
      <dgm:spPr/>
      <dgm:t>
        <a:bodyPr/>
        <a:lstStyle/>
        <a:p>
          <a:pPr algn="l"/>
          <a:endParaRPr lang="ru-RU" sz="1800"/>
        </a:p>
      </dgm:t>
    </dgm:pt>
    <dgm:pt modelId="{16C97D56-6A9C-43D0-BAC3-7D75EAF9F8E5}">
      <dgm:prSet custT="1"/>
      <dgm:spPr/>
      <dgm:t>
        <a:bodyPr/>
        <a:lstStyle/>
        <a:p>
          <a:pPr algn="l" rtl="0"/>
          <a:r>
            <a:rPr lang="ru-RU" sz="1600" dirty="0" smtClean="0"/>
            <a:t>1) исполнение международных обязательств</a:t>
          </a:r>
          <a:endParaRPr lang="ru-RU" sz="1600" dirty="0"/>
        </a:p>
      </dgm:t>
    </dgm:pt>
    <dgm:pt modelId="{00886CD3-1155-4625-91B6-C3461AD51E46}" type="sibTrans" cxnId="{26EA5920-017E-4A06-88A3-B66DF89C8044}">
      <dgm:prSet/>
      <dgm:spPr/>
      <dgm:t>
        <a:bodyPr/>
        <a:lstStyle/>
        <a:p>
          <a:pPr algn="l"/>
          <a:endParaRPr lang="ru-RU" sz="1800"/>
        </a:p>
      </dgm:t>
    </dgm:pt>
    <dgm:pt modelId="{4B18F0C9-05D8-488E-BF19-634CD44234DC}" type="parTrans" cxnId="{26EA5920-017E-4A06-88A3-B66DF89C8044}">
      <dgm:prSet/>
      <dgm:spPr/>
      <dgm:t>
        <a:bodyPr/>
        <a:lstStyle/>
        <a:p>
          <a:pPr algn="l"/>
          <a:endParaRPr lang="ru-RU" sz="1800"/>
        </a:p>
      </dgm:t>
    </dgm:pt>
    <dgm:pt modelId="{8B723A01-C12F-46D2-A38F-D43C1884E40F}" type="pres">
      <dgm:prSet presAssocID="{669A8841-2B5E-43D8-B3D3-BBDD5350FA6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67D378-ED94-41B8-B0C1-B5D01F13E008}" type="pres">
      <dgm:prSet presAssocID="{16C97D56-6A9C-43D0-BAC3-7D75EAF9F8E5}" presName="circle1" presStyleLbl="node1" presStyleIdx="0" presStyleCnt="6"/>
      <dgm:spPr/>
      <dgm:t>
        <a:bodyPr/>
        <a:lstStyle/>
        <a:p>
          <a:endParaRPr lang="ru-RU"/>
        </a:p>
      </dgm:t>
    </dgm:pt>
    <dgm:pt modelId="{D83AC00E-EAD4-4FE9-B2AC-6C540680E04F}" type="pres">
      <dgm:prSet presAssocID="{16C97D56-6A9C-43D0-BAC3-7D75EAF9F8E5}" presName="space" presStyleCnt="0"/>
      <dgm:spPr/>
      <dgm:t>
        <a:bodyPr/>
        <a:lstStyle/>
        <a:p>
          <a:endParaRPr lang="ru-RU"/>
        </a:p>
      </dgm:t>
    </dgm:pt>
    <dgm:pt modelId="{3F266866-07D8-4267-AC77-C6B15D11908B}" type="pres">
      <dgm:prSet presAssocID="{16C97D56-6A9C-43D0-BAC3-7D75EAF9F8E5}" presName="rect1" presStyleLbl="alignAcc1" presStyleIdx="0" presStyleCnt="6" custScaleY="100000"/>
      <dgm:spPr/>
      <dgm:t>
        <a:bodyPr/>
        <a:lstStyle/>
        <a:p>
          <a:endParaRPr lang="ru-RU"/>
        </a:p>
      </dgm:t>
    </dgm:pt>
    <dgm:pt modelId="{B1338197-2BF8-4F54-91B1-56D257DC192F}" type="pres">
      <dgm:prSet presAssocID="{6330EC8E-24DE-4A35-9FF0-D590AD1F1F8E}" presName="vertSpace2" presStyleLbl="node1" presStyleIdx="0" presStyleCnt="6"/>
      <dgm:spPr/>
      <dgm:t>
        <a:bodyPr/>
        <a:lstStyle/>
        <a:p>
          <a:endParaRPr lang="ru-RU"/>
        </a:p>
      </dgm:t>
    </dgm:pt>
    <dgm:pt modelId="{CD26339A-9254-4723-A7AB-9128010EB987}" type="pres">
      <dgm:prSet presAssocID="{6330EC8E-24DE-4A35-9FF0-D590AD1F1F8E}" presName="circle2" presStyleLbl="node1" presStyleIdx="1" presStyleCnt="6"/>
      <dgm:spPr/>
      <dgm:t>
        <a:bodyPr/>
        <a:lstStyle/>
        <a:p>
          <a:endParaRPr lang="ru-RU"/>
        </a:p>
      </dgm:t>
    </dgm:pt>
    <dgm:pt modelId="{49D39573-D827-4405-9710-7AE7059DCB7B}" type="pres">
      <dgm:prSet presAssocID="{6330EC8E-24DE-4A35-9FF0-D590AD1F1F8E}" presName="rect2" presStyleLbl="alignAcc1" presStyleIdx="1" presStyleCnt="6"/>
      <dgm:spPr/>
      <dgm:t>
        <a:bodyPr/>
        <a:lstStyle/>
        <a:p>
          <a:endParaRPr lang="ru-RU"/>
        </a:p>
      </dgm:t>
    </dgm:pt>
    <dgm:pt modelId="{51ADB28A-474D-4DAE-AF71-D9EC227F050C}" type="pres">
      <dgm:prSet presAssocID="{A0258A66-26AB-4718-932D-D0326513CDF8}" presName="vertSpace3" presStyleLbl="node1" presStyleIdx="1" presStyleCnt="6"/>
      <dgm:spPr/>
      <dgm:t>
        <a:bodyPr/>
        <a:lstStyle/>
        <a:p>
          <a:endParaRPr lang="ru-RU"/>
        </a:p>
      </dgm:t>
    </dgm:pt>
    <dgm:pt modelId="{FAE851DC-78D7-4895-91CF-96C98F455BA5}" type="pres">
      <dgm:prSet presAssocID="{A0258A66-26AB-4718-932D-D0326513CDF8}" presName="circle3" presStyleLbl="node1" presStyleIdx="2" presStyleCnt="6"/>
      <dgm:spPr/>
      <dgm:t>
        <a:bodyPr/>
        <a:lstStyle/>
        <a:p>
          <a:endParaRPr lang="ru-RU"/>
        </a:p>
      </dgm:t>
    </dgm:pt>
    <dgm:pt modelId="{5C7F4605-F556-415B-B2A6-417FD399416E}" type="pres">
      <dgm:prSet presAssocID="{A0258A66-26AB-4718-932D-D0326513CDF8}" presName="rect3" presStyleLbl="alignAcc1" presStyleIdx="2" presStyleCnt="6" custLinFactNeighborX="472" custLinFactNeighborY="1405"/>
      <dgm:spPr/>
      <dgm:t>
        <a:bodyPr/>
        <a:lstStyle/>
        <a:p>
          <a:endParaRPr lang="ru-RU"/>
        </a:p>
      </dgm:t>
    </dgm:pt>
    <dgm:pt modelId="{2DCFD7BC-0637-4A2F-A5B8-F2863282CBCD}" type="pres">
      <dgm:prSet presAssocID="{7E4C9A60-5E72-4BC6-B8E9-A24FB7EBD6CC}" presName="vertSpace4" presStyleLbl="node1" presStyleIdx="2" presStyleCnt="6"/>
      <dgm:spPr/>
      <dgm:t>
        <a:bodyPr/>
        <a:lstStyle/>
        <a:p>
          <a:endParaRPr lang="ru-RU"/>
        </a:p>
      </dgm:t>
    </dgm:pt>
    <dgm:pt modelId="{2D3A878D-C557-4BF5-A78B-807EC20B5A32}" type="pres">
      <dgm:prSet presAssocID="{7E4C9A60-5E72-4BC6-B8E9-A24FB7EBD6CC}" presName="circle4" presStyleLbl="node1" presStyleIdx="3" presStyleCnt="6"/>
      <dgm:spPr/>
      <dgm:t>
        <a:bodyPr/>
        <a:lstStyle/>
        <a:p>
          <a:endParaRPr lang="ru-RU"/>
        </a:p>
      </dgm:t>
    </dgm:pt>
    <dgm:pt modelId="{2A6BA3FE-4F9D-47FA-ADE8-CF02AA5C2C0B}" type="pres">
      <dgm:prSet presAssocID="{7E4C9A60-5E72-4BC6-B8E9-A24FB7EBD6CC}" presName="rect4" presStyleLbl="alignAcc1" presStyleIdx="3" presStyleCnt="6" custScaleY="83050"/>
      <dgm:spPr/>
      <dgm:t>
        <a:bodyPr/>
        <a:lstStyle/>
        <a:p>
          <a:endParaRPr lang="ru-RU"/>
        </a:p>
      </dgm:t>
    </dgm:pt>
    <dgm:pt modelId="{F412898D-AAAE-4A6A-96F3-16736F00B216}" type="pres">
      <dgm:prSet presAssocID="{1BA3BC97-81B6-415C-A846-7D4830F0D336}" presName="vertSpace5" presStyleLbl="node1" presStyleIdx="3" presStyleCnt="6"/>
      <dgm:spPr/>
      <dgm:t>
        <a:bodyPr/>
        <a:lstStyle/>
        <a:p>
          <a:endParaRPr lang="ru-RU"/>
        </a:p>
      </dgm:t>
    </dgm:pt>
    <dgm:pt modelId="{D5BBB868-B159-46EF-9B7F-4A327F6208B2}" type="pres">
      <dgm:prSet presAssocID="{1BA3BC97-81B6-415C-A846-7D4830F0D336}" presName="circle5" presStyleLbl="node1" presStyleIdx="4" presStyleCnt="6"/>
      <dgm:spPr/>
      <dgm:t>
        <a:bodyPr/>
        <a:lstStyle/>
        <a:p>
          <a:endParaRPr lang="ru-RU"/>
        </a:p>
      </dgm:t>
    </dgm:pt>
    <dgm:pt modelId="{3AE72D9A-827F-443C-B421-9231348C21E9}" type="pres">
      <dgm:prSet presAssocID="{1BA3BC97-81B6-415C-A846-7D4830F0D336}" presName="rect5" presStyleLbl="alignAcc1" presStyleIdx="4" presStyleCnt="6" custScaleX="100000" custLinFactNeighborX="465" custLinFactNeighborY="679"/>
      <dgm:spPr/>
      <dgm:t>
        <a:bodyPr/>
        <a:lstStyle/>
        <a:p>
          <a:endParaRPr lang="ru-RU"/>
        </a:p>
      </dgm:t>
    </dgm:pt>
    <dgm:pt modelId="{5AC41525-88DC-460F-B4C8-2DF76013C605}" type="pres">
      <dgm:prSet presAssocID="{C001B565-481D-49B0-900E-6EB35F77C2F3}" presName="vertSpace6" presStyleLbl="node1" presStyleIdx="4" presStyleCnt="6"/>
      <dgm:spPr/>
      <dgm:t>
        <a:bodyPr/>
        <a:lstStyle/>
        <a:p>
          <a:endParaRPr lang="ru-RU"/>
        </a:p>
      </dgm:t>
    </dgm:pt>
    <dgm:pt modelId="{780579D7-7BD1-46C3-8F0B-8BD5ED5BED60}" type="pres">
      <dgm:prSet presAssocID="{C001B565-481D-49B0-900E-6EB35F77C2F3}" presName="circle6" presStyleLbl="node1" presStyleIdx="5" presStyleCnt="6"/>
      <dgm:spPr/>
      <dgm:t>
        <a:bodyPr/>
        <a:lstStyle/>
        <a:p>
          <a:endParaRPr lang="ru-RU"/>
        </a:p>
      </dgm:t>
    </dgm:pt>
    <dgm:pt modelId="{1D80B296-B759-48D6-BD78-25D11FD8C113}" type="pres">
      <dgm:prSet presAssocID="{C001B565-481D-49B0-900E-6EB35F77C2F3}" presName="rect6" presStyleLbl="alignAcc1" presStyleIdx="5" presStyleCnt="6" custScaleX="100000" custScaleY="41596" custLinFactNeighborX="1584" custLinFactNeighborY="-10976"/>
      <dgm:spPr/>
      <dgm:t>
        <a:bodyPr/>
        <a:lstStyle/>
        <a:p>
          <a:endParaRPr lang="ru-RU"/>
        </a:p>
      </dgm:t>
    </dgm:pt>
    <dgm:pt modelId="{7AAD5F0F-6133-46E6-8789-1E165ECD90CC}" type="pres">
      <dgm:prSet presAssocID="{16C97D56-6A9C-43D0-BAC3-7D75EAF9F8E5}" presName="rect1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61D99-F99E-45EB-8156-30F507AA631B}" type="pres">
      <dgm:prSet presAssocID="{6330EC8E-24DE-4A35-9FF0-D590AD1F1F8E}" presName="rect2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F1A354-F218-42E6-9CB0-209ACD891E7C}" type="pres">
      <dgm:prSet presAssocID="{A0258A66-26AB-4718-932D-D0326513CDF8}" presName="rect3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EA328-FF50-4DA1-B61F-D614E955EF89}" type="pres">
      <dgm:prSet presAssocID="{7E4C9A60-5E72-4BC6-B8E9-A24FB7EBD6CC}" presName="rect4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2AE721-2468-4222-BF69-A7C5F35A66E5}" type="pres">
      <dgm:prSet presAssocID="{1BA3BC97-81B6-415C-A846-7D4830F0D336}" presName="rect5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5EE9BA-B392-4B60-A84E-7773CF19E4D7}" type="pres">
      <dgm:prSet presAssocID="{C001B565-481D-49B0-900E-6EB35F77C2F3}" presName="rect6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A67AE8-D1CF-4223-ACF3-B861F2CC4080}" srcId="{669A8841-2B5E-43D8-B3D3-BBDD5350FA62}" destId="{1BA3BC97-81B6-415C-A846-7D4830F0D336}" srcOrd="4" destOrd="0" parTransId="{A9B2CD64-3E0B-4EB2-B695-CA872641CC7A}" sibTransId="{9847C4FF-8AFF-4AF0-92D8-665E7EFBD4D9}"/>
    <dgm:cxn modelId="{027E0D61-976F-4A1A-9607-FCF7E41C5479}" type="presOf" srcId="{16C97D56-6A9C-43D0-BAC3-7D75EAF9F8E5}" destId="{3F266866-07D8-4267-AC77-C6B15D11908B}" srcOrd="0" destOrd="0" presId="urn:microsoft.com/office/officeart/2005/8/layout/target3"/>
    <dgm:cxn modelId="{5C29DC4E-32C4-4D7B-BF0B-837CD57DC9EA}" type="presOf" srcId="{C001B565-481D-49B0-900E-6EB35F77C2F3}" destId="{1D80B296-B759-48D6-BD78-25D11FD8C113}" srcOrd="0" destOrd="0" presId="urn:microsoft.com/office/officeart/2005/8/layout/target3"/>
    <dgm:cxn modelId="{26EA5920-017E-4A06-88A3-B66DF89C8044}" srcId="{669A8841-2B5E-43D8-B3D3-BBDD5350FA62}" destId="{16C97D56-6A9C-43D0-BAC3-7D75EAF9F8E5}" srcOrd="0" destOrd="0" parTransId="{4B18F0C9-05D8-488E-BF19-634CD44234DC}" sibTransId="{00886CD3-1155-4625-91B6-C3461AD51E46}"/>
    <dgm:cxn modelId="{34F92805-961D-4058-9ABF-2E2B624705CC}" type="presOf" srcId="{C001B565-481D-49B0-900E-6EB35F77C2F3}" destId="{085EE9BA-B392-4B60-A84E-7773CF19E4D7}" srcOrd="1" destOrd="0" presId="urn:microsoft.com/office/officeart/2005/8/layout/target3"/>
    <dgm:cxn modelId="{54B3F609-3826-47F5-8BE6-23EE54473907}" type="presOf" srcId="{669A8841-2B5E-43D8-B3D3-BBDD5350FA62}" destId="{8B723A01-C12F-46D2-A38F-D43C1884E40F}" srcOrd="0" destOrd="0" presId="urn:microsoft.com/office/officeart/2005/8/layout/target3"/>
    <dgm:cxn modelId="{9A21A200-1953-481A-B88F-C22F9CF449C9}" type="presOf" srcId="{7E4C9A60-5E72-4BC6-B8E9-A24FB7EBD6CC}" destId="{2A6BA3FE-4F9D-47FA-ADE8-CF02AA5C2C0B}" srcOrd="0" destOrd="0" presId="urn:microsoft.com/office/officeart/2005/8/layout/target3"/>
    <dgm:cxn modelId="{DCC49E2E-FC55-4D5B-8903-FA46F2C069BF}" srcId="{669A8841-2B5E-43D8-B3D3-BBDD5350FA62}" destId="{C001B565-481D-49B0-900E-6EB35F77C2F3}" srcOrd="5" destOrd="0" parTransId="{BE684125-CFDD-4BF6-99BB-FA7ECAAC88EE}" sibTransId="{21023AF7-40D7-47D8-827D-8E0E485A38CF}"/>
    <dgm:cxn modelId="{A974B963-A5C6-47FB-9ECD-07F4DBAD40CE}" srcId="{669A8841-2B5E-43D8-B3D3-BBDD5350FA62}" destId="{A0258A66-26AB-4718-932D-D0326513CDF8}" srcOrd="2" destOrd="0" parTransId="{17EF3F17-AFFC-4316-A5DE-757B613DED36}" sibTransId="{1D14FD89-30F9-4160-BB5F-570757139663}"/>
    <dgm:cxn modelId="{02182138-2B89-4DC8-8787-33DAFC2C889E}" type="presOf" srcId="{A0258A66-26AB-4718-932D-D0326513CDF8}" destId="{34F1A354-F218-42E6-9CB0-209ACD891E7C}" srcOrd="1" destOrd="0" presId="urn:microsoft.com/office/officeart/2005/8/layout/target3"/>
    <dgm:cxn modelId="{481FD3FD-1555-4CCE-AE28-7272D4FF4A17}" type="presOf" srcId="{7E4C9A60-5E72-4BC6-B8E9-A24FB7EBD6CC}" destId="{767EA328-FF50-4DA1-B61F-D614E955EF89}" srcOrd="1" destOrd="0" presId="urn:microsoft.com/office/officeart/2005/8/layout/target3"/>
    <dgm:cxn modelId="{2125735E-E77F-4D4C-8FB3-8A3E21C890B6}" type="presOf" srcId="{1BA3BC97-81B6-415C-A846-7D4830F0D336}" destId="{3AE72D9A-827F-443C-B421-9231348C21E9}" srcOrd="0" destOrd="0" presId="urn:microsoft.com/office/officeart/2005/8/layout/target3"/>
    <dgm:cxn modelId="{E3F3EB6E-7F60-44B1-BDA4-19BBFC934DB6}" type="presOf" srcId="{A0258A66-26AB-4718-932D-D0326513CDF8}" destId="{5C7F4605-F556-415B-B2A6-417FD399416E}" srcOrd="0" destOrd="0" presId="urn:microsoft.com/office/officeart/2005/8/layout/target3"/>
    <dgm:cxn modelId="{845C7C7E-D118-4CDE-91AC-2232A6032248}" srcId="{669A8841-2B5E-43D8-B3D3-BBDD5350FA62}" destId="{6330EC8E-24DE-4A35-9FF0-D590AD1F1F8E}" srcOrd="1" destOrd="0" parTransId="{9771ABB1-9133-4D79-99A7-A8C3784F49D7}" sibTransId="{D665EBBB-EDF5-4361-93E8-A50E4E15B4C9}"/>
    <dgm:cxn modelId="{A5C90F60-C9A1-422A-A255-DB74C243193C}" type="presOf" srcId="{1BA3BC97-81B6-415C-A846-7D4830F0D336}" destId="{E62AE721-2468-4222-BF69-A7C5F35A66E5}" srcOrd="1" destOrd="0" presId="urn:microsoft.com/office/officeart/2005/8/layout/target3"/>
    <dgm:cxn modelId="{60BE5110-D822-4272-A3AB-13995A3EB91C}" srcId="{669A8841-2B5E-43D8-B3D3-BBDD5350FA62}" destId="{7E4C9A60-5E72-4BC6-B8E9-A24FB7EBD6CC}" srcOrd="3" destOrd="0" parTransId="{1765DDBC-B6C6-449D-8E3C-4B650B33B3C9}" sibTransId="{DABD6A2B-014E-41F4-A82E-D6BD3459328C}"/>
    <dgm:cxn modelId="{DA58D92C-750F-4012-90CF-1AFFAA40687D}" type="presOf" srcId="{6330EC8E-24DE-4A35-9FF0-D590AD1F1F8E}" destId="{E0061D99-F99E-45EB-8156-30F507AA631B}" srcOrd="1" destOrd="0" presId="urn:microsoft.com/office/officeart/2005/8/layout/target3"/>
    <dgm:cxn modelId="{5A170DB1-6C7A-43A3-AE2B-E797EA9A4920}" type="presOf" srcId="{16C97D56-6A9C-43D0-BAC3-7D75EAF9F8E5}" destId="{7AAD5F0F-6133-46E6-8789-1E165ECD90CC}" srcOrd="1" destOrd="0" presId="urn:microsoft.com/office/officeart/2005/8/layout/target3"/>
    <dgm:cxn modelId="{D0A362C8-6017-4C77-BCE4-5CBEB5AAE04C}" type="presOf" srcId="{6330EC8E-24DE-4A35-9FF0-D590AD1F1F8E}" destId="{49D39573-D827-4405-9710-7AE7059DCB7B}" srcOrd="0" destOrd="0" presId="urn:microsoft.com/office/officeart/2005/8/layout/target3"/>
    <dgm:cxn modelId="{87374053-7270-4DAD-A2E4-9946EB5502DC}" type="presParOf" srcId="{8B723A01-C12F-46D2-A38F-D43C1884E40F}" destId="{7D67D378-ED94-41B8-B0C1-B5D01F13E008}" srcOrd="0" destOrd="0" presId="urn:microsoft.com/office/officeart/2005/8/layout/target3"/>
    <dgm:cxn modelId="{9A17DE36-F1FF-45C0-89B7-E488F44FEBF7}" type="presParOf" srcId="{8B723A01-C12F-46D2-A38F-D43C1884E40F}" destId="{D83AC00E-EAD4-4FE9-B2AC-6C540680E04F}" srcOrd="1" destOrd="0" presId="urn:microsoft.com/office/officeart/2005/8/layout/target3"/>
    <dgm:cxn modelId="{B1F944ED-A9D1-4A2F-BBBD-C26543C6AF3B}" type="presParOf" srcId="{8B723A01-C12F-46D2-A38F-D43C1884E40F}" destId="{3F266866-07D8-4267-AC77-C6B15D11908B}" srcOrd="2" destOrd="0" presId="urn:microsoft.com/office/officeart/2005/8/layout/target3"/>
    <dgm:cxn modelId="{234664CA-A056-4079-BF9F-A400E3435F16}" type="presParOf" srcId="{8B723A01-C12F-46D2-A38F-D43C1884E40F}" destId="{B1338197-2BF8-4F54-91B1-56D257DC192F}" srcOrd="3" destOrd="0" presId="urn:microsoft.com/office/officeart/2005/8/layout/target3"/>
    <dgm:cxn modelId="{158746AC-E395-4855-86B8-0BC491989BCE}" type="presParOf" srcId="{8B723A01-C12F-46D2-A38F-D43C1884E40F}" destId="{CD26339A-9254-4723-A7AB-9128010EB987}" srcOrd="4" destOrd="0" presId="urn:microsoft.com/office/officeart/2005/8/layout/target3"/>
    <dgm:cxn modelId="{A26E8087-CA85-492B-BF7A-CCEE777372EA}" type="presParOf" srcId="{8B723A01-C12F-46D2-A38F-D43C1884E40F}" destId="{49D39573-D827-4405-9710-7AE7059DCB7B}" srcOrd="5" destOrd="0" presId="urn:microsoft.com/office/officeart/2005/8/layout/target3"/>
    <dgm:cxn modelId="{122E2563-B79A-4399-A27B-F853F38FFC7D}" type="presParOf" srcId="{8B723A01-C12F-46D2-A38F-D43C1884E40F}" destId="{51ADB28A-474D-4DAE-AF71-D9EC227F050C}" srcOrd="6" destOrd="0" presId="urn:microsoft.com/office/officeart/2005/8/layout/target3"/>
    <dgm:cxn modelId="{E56D966B-C59B-4391-976F-7800033A5387}" type="presParOf" srcId="{8B723A01-C12F-46D2-A38F-D43C1884E40F}" destId="{FAE851DC-78D7-4895-91CF-96C98F455BA5}" srcOrd="7" destOrd="0" presId="urn:microsoft.com/office/officeart/2005/8/layout/target3"/>
    <dgm:cxn modelId="{829CA582-B00C-431A-8B2D-7300E8DED342}" type="presParOf" srcId="{8B723A01-C12F-46D2-A38F-D43C1884E40F}" destId="{5C7F4605-F556-415B-B2A6-417FD399416E}" srcOrd="8" destOrd="0" presId="urn:microsoft.com/office/officeart/2005/8/layout/target3"/>
    <dgm:cxn modelId="{6EFF552D-AA81-4830-A560-F18BA7B62BAF}" type="presParOf" srcId="{8B723A01-C12F-46D2-A38F-D43C1884E40F}" destId="{2DCFD7BC-0637-4A2F-A5B8-F2863282CBCD}" srcOrd="9" destOrd="0" presId="urn:microsoft.com/office/officeart/2005/8/layout/target3"/>
    <dgm:cxn modelId="{A73D9DCF-2652-40FF-889F-4A978106BD8D}" type="presParOf" srcId="{8B723A01-C12F-46D2-A38F-D43C1884E40F}" destId="{2D3A878D-C557-4BF5-A78B-807EC20B5A32}" srcOrd="10" destOrd="0" presId="urn:microsoft.com/office/officeart/2005/8/layout/target3"/>
    <dgm:cxn modelId="{41B8FFB7-5087-4843-97CD-724BB8DE5B11}" type="presParOf" srcId="{8B723A01-C12F-46D2-A38F-D43C1884E40F}" destId="{2A6BA3FE-4F9D-47FA-ADE8-CF02AA5C2C0B}" srcOrd="11" destOrd="0" presId="urn:microsoft.com/office/officeart/2005/8/layout/target3"/>
    <dgm:cxn modelId="{16FCF6FB-60AB-447F-8937-A85EACC9D61D}" type="presParOf" srcId="{8B723A01-C12F-46D2-A38F-D43C1884E40F}" destId="{F412898D-AAAE-4A6A-96F3-16736F00B216}" srcOrd="12" destOrd="0" presId="urn:microsoft.com/office/officeart/2005/8/layout/target3"/>
    <dgm:cxn modelId="{5C992097-7A78-4EBC-B3E5-0E0D97EC2803}" type="presParOf" srcId="{8B723A01-C12F-46D2-A38F-D43C1884E40F}" destId="{D5BBB868-B159-46EF-9B7F-4A327F6208B2}" srcOrd="13" destOrd="0" presId="urn:microsoft.com/office/officeart/2005/8/layout/target3"/>
    <dgm:cxn modelId="{96CB6881-2ACA-426F-B3B7-59B297F83B24}" type="presParOf" srcId="{8B723A01-C12F-46D2-A38F-D43C1884E40F}" destId="{3AE72D9A-827F-443C-B421-9231348C21E9}" srcOrd="14" destOrd="0" presId="urn:microsoft.com/office/officeart/2005/8/layout/target3"/>
    <dgm:cxn modelId="{1383494C-58A8-4505-90BA-B0AAFD6F848E}" type="presParOf" srcId="{8B723A01-C12F-46D2-A38F-D43C1884E40F}" destId="{5AC41525-88DC-460F-B4C8-2DF76013C605}" srcOrd="15" destOrd="0" presId="urn:microsoft.com/office/officeart/2005/8/layout/target3"/>
    <dgm:cxn modelId="{862D93B7-31F9-4FA6-9C3C-2661B51E58AA}" type="presParOf" srcId="{8B723A01-C12F-46D2-A38F-D43C1884E40F}" destId="{780579D7-7BD1-46C3-8F0B-8BD5ED5BED60}" srcOrd="16" destOrd="0" presId="urn:microsoft.com/office/officeart/2005/8/layout/target3"/>
    <dgm:cxn modelId="{24909414-1F87-44DA-9A5E-2E61371266A6}" type="presParOf" srcId="{8B723A01-C12F-46D2-A38F-D43C1884E40F}" destId="{1D80B296-B759-48D6-BD78-25D11FD8C113}" srcOrd="17" destOrd="0" presId="urn:microsoft.com/office/officeart/2005/8/layout/target3"/>
    <dgm:cxn modelId="{89FB96DF-FC91-478A-A69B-03EFDFC8C40D}" type="presParOf" srcId="{8B723A01-C12F-46D2-A38F-D43C1884E40F}" destId="{7AAD5F0F-6133-46E6-8789-1E165ECD90CC}" srcOrd="18" destOrd="0" presId="urn:microsoft.com/office/officeart/2005/8/layout/target3"/>
    <dgm:cxn modelId="{2FAD41A2-4726-429F-96EB-212FD6074A70}" type="presParOf" srcId="{8B723A01-C12F-46D2-A38F-D43C1884E40F}" destId="{E0061D99-F99E-45EB-8156-30F507AA631B}" srcOrd="19" destOrd="0" presId="urn:microsoft.com/office/officeart/2005/8/layout/target3"/>
    <dgm:cxn modelId="{4C873F90-CEF5-4AE0-AEFA-31B327190C1B}" type="presParOf" srcId="{8B723A01-C12F-46D2-A38F-D43C1884E40F}" destId="{34F1A354-F218-42E6-9CB0-209ACD891E7C}" srcOrd="20" destOrd="0" presId="urn:microsoft.com/office/officeart/2005/8/layout/target3"/>
    <dgm:cxn modelId="{16BD370A-3679-4C42-889C-FCECD61E66BF}" type="presParOf" srcId="{8B723A01-C12F-46D2-A38F-D43C1884E40F}" destId="{767EA328-FF50-4DA1-B61F-D614E955EF89}" srcOrd="21" destOrd="0" presId="urn:microsoft.com/office/officeart/2005/8/layout/target3"/>
    <dgm:cxn modelId="{FB53EAB8-DB0A-4F9D-A6B8-7658A884FF6D}" type="presParOf" srcId="{8B723A01-C12F-46D2-A38F-D43C1884E40F}" destId="{E62AE721-2468-4222-BF69-A7C5F35A66E5}" srcOrd="22" destOrd="0" presId="urn:microsoft.com/office/officeart/2005/8/layout/target3"/>
    <dgm:cxn modelId="{D02D0A28-29B9-4FAF-9586-FBE48CC327FE}" type="presParOf" srcId="{8B723A01-C12F-46D2-A38F-D43C1884E40F}" destId="{085EE9BA-B392-4B60-A84E-7773CF19E4D7}" srcOrd="2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4C320A-4850-4762-B681-6D354533DBEF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endParaRPr lang="ru-RU"/>
        </a:p>
      </dgm:t>
    </dgm:pt>
    <dgm:pt modelId="{69FB5F61-EDE1-4209-92A1-072BCE245AFE}">
      <dgm:prSet phldrT="[Текст]" custT="1"/>
      <dgm:spPr/>
      <dgm:t>
        <a:bodyPr/>
        <a:lstStyle/>
        <a:p>
          <a:pPr algn="l"/>
          <a:r>
            <a:rPr lang="ru-RU" sz="1600" b="1" dirty="0" smtClean="0">
              <a:solidFill>
                <a:schemeClr val="bg1"/>
              </a:solidFill>
            </a:rPr>
            <a:t>уведомления о перемещении товаров, подлежащих прослеживаемости, из РФ в государство - член ЕАЭС</a:t>
          </a:r>
          <a:endParaRPr lang="ru-RU" sz="1600" b="1" dirty="0">
            <a:solidFill>
              <a:schemeClr val="bg1"/>
            </a:solidFill>
          </a:endParaRPr>
        </a:p>
      </dgm:t>
    </dgm:pt>
    <dgm:pt modelId="{85A6E5D4-306B-45EA-875E-B5CC8676CF49}" type="parTrans" cxnId="{2831B8E2-95EF-4753-8871-2C42F6AAC9C5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67DBCB37-31F0-4DC2-85EB-EFC7C3923320}" type="sibTrans" cxnId="{2831B8E2-95EF-4753-8871-2C42F6AAC9C5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40EB1BD9-B979-4CD9-8126-2898FABEB037}">
      <dgm:prSet phldrT="[Текст]" custT="1"/>
      <dgm:spPr/>
      <dgm:t>
        <a:bodyPr/>
        <a:lstStyle/>
        <a:p>
          <a:pPr algn="l"/>
          <a:r>
            <a:rPr lang="ru-RU" sz="1600" b="1" dirty="0" smtClean="0">
              <a:solidFill>
                <a:schemeClr val="bg1"/>
              </a:solidFill>
            </a:rPr>
            <a:t>уведомления о ввозе товаров, подлежащих прослеживаемости, из государства - члена ЕАЭС в РФ</a:t>
          </a:r>
          <a:endParaRPr lang="ru-RU" sz="1600" b="1" dirty="0">
            <a:solidFill>
              <a:schemeClr val="bg1"/>
            </a:solidFill>
          </a:endParaRPr>
        </a:p>
      </dgm:t>
    </dgm:pt>
    <dgm:pt modelId="{47B8B194-906A-445E-9F74-F195F00F97D2}" type="parTrans" cxnId="{5FA63F4E-A4B6-43E4-9C36-0A1208A270D0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DEC69027-2C98-4A8B-9A14-C4B980515EAD}" type="sibTrans" cxnId="{5FA63F4E-A4B6-43E4-9C36-0A1208A270D0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59DA6AB6-0DCB-4326-B480-00B5A07DB0A0}">
      <dgm:prSet phldrT="[Текст]" custT="1"/>
      <dgm:spPr/>
      <dgm:t>
        <a:bodyPr/>
        <a:lstStyle/>
        <a:p>
          <a:pPr algn="l"/>
          <a:r>
            <a:rPr lang="ru-RU" sz="1600" b="1" dirty="0" smtClean="0">
              <a:solidFill>
                <a:schemeClr val="bg1"/>
              </a:solidFill>
            </a:rPr>
            <a:t>уведомления об имеющихся остатках товаров, подлежащих </a:t>
          </a:r>
          <a:r>
            <a:rPr lang="ru-RU" sz="1600" b="1" dirty="0" err="1" smtClean="0">
              <a:solidFill>
                <a:schemeClr val="bg1"/>
              </a:solidFill>
            </a:rPr>
            <a:t>прослеживаемости</a:t>
          </a:r>
          <a:endParaRPr lang="ru-RU" sz="1600" b="1" dirty="0">
            <a:solidFill>
              <a:schemeClr val="bg1"/>
            </a:solidFill>
          </a:endParaRPr>
        </a:p>
      </dgm:t>
    </dgm:pt>
    <dgm:pt modelId="{4670DC60-AB2D-4F5D-9491-81A603A68393}" type="parTrans" cxnId="{C7A556CA-FE5B-4A6A-817B-20D7FCB9CB85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06FCED6A-DB8B-4CAA-8F37-A1AF74AE4376}" type="sibTrans" cxnId="{C7A556CA-FE5B-4A6A-817B-20D7FCB9CB85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E246639D-768B-4428-8D5E-FEB03043A949}">
      <dgm:prSet custT="1"/>
      <dgm:spPr/>
      <dgm:t>
        <a:bodyPr/>
        <a:lstStyle/>
        <a:p>
          <a:pPr algn="l"/>
          <a:r>
            <a:rPr lang="ru-RU" sz="1600" b="1" dirty="0" smtClean="0">
              <a:solidFill>
                <a:schemeClr val="bg1"/>
              </a:solidFill>
            </a:rPr>
            <a:t>отчеты об операциях с товарами, подлежащими </a:t>
          </a:r>
          <a:r>
            <a:rPr lang="ru-RU" sz="1600" b="1" dirty="0" err="1" smtClean="0">
              <a:solidFill>
                <a:schemeClr val="bg1"/>
              </a:solidFill>
            </a:rPr>
            <a:t>прослеживаемости</a:t>
          </a:r>
          <a:endParaRPr lang="ru-RU" sz="1600" b="1" dirty="0">
            <a:solidFill>
              <a:schemeClr val="bg1"/>
            </a:solidFill>
          </a:endParaRPr>
        </a:p>
      </dgm:t>
    </dgm:pt>
    <dgm:pt modelId="{D3B19C95-57EF-474B-92FF-92BE47AC7DD1}" type="parTrans" cxnId="{1871BB85-5F90-438D-B4FA-7222675E6A14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96B06644-525E-4F56-9D5D-176DD2CC1CAF}" type="sibTrans" cxnId="{1871BB85-5F90-438D-B4FA-7222675E6A14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60FEDA99-6F96-4525-8716-9D878FB84A53}">
      <dgm:prSet custT="1"/>
      <dgm:spPr/>
      <dgm:t>
        <a:bodyPr/>
        <a:lstStyle/>
        <a:p>
          <a:pPr algn="l"/>
          <a:r>
            <a:rPr lang="ru-RU" sz="1600" b="1" dirty="0" smtClean="0">
              <a:solidFill>
                <a:schemeClr val="bg1"/>
              </a:solidFill>
            </a:rPr>
            <a:t>декларации по НДС</a:t>
          </a:r>
          <a:endParaRPr lang="ru-RU" sz="1600" b="1" dirty="0">
            <a:solidFill>
              <a:schemeClr val="bg1"/>
            </a:solidFill>
          </a:endParaRPr>
        </a:p>
      </dgm:t>
    </dgm:pt>
    <dgm:pt modelId="{153049A1-A71D-4366-86A4-708EB04A0678}" type="parTrans" cxnId="{3F46BCC9-273F-4E1B-A05A-1D53A1865DFD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84F1434B-533D-421A-8D93-63C90AAAFD1D}" type="sibTrans" cxnId="{3F46BCC9-273F-4E1B-A05A-1D53A1865DFD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71F47A57-16AC-4AE4-A8F2-AC2E2A9894B5}" type="pres">
      <dgm:prSet presAssocID="{624C320A-4850-4762-B681-6D354533DBE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7BF486-1BD7-4905-9648-78F25C5A03EB}" type="pres">
      <dgm:prSet presAssocID="{69FB5F61-EDE1-4209-92A1-072BCE245AFE}" presName="node" presStyleLbl="node1" presStyleIdx="0" presStyleCnt="5" custScaleX="112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31DB1-488D-4E6D-82E7-4AA0EC736582}" type="pres">
      <dgm:prSet presAssocID="{67DBCB37-31F0-4DC2-85EB-EFC7C3923320}" presName="sibTrans" presStyleCnt="0"/>
      <dgm:spPr/>
    </dgm:pt>
    <dgm:pt modelId="{4EF6AB42-05FA-42C7-A791-4602E3EF0302}" type="pres">
      <dgm:prSet presAssocID="{40EB1BD9-B979-4CD9-8126-2898FABEB037}" presName="node" presStyleLbl="node1" presStyleIdx="1" presStyleCnt="5" custScaleX="10710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08E30E-4428-4D2E-AD1A-6A96AA073841}" type="pres">
      <dgm:prSet presAssocID="{DEC69027-2C98-4A8B-9A14-C4B980515EAD}" presName="sibTrans" presStyleCnt="0"/>
      <dgm:spPr/>
    </dgm:pt>
    <dgm:pt modelId="{46239202-F29F-4D60-B708-383E71C04EF7}" type="pres">
      <dgm:prSet presAssocID="{59DA6AB6-0DCB-4326-B480-00B5A07DB0A0}" presName="node" presStyleLbl="node1" presStyleIdx="2" presStyleCnt="5" custScaleX="103379" custScaleY="98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91A41B-6BAA-40D7-95A2-781DDDE82A1F}" type="pres">
      <dgm:prSet presAssocID="{06FCED6A-DB8B-4CAA-8F37-A1AF74AE4376}" presName="sibTrans" presStyleCnt="0"/>
      <dgm:spPr/>
    </dgm:pt>
    <dgm:pt modelId="{30B46EF2-8A92-4D00-B9E9-20E0288DF2A0}" type="pres">
      <dgm:prSet presAssocID="{E246639D-768B-4428-8D5E-FEB03043A949}" presName="node" presStyleLbl="node1" presStyleIdx="3" presStyleCnt="5" custScaleX="10006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970B9-2BD1-4360-B1D5-3FF3F2515B33}" type="pres">
      <dgm:prSet presAssocID="{96B06644-525E-4F56-9D5D-176DD2CC1CAF}" presName="sibTrans" presStyleCnt="0"/>
      <dgm:spPr/>
    </dgm:pt>
    <dgm:pt modelId="{A5055551-5ED2-4477-B80F-3C7C7453FDE9}" type="pres">
      <dgm:prSet presAssocID="{60FEDA99-6F96-4525-8716-9D878FB84A53}" presName="node" presStyleLbl="node1" presStyleIdx="4" presStyleCnt="5" custScaleX="95514" custScaleY="78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1552B9-DA12-42D5-A051-47BB5C2ADDFD}" type="presOf" srcId="{69FB5F61-EDE1-4209-92A1-072BCE245AFE}" destId="{4B7BF486-1BD7-4905-9648-78F25C5A03EB}" srcOrd="0" destOrd="0" presId="urn:microsoft.com/office/officeart/2005/8/layout/hList6"/>
    <dgm:cxn modelId="{C7A556CA-FE5B-4A6A-817B-20D7FCB9CB85}" srcId="{624C320A-4850-4762-B681-6D354533DBEF}" destId="{59DA6AB6-0DCB-4326-B480-00B5A07DB0A0}" srcOrd="2" destOrd="0" parTransId="{4670DC60-AB2D-4F5D-9491-81A603A68393}" sibTransId="{06FCED6A-DB8B-4CAA-8F37-A1AF74AE4376}"/>
    <dgm:cxn modelId="{29190E2D-28F1-4420-9425-D2315ECD8402}" type="presOf" srcId="{60FEDA99-6F96-4525-8716-9D878FB84A53}" destId="{A5055551-5ED2-4477-B80F-3C7C7453FDE9}" srcOrd="0" destOrd="0" presId="urn:microsoft.com/office/officeart/2005/8/layout/hList6"/>
    <dgm:cxn modelId="{009EBC13-1056-4D1B-825A-C8E5B627E6E6}" type="presOf" srcId="{59DA6AB6-0DCB-4326-B480-00B5A07DB0A0}" destId="{46239202-F29F-4D60-B708-383E71C04EF7}" srcOrd="0" destOrd="0" presId="urn:microsoft.com/office/officeart/2005/8/layout/hList6"/>
    <dgm:cxn modelId="{1871BB85-5F90-438D-B4FA-7222675E6A14}" srcId="{624C320A-4850-4762-B681-6D354533DBEF}" destId="{E246639D-768B-4428-8D5E-FEB03043A949}" srcOrd="3" destOrd="0" parTransId="{D3B19C95-57EF-474B-92FF-92BE47AC7DD1}" sibTransId="{96B06644-525E-4F56-9D5D-176DD2CC1CAF}"/>
    <dgm:cxn modelId="{7432D08A-C75F-4189-931C-715F8CD4C020}" type="presOf" srcId="{E246639D-768B-4428-8D5E-FEB03043A949}" destId="{30B46EF2-8A92-4D00-B9E9-20E0288DF2A0}" srcOrd="0" destOrd="0" presId="urn:microsoft.com/office/officeart/2005/8/layout/hList6"/>
    <dgm:cxn modelId="{5FA63F4E-A4B6-43E4-9C36-0A1208A270D0}" srcId="{624C320A-4850-4762-B681-6D354533DBEF}" destId="{40EB1BD9-B979-4CD9-8126-2898FABEB037}" srcOrd="1" destOrd="0" parTransId="{47B8B194-906A-445E-9F74-F195F00F97D2}" sibTransId="{DEC69027-2C98-4A8B-9A14-C4B980515EAD}"/>
    <dgm:cxn modelId="{3F46BCC9-273F-4E1B-A05A-1D53A1865DFD}" srcId="{624C320A-4850-4762-B681-6D354533DBEF}" destId="{60FEDA99-6F96-4525-8716-9D878FB84A53}" srcOrd="4" destOrd="0" parTransId="{153049A1-A71D-4366-86A4-708EB04A0678}" sibTransId="{84F1434B-533D-421A-8D93-63C90AAAFD1D}"/>
    <dgm:cxn modelId="{2831B8E2-95EF-4753-8871-2C42F6AAC9C5}" srcId="{624C320A-4850-4762-B681-6D354533DBEF}" destId="{69FB5F61-EDE1-4209-92A1-072BCE245AFE}" srcOrd="0" destOrd="0" parTransId="{85A6E5D4-306B-45EA-875E-B5CC8676CF49}" sibTransId="{67DBCB37-31F0-4DC2-85EB-EFC7C3923320}"/>
    <dgm:cxn modelId="{64F362C0-B434-4535-95F3-B54DD1A23223}" type="presOf" srcId="{40EB1BD9-B979-4CD9-8126-2898FABEB037}" destId="{4EF6AB42-05FA-42C7-A791-4602E3EF0302}" srcOrd="0" destOrd="0" presId="urn:microsoft.com/office/officeart/2005/8/layout/hList6"/>
    <dgm:cxn modelId="{776662DE-259C-42EA-9A46-402FF8BAACC5}" type="presOf" srcId="{624C320A-4850-4762-B681-6D354533DBEF}" destId="{71F47A57-16AC-4AE4-A8F2-AC2E2A9894B5}" srcOrd="0" destOrd="0" presId="urn:microsoft.com/office/officeart/2005/8/layout/hList6"/>
    <dgm:cxn modelId="{EACFC0E3-38FB-4B5A-A7B9-DB82A80174D4}" type="presParOf" srcId="{71F47A57-16AC-4AE4-A8F2-AC2E2A9894B5}" destId="{4B7BF486-1BD7-4905-9648-78F25C5A03EB}" srcOrd="0" destOrd="0" presId="urn:microsoft.com/office/officeart/2005/8/layout/hList6"/>
    <dgm:cxn modelId="{93DC3FFF-A78F-45AB-8273-22DA7C3F98D8}" type="presParOf" srcId="{71F47A57-16AC-4AE4-A8F2-AC2E2A9894B5}" destId="{93F31DB1-488D-4E6D-82E7-4AA0EC736582}" srcOrd="1" destOrd="0" presId="urn:microsoft.com/office/officeart/2005/8/layout/hList6"/>
    <dgm:cxn modelId="{2EDDCD44-C7BA-44A8-AF99-0F378BB7E22C}" type="presParOf" srcId="{71F47A57-16AC-4AE4-A8F2-AC2E2A9894B5}" destId="{4EF6AB42-05FA-42C7-A791-4602E3EF0302}" srcOrd="2" destOrd="0" presId="urn:microsoft.com/office/officeart/2005/8/layout/hList6"/>
    <dgm:cxn modelId="{7E20687C-0928-4FBB-86B9-CA4690E830D0}" type="presParOf" srcId="{71F47A57-16AC-4AE4-A8F2-AC2E2A9894B5}" destId="{5608E30E-4428-4D2E-AD1A-6A96AA073841}" srcOrd="3" destOrd="0" presId="urn:microsoft.com/office/officeart/2005/8/layout/hList6"/>
    <dgm:cxn modelId="{C931AE36-00BD-444A-B252-61BD2D359690}" type="presParOf" srcId="{71F47A57-16AC-4AE4-A8F2-AC2E2A9894B5}" destId="{46239202-F29F-4D60-B708-383E71C04EF7}" srcOrd="4" destOrd="0" presId="urn:microsoft.com/office/officeart/2005/8/layout/hList6"/>
    <dgm:cxn modelId="{861C78CA-E536-4EF3-9B7F-2E20BB27E1F0}" type="presParOf" srcId="{71F47A57-16AC-4AE4-A8F2-AC2E2A9894B5}" destId="{FC91A41B-6BAA-40D7-95A2-781DDDE82A1F}" srcOrd="5" destOrd="0" presId="urn:microsoft.com/office/officeart/2005/8/layout/hList6"/>
    <dgm:cxn modelId="{82729185-A56C-4D9D-9065-BDF060787748}" type="presParOf" srcId="{71F47A57-16AC-4AE4-A8F2-AC2E2A9894B5}" destId="{30B46EF2-8A92-4D00-B9E9-20E0288DF2A0}" srcOrd="6" destOrd="0" presId="urn:microsoft.com/office/officeart/2005/8/layout/hList6"/>
    <dgm:cxn modelId="{F404DF30-6971-4B1F-AE8B-6F43846B83B8}" type="presParOf" srcId="{71F47A57-16AC-4AE4-A8F2-AC2E2A9894B5}" destId="{4CD970B9-2BD1-4360-B1D5-3FF3F2515B33}" srcOrd="7" destOrd="0" presId="urn:microsoft.com/office/officeart/2005/8/layout/hList6"/>
    <dgm:cxn modelId="{661E67F0-BD5E-4378-8425-E2267EAFA94D}" type="presParOf" srcId="{71F47A57-16AC-4AE4-A8F2-AC2E2A9894B5}" destId="{A5055551-5ED2-4477-B80F-3C7C7453FDE9}" srcOrd="8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67D378-ED94-41B8-B0C1-B5D01F13E008}">
      <dsp:nvSpPr>
        <dsp:cNvPr id="0" name=""/>
        <dsp:cNvSpPr/>
      </dsp:nvSpPr>
      <dsp:spPr>
        <a:xfrm>
          <a:off x="0" y="0"/>
          <a:ext cx="3204356" cy="320435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F266866-07D8-4267-AC77-C6B15D11908B}">
      <dsp:nvSpPr>
        <dsp:cNvPr id="0" name=""/>
        <dsp:cNvSpPr/>
      </dsp:nvSpPr>
      <dsp:spPr>
        <a:xfrm>
          <a:off x="1602178" y="0"/>
          <a:ext cx="6390710" cy="32043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1) исполнение международных обязательств</a:t>
          </a:r>
          <a:endParaRPr lang="ru-RU" sz="1600" kern="1200" dirty="0"/>
        </a:p>
      </dsp:txBody>
      <dsp:txXfrm>
        <a:off x="1602178" y="0"/>
        <a:ext cx="6390710" cy="400545"/>
      </dsp:txXfrm>
    </dsp:sp>
    <dsp:sp modelId="{CD26339A-9254-4723-A7AB-9128010EB987}">
      <dsp:nvSpPr>
        <dsp:cNvPr id="0" name=""/>
        <dsp:cNvSpPr/>
      </dsp:nvSpPr>
      <dsp:spPr>
        <a:xfrm>
          <a:off x="280381" y="400545"/>
          <a:ext cx="2643592" cy="264359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D39573-D827-4405-9710-7AE7059DCB7B}">
      <dsp:nvSpPr>
        <dsp:cNvPr id="0" name=""/>
        <dsp:cNvSpPr/>
      </dsp:nvSpPr>
      <dsp:spPr>
        <a:xfrm>
          <a:off x="1602178" y="400545"/>
          <a:ext cx="6390710" cy="264359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2) подтверждение законности оборота товаров в Евразийском экономическом союзе</a:t>
          </a:r>
          <a:endParaRPr lang="ru-RU" sz="1600" kern="1200" dirty="0"/>
        </a:p>
      </dsp:txBody>
      <dsp:txXfrm>
        <a:off x="1602178" y="400545"/>
        <a:ext cx="6390710" cy="400545"/>
      </dsp:txXfrm>
    </dsp:sp>
    <dsp:sp modelId="{FAE851DC-78D7-4895-91CF-96C98F455BA5}">
      <dsp:nvSpPr>
        <dsp:cNvPr id="0" name=""/>
        <dsp:cNvSpPr/>
      </dsp:nvSpPr>
      <dsp:spPr>
        <a:xfrm>
          <a:off x="560763" y="801091"/>
          <a:ext cx="2082829" cy="208282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C7F4605-F556-415B-B2A6-417FD399416E}">
      <dsp:nvSpPr>
        <dsp:cNvPr id="0" name=""/>
        <dsp:cNvSpPr/>
      </dsp:nvSpPr>
      <dsp:spPr>
        <a:xfrm>
          <a:off x="1602178" y="830354"/>
          <a:ext cx="6390710" cy="20828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3) предотвращение ввоза на территорию Российской Федерации контрафактной продукции</a:t>
          </a:r>
          <a:endParaRPr lang="ru-RU" sz="1600" kern="1200" dirty="0"/>
        </a:p>
      </dsp:txBody>
      <dsp:txXfrm>
        <a:off x="1602178" y="830354"/>
        <a:ext cx="6390710" cy="400542"/>
      </dsp:txXfrm>
    </dsp:sp>
    <dsp:sp modelId="{2D3A878D-C557-4BF5-A78B-807EC20B5A32}">
      <dsp:nvSpPr>
        <dsp:cNvPr id="0" name=""/>
        <dsp:cNvSpPr/>
      </dsp:nvSpPr>
      <dsp:spPr>
        <a:xfrm>
          <a:off x="841143" y="1201633"/>
          <a:ext cx="1522069" cy="152206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A6BA3FE-4F9D-47FA-ADE8-CF02AA5C2C0B}">
      <dsp:nvSpPr>
        <dsp:cNvPr id="0" name=""/>
        <dsp:cNvSpPr/>
      </dsp:nvSpPr>
      <dsp:spPr>
        <a:xfrm>
          <a:off x="1602178" y="1330628"/>
          <a:ext cx="6390710" cy="126407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4) обеспечение экономической безопасности страны</a:t>
          </a:r>
          <a:endParaRPr lang="ru-RU" sz="1600" kern="1200" dirty="0"/>
        </a:p>
      </dsp:txBody>
      <dsp:txXfrm>
        <a:off x="1602178" y="1330628"/>
        <a:ext cx="6390710" cy="332653"/>
      </dsp:txXfrm>
    </dsp:sp>
    <dsp:sp modelId="{D5BBB868-B159-46EF-9B7F-4A327F6208B2}">
      <dsp:nvSpPr>
        <dsp:cNvPr id="0" name=""/>
        <dsp:cNvSpPr/>
      </dsp:nvSpPr>
      <dsp:spPr>
        <a:xfrm>
          <a:off x="1121525" y="1602178"/>
          <a:ext cx="961305" cy="96130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AE72D9A-827F-443C-B421-9231348C21E9}">
      <dsp:nvSpPr>
        <dsp:cNvPr id="0" name=""/>
        <dsp:cNvSpPr/>
      </dsp:nvSpPr>
      <dsp:spPr>
        <a:xfrm>
          <a:off x="1602178" y="1608706"/>
          <a:ext cx="6390710" cy="9613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5) повышение конкурентоспособности отечественных товаров</a:t>
          </a:r>
          <a:endParaRPr lang="ru-RU" sz="1600" kern="1200" dirty="0"/>
        </a:p>
      </dsp:txBody>
      <dsp:txXfrm>
        <a:off x="1602178" y="1608706"/>
        <a:ext cx="6390710" cy="400545"/>
      </dsp:txXfrm>
    </dsp:sp>
    <dsp:sp modelId="{780579D7-7BD1-46C3-8F0B-8BD5ED5BED60}">
      <dsp:nvSpPr>
        <dsp:cNvPr id="0" name=""/>
        <dsp:cNvSpPr/>
      </dsp:nvSpPr>
      <dsp:spPr>
        <a:xfrm>
          <a:off x="1401906" y="2002724"/>
          <a:ext cx="400542" cy="40054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D80B296-B759-48D6-BD78-25D11FD8C113}">
      <dsp:nvSpPr>
        <dsp:cNvPr id="0" name=""/>
        <dsp:cNvSpPr/>
      </dsp:nvSpPr>
      <dsp:spPr>
        <a:xfrm>
          <a:off x="1602178" y="2075727"/>
          <a:ext cx="6390710" cy="1666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6) сокращение серого импорта</a:t>
          </a:r>
          <a:endParaRPr lang="ru-RU" sz="1600" kern="1200" dirty="0"/>
        </a:p>
      </dsp:txBody>
      <dsp:txXfrm>
        <a:off x="1602178" y="2075727"/>
        <a:ext cx="6390710" cy="1666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99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029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049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50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cameral.r5400@tax.gov.ru" TargetMode="External"/><Relationship Id="rId2" Type="http://schemas.openxmlformats.org/officeDocument/2006/relationships/hyperlink" Target="mailto:cameral.r5400@nalog.ru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B706FB5138DB407FE85083A59A16AD9DA70AE0258EFBC7D7A7A492B76E3794AFED849D56E7ABABFB9E8F610EA8E162A365EE4FECEE0892F012k6K" TargetMode="External"/><Relationship Id="rId3" Type="http://schemas.openxmlformats.org/officeDocument/2006/relationships/hyperlink" Target="consultantplus://offline/ref=3E0BBF563BA58C17141CD1CC88268B18A89BDDF0C90654A517BEEBBFC42DCE5488C0B32A750C4DB3D8682A7B51525CA949A91FC541037431rExBD" TargetMode="External"/><Relationship Id="rId7" Type="http://schemas.openxmlformats.org/officeDocument/2006/relationships/hyperlink" Target="consultantplus://offline/ref=B706FB5138DB407FE85083A59A16AD9DA70AE0258EF9C7D7A7A492B76E3794AFED849D56E7ABABFA988F610EA8E162A365EE4FECEE0892F012k6K" TargetMode="External"/><Relationship Id="rId2" Type="http://schemas.openxmlformats.org/officeDocument/2006/relationships/hyperlink" Target="consultantplus://offline/ref=3E0BBF563BA58C17141CD1CC88268B18A89BDCF2C80054A517BEEBBFC42DCE5488C0B32A750C4DB3D8682A7B51525CA949A91FC541037431rExBD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consultantplus://offline/ref=3E0BBF563BA58C17141CD1CC88268B18A89BDDF9CB0454A517BEEBBFC42DCE5488C0B32A750C4DB3DA682A7B51525CA949A91FC541037431rExBD" TargetMode="External"/><Relationship Id="rId5" Type="http://schemas.openxmlformats.org/officeDocument/2006/relationships/hyperlink" Target="consultantplus://offline/ref=25B7A1169BBC956834B4216D4386A86638D38136C017DAD0AD7C77AB0626F016CBAA2DFA17A0AC4CCC5F995DBB7663C2AEF17102B63FF3BCq3YDC" TargetMode="External"/><Relationship Id="rId4" Type="http://schemas.openxmlformats.org/officeDocument/2006/relationships/hyperlink" Target="consultantplus://offline/ref=3E0BBF563BA58C17141CD1CC88268B18A894DDF8C10354A517BEEBBFC42DCE5488C0B32A750C4DB4D8682A7B51525CA949A91FC541037431rExBD" TargetMode="External"/><Relationship Id="rId9" Type="http://schemas.openxmlformats.org/officeDocument/2006/relationships/hyperlink" Target="consultantplus://offline/ref=48E2B25D493960AB475B21BA79B8B0B2CACAAE418FB3D463E0B9A30457B2FB3AE19C047F0B850888004DE5793576AFF68A07CDAB90BBEF8Fe7u2D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22D044285E12999D5CE58C18AFD179F80DB0758150718DEF1444F66426C885297322991730D1E1993D3B984AEF405CD41B38561B5FAE72BCB0wAD" TargetMode="External"/><Relationship Id="rId2" Type="http://schemas.openxmlformats.org/officeDocument/2006/relationships/hyperlink" Target="#P13"/><Relationship Id="rId1" Type="http://schemas.openxmlformats.org/officeDocument/2006/relationships/slideLayout" Target="../slideLayouts/slideLayout3.xml"/><Relationship Id="rId4" Type="http://schemas.openxmlformats.org/officeDocument/2006/relationships/hyperlink" Target="consultantplus://offline/ref=22D044285E12999D5CE58C18AFD179F80DB0758150718DEF1444F66426C885297322991730D1E199373B984AEF405CD41B38561B5FAE72BCB0wAD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9532" y="2427734"/>
            <a:ext cx="8424936" cy="2376264"/>
          </a:xfrm>
        </p:spPr>
        <p:txBody>
          <a:bodyPr>
            <a:noAutofit/>
          </a:bodyPr>
          <a:lstStyle/>
          <a:p>
            <a:pPr algn="ctr" defTabSz="1042872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«Актуальные вопросы администрирования НДС с учетом последних изменений»</a:t>
            </a:r>
            <a:br>
              <a:rPr lang="ru-RU" sz="24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Главный </a:t>
            </a:r>
            <a:r>
              <a:rPr lang="ru-RU" sz="2000" dirty="0" err="1" smtClean="0"/>
              <a:t>госналогинспектор</a:t>
            </a:r>
            <a:r>
              <a:rPr lang="ru-RU" sz="2000" dirty="0" smtClean="0"/>
              <a:t> отдела камерального контроля</a:t>
            </a:r>
            <a:br>
              <a:rPr lang="ru-RU" sz="2000" dirty="0" smtClean="0"/>
            </a:br>
            <a:r>
              <a:rPr lang="ru-RU" sz="2000" dirty="0" err="1" smtClean="0"/>
              <a:t>Холодовская</a:t>
            </a:r>
            <a:r>
              <a:rPr lang="ru-RU" sz="2000" dirty="0" smtClean="0"/>
              <a:t> Жанна Борисовна</a:t>
            </a:r>
            <a:r>
              <a:rPr lang="ru-RU" sz="2400" dirty="0" smtClean="0">
                <a:cs typeface="Times New Roman" pitchFamily="18" charset="0"/>
              </a:rPr>
              <a:t/>
            </a:r>
            <a:br>
              <a:rPr lang="ru-RU" sz="2400" dirty="0" smtClean="0">
                <a:cs typeface="Times New Roman" pitchFamily="18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1800" b="0" dirty="0" smtClean="0"/>
              <a:t>23 декабря 2021 года</a:t>
            </a:r>
            <a:endParaRPr lang="ru-RU" sz="1800" b="0" dirty="0">
              <a:latin typeface="Trebuchet MS" panose="020B0603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851670"/>
            <a:ext cx="77768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latin typeface="Trebuchet MS" panose="020B0603020202020204" pitchFamily="34" charset="0"/>
              </a:rPr>
              <a:t>УФНС России по </a:t>
            </a:r>
            <a:r>
              <a:rPr lang="ru-RU" sz="2400" b="1" dirty="0">
                <a:solidFill>
                  <a:srgbClr val="FFFFFF"/>
                </a:solidFill>
                <a:latin typeface="Trebuchet MS" panose="020B0603020202020204" pitchFamily="34" charset="0"/>
              </a:rPr>
              <a:t>Новосибирской</a:t>
            </a:r>
            <a:r>
              <a:rPr lang="ru-RU" sz="2000" b="1" dirty="0">
                <a:solidFill>
                  <a:srgbClr val="FFFFFF"/>
                </a:solidFill>
                <a:latin typeface="Trebuchet MS" panose="020B0603020202020204" pitchFamily="34" charset="0"/>
              </a:rPr>
              <a:t> </a:t>
            </a:r>
            <a:r>
              <a:rPr lang="ru-RU" sz="2000" b="1" dirty="0" smtClean="0">
                <a:solidFill>
                  <a:srgbClr val="FFFFFF"/>
                </a:solidFill>
                <a:latin typeface="Trebuchet MS" panose="020B0603020202020204" pitchFamily="34" charset="0"/>
              </a:rPr>
              <a:t>области</a:t>
            </a:r>
          </a:p>
          <a:p>
            <a:pPr algn="ctr">
              <a:defRPr/>
            </a:pPr>
            <a:endParaRPr lang="ru-RU" sz="2000" b="1" dirty="0">
              <a:solidFill>
                <a:srgbClr val="FFFFFF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17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007604" y="1329612"/>
            <a:ext cx="7074786" cy="972108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sz="1500" dirty="0"/>
              <a:t>1) Организовать учет прослеживаемых товаров. Для этого необходимо провести их инвентаризацию и уведомить налоговый орган об имеющихся остатках таких товаров. При ведении учета товаров нужно указывать реквизиты прослеживаемости;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37575" y="303499"/>
            <a:ext cx="7830870" cy="901673"/>
          </a:xfrm>
        </p:spPr>
        <p:txBody>
          <a:bodyPr>
            <a:normAutofit fontScale="90000"/>
          </a:bodyPr>
          <a:lstStyle/>
          <a:p>
            <a:r>
              <a:rPr lang="ru-RU" sz="23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Обязанности участников оборота товаров, подлежащих прослеживаемости </a:t>
            </a:r>
            <a:br>
              <a:rPr lang="ru-RU" sz="23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</a:br>
            <a:r>
              <a:rPr lang="ru-RU" sz="15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(п. 13 Положения о национальной системе прослеживаемости товаров)</a:t>
            </a:r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: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1007604" y="2463738"/>
            <a:ext cx="7074786" cy="972108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sz="1500" dirty="0"/>
              <a:t>2) Правильно оформлять, передавать и получать счета-фактуры (УПД, иные документы) при совершении операций с прослеживаемыми товарами;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1007604" y="3597864"/>
            <a:ext cx="7074786" cy="972108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sz="1500" dirty="0"/>
              <a:t>3) Подавать в налоговые органы отчетность, в которой указываются реквизиты прослеживаемости.</a:t>
            </a:r>
          </a:p>
        </p:txBody>
      </p:sp>
    </p:spTree>
    <p:extLst>
      <p:ext uri="{BB962C8B-B14F-4D97-AF65-F5344CB8AC3E}">
        <p14:creationId xmlns:p14="http://schemas.microsoft.com/office/powerpoint/2010/main" val="2189436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9" y="375819"/>
            <a:ext cx="8046894" cy="829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300" cap="all" dirty="0">
                <a:solidFill>
                  <a:schemeClr val="accent1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Отчетность по товарам, подлежащим прослеживаемости </a:t>
            </a:r>
            <a:r>
              <a:rPr lang="ru-RU" sz="23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/>
            </a:r>
            <a:br>
              <a:rPr lang="ru-RU" sz="23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</a:br>
            <a:r>
              <a:rPr lang="ru-RU" sz="17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(п. 2.3 ст. 23 НК РФ, п. 2, </a:t>
            </a:r>
            <a:r>
              <a:rPr lang="ru-RU" sz="1700" cap="all" dirty="0" err="1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пп</a:t>
            </a:r>
            <a:r>
              <a:rPr lang="ru-RU" sz="17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. "а", "б" п. 13 Положения о национальной системе прослеживаемости товаров)</a:t>
            </a:r>
            <a:r>
              <a:rPr lang="ru-RU" sz="23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: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193374587"/>
              </p:ext>
            </p:extLst>
          </p:nvPr>
        </p:nvGraphicFramePr>
        <p:xfrm>
          <a:off x="511314" y="1275606"/>
          <a:ext cx="8237149" cy="2746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11315" y="4022048"/>
            <a:ext cx="7830870" cy="67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1800" b="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Формы уведомлений и отчета утверждены Приказом ФНС России от 08.07.2021 N ЕД-7-15/645@.</a:t>
            </a:r>
          </a:p>
        </p:txBody>
      </p:sp>
    </p:spTree>
    <p:extLst>
      <p:ext uri="{BB962C8B-B14F-4D97-AF65-F5344CB8AC3E}">
        <p14:creationId xmlns:p14="http://schemas.microsoft.com/office/powerpoint/2010/main" val="105854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275606"/>
            <a:ext cx="8136904" cy="5040560"/>
          </a:xfrm>
        </p:spPr>
        <p:txBody>
          <a:bodyPr/>
          <a:lstStyle/>
          <a:p>
            <a:pPr marL="570255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ФНС подготовила изменения к декларации по НДС, порядку ее заполнения и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формату, предполагается,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что изменения станут применять начиная с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декларации за 1 квартал 2022 года.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70255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Проект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федерального закона "О внесении изменений в главу 21 части второй Налогового кодекса Российской Федерации"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направлен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совершенствование процедуры подтверждения обоснованности применения налоговой ставки 0 процентов по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НДС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 совершении экспортных операций.</a:t>
            </a:r>
          </a:p>
          <a:p>
            <a:pPr marL="570255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Федеральная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налоговая служба сообщает о расширении участников пилотного проекта риск-ориентированного камерального контроля с применением информационно-аналитической системы контрольного блока (далее - ИАС КБ), определенных письмом ФНС России от 28.05.2021 N ЕА-4-15/7403.</a:t>
            </a:r>
          </a:p>
          <a:p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9502"/>
            <a:ext cx="8640960" cy="720080"/>
          </a:xfrm>
        </p:spPr>
        <p:txBody>
          <a:bodyPr/>
          <a:lstStyle/>
          <a:p>
            <a:pPr algn="ctr"/>
            <a:r>
              <a:rPr lang="ru-RU" sz="2400" dirty="0"/>
              <a:t>Планы </a:t>
            </a:r>
            <a:r>
              <a:rPr lang="ru-RU" sz="2400" dirty="0" smtClean="0"/>
              <a:t>ФНС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681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275607"/>
            <a:ext cx="8136904" cy="5040560"/>
          </a:xfrm>
        </p:spPr>
        <p:txBody>
          <a:bodyPr/>
          <a:lstStyle/>
          <a:p>
            <a:pPr algn="ctr"/>
            <a:endParaRPr lang="ru-RU" dirty="0" smtClean="0">
              <a:hlinkClick r:id="rId2"/>
            </a:endParaRPr>
          </a:p>
          <a:p>
            <a:pPr algn="ctr"/>
            <a:endParaRPr lang="ru-RU" dirty="0">
              <a:hlinkClick r:id="rId2"/>
            </a:endParaRPr>
          </a:p>
          <a:p>
            <a:pPr algn="ctr"/>
            <a:r>
              <a:rPr lang="en-US" u="sng" dirty="0" smtClean="0">
                <a:hlinkClick r:id="rId3"/>
              </a:rPr>
              <a:t>cameral.r5400@tax.gov.ru</a:t>
            </a:r>
            <a:endParaRPr lang="ru-RU" u="sng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Для направления имеющихся вопросов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обязательно указывайте свои контактные данные</a:t>
            </a:r>
            <a:endParaRPr lang="ru-RU" sz="1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627534"/>
            <a:ext cx="8640960" cy="864096"/>
          </a:xfrm>
        </p:spPr>
        <p:txBody>
          <a:bodyPr/>
          <a:lstStyle/>
          <a:p>
            <a:pPr algn="ctr"/>
            <a:r>
              <a:rPr lang="ru-RU" sz="2400" dirty="0"/>
              <a:t>Адрес электронной почты отдела камерального контроля Управления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03432" y="4398169"/>
            <a:ext cx="503585" cy="513582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E20E89E6-FE54-4E13-859C-1FA908D70D39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51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100" dirty="0">
                <a:latin typeface="Arial Narrow" panose="020B0606020202030204" pitchFamily="34" charset="0"/>
                <a:cs typeface="Arial" pitchFamily="34" charset="0"/>
              </a:rPr>
              <a:t>Спасибо за внимание!</a:t>
            </a:r>
            <a:endParaRPr lang="ru-RU" sz="2100" i="1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21112" y="4222853"/>
            <a:ext cx="2376264" cy="756084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rmAutofit/>
          </a:bodyPr>
          <a:lstStyle/>
          <a:p>
            <a:pPr defTabSz="782292">
              <a:spcBef>
                <a:spcPct val="0"/>
              </a:spcBef>
            </a:pPr>
            <a:endParaRPr lang="ru-RU" sz="3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923928" y="627534"/>
            <a:ext cx="1350150" cy="118813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10" descr="FNS_vizitka_for_rukovodstv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519522"/>
            <a:ext cx="1566174" cy="1574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664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9146" y="411510"/>
            <a:ext cx="8045301" cy="457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libri (Основной текст)"/>
              </a:rPr>
              <a:t>Изменения по НДС в 2021-2022 годах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Calibri (Основной текст)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31590"/>
            <a:ext cx="8208912" cy="324036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285750" indent="-285750" algn="just">
              <a:buFontTx/>
              <a:buChar char="-"/>
            </a:pPr>
            <a:endParaRPr lang="en-US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en-US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en-US" sz="1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8348045" y="4523060"/>
            <a:ext cx="655711" cy="273844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2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1275" y="1347614"/>
            <a:ext cx="8280920" cy="337764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342900" indent="-342900" algn="just">
              <a:buFontTx/>
              <a:buAutoNum type="arabicPeriod"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01.01.2021 нельзя принимать к вычету НДС по счетам-фактурам 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банкротов, </a:t>
            </a:r>
            <a:endParaRPr lang="ru-RU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i="1" dirty="0" smtClean="0">
                <a:solidFill>
                  <a:srgbClr val="0033CC"/>
                </a:solidFill>
                <a:cs typeface="Times New Roman" panose="02020603050405020304" pitchFamily="18" charset="0"/>
              </a:rPr>
              <a:t>п. п</a:t>
            </a:r>
            <a:r>
              <a:rPr lang="ru-RU" sz="1400" i="1" dirty="0">
                <a:solidFill>
                  <a:srgbClr val="0033CC"/>
                </a:solidFill>
                <a:cs typeface="Times New Roman" panose="02020603050405020304" pitchFamily="18" charset="0"/>
              </a:rPr>
              <a:t>. 15 п. 2 ст. 146 Налогового кодекса </a:t>
            </a:r>
            <a:r>
              <a:rPr lang="ru-RU" sz="1400" i="1" dirty="0" smtClean="0">
                <a:solidFill>
                  <a:srgbClr val="0033CC"/>
                </a:solidFill>
                <a:cs typeface="Times New Roman" panose="02020603050405020304" pitchFamily="18" charset="0"/>
              </a:rPr>
              <a:t>РФ.</a:t>
            </a:r>
            <a:endParaRPr lang="ru-RU" sz="1400" i="1" dirty="0">
              <a:solidFill>
                <a:srgbClr val="0033CC"/>
              </a:solidFill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 startAt="2"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01.07.2021 и с 01.01.2022 внесены изменения в перечни льготных товаров (ставка 10%)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 </a:t>
            </a:r>
            <a:r>
              <a:rPr lang="ru-RU" sz="1400" u="sng" dirty="0" smtClean="0">
                <a:hlinkClick r:id="rId2"/>
              </a:rPr>
              <a:t>,</a:t>
            </a:r>
            <a:r>
              <a:rPr lang="ru-RU" sz="1400" dirty="0" smtClean="0">
                <a:hlinkClick r:id="rId2"/>
              </a:rPr>
              <a:t> </a:t>
            </a:r>
          </a:p>
          <a:p>
            <a:pPr algn="just"/>
            <a:r>
              <a:rPr lang="ru-RU" sz="1400" i="1" dirty="0" smtClean="0">
                <a:solidFill>
                  <a:srgbClr val="0033CC"/>
                </a:solidFill>
                <a:hlinkClick r:id="rId2"/>
              </a:rPr>
              <a:t>Постановление</a:t>
            </a:r>
            <a:r>
              <a:rPr lang="ru-RU" sz="1400" i="1" dirty="0" smtClean="0">
                <a:solidFill>
                  <a:srgbClr val="0033CC"/>
                </a:solidFill>
              </a:rPr>
              <a:t> Правительства </a:t>
            </a:r>
            <a:r>
              <a:rPr lang="ru-RU" sz="1400" i="1" dirty="0">
                <a:solidFill>
                  <a:srgbClr val="0033CC"/>
                </a:solidFill>
              </a:rPr>
              <a:t>РФ от 27.04.2021 N </a:t>
            </a:r>
            <a:r>
              <a:rPr lang="ru-RU" sz="1400" i="1" dirty="0" smtClean="0">
                <a:solidFill>
                  <a:srgbClr val="0033CC"/>
                </a:solidFill>
              </a:rPr>
              <a:t>656 и </a:t>
            </a:r>
            <a:r>
              <a:rPr lang="ru-RU" sz="1400" i="1" dirty="0">
                <a:solidFill>
                  <a:srgbClr val="0033CC"/>
                </a:solidFill>
              </a:rPr>
              <a:t>от 20.11.2021 N </a:t>
            </a:r>
            <a:r>
              <a:rPr lang="ru-RU" sz="1400" i="1" dirty="0" smtClean="0">
                <a:solidFill>
                  <a:srgbClr val="0033CC"/>
                </a:solidFill>
              </a:rPr>
              <a:t>1982.</a:t>
            </a:r>
            <a:endParaRPr lang="ru-RU" sz="1400" b="1" i="1" dirty="0" smtClean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 startAt="3"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01.07.2021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действует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форма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счета-фактуры</a:t>
            </a:r>
            <a:r>
              <a:rPr lang="ru-RU" sz="1400" b="1" dirty="0" smtClean="0"/>
              <a:t>,</a:t>
            </a:r>
            <a:r>
              <a:rPr lang="ru-RU" sz="1400" dirty="0" smtClean="0">
                <a:hlinkClick r:id="rId3"/>
              </a:rPr>
              <a:t> </a:t>
            </a:r>
            <a:r>
              <a:rPr lang="ru-RU" sz="1400" i="1" dirty="0" smtClean="0">
                <a:solidFill>
                  <a:srgbClr val="2F4AB5"/>
                </a:solidFill>
                <a:hlinkClick r:id="rId3"/>
              </a:rPr>
              <a:t>Постановление</a:t>
            </a:r>
            <a:r>
              <a:rPr lang="ru-RU" sz="1400" i="1" dirty="0" smtClean="0">
                <a:solidFill>
                  <a:srgbClr val="2F4AB5"/>
                </a:solidFill>
              </a:rPr>
              <a:t> Правительства РФ </a:t>
            </a:r>
          </a:p>
          <a:p>
            <a:pPr algn="just"/>
            <a:r>
              <a:rPr lang="ru-RU" sz="1400" i="1" dirty="0" smtClean="0">
                <a:solidFill>
                  <a:srgbClr val="2F4AB5"/>
                </a:solidFill>
              </a:rPr>
              <a:t>от 02.04.2021 N 534.</a:t>
            </a:r>
          </a:p>
          <a:p>
            <a:pPr marL="342900" indent="-342900" algn="just">
              <a:buAutoNum type="arabicPeriod" startAt="4"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01.07.2021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блокируют, пока задержка со сдачей отчетности не составит 20 рабочих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дней, </a:t>
            </a:r>
          </a:p>
          <a:p>
            <a:pPr algn="just"/>
            <a:r>
              <a:rPr lang="ru-RU" sz="1400" i="1" dirty="0" smtClean="0">
                <a:solidFill>
                  <a:srgbClr val="0033CC"/>
                </a:solidFill>
                <a:cs typeface="Times New Roman" panose="02020603050405020304" pitchFamily="18" charset="0"/>
              </a:rPr>
              <a:t>Федеральный </a:t>
            </a:r>
            <a:r>
              <a:rPr lang="ru-RU" sz="1400" i="1" dirty="0">
                <a:solidFill>
                  <a:srgbClr val="0033CC"/>
                </a:solidFill>
                <a:cs typeface="Times New Roman" panose="02020603050405020304" pitchFamily="18" charset="0"/>
                <a:hlinkClick r:id="rId4"/>
              </a:rPr>
              <a:t>закон</a:t>
            </a:r>
            <a:r>
              <a:rPr lang="ru-RU" sz="1400" i="1" dirty="0">
                <a:solidFill>
                  <a:srgbClr val="0033CC"/>
                </a:solidFill>
                <a:cs typeface="Times New Roman" panose="02020603050405020304" pitchFamily="18" charset="0"/>
              </a:rPr>
              <a:t> от 09.11.2020 N </a:t>
            </a:r>
            <a:r>
              <a:rPr lang="ru-RU" sz="1400" i="1" dirty="0" smtClean="0">
                <a:solidFill>
                  <a:srgbClr val="0033CC"/>
                </a:solidFill>
                <a:cs typeface="Times New Roman" panose="02020603050405020304" pitchFamily="18" charset="0"/>
              </a:rPr>
              <a:t>368-ФЗ.</a:t>
            </a:r>
          </a:p>
          <a:p>
            <a:pPr marL="342900" indent="-342900" algn="just">
              <a:buAutoNum type="arabicPeriod" startAt="5"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01.07.2021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расширили список оснований для аннулирования отчетности перед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налоговой, </a:t>
            </a:r>
          </a:p>
          <a:p>
            <a:pPr algn="just"/>
            <a:r>
              <a:rPr lang="ru-RU" sz="1400" i="1" dirty="0" smtClean="0">
                <a:solidFill>
                  <a:srgbClr val="2F4AB5"/>
                </a:solidFill>
              </a:rPr>
              <a:t>Федеральный </a:t>
            </a:r>
            <a:r>
              <a:rPr lang="ru-RU" sz="1400" i="1" dirty="0">
                <a:solidFill>
                  <a:srgbClr val="2F4AB5"/>
                </a:solidFill>
                <a:hlinkClick r:id="rId5"/>
              </a:rPr>
              <a:t>закон</a:t>
            </a:r>
            <a:r>
              <a:rPr lang="ru-RU" sz="1400" i="1" dirty="0">
                <a:solidFill>
                  <a:srgbClr val="2F4AB5"/>
                </a:solidFill>
              </a:rPr>
              <a:t> от 23.11.2020 N </a:t>
            </a:r>
            <a:r>
              <a:rPr lang="ru-RU" sz="1400" i="1" dirty="0" smtClean="0">
                <a:solidFill>
                  <a:srgbClr val="2F4AB5"/>
                </a:solidFill>
              </a:rPr>
              <a:t>374-ФЗ.</a:t>
            </a:r>
          </a:p>
          <a:p>
            <a:pPr marL="342900" indent="-342900" algn="just">
              <a:buAutoNum type="arabicPeriod" startAt="6"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Декларацию 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НДС за III квартал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года нужно было сдать 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новой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форме, </a:t>
            </a:r>
            <a:r>
              <a:rPr lang="ru-RU" sz="1400" i="1" dirty="0" smtClean="0">
                <a:solidFill>
                  <a:srgbClr val="0033CC"/>
                </a:solidFill>
                <a:hlinkClick r:id="rId6"/>
              </a:rPr>
              <a:t>Приказ</a:t>
            </a:r>
            <a:r>
              <a:rPr lang="ru-RU" sz="1400" i="1" dirty="0" smtClean="0">
                <a:solidFill>
                  <a:srgbClr val="0033CC"/>
                </a:solidFill>
              </a:rPr>
              <a:t> </a:t>
            </a:r>
          </a:p>
          <a:p>
            <a:pPr algn="just"/>
            <a:r>
              <a:rPr lang="ru-RU" sz="1400" i="1" dirty="0" smtClean="0">
                <a:solidFill>
                  <a:srgbClr val="0033CC"/>
                </a:solidFill>
              </a:rPr>
              <a:t>ФНС </a:t>
            </a:r>
            <a:r>
              <a:rPr lang="ru-RU" sz="1400" i="1" dirty="0">
                <a:solidFill>
                  <a:srgbClr val="0033CC"/>
                </a:solidFill>
              </a:rPr>
              <a:t>России от 26.03.2021 N ЕД-7-3/228</a:t>
            </a:r>
            <a:r>
              <a:rPr lang="ru-RU" sz="1400" i="1" dirty="0" smtClean="0">
                <a:solidFill>
                  <a:srgbClr val="0033CC"/>
                </a:solidFill>
              </a:rPr>
              <a:t>@.</a:t>
            </a:r>
            <a:endParaRPr lang="ru-RU" sz="1400" b="1" i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 startAt="7"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08.07.2021 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вступили в силу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национальной системе </a:t>
            </a:r>
            <a:r>
              <a:rPr lang="ru-RU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прослеживаемости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</a:t>
            </a:r>
          </a:p>
          <a:p>
            <a:pPr algn="just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Перечень 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товаров, подлежащих </a:t>
            </a:r>
            <a:r>
              <a:rPr lang="ru-RU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прослеживаемости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/>
              <a:t>, </a:t>
            </a:r>
            <a:r>
              <a:rPr lang="ru-RU" sz="1400" i="1" dirty="0" smtClean="0">
                <a:solidFill>
                  <a:srgbClr val="2F4AB5"/>
                </a:solidFill>
                <a:hlinkClick r:id="rId7"/>
              </a:rPr>
              <a:t>п</a:t>
            </a:r>
            <a:r>
              <a:rPr lang="ru-RU" sz="1400" i="1" dirty="0">
                <a:solidFill>
                  <a:srgbClr val="2F4AB5"/>
                </a:solidFill>
                <a:hlinkClick r:id="rId7"/>
              </a:rPr>
              <a:t>. 4</a:t>
            </a:r>
            <a:r>
              <a:rPr lang="ru-RU" sz="1400" i="1" dirty="0">
                <a:solidFill>
                  <a:srgbClr val="2F4AB5"/>
                </a:solidFill>
              </a:rPr>
              <a:t> Постановления Правительства РФ </a:t>
            </a:r>
            <a:endParaRPr lang="ru-RU" sz="1400" i="1" dirty="0" smtClean="0">
              <a:solidFill>
                <a:srgbClr val="2F4AB5"/>
              </a:solidFill>
            </a:endParaRPr>
          </a:p>
          <a:p>
            <a:pPr algn="just"/>
            <a:r>
              <a:rPr lang="ru-RU" sz="1400" i="1" dirty="0" smtClean="0">
                <a:solidFill>
                  <a:srgbClr val="2F4AB5"/>
                </a:solidFill>
              </a:rPr>
              <a:t>от </a:t>
            </a:r>
            <a:r>
              <a:rPr lang="ru-RU" sz="1400" i="1" dirty="0">
                <a:solidFill>
                  <a:srgbClr val="2F4AB5"/>
                </a:solidFill>
              </a:rPr>
              <a:t>01.07.2021 N 1108, </a:t>
            </a:r>
            <a:r>
              <a:rPr lang="ru-RU" sz="1400" i="1" dirty="0">
                <a:solidFill>
                  <a:srgbClr val="2F4AB5"/>
                </a:solidFill>
                <a:hlinkClick r:id="rId8"/>
              </a:rPr>
              <a:t>п. 2</a:t>
            </a:r>
            <a:r>
              <a:rPr lang="ru-RU" sz="1400" i="1" dirty="0">
                <a:solidFill>
                  <a:srgbClr val="2F4AB5"/>
                </a:solidFill>
              </a:rPr>
              <a:t> Постановления Правительства РФ от 01.07.2021 N </a:t>
            </a:r>
            <a:r>
              <a:rPr lang="ru-RU" sz="1400" i="1" dirty="0" smtClean="0">
                <a:solidFill>
                  <a:srgbClr val="2F4AB5"/>
                </a:solidFill>
              </a:rPr>
              <a:t>1110.</a:t>
            </a:r>
            <a:endParaRPr lang="ru-RU" sz="1400" b="1" i="1" dirty="0">
              <a:solidFill>
                <a:srgbClr val="2F4AB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01.01.2022 организации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общепита получат льготу по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НДС, </a:t>
            </a:r>
            <a:r>
              <a:rPr lang="ru-RU" sz="1400" i="1" dirty="0" smtClean="0">
                <a:solidFill>
                  <a:srgbClr val="0033CC"/>
                </a:solidFill>
              </a:rPr>
              <a:t>Федеральный </a:t>
            </a:r>
            <a:r>
              <a:rPr lang="ru-RU" sz="1400" i="1" dirty="0">
                <a:solidFill>
                  <a:srgbClr val="0033CC"/>
                </a:solidFill>
                <a:hlinkClick r:id="rId9"/>
              </a:rPr>
              <a:t>закон</a:t>
            </a:r>
            <a:r>
              <a:rPr lang="ru-RU" sz="1400" i="1" dirty="0">
                <a:solidFill>
                  <a:srgbClr val="0033CC"/>
                </a:solidFill>
              </a:rPr>
              <a:t> </a:t>
            </a:r>
            <a:r>
              <a:rPr lang="ru-RU" sz="1400" i="1" dirty="0" smtClean="0">
                <a:solidFill>
                  <a:srgbClr val="0033CC"/>
                </a:solidFill>
              </a:rPr>
              <a:t>от </a:t>
            </a:r>
            <a:r>
              <a:rPr lang="ru-RU" sz="1400" i="1" dirty="0">
                <a:solidFill>
                  <a:srgbClr val="0033CC"/>
                </a:solidFill>
              </a:rPr>
              <a:t>02.07.2021 </a:t>
            </a:r>
            <a:endParaRPr lang="ru-RU" sz="1400" i="1" dirty="0" smtClean="0">
              <a:solidFill>
                <a:srgbClr val="0033CC"/>
              </a:solidFill>
            </a:endParaRPr>
          </a:p>
          <a:p>
            <a:pPr algn="just"/>
            <a:r>
              <a:rPr lang="ru-RU" sz="1400" i="1" dirty="0" smtClean="0">
                <a:solidFill>
                  <a:srgbClr val="0033CC"/>
                </a:solidFill>
              </a:rPr>
              <a:t>N </a:t>
            </a:r>
            <a:r>
              <a:rPr lang="ru-RU" sz="1400" i="1" dirty="0">
                <a:solidFill>
                  <a:srgbClr val="0033CC"/>
                </a:solidFill>
              </a:rPr>
              <a:t>305-ФЗ</a:t>
            </a:r>
            <a:endParaRPr lang="ru-RU" sz="1400" b="1" i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76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12661"/>
            <a:ext cx="80648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подписание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декларации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неуполномоченным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лицом;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лицо, имеющее право без доверенности действовать от имени налогоплательщика и подписавшее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налоговую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декларацию, дисквалифицировано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срок, на который установлена дисквалификация, не истек ранее даты представления в налоговый орган такой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декларации;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Едином государственном реестре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ЗАГС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содержатся сведения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дате смерти физического лица, наступившей ранее даты подписания налоговой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декларации усиленной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квалифицированной электронной подписью этого физического лица;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отношении лица, имеющего право без доверенности действовать от имени налогоплательщика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подписавшего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налоговую декларацию,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ЕГРЮЛ внесена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недостоверности сведений об указанном лице ранее даты представления в налоговый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такой налоговой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декларации;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отношении налогоплательщика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в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ЕГРЮЛ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внесена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прекращении юридического лица (путем реорганизации, ликвидации или исключения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Единого государственного реестра юридических лиц по решению регистрирующего органа)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ранее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даты представления таким лицом в налоговый орган налоговой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декларации.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декларация по НДС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соответствует </a:t>
            </a:r>
            <a:r>
              <a:rPr lang="ru-RU" sz="14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контрольным </a:t>
            </a:r>
            <a:r>
              <a:rPr lang="ru-RU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соотношениям.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67494"/>
            <a:ext cx="8496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Налоговая декларация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считается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непредставленной, если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установлено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хотя бы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одно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из следующих обстоятельств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100" b="1" i="1" dirty="0">
                <a:solidFill>
                  <a:schemeClr val="accent1">
                    <a:lumMod val="75000"/>
                  </a:schemeClr>
                </a:solidFill>
              </a:rPr>
              <a:t>(пункты 4.1 и 4.2 ст.80 НК РФ </a:t>
            </a:r>
            <a:r>
              <a:rPr lang="ru-RU" sz="1100" b="1" i="1" dirty="0" smtClean="0">
                <a:solidFill>
                  <a:schemeClr val="accent1">
                    <a:lumMod val="75000"/>
                  </a:schemeClr>
                </a:solidFill>
              </a:rPr>
              <a:t>вступили </a:t>
            </a:r>
            <a:r>
              <a:rPr lang="ru-RU" sz="1100" b="1" i="1" dirty="0">
                <a:solidFill>
                  <a:schemeClr val="accent1">
                    <a:lumMod val="75000"/>
                  </a:schemeClr>
                </a:solidFill>
              </a:rPr>
              <a:t>в действие с </a:t>
            </a:r>
            <a:r>
              <a:rPr lang="ru-RU" sz="1100" b="1" i="1" dirty="0" smtClean="0">
                <a:solidFill>
                  <a:schemeClr val="accent1">
                    <a:lumMod val="75000"/>
                  </a:schemeClr>
                </a:solidFill>
              </a:rPr>
              <a:t>01.07.2021 – 374 ФЗ от 23.11.2020):</a:t>
            </a:r>
            <a:endParaRPr lang="ru-RU" sz="11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Нижний колонтитул 6"/>
          <p:cNvSpPr txBox="1">
            <a:spLocks/>
          </p:cNvSpPr>
          <p:nvPr/>
        </p:nvSpPr>
        <p:spPr>
          <a:xfrm>
            <a:off x="8330511" y="4520841"/>
            <a:ext cx="655711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defPPr>
              <a:defRPr lang="ru-RU"/>
            </a:defPPr>
            <a:lvl1pPr marL="0" algn="ctr" defTabSz="816296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2670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275606"/>
            <a:ext cx="8136904" cy="5040560"/>
          </a:xfrm>
        </p:spPr>
        <p:txBody>
          <a:bodyPr/>
          <a:lstStyle/>
          <a:p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 01.01.2022 организации и ИП могут применить освобождение от НДС по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hlinkClick r:id="rId2" action="ppaction://hlinkfile"/>
              </a:rPr>
              <a:t>услугам общепита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если одновременно выполняются следующие условия (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п. 2 ст. 2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Федерального закона от 02.07.2021 N 305-ФЗ):</a:t>
            </a:r>
          </a:p>
          <a:p>
            <a:pPr marL="570255" lvl="0" indent="-285750">
              <a:buFont typeface="Wingdings" panose="05000000000000000000" pitchFamily="2" charset="2"/>
              <a:buChar char="v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сумма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доходов за предыдущий календарный год составляет не более 2 млрд руб.;</a:t>
            </a:r>
          </a:p>
          <a:p>
            <a:pPr lvl="0"/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70255" lvl="0" indent="-285750">
              <a:buFont typeface="Wingdings" panose="05000000000000000000" pitchFamily="2" charset="2"/>
              <a:buChar char="v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удельный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вес доходов от реализации услуг общепита в общей сумме доходов за прошлый год составляет 70% или более.</a:t>
            </a:r>
          </a:p>
          <a:p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вновь созданным организациям и вновь зарегистрированным ИП эти ограничения не применяются (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hlinkClick r:id="rId4"/>
              </a:rPr>
              <a:t>п. 2 ст. 2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Федерального закона от 02.07.2021 N 305-ФЗ).</a:t>
            </a:r>
          </a:p>
          <a:p>
            <a:endParaRPr lang="ru-RU" sz="125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9502"/>
            <a:ext cx="8640960" cy="720080"/>
          </a:xfrm>
        </p:spPr>
        <p:txBody>
          <a:bodyPr/>
          <a:lstStyle/>
          <a:p>
            <a:pPr algn="ctr"/>
            <a:r>
              <a:rPr lang="ru-RU" sz="2400" dirty="0"/>
              <a:t>При каких условиях услуги общепита освобождаются от НДС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04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275606"/>
            <a:ext cx="8136904" cy="5040560"/>
          </a:xfrm>
        </p:spPr>
        <p:txBody>
          <a:bodyPr/>
          <a:lstStyle/>
          <a:p>
            <a:pPr marL="570255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ПИСЬМО МИНИСТЕРСТВА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ФИНАНСОВ РОССИЙСКОЙ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ФЕДЕРАЦИИ от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30 июля 2021 г. N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03-07-11/61177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70255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ПИСЬМО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МИНИСТЕРСТВА ФИНАНСОВ РОССИЙСКОЙ ФЕДЕРАЦИИ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 1 октября 2021 г. N 03-07-07/79758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70255" indent="-285750"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ПИСЬМО МИНИСТЕРСТВА ФИНАНСОВ РОССИЙСКОЙ ФЕДЕРАЦИИ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 октября 2021 г. N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03-07-07/81801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70255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ПИСЬМО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МИНИСТЕРСТВА ФИНАНСОВ РОССИЙСКОЙ ФЕДЕРАЦИИ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18 октября 2021 г. N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03-07-07/84028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70255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ПИСЬМО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МИНИСТЕРСТВА ФИНАНСОВ РОССИЙСКОЙ ФЕДЕРАЦИИ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27 октября 2021 г. N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03-07-07/86929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9502"/>
            <a:ext cx="8640960" cy="720080"/>
          </a:xfrm>
        </p:spPr>
        <p:txBody>
          <a:bodyPr/>
          <a:lstStyle/>
          <a:p>
            <a:pPr algn="ctr"/>
            <a:r>
              <a:rPr lang="ru-RU" sz="2400" dirty="0" smtClean="0"/>
              <a:t>Разъяснения по освобождению </a:t>
            </a:r>
            <a:r>
              <a:rPr lang="ru-RU" sz="2400" dirty="0"/>
              <a:t>от </a:t>
            </a:r>
            <a:r>
              <a:rPr lang="ru-RU" sz="2400" dirty="0" smtClean="0"/>
              <a:t>НДС</a:t>
            </a:r>
            <a:r>
              <a:rPr lang="ru-RU" sz="2400" dirty="0"/>
              <a:t> </a:t>
            </a:r>
            <a:r>
              <a:rPr lang="ru-RU" sz="2400" dirty="0" smtClean="0"/>
              <a:t>услуг </a:t>
            </a:r>
            <a:r>
              <a:rPr lang="ru-RU" sz="2400" dirty="0"/>
              <a:t>общепита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7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516"/>
            <a:ext cx="8046894" cy="3060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ЦЕЛИ СОЗДАНИЯ национальной СИСТЕМЫ ПРОСЛЕЖИВАЕМОСТИ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r>
              <a:rPr lang="ru-RU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6</a:t>
            </a:r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737574" y="987574"/>
            <a:ext cx="81009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sz="1500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Национальная система прослеживаемости - информационная система, обеспечивающая сбор, учет и хранение сведений о товарах, подлежащих прослеживаемости, и операциях, связанных с оборотом таких </a:t>
            </a:r>
            <a:r>
              <a:rPr lang="ru-RU" sz="15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товаров</a:t>
            </a:r>
          </a:p>
          <a:p>
            <a:pPr algn="just"/>
            <a:endParaRPr lang="ru-RU" sz="15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212977566"/>
              </p:ext>
            </p:extLst>
          </p:nvPr>
        </p:nvGraphicFramePr>
        <p:xfrm>
          <a:off x="395536" y="1635647"/>
          <a:ext cx="7992888" cy="320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9930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789552"/>
            <a:ext cx="8100900" cy="3996444"/>
          </a:xfrm>
        </p:spPr>
        <p:txBody>
          <a:bodyPr/>
          <a:lstStyle/>
          <a:p>
            <a:pPr marL="581875" indent="-342900">
              <a:buFont typeface="Wingdings" panose="05000000000000000000" pitchFamily="2" charset="2"/>
              <a:buChar char="q"/>
            </a:pP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Федеральный закон от 09.11.2020 № 371-ФЗ «О внесении изменений в части первую и вторую Налогового кодекса Российской Федерации;</a:t>
            </a: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Положение о национальной системе прослеживаемости товаров и Перечень товаров, подлежащих прослеживаемости (п. 4 Постановления Правительства РФ от 01.07.2021 N 1108, п. 2 Постановления Правительства РФ от 01.07.2021 N 1110;</a:t>
            </a: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30.06.2021 N ЕА-4-15/9208@;</a:t>
            </a: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09.07.2021 N ЕА-4-15/9627@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19.08.2021 N ЕА-4-15/11700@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29.09.2021 N ЕА-4-15/13792@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19.10.2021 N ЕА-4-15/14817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@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</a:rPr>
              <a:t>7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91580" y="303498"/>
            <a:ext cx="8046894" cy="58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600" cap="all" dirty="0" smtClean="0">
                <a:solidFill>
                  <a:schemeClr val="accent1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Нормативные акты и разъясняющие письма </a:t>
            </a:r>
          </a:p>
          <a:p>
            <a:pPr algn="ctr"/>
            <a:r>
              <a:rPr lang="ru-RU" sz="1600" cap="all" dirty="0" smtClean="0">
                <a:solidFill>
                  <a:schemeClr val="accent1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по национальной системе прослеживания</a:t>
            </a:r>
            <a:endParaRPr lang="ru-RU" sz="1600" cap="all" dirty="0">
              <a:solidFill>
                <a:schemeClr val="accent1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1711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16830"/>
            <a:ext cx="8046894" cy="580734"/>
          </a:xfrm>
        </p:spPr>
        <p:txBody>
          <a:bodyPr>
            <a:normAutofit/>
          </a:bodyPr>
          <a:lstStyle/>
          <a:p>
            <a:pPr algn="ctr"/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►► ИЗМЕНЕНИЯ В Нормативных Правовых Актах ◄◄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8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575556" y="897564"/>
            <a:ext cx="756084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Федеральный закон от 09.11.2020 № 371-ФЗ «О внесении изменений в части первую и вторую Налогового кодекса Российской Федерации и Закон Российской Федерации «О налоговых органах Российской Федерации» предусматривает внесение новых норм:</a:t>
            </a:r>
          </a:p>
          <a:p>
            <a:pPr algn="just"/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В </a:t>
            </a:r>
            <a:r>
              <a:rPr lang="ru-RU" sz="1500" dirty="0">
                <a:solidFill>
                  <a:schemeClr val="tx1"/>
                </a:solidFill>
                <a:latin typeface="Arial Narrow" panose="020B0606020202030204" pitchFamily="34" charset="0"/>
              </a:rPr>
              <a:t>Налоговый кодекс Российской Федерации</a:t>
            </a:r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 в части:</a:t>
            </a:r>
          </a:p>
          <a:p>
            <a:pPr marL="257175" indent="-257175" algn="just">
              <a:buFont typeface="Wingdings" panose="05000000000000000000" pitchFamily="2" charset="2"/>
              <a:buChar char="Ø"/>
            </a:pPr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обязанности налогоплательщиков по представлению документов, содержащих реквизиты прослеживаемости (статья 23 Кодекса);</a:t>
            </a:r>
          </a:p>
          <a:p>
            <a:pPr marL="257175" indent="-257175" algn="just">
              <a:buFont typeface="Wingdings" panose="05000000000000000000" pitchFamily="2" charset="2"/>
              <a:buChar char="Ø"/>
            </a:pPr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права налоговых органов истребовать  счета-фактуры, первичные и иные документы, относящиеся к операциям с товарами, подлежащими прослеживаемости, в рамках камеральных налоговых проверок декларации по НДС, УСН, ЕСХН, ЕУД при выявлении расхождений по сведениям об операциях с товарами, подлежащими прослеживаемости (статья 88 Кодекса);</a:t>
            </a:r>
          </a:p>
          <a:p>
            <a:pPr marL="257175" indent="-257175" algn="just">
              <a:buFont typeface="Wingdings" panose="05000000000000000000" pitchFamily="2" charset="2"/>
              <a:buChar char="Ø"/>
            </a:pPr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проведения мероприятий налогового контроля  - осмотра помещений при проведении камеральной налоговой проверки, в рамках которой выявлены несоответствия в части сведений по товарам, подлежащим прослеживаемости (статьи 91, 92 Кодекса);</a:t>
            </a:r>
          </a:p>
          <a:p>
            <a:pPr marL="257175" indent="-257175" algn="just">
              <a:buFont typeface="Wingdings" panose="05000000000000000000" pitchFamily="2" charset="2"/>
              <a:buChar char="Ø"/>
            </a:pPr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изменений в счет-фактуре и обязанности выставления счета-фактуры в электронной форме при реализации товаров, подлежащих прослеживаемости (статья 169 Кодекса).</a:t>
            </a:r>
            <a:endParaRPr lang="ru-RU" sz="15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38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516"/>
            <a:ext cx="8046894" cy="580734"/>
          </a:xfrm>
        </p:spPr>
        <p:txBody>
          <a:bodyPr>
            <a:normAutofit/>
          </a:bodyPr>
          <a:lstStyle/>
          <a:p>
            <a:pPr algn="ctr"/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СЕРВИСЫ НАЦИОНАЛЬНОЙ СИСТЕМЫ ПРОСЛЕЖИВАЕМОСТИ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9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8491F5D-77A7-4FC9-B787-E7A544027A81}"/>
              </a:ext>
            </a:extLst>
          </p:cNvPr>
          <p:cNvSpPr/>
          <p:nvPr/>
        </p:nvSpPr>
        <p:spPr>
          <a:xfrm>
            <a:off x="2249742" y="1815324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 коду ТН ВЭД</a:t>
            </a:r>
          </a:p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 коду ОКПД 2</a:t>
            </a:r>
          </a:p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 наименованию</a:t>
            </a:r>
          </a:p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 номеру декларации на товары</a:t>
            </a:r>
          </a:p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получение полного перечня прослеживаемых товаров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8491F5D-77A7-4FC9-B787-E7A544027A81}"/>
              </a:ext>
            </a:extLst>
          </p:cNvPr>
          <p:cNvSpPr/>
          <p:nvPr/>
        </p:nvSpPr>
        <p:spPr>
          <a:xfrm>
            <a:off x="3183367" y="4091346"/>
            <a:ext cx="407270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 регистрационному номеру партии товара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007604" y="1549988"/>
            <a:ext cx="2322258" cy="3023437"/>
            <a:chOff x="1087457" y="1296057"/>
            <a:chExt cx="2151938" cy="2753086"/>
          </a:xfrm>
        </p:grpSpPr>
        <p:sp>
          <p:nvSpPr>
            <p:cNvPr id="7" name="Прямоугольник 6"/>
            <p:cNvSpPr/>
            <p:nvPr/>
          </p:nvSpPr>
          <p:spPr>
            <a:xfrm rot="3600334">
              <a:off x="737221" y="2519450"/>
              <a:ext cx="2735387" cy="324000"/>
            </a:xfrm>
            <a:prstGeom prst="rect">
              <a:avLst/>
            </a:prstGeom>
            <a:gradFill flip="none" rotWithShape="0">
              <a:gsLst>
                <a:gs pos="9000">
                  <a:schemeClr val="accent1">
                    <a:lumMod val="5000"/>
                    <a:lumOff val="95000"/>
                  </a:schemeClr>
                </a:gs>
                <a:gs pos="62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ru-RU" b="1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33754" y="1473221"/>
              <a:ext cx="622015" cy="622015"/>
            </a:xfrm>
            <a:prstGeom prst="rect">
              <a:avLst/>
            </a:prstGeom>
          </p:spPr>
          <p:txBody>
            <a:bodyPr vert="horz" wrap="none" lIns="70953" tIns="35477" rIns="70953" bIns="35477" rtlCol="0" anchor="ctr">
              <a:normAutofit/>
            </a:bodyPr>
            <a:lstStyle/>
            <a:p>
              <a:pPr defTabSz="532115"/>
              <a:endParaRPr lang="ru-RU" sz="2400" b="1" dirty="0">
                <a:solidFill>
                  <a:srgbClr val="005AA9"/>
                </a:solidFill>
                <a:latin typeface="Calibri"/>
              </a:endParaRP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1087457" y="1296057"/>
              <a:ext cx="788311" cy="622015"/>
              <a:chOff x="1087457" y="1296057"/>
              <a:chExt cx="788311" cy="622015"/>
            </a:xfrm>
          </p:grpSpPr>
          <p:sp>
            <p:nvSpPr>
              <p:cNvPr id="16" name="Овал 15"/>
              <p:cNvSpPr/>
              <p:nvPr/>
            </p:nvSpPr>
            <p:spPr>
              <a:xfrm>
                <a:off x="1087457" y="1420322"/>
                <a:ext cx="788311" cy="433502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ru-RU" b="1" dirty="0" smtClean="0">
                  <a:solidFill>
                    <a:srgbClr val="009900"/>
                  </a:solidFill>
                  <a:latin typeface="Arial Narrow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181034" y="1296057"/>
                <a:ext cx="494791" cy="622015"/>
              </a:xfrm>
              <a:prstGeom prst="rect">
                <a:avLst/>
              </a:prstGeom>
            </p:spPr>
            <p:txBody>
              <a:bodyPr wrap="none" lIns="70953" tIns="35477" rIns="70953" bIns="35477" anchor="ctr"/>
              <a:lstStyle/>
              <a:p>
                <a:pPr defTabSz="532115">
                  <a:defRPr/>
                </a:pPr>
                <a:endParaRPr lang="ru-RU" sz="3100" b="1" dirty="0">
                  <a:solidFill>
                    <a:srgbClr val="1F497D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18" name="Freeform 21">
                <a:extLst>
                  <a:ext uri="{FF2B5EF4-FFF2-40B4-BE49-F238E27FC236}">
                    <a16:creationId xmlns:a16="http://schemas.microsoft.com/office/drawing/2014/main" xmlns="" id="{9D0BABEF-004A-4DB9-82DD-EFF27D645D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6550" y="1383226"/>
                <a:ext cx="575235" cy="476755"/>
              </a:xfrm>
              <a:custGeom>
                <a:avLst/>
                <a:gdLst>
                  <a:gd name="T0" fmla="*/ 537 w 587"/>
                  <a:gd name="T1" fmla="*/ 74 h 569"/>
                  <a:gd name="T2" fmla="*/ 530 w 587"/>
                  <a:gd name="T3" fmla="*/ 0 h 569"/>
                  <a:gd name="T4" fmla="*/ 293 w 587"/>
                  <a:gd name="T5" fmla="*/ 71 h 569"/>
                  <a:gd name="T6" fmla="*/ 56 w 587"/>
                  <a:gd name="T7" fmla="*/ 0 h 569"/>
                  <a:gd name="T8" fmla="*/ 49 w 587"/>
                  <a:gd name="T9" fmla="*/ 74 h 569"/>
                  <a:gd name="T10" fmla="*/ 0 w 587"/>
                  <a:gd name="T11" fmla="*/ 102 h 569"/>
                  <a:gd name="T12" fmla="*/ 28 w 587"/>
                  <a:gd name="T13" fmla="*/ 537 h 569"/>
                  <a:gd name="T14" fmla="*/ 293 w 587"/>
                  <a:gd name="T15" fmla="*/ 569 h 569"/>
                  <a:gd name="T16" fmla="*/ 558 w 587"/>
                  <a:gd name="T17" fmla="*/ 537 h 569"/>
                  <a:gd name="T18" fmla="*/ 587 w 587"/>
                  <a:gd name="T19" fmla="*/ 102 h 569"/>
                  <a:gd name="T20" fmla="*/ 523 w 587"/>
                  <a:gd name="T21" fmla="*/ 14 h 569"/>
                  <a:gd name="T22" fmla="*/ 516 w 587"/>
                  <a:gd name="T23" fmla="*/ 439 h 569"/>
                  <a:gd name="T24" fmla="*/ 300 w 587"/>
                  <a:gd name="T25" fmla="*/ 83 h 569"/>
                  <a:gd name="T26" fmla="*/ 523 w 587"/>
                  <a:gd name="T27" fmla="*/ 14 h 569"/>
                  <a:gd name="T28" fmla="*/ 71 w 587"/>
                  <a:gd name="T29" fmla="*/ 14 h 569"/>
                  <a:gd name="T30" fmla="*/ 286 w 587"/>
                  <a:gd name="T31" fmla="*/ 479 h 569"/>
                  <a:gd name="T32" fmla="*/ 63 w 587"/>
                  <a:gd name="T33" fmla="*/ 439 h 569"/>
                  <a:gd name="T34" fmla="*/ 573 w 587"/>
                  <a:gd name="T35" fmla="*/ 508 h 569"/>
                  <a:gd name="T36" fmla="*/ 353 w 587"/>
                  <a:gd name="T37" fmla="*/ 523 h 569"/>
                  <a:gd name="T38" fmla="*/ 293 w 587"/>
                  <a:gd name="T39" fmla="*/ 555 h 569"/>
                  <a:gd name="T40" fmla="*/ 234 w 587"/>
                  <a:gd name="T41" fmla="*/ 523 h 569"/>
                  <a:gd name="T42" fmla="*/ 14 w 587"/>
                  <a:gd name="T43" fmla="*/ 508 h 569"/>
                  <a:gd name="T44" fmla="*/ 28 w 587"/>
                  <a:gd name="T45" fmla="*/ 88 h 569"/>
                  <a:gd name="T46" fmla="*/ 49 w 587"/>
                  <a:gd name="T47" fmla="*/ 446 h 569"/>
                  <a:gd name="T48" fmla="*/ 71 w 587"/>
                  <a:gd name="T49" fmla="*/ 453 h 569"/>
                  <a:gd name="T50" fmla="*/ 289 w 587"/>
                  <a:gd name="T51" fmla="*/ 498 h 569"/>
                  <a:gd name="T52" fmla="*/ 291 w 587"/>
                  <a:gd name="T53" fmla="*/ 498 h 569"/>
                  <a:gd name="T54" fmla="*/ 293 w 587"/>
                  <a:gd name="T55" fmla="*/ 499 h 569"/>
                  <a:gd name="T56" fmla="*/ 296 w 587"/>
                  <a:gd name="T57" fmla="*/ 498 h 569"/>
                  <a:gd name="T58" fmla="*/ 297 w 587"/>
                  <a:gd name="T59" fmla="*/ 498 h 569"/>
                  <a:gd name="T60" fmla="*/ 516 w 587"/>
                  <a:gd name="T61" fmla="*/ 453 h 569"/>
                  <a:gd name="T62" fmla="*/ 537 w 587"/>
                  <a:gd name="T63" fmla="*/ 446 h 569"/>
                  <a:gd name="T64" fmla="*/ 558 w 587"/>
                  <a:gd name="T65" fmla="*/ 88 h 569"/>
                  <a:gd name="T66" fmla="*/ 573 w 587"/>
                  <a:gd name="T67" fmla="*/ 50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87" h="569">
                    <a:moveTo>
                      <a:pt x="558" y="74"/>
                    </a:moveTo>
                    <a:cubicBezTo>
                      <a:pt x="537" y="74"/>
                      <a:pt x="537" y="74"/>
                      <a:pt x="537" y="74"/>
                    </a:cubicBezTo>
                    <a:cubicBezTo>
                      <a:pt x="537" y="7"/>
                      <a:pt x="537" y="7"/>
                      <a:pt x="537" y="7"/>
                    </a:cubicBezTo>
                    <a:cubicBezTo>
                      <a:pt x="537" y="3"/>
                      <a:pt x="534" y="0"/>
                      <a:pt x="530" y="0"/>
                    </a:cubicBezTo>
                    <a:cubicBezTo>
                      <a:pt x="516" y="0"/>
                      <a:pt x="516" y="0"/>
                      <a:pt x="516" y="0"/>
                    </a:cubicBezTo>
                    <a:cubicBezTo>
                      <a:pt x="462" y="0"/>
                      <a:pt x="364" y="0"/>
                      <a:pt x="293" y="71"/>
                    </a:cubicBezTo>
                    <a:cubicBezTo>
                      <a:pt x="222" y="0"/>
                      <a:pt x="124" y="0"/>
                      <a:pt x="71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49" y="3"/>
                      <a:pt x="49" y="7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12" y="74"/>
                      <a:pt x="0" y="86"/>
                      <a:pt x="0" y="102"/>
                    </a:cubicBezTo>
                    <a:cubicBezTo>
                      <a:pt x="0" y="508"/>
                      <a:pt x="0" y="508"/>
                      <a:pt x="0" y="508"/>
                    </a:cubicBezTo>
                    <a:cubicBezTo>
                      <a:pt x="0" y="524"/>
                      <a:pt x="12" y="537"/>
                      <a:pt x="28" y="537"/>
                    </a:cubicBezTo>
                    <a:cubicBezTo>
                      <a:pt x="230" y="537"/>
                      <a:pt x="230" y="537"/>
                      <a:pt x="230" y="537"/>
                    </a:cubicBezTo>
                    <a:cubicBezTo>
                      <a:pt x="242" y="556"/>
                      <a:pt x="267" y="569"/>
                      <a:pt x="293" y="569"/>
                    </a:cubicBezTo>
                    <a:cubicBezTo>
                      <a:pt x="320" y="569"/>
                      <a:pt x="344" y="556"/>
                      <a:pt x="357" y="537"/>
                    </a:cubicBezTo>
                    <a:cubicBezTo>
                      <a:pt x="558" y="537"/>
                      <a:pt x="558" y="537"/>
                      <a:pt x="558" y="537"/>
                    </a:cubicBezTo>
                    <a:cubicBezTo>
                      <a:pt x="574" y="537"/>
                      <a:pt x="587" y="524"/>
                      <a:pt x="587" y="508"/>
                    </a:cubicBezTo>
                    <a:cubicBezTo>
                      <a:pt x="587" y="102"/>
                      <a:pt x="587" y="102"/>
                      <a:pt x="587" y="102"/>
                    </a:cubicBezTo>
                    <a:cubicBezTo>
                      <a:pt x="587" y="86"/>
                      <a:pt x="574" y="74"/>
                      <a:pt x="558" y="74"/>
                    </a:cubicBezTo>
                    <a:close/>
                    <a:moveTo>
                      <a:pt x="523" y="14"/>
                    </a:moveTo>
                    <a:cubicBezTo>
                      <a:pt x="523" y="439"/>
                      <a:pt x="523" y="439"/>
                      <a:pt x="523" y="439"/>
                    </a:cubicBezTo>
                    <a:cubicBezTo>
                      <a:pt x="516" y="439"/>
                      <a:pt x="516" y="439"/>
                      <a:pt x="516" y="439"/>
                    </a:cubicBezTo>
                    <a:cubicBezTo>
                      <a:pt x="464" y="439"/>
                      <a:pt x="370" y="439"/>
                      <a:pt x="300" y="479"/>
                    </a:cubicBezTo>
                    <a:cubicBezTo>
                      <a:pt x="300" y="83"/>
                      <a:pt x="300" y="83"/>
                      <a:pt x="300" y="83"/>
                    </a:cubicBezTo>
                    <a:cubicBezTo>
                      <a:pt x="367" y="14"/>
                      <a:pt x="463" y="14"/>
                      <a:pt x="516" y="14"/>
                    </a:cubicBezTo>
                    <a:lnTo>
                      <a:pt x="523" y="14"/>
                    </a:lnTo>
                    <a:close/>
                    <a:moveTo>
                      <a:pt x="63" y="14"/>
                    </a:moveTo>
                    <a:cubicBezTo>
                      <a:pt x="71" y="14"/>
                      <a:pt x="71" y="14"/>
                      <a:pt x="71" y="14"/>
                    </a:cubicBezTo>
                    <a:cubicBezTo>
                      <a:pt x="123" y="14"/>
                      <a:pt x="219" y="14"/>
                      <a:pt x="286" y="83"/>
                    </a:cubicBezTo>
                    <a:cubicBezTo>
                      <a:pt x="286" y="479"/>
                      <a:pt x="286" y="479"/>
                      <a:pt x="286" y="479"/>
                    </a:cubicBezTo>
                    <a:cubicBezTo>
                      <a:pt x="216" y="439"/>
                      <a:pt x="122" y="439"/>
                      <a:pt x="71" y="439"/>
                    </a:cubicBezTo>
                    <a:cubicBezTo>
                      <a:pt x="63" y="439"/>
                      <a:pt x="63" y="439"/>
                      <a:pt x="63" y="439"/>
                    </a:cubicBezTo>
                    <a:lnTo>
                      <a:pt x="63" y="14"/>
                    </a:lnTo>
                    <a:close/>
                    <a:moveTo>
                      <a:pt x="573" y="508"/>
                    </a:moveTo>
                    <a:cubicBezTo>
                      <a:pt x="573" y="516"/>
                      <a:pt x="566" y="523"/>
                      <a:pt x="558" y="523"/>
                    </a:cubicBezTo>
                    <a:cubicBezTo>
                      <a:pt x="353" y="523"/>
                      <a:pt x="353" y="523"/>
                      <a:pt x="353" y="523"/>
                    </a:cubicBezTo>
                    <a:cubicBezTo>
                      <a:pt x="350" y="523"/>
                      <a:pt x="348" y="524"/>
                      <a:pt x="346" y="526"/>
                    </a:cubicBezTo>
                    <a:cubicBezTo>
                      <a:pt x="337" y="544"/>
                      <a:pt x="316" y="555"/>
                      <a:pt x="293" y="555"/>
                    </a:cubicBezTo>
                    <a:cubicBezTo>
                      <a:pt x="270" y="555"/>
                      <a:pt x="249" y="544"/>
                      <a:pt x="240" y="526"/>
                    </a:cubicBezTo>
                    <a:cubicBezTo>
                      <a:pt x="239" y="524"/>
                      <a:pt x="236" y="523"/>
                      <a:pt x="234" y="523"/>
                    </a:cubicBezTo>
                    <a:cubicBezTo>
                      <a:pt x="28" y="523"/>
                      <a:pt x="28" y="523"/>
                      <a:pt x="28" y="523"/>
                    </a:cubicBezTo>
                    <a:cubicBezTo>
                      <a:pt x="20" y="523"/>
                      <a:pt x="14" y="516"/>
                      <a:pt x="14" y="508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94"/>
                      <a:pt x="20" y="88"/>
                      <a:pt x="28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446"/>
                      <a:pt x="49" y="446"/>
                      <a:pt x="49" y="446"/>
                    </a:cubicBezTo>
                    <a:cubicBezTo>
                      <a:pt x="49" y="450"/>
                      <a:pt x="52" y="453"/>
                      <a:pt x="56" y="453"/>
                    </a:cubicBezTo>
                    <a:cubicBezTo>
                      <a:pt x="71" y="453"/>
                      <a:pt x="71" y="453"/>
                      <a:pt x="71" y="453"/>
                    </a:cubicBezTo>
                    <a:cubicBezTo>
                      <a:pt x="123" y="453"/>
                      <a:pt x="222" y="453"/>
                      <a:pt x="289" y="498"/>
                    </a:cubicBezTo>
                    <a:cubicBezTo>
                      <a:pt x="289" y="498"/>
                      <a:pt x="289" y="498"/>
                      <a:pt x="289" y="498"/>
                    </a:cubicBezTo>
                    <a:cubicBezTo>
                      <a:pt x="290" y="498"/>
                      <a:pt x="290" y="498"/>
                      <a:pt x="290" y="498"/>
                    </a:cubicBezTo>
                    <a:cubicBezTo>
                      <a:pt x="290" y="498"/>
                      <a:pt x="290" y="498"/>
                      <a:pt x="291" y="498"/>
                    </a:cubicBezTo>
                    <a:cubicBezTo>
                      <a:pt x="291" y="498"/>
                      <a:pt x="291" y="499"/>
                      <a:pt x="291" y="499"/>
                    </a:cubicBezTo>
                    <a:cubicBezTo>
                      <a:pt x="292" y="499"/>
                      <a:pt x="292" y="499"/>
                      <a:pt x="293" y="499"/>
                    </a:cubicBezTo>
                    <a:cubicBezTo>
                      <a:pt x="294" y="499"/>
                      <a:pt x="294" y="499"/>
                      <a:pt x="295" y="499"/>
                    </a:cubicBezTo>
                    <a:cubicBezTo>
                      <a:pt x="295" y="499"/>
                      <a:pt x="295" y="498"/>
                      <a:pt x="296" y="498"/>
                    </a:cubicBezTo>
                    <a:cubicBezTo>
                      <a:pt x="296" y="498"/>
                      <a:pt x="296" y="498"/>
                      <a:pt x="296" y="498"/>
                    </a:cubicBezTo>
                    <a:cubicBezTo>
                      <a:pt x="297" y="498"/>
                      <a:pt x="297" y="498"/>
                      <a:pt x="297" y="498"/>
                    </a:cubicBezTo>
                    <a:cubicBezTo>
                      <a:pt x="297" y="498"/>
                      <a:pt x="297" y="498"/>
                      <a:pt x="297" y="498"/>
                    </a:cubicBezTo>
                    <a:cubicBezTo>
                      <a:pt x="364" y="453"/>
                      <a:pt x="463" y="453"/>
                      <a:pt x="516" y="453"/>
                    </a:cubicBezTo>
                    <a:cubicBezTo>
                      <a:pt x="530" y="453"/>
                      <a:pt x="530" y="453"/>
                      <a:pt x="530" y="453"/>
                    </a:cubicBezTo>
                    <a:cubicBezTo>
                      <a:pt x="534" y="453"/>
                      <a:pt x="537" y="450"/>
                      <a:pt x="537" y="446"/>
                    </a:cubicBezTo>
                    <a:cubicBezTo>
                      <a:pt x="537" y="88"/>
                      <a:pt x="537" y="88"/>
                      <a:pt x="537" y="88"/>
                    </a:cubicBezTo>
                    <a:cubicBezTo>
                      <a:pt x="558" y="88"/>
                      <a:pt x="558" y="88"/>
                      <a:pt x="558" y="88"/>
                    </a:cubicBezTo>
                    <a:cubicBezTo>
                      <a:pt x="566" y="88"/>
                      <a:pt x="573" y="94"/>
                      <a:pt x="573" y="102"/>
                    </a:cubicBezTo>
                    <a:lnTo>
                      <a:pt x="573" y="5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116725" y="1609843"/>
              <a:ext cx="959104" cy="456019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Autofit/>
            </a:bodyPr>
            <a:lstStyle/>
            <a:p>
              <a:pPr algn="ctr" defTabSz="782292"/>
              <a:r>
                <a:rPr lang="en-US" sz="24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abic Typesetting" panose="03020402040406030203" pitchFamily="66" charset="-78"/>
                  <a:ea typeface="Roboto Condensed" panose="020B0604020202020204" charset="0"/>
                  <a:cs typeface="Arabic Typesetting" panose="03020402040406030203" pitchFamily="66" charset="-78"/>
                </a:rPr>
                <a:t>i</a:t>
              </a:r>
              <a:endPara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  <a:ea typeface="Roboto Condensed" panose="020B0604020202020204" charset="0"/>
                <a:cs typeface="Arabic Typesetting" panose="03020402040406030203" pitchFamily="66" charset="-78"/>
              </a:endParaRPr>
            </a:p>
            <a:p>
              <a:pPr algn="ctr" defTabSz="782292">
                <a:lnSpc>
                  <a:spcPct val="150000"/>
                </a:lnSpc>
              </a:pPr>
              <a:endParaRPr lang="ru-RU" sz="24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B0604020202020204" charset="0"/>
                <a:cs typeface="Arabic Typesetting" panose="03020402040406030203" pitchFamily="66" charset="-78"/>
              </a:endParaRPr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2251023" y="3276738"/>
              <a:ext cx="788311" cy="622015"/>
              <a:chOff x="1087457" y="1296057"/>
              <a:chExt cx="788311" cy="622015"/>
            </a:xfrm>
          </p:grpSpPr>
          <p:sp>
            <p:nvSpPr>
              <p:cNvPr id="13" name="Овал 12"/>
              <p:cNvSpPr/>
              <p:nvPr/>
            </p:nvSpPr>
            <p:spPr>
              <a:xfrm>
                <a:off x="1087457" y="1420323"/>
                <a:ext cx="788311" cy="433501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ru-RU" b="1" dirty="0" smtClean="0">
                  <a:solidFill>
                    <a:srgbClr val="009900"/>
                  </a:solidFill>
                  <a:latin typeface="Arial Narrow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181034" y="1296057"/>
                <a:ext cx="494791" cy="622015"/>
              </a:xfrm>
              <a:prstGeom prst="rect">
                <a:avLst/>
              </a:prstGeom>
            </p:spPr>
            <p:txBody>
              <a:bodyPr wrap="none" lIns="70953" tIns="35477" rIns="70953" bIns="35477" anchor="ctr"/>
              <a:lstStyle/>
              <a:p>
                <a:pPr defTabSz="532115">
                  <a:defRPr/>
                </a:pPr>
                <a:endParaRPr lang="ru-RU" sz="3100" b="1" dirty="0">
                  <a:solidFill>
                    <a:srgbClr val="1F497D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15" name="Freeform 21">
                <a:extLst>
                  <a:ext uri="{FF2B5EF4-FFF2-40B4-BE49-F238E27FC236}">
                    <a16:creationId xmlns:a16="http://schemas.microsoft.com/office/drawing/2014/main" xmlns="" id="{9D0BABEF-004A-4DB9-82DD-EFF27D645D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6550" y="1383226"/>
                <a:ext cx="575235" cy="476755"/>
              </a:xfrm>
              <a:custGeom>
                <a:avLst/>
                <a:gdLst>
                  <a:gd name="T0" fmla="*/ 537 w 587"/>
                  <a:gd name="T1" fmla="*/ 74 h 569"/>
                  <a:gd name="T2" fmla="*/ 530 w 587"/>
                  <a:gd name="T3" fmla="*/ 0 h 569"/>
                  <a:gd name="T4" fmla="*/ 293 w 587"/>
                  <a:gd name="T5" fmla="*/ 71 h 569"/>
                  <a:gd name="T6" fmla="*/ 56 w 587"/>
                  <a:gd name="T7" fmla="*/ 0 h 569"/>
                  <a:gd name="T8" fmla="*/ 49 w 587"/>
                  <a:gd name="T9" fmla="*/ 74 h 569"/>
                  <a:gd name="T10" fmla="*/ 0 w 587"/>
                  <a:gd name="T11" fmla="*/ 102 h 569"/>
                  <a:gd name="T12" fmla="*/ 28 w 587"/>
                  <a:gd name="T13" fmla="*/ 537 h 569"/>
                  <a:gd name="T14" fmla="*/ 293 w 587"/>
                  <a:gd name="T15" fmla="*/ 569 h 569"/>
                  <a:gd name="T16" fmla="*/ 558 w 587"/>
                  <a:gd name="T17" fmla="*/ 537 h 569"/>
                  <a:gd name="T18" fmla="*/ 587 w 587"/>
                  <a:gd name="T19" fmla="*/ 102 h 569"/>
                  <a:gd name="T20" fmla="*/ 523 w 587"/>
                  <a:gd name="T21" fmla="*/ 14 h 569"/>
                  <a:gd name="T22" fmla="*/ 516 w 587"/>
                  <a:gd name="T23" fmla="*/ 439 h 569"/>
                  <a:gd name="T24" fmla="*/ 300 w 587"/>
                  <a:gd name="T25" fmla="*/ 83 h 569"/>
                  <a:gd name="T26" fmla="*/ 523 w 587"/>
                  <a:gd name="T27" fmla="*/ 14 h 569"/>
                  <a:gd name="T28" fmla="*/ 71 w 587"/>
                  <a:gd name="T29" fmla="*/ 14 h 569"/>
                  <a:gd name="T30" fmla="*/ 286 w 587"/>
                  <a:gd name="T31" fmla="*/ 479 h 569"/>
                  <a:gd name="T32" fmla="*/ 63 w 587"/>
                  <a:gd name="T33" fmla="*/ 439 h 569"/>
                  <a:gd name="T34" fmla="*/ 573 w 587"/>
                  <a:gd name="T35" fmla="*/ 508 h 569"/>
                  <a:gd name="T36" fmla="*/ 353 w 587"/>
                  <a:gd name="T37" fmla="*/ 523 h 569"/>
                  <a:gd name="T38" fmla="*/ 293 w 587"/>
                  <a:gd name="T39" fmla="*/ 555 h 569"/>
                  <a:gd name="T40" fmla="*/ 234 w 587"/>
                  <a:gd name="T41" fmla="*/ 523 h 569"/>
                  <a:gd name="T42" fmla="*/ 14 w 587"/>
                  <a:gd name="T43" fmla="*/ 508 h 569"/>
                  <a:gd name="T44" fmla="*/ 28 w 587"/>
                  <a:gd name="T45" fmla="*/ 88 h 569"/>
                  <a:gd name="T46" fmla="*/ 49 w 587"/>
                  <a:gd name="T47" fmla="*/ 446 h 569"/>
                  <a:gd name="T48" fmla="*/ 71 w 587"/>
                  <a:gd name="T49" fmla="*/ 453 h 569"/>
                  <a:gd name="T50" fmla="*/ 289 w 587"/>
                  <a:gd name="T51" fmla="*/ 498 h 569"/>
                  <a:gd name="T52" fmla="*/ 291 w 587"/>
                  <a:gd name="T53" fmla="*/ 498 h 569"/>
                  <a:gd name="T54" fmla="*/ 293 w 587"/>
                  <a:gd name="T55" fmla="*/ 499 h 569"/>
                  <a:gd name="T56" fmla="*/ 296 w 587"/>
                  <a:gd name="T57" fmla="*/ 498 h 569"/>
                  <a:gd name="T58" fmla="*/ 297 w 587"/>
                  <a:gd name="T59" fmla="*/ 498 h 569"/>
                  <a:gd name="T60" fmla="*/ 516 w 587"/>
                  <a:gd name="T61" fmla="*/ 453 h 569"/>
                  <a:gd name="T62" fmla="*/ 537 w 587"/>
                  <a:gd name="T63" fmla="*/ 446 h 569"/>
                  <a:gd name="T64" fmla="*/ 558 w 587"/>
                  <a:gd name="T65" fmla="*/ 88 h 569"/>
                  <a:gd name="T66" fmla="*/ 573 w 587"/>
                  <a:gd name="T67" fmla="*/ 50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87" h="569">
                    <a:moveTo>
                      <a:pt x="558" y="74"/>
                    </a:moveTo>
                    <a:cubicBezTo>
                      <a:pt x="537" y="74"/>
                      <a:pt x="537" y="74"/>
                      <a:pt x="537" y="74"/>
                    </a:cubicBezTo>
                    <a:cubicBezTo>
                      <a:pt x="537" y="7"/>
                      <a:pt x="537" y="7"/>
                      <a:pt x="537" y="7"/>
                    </a:cubicBezTo>
                    <a:cubicBezTo>
                      <a:pt x="537" y="3"/>
                      <a:pt x="534" y="0"/>
                      <a:pt x="530" y="0"/>
                    </a:cubicBezTo>
                    <a:cubicBezTo>
                      <a:pt x="516" y="0"/>
                      <a:pt x="516" y="0"/>
                      <a:pt x="516" y="0"/>
                    </a:cubicBezTo>
                    <a:cubicBezTo>
                      <a:pt x="462" y="0"/>
                      <a:pt x="364" y="0"/>
                      <a:pt x="293" y="71"/>
                    </a:cubicBezTo>
                    <a:cubicBezTo>
                      <a:pt x="222" y="0"/>
                      <a:pt x="124" y="0"/>
                      <a:pt x="71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49" y="3"/>
                      <a:pt x="49" y="7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12" y="74"/>
                      <a:pt x="0" y="86"/>
                      <a:pt x="0" y="102"/>
                    </a:cubicBezTo>
                    <a:cubicBezTo>
                      <a:pt x="0" y="508"/>
                      <a:pt x="0" y="508"/>
                      <a:pt x="0" y="508"/>
                    </a:cubicBezTo>
                    <a:cubicBezTo>
                      <a:pt x="0" y="524"/>
                      <a:pt x="12" y="537"/>
                      <a:pt x="28" y="537"/>
                    </a:cubicBezTo>
                    <a:cubicBezTo>
                      <a:pt x="230" y="537"/>
                      <a:pt x="230" y="537"/>
                      <a:pt x="230" y="537"/>
                    </a:cubicBezTo>
                    <a:cubicBezTo>
                      <a:pt x="242" y="556"/>
                      <a:pt x="267" y="569"/>
                      <a:pt x="293" y="569"/>
                    </a:cubicBezTo>
                    <a:cubicBezTo>
                      <a:pt x="320" y="569"/>
                      <a:pt x="344" y="556"/>
                      <a:pt x="357" y="537"/>
                    </a:cubicBezTo>
                    <a:cubicBezTo>
                      <a:pt x="558" y="537"/>
                      <a:pt x="558" y="537"/>
                      <a:pt x="558" y="537"/>
                    </a:cubicBezTo>
                    <a:cubicBezTo>
                      <a:pt x="574" y="537"/>
                      <a:pt x="587" y="524"/>
                      <a:pt x="587" y="508"/>
                    </a:cubicBezTo>
                    <a:cubicBezTo>
                      <a:pt x="587" y="102"/>
                      <a:pt x="587" y="102"/>
                      <a:pt x="587" y="102"/>
                    </a:cubicBezTo>
                    <a:cubicBezTo>
                      <a:pt x="587" y="86"/>
                      <a:pt x="574" y="74"/>
                      <a:pt x="558" y="74"/>
                    </a:cubicBezTo>
                    <a:close/>
                    <a:moveTo>
                      <a:pt x="523" y="14"/>
                    </a:moveTo>
                    <a:cubicBezTo>
                      <a:pt x="523" y="439"/>
                      <a:pt x="523" y="439"/>
                      <a:pt x="523" y="439"/>
                    </a:cubicBezTo>
                    <a:cubicBezTo>
                      <a:pt x="516" y="439"/>
                      <a:pt x="516" y="439"/>
                      <a:pt x="516" y="439"/>
                    </a:cubicBezTo>
                    <a:cubicBezTo>
                      <a:pt x="464" y="439"/>
                      <a:pt x="370" y="439"/>
                      <a:pt x="300" y="479"/>
                    </a:cubicBezTo>
                    <a:cubicBezTo>
                      <a:pt x="300" y="83"/>
                      <a:pt x="300" y="83"/>
                      <a:pt x="300" y="83"/>
                    </a:cubicBezTo>
                    <a:cubicBezTo>
                      <a:pt x="367" y="14"/>
                      <a:pt x="463" y="14"/>
                      <a:pt x="516" y="14"/>
                    </a:cubicBezTo>
                    <a:lnTo>
                      <a:pt x="523" y="14"/>
                    </a:lnTo>
                    <a:close/>
                    <a:moveTo>
                      <a:pt x="63" y="14"/>
                    </a:moveTo>
                    <a:cubicBezTo>
                      <a:pt x="71" y="14"/>
                      <a:pt x="71" y="14"/>
                      <a:pt x="71" y="14"/>
                    </a:cubicBezTo>
                    <a:cubicBezTo>
                      <a:pt x="123" y="14"/>
                      <a:pt x="219" y="14"/>
                      <a:pt x="286" y="83"/>
                    </a:cubicBezTo>
                    <a:cubicBezTo>
                      <a:pt x="286" y="479"/>
                      <a:pt x="286" y="479"/>
                      <a:pt x="286" y="479"/>
                    </a:cubicBezTo>
                    <a:cubicBezTo>
                      <a:pt x="216" y="439"/>
                      <a:pt x="122" y="439"/>
                      <a:pt x="71" y="439"/>
                    </a:cubicBezTo>
                    <a:cubicBezTo>
                      <a:pt x="63" y="439"/>
                      <a:pt x="63" y="439"/>
                      <a:pt x="63" y="439"/>
                    </a:cubicBezTo>
                    <a:lnTo>
                      <a:pt x="63" y="14"/>
                    </a:lnTo>
                    <a:close/>
                    <a:moveTo>
                      <a:pt x="573" y="508"/>
                    </a:moveTo>
                    <a:cubicBezTo>
                      <a:pt x="573" y="516"/>
                      <a:pt x="566" y="523"/>
                      <a:pt x="558" y="523"/>
                    </a:cubicBezTo>
                    <a:cubicBezTo>
                      <a:pt x="353" y="523"/>
                      <a:pt x="353" y="523"/>
                      <a:pt x="353" y="523"/>
                    </a:cubicBezTo>
                    <a:cubicBezTo>
                      <a:pt x="350" y="523"/>
                      <a:pt x="348" y="524"/>
                      <a:pt x="346" y="526"/>
                    </a:cubicBezTo>
                    <a:cubicBezTo>
                      <a:pt x="337" y="544"/>
                      <a:pt x="316" y="555"/>
                      <a:pt x="293" y="555"/>
                    </a:cubicBezTo>
                    <a:cubicBezTo>
                      <a:pt x="270" y="555"/>
                      <a:pt x="249" y="544"/>
                      <a:pt x="240" y="526"/>
                    </a:cubicBezTo>
                    <a:cubicBezTo>
                      <a:pt x="239" y="524"/>
                      <a:pt x="236" y="523"/>
                      <a:pt x="234" y="523"/>
                    </a:cubicBezTo>
                    <a:cubicBezTo>
                      <a:pt x="28" y="523"/>
                      <a:pt x="28" y="523"/>
                      <a:pt x="28" y="523"/>
                    </a:cubicBezTo>
                    <a:cubicBezTo>
                      <a:pt x="20" y="523"/>
                      <a:pt x="14" y="516"/>
                      <a:pt x="14" y="508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94"/>
                      <a:pt x="20" y="88"/>
                      <a:pt x="28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446"/>
                      <a:pt x="49" y="446"/>
                      <a:pt x="49" y="446"/>
                    </a:cubicBezTo>
                    <a:cubicBezTo>
                      <a:pt x="49" y="450"/>
                      <a:pt x="52" y="453"/>
                      <a:pt x="56" y="453"/>
                    </a:cubicBezTo>
                    <a:cubicBezTo>
                      <a:pt x="71" y="453"/>
                      <a:pt x="71" y="453"/>
                      <a:pt x="71" y="453"/>
                    </a:cubicBezTo>
                    <a:cubicBezTo>
                      <a:pt x="123" y="453"/>
                      <a:pt x="222" y="453"/>
                      <a:pt x="289" y="498"/>
                    </a:cubicBezTo>
                    <a:cubicBezTo>
                      <a:pt x="289" y="498"/>
                      <a:pt x="289" y="498"/>
                      <a:pt x="289" y="498"/>
                    </a:cubicBezTo>
                    <a:cubicBezTo>
                      <a:pt x="290" y="498"/>
                      <a:pt x="290" y="498"/>
                      <a:pt x="290" y="498"/>
                    </a:cubicBezTo>
                    <a:cubicBezTo>
                      <a:pt x="290" y="498"/>
                      <a:pt x="290" y="498"/>
                      <a:pt x="291" y="498"/>
                    </a:cubicBezTo>
                    <a:cubicBezTo>
                      <a:pt x="291" y="498"/>
                      <a:pt x="291" y="499"/>
                      <a:pt x="291" y="499"/>
                    </a:cubicBezTo>
                    <a:cubicBezTo>
                      <a:pt x="292" y="499"/>
                      <a:pt x="292" y="499"/>
                      <a:pt x="293" y="499"/>
                    </a:cubicBezTo>
                    <a:cubicBezTo>
                      <a:pt x="294" y="499"/>
                      <a:pt x="294" y="499"/>
                      <a:pt x="295" y="499"/>
                    </a:cubicBezTo>
                    <a:cubicBezTo>
                      <a:pt x="295" y="499"/>
                      <a:pt x="295" y="498"/>
                      <a:pt x="296" y="498"/>
                    </a:cubicBezTo>
                    <a:cubicBezTo>
                      <a:pt x="296" y="498"/>
                      <a:pt x="296" y="498"/>
                      <a:pt x="296" y="498"/>
                    </a:cubicBezTo>
                    <a:cubicBezTo>
                      <a:pt x="297" y="498"/>
                      <a:pt x="297" y="498"/>
                      <a:pt x="297" y="498"/>
                    </a:cubicBezTo>
                    <a:cubicBezTo>
                      <a:pt x="297" y="498"/>
                      <a:pt x="297" y="498"/>
                      <a:pt x="297" y="498"/>
                    </a:cubicBezTo>
                    <a:cubicBezTo>
                      <a:pt x="364" y="453"/>
                      <a:pt x="463" y="453"/>
                      <a:pt x="516" y="453"/>
                    </a:cubicBezTo>
                    <a:cubicBezTo>
                      <a:pt x="530" y="453"/>
                      <a:pt x="530" y="453"/>
                      <a:pt x="530" y="453"/>
                    </a:cubicBezTo>
                    <a:cubicBezTo>
                      <a:pt x="534" y="453"/>
                      <a:pt x="537" y="450"/>
                      <a:pt x="537" y="446"/>
                    </a:cubicBezTo>
                    <a:cubicBezTo>
                      <a:pt x="537" y="88"/>
                      <a:pt x="537" y="88"/>
                      <a:pt x="537" y="88"/>
                    </a:cubicBezTo>
                    <a:cubicBezTo>
                      <a:pt x="558" y="88"/>
                      <a:pt x="558" y="88"/>
                      <a:pt x="558" y="88"/>
                    </a:cubicBezTo>
                    <a:cubicBezTo>
                      <a:pt x="566" y="88"/>
                      <a:pt x="573" y="94"/>
                      <a:pt x="573" y="102"/>
                    </a:cubicBezTo>
                    <a:lnTo>
                      <a:pt x="573" y="5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280291" y="3582999"/>
              <a:ext cx="959104" cy="456019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Autofit/>
            </a:bodyPr>
            <a:lstStyle/>
            <a:p>
              <a:pPr algn="ctr" defTabSz="782292"/>
              <a:r>
                <a:rPr lang="en-US" sz="24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abic Typesetting" panose="03020402040406030203" pitchFamily="66" charset="-78"/>
                  <a:ea typeface="Roboto Condensed" panose="020B0604020202020204" charset="0"/>
                  <a:cs typeface="Arabic Typesetting" panose="03020402040406030203" pitchFamily="66" charset="-78"/>
                </a:rPr>
                <a:t>i</a:t>
              </a:r>
              <a:endPara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  <a:ea typeface="Roboto Condensed" panose="020B0604020202020204" charset="0"/>
                <a:cs typeface="Arabic Typesetting" panose="03020402040406030203" pitchFamily="66" charset="-78"/>
              </a:endParaRPr>
            </a:p>
            <a:p>
              <a:pPr algn="ctr" defTabSz="782292">
                <a:lnSpc>
                  <a:spcPct val="150000"/>
                </a:lnSpc>
              </a:pPr>
              <a:endParaRPr lang="ru-RU" sz="24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B0604020202020204" charset="0"/>
                <a:cs typeface="Arabic Typesetting" panose="03020402040406030203" pitchFamily="66" charset="-78"/>
              </a:endParaRPr>
            </a:p>
          </p:txBody>
        </p:sp>
      </p:grp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68491F5D-77A7-4FC9-B787-E7A544027A81}"/>
              </a:ext>
            </a:extLst>
          </p:cNvPr>
          <p:cNvSpPr/>
          <p:nvPr/>
        </p:nvSpPr>
        <p:spPr>
          <a:xfrm>
            <a:off x="2185484" y="1547579"/>
            <a:ext cx="3888432" cy="3231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1368109">
              <a:defRPr/>
            </a:pPr>
            <a:r>
              <a:rPr lang="ru-RU" sz="1500" b="1" dirty="0"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ПРОВЕРКА ПРОСЛЕЖИВАЕМОСТИ ТОВАРОВ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68491F5D-77A7-4FC9-B787-E7A544027A81}"/>
              </a:ext>
            </a:extLst>
          </p:cNvPr>
          <p:cNvSpPr/>
          <p:nvPr/>
        </p:nvSpPr>
        <p:spPr>
          <a:xfrm>
            <a:off x="3119919" y="3604472"/>
            <a:ext cx="5070484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1368109">
              <a:defRPr/>
            </a:pPr>
            <a:r>
              <a:rPr lang="ru-RU" sz="1500" b="1" dirty="0"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ПРОВЕРКА РЕГИСТРАЦИОННОГО НОМЕРА ПАРТИИ ТОВАРА (РНПТ)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222" y="1643093"/>
            <a:ext cx="1300375" cy="1303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48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4925</TotalTime>
  <Words>1197</Words>
  <Application>Microsoft Office PowerPoint</Application>
  <PresentationFormat>Экран (16:9)</PresentationFormat>
  <Paragraphs>121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Present_FNS2012_16-9</vt:lpstr>
      <vt:lpstr> «Актуальные вопросы администрирования НДС с учетом последних изменений»  Главный госналогинспектор отдела камерального контроля Холодовская Жанна Борисовна  23 декабря 2021 года</vt:lpstr>
      <vt:lpstr>Презентация PowerPoint</vt:lpstr>
      <vt:lpstr>Презентация PowerPoint</vt:lpstr>
      <vt:lpstr>При каких условиях услуги общепита освобождаются от НДС</vt:lpstr>
      <vt:lpstr>Разъяснения по освобождению от НДС услуг общепита </vt:lpstr>
      <vt:lpstr>ЦЕЛИ СОЗДАНИЯ национальной СИСТЕМЫ ПРОСЛЕЖИВАЕМОСТИ</vt:lpstr>
      <vt:lpstr>Презентация PowerPoint</vt:lpstr>
      <vt:lpstr>►► ИЗМЕНЕНИЯ В Нормативных Правовых Актах ◄◄</vt:lpstr>
      <vt:lpstr>СЕРВИСЫ НАЦИОНАЛЬНОЙ СИСТЕМЫ ПРОСЛЕЖИВАЕМОСТИ</vt:lpstr>
      <vt:lpstr>Обязанности участников оборота товаров, подлежащих прослеживаемости  (п. 13 Положения о национальной системе прослеживаемости товаров):</vt:lpstr>
      <vt:lpstr>Отчетность по товарам, подлежащим прослеживаемости  (п. 2.3 ст. 23 НК РФ, п. 2, пп. "а", "б" п. 13 Положения о национальной системе прослеживаемости товаров):</vt:lpstr>
      <vt:lpstr>Планы ФНС</vt:lpstr>
      <vt:lpstr>Адрес электронной почты отдела камерального контроля Управления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Москалец Елена Алексеевна</dc:creator>
  <cp:lastModifiedBy>Холодовская Жанна Борисовна</cp:lastModifiedBy>
  <cp:revision>268</cp:revision>
  <cp:lastPrinted>2020-12-24T03:24:04Z</cp:lastPrinted>
  <dcterms:created xsi:type="dcterms:W3CDTF">2017-02-02T09:55:19Z</dcterms:created>
  <dcterms:modified xsi:type="dcterms:W3CDTF">2021-12-23T03:40:06Z</dcterms:modified>
</cp:coreProperties>
</file>