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6"/>
  </p:notesMasterIdLst>
  <p:sldIdLst>
    <p:sldId id="362" r:id="rId2"/>
    <p:sldId id="330" r:id="rId3"/>
    <p:sldId id="331" r:id="rId4"/>
    <p:sldId id="355" r:id="rId5"/>
    <p:sldId id="348" r:id="rId6"/>
    <p:sldId id="351" r:id="rId7"/>
    <p:sldId id="353" r:id="rId8"/>
    <p:sldId id="359" r:id="rId9"/>
    <p:sldId id="360" r:id="rId10"/>
    <p:sldId id="352" r:id="rId11"/>
    <p:sldId id="361" r:id="rId12"/>
    <p:sldId id="336" r:id="rId13"/>
    <p:sldId id="338" r:id="rId14"/>
    <p:sldId id="340" r:id="rId15"/>
    <p:sldId id="345" r:id="rId16"/>
    <p:sldId id="347" r:id="rId17"/>
    <p:sldId id="332" r:id="rId18"/>
    <p:sldId id="333" r:id="rId19"/>
    <p:sldId id="334" r:id="rId20"/>
    <p:sldId id="335" r:id="rId21"/>
    <p:sldId id="356" r:id="rId22"/>
    <p:sldId id="357" r:id="rId23"/>
    <p:sldId id="358" r:id="rId24"/>
    <p:sldId id="287" r:id="rId25"/>
  </p:sldIdLst>
  <p:sldSz cx="9144000" cy="5143500" type="screen16x9"/>
  <p:notesSz cx="6797675" cy="9874250"/>
  <p:defaultTextStyle>
    <a:defPPr>
      <a:defRPr lang="ru-RU"/>
    </a:defPPr>
    <a:lvl1pPr marL="0" algn="l" defTabSz="816296" rtl="0" eaLnBrk="1" latinLnBrk="0" hangingPunct="1">
      <a:defRPr sz="1600" kern="1200">
        <a:solidFill>
          <a:schemeClr val="tx1"/>
        </a:solidFill>
        <a:latin typeface="+mn-lt"/>
        <a:ea typeface="+mn-ea"/>
        <a:cs typeface="+mn-cs"/>
      </a:defRPr>
    </a:lvl1pPr>
    <a:lvl2pPr marL="408148" algn="l" defTabSz="816296" rtl="0" eaLnBrk="1" latinLnBrk="0" hangingPunct="1">
      <a:defRPr sz="1600" kern="1200">
        <a:solidFill>
          <a:schemeClr val="tx1"/>
        </a:solidFill>
        <a:latin typeface="+mn-lt"/>
        <a:ea typeface="+mn-ea"/>
        <a:cs typeface="+mn-cs"/>
      </a:defRPr>
    </a:lvl2pPr>
    <a:lvl3pPr marL="816296" algn="l" defTabSz="816296" rtl="0" eaLnBrk="1" latinLnBrk="0" hangingPunct="1">
      <a:defRPr sz="1600" kern="1200">
        <a:solidFill>
          <a:schemeClr val="tx1"/>
        </a:solidFill>
        <a:latin typeface="+mn-lt"/>
        <a:ea typeface="+mn-ea"/>
        <a:cs typeface="+mn-cs"/>
      </a:defRPr>
    </a:lvl3pPr>
    <a:lvl4pPr marL="1224443" algn="l" defTabSz="816296" rtl="0" eaLnBrk="1" latinLnBrk="0" hangingPunct="1">
      <a:defRPr sz="1600" kern="1200">
        <a:solidFill>
          <a:schemeClr val="tx1"/>
        </a:solidFill>
        <a:latin typeface="+mn-lt"/>
        <a:ea typeface="+mn-ea"/>
        <a:cs typeface="+mn-cs"/>
      </a:defRPr>
    </a:lvl4pPr>
    <a:lvl5pPr marL="1632591" algn="l" defTabSz="816296" rtl="0" eaLnBrk="1" latinLnBrk="0" hangingPunct="1">
      <a:defRPr sz="1600" kern="1200">
        <a:solidFill>
          <a:schemeClr val="tx1"/>
        </a:solidFill>
        <a:latin typeface="+mn-lt"/>
        <a:ea typeface="+mn-ea"/>
        <a:cs typeface="+mn-cs"/>
      </a:defRPr>
    </a:lvl5pPr>
    <a:lvl6pPr marL="2040739" algn="l" defTabSz="816296" rtl="0" eaLnBrk="1" latinLnBrk="0" hangingPunct="1">
      <a:defRPr sz="1600" kern="1200">
        <a:solidFill>
          <a:schemeClr val="tx1"/>
        </a:solidFill>
        <a:latin typeface="+mn-lt"/>
        <a:ea typeface="+mn-ea"/>
        <a:cs typeface="+mn-cs"/>
      </a:defRPr>
    </a:lvl6pPr>
    <a:lvl7pPr marL="2448887" algn="l" defTabSz="816296" rtl="0" eaLnBrk="1" latinLnBrk="0" hangingPunct="1">
      <a:defRPr sz="1600" kern="1200">
        <a:solidFill>
          <a:schemeClr val="tx1"/>
        </a:solidFill>
        <a:latin typeface="+mn-lt"/>
        <a:ea typeface="+mn-ea"/>
        <a:cs typeface="+mn-cs"/>
      </a:defRPr>
    </a:lvl7pPr>
    <a:lvl8pPr marL="2857035" algn="l" defTabSz="816296" rtl="0" eaLnBrk="1" latinLnBrk="0" hangingPunct="1">
      <a:defRPr sz="1600" kern="1200">
        <a:solidFill>
          <a:schemeClr val="tx1"/>
        </a:solidFill>
        <a:latin typeface="+mn-lt"/>
        <a:ea typeface="+mn-ea"/>
        <a:cs typeface="+mn-cs"/>
      </a:defRPr>
    </a:lvl8pPr>
    <a:lvl9pPr marL="3265183" algn="l" defTabSz="816296"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orient="horz" pos="2968">
          <p15:clr>
            <a:srgbClr val="A4A3A4"/>
          </p15:clr>
        </p15:guide>
        <p15:guide id="3" orient="horz" pos="352">
          <p15:clr>
            <a:srgbClr val="A4A3A4"/>
          </p15:clr>
        </p15:guide>
        <p15:guide id="4" orient="horz" pos="948">
          <p15:clr>
            <a:srgbClr val="A4A3A4"/>
          </p15:clr>
        </p15:guide>
        <p15:guide id="5" pos="2880">
          <p15:clr>
            <a:srgbClr val="A4A3A4"/>
          </p15:clr>
        </p15:guide>
        <p15:guide id="6" pos="385">
          <p15:clr>
            <a:srgbClr val="A4A3A4"/>
          </p15:clr>
        </p15:guide>
        <p15:guide id="7" pos="1565">
          <p15:clr>
            <a:srgbClr val="A4A3A4"/>
          </p15:clr>
        </p15:guide>
        <p15:guide id="8" pos="5193">
          <p15:clr>
            <a:srgbClr val="A4A3A4"/>
          </p15:clr>
        </p15:guide>
        <p15:guide id="9" pos="406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5AA9"/>
    <a:srgbClr val="FB6511"/>
    <a:srgbClr val="FF99FF"/>
    <a:srgbClr val="F8A6CB"/>
    <a:srgbClr val="F77B15"/>
    <a:srgbClr val="6AA27D"/>
    <a:srgbClr val="D729C2"/>
    <a:srgbClr val="F79747"/>
    <a:srgbClr val="FC60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94660"/>
  </p:normalViewPr>
  <p:slideViewPr>
    <p:cSldViewPr showGuides="1">
      <p:cViewPr>
        <p:scale>
          <a:sx n="115" d="100"/>
          <a:sy n="115" d="100"/>
        </p:scale>
        <p:origin x="-564" y="-114"/>
      </p:cViewPr>
      <p:guideLst>
        <p:guide orient="horz" pos="1620"/>
        <p:guide orient="horz" pos="2968"/>
        <p:guide orient="horz" pos="352"/>
        <p:guide orient="horz" pos="948"/>
        <p:guide pos="2880"/>
        <p:guide pos="385"/>
        <p:guide pos="1565"/>
        <p:guide pos="5193"/>
        <p:guide pos="4069"/>
      </p:guideLst>
    </p:cSldViewPr>
  </p:slideViewPr>
  <p:notesTextViewPr>
    <p:cViewPr>
      <p:scale>
        <a:sx n="100" d="100"/>
        <a:sy n="100" d="100"/>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7"/>
            <a:ext cx="2945659" cy="493712"/>
          </a:xfrm>
          <a:prstGeom prst="rect">
            <a:avLst/>
          </a:prstGeom>
        </p:spPr>
        <p:txBody>
          <a:bodyPr vert="horz" lIns="90809" tIns="45405" rIns="90809" bIns="45405" rtlCol="0"/>
          <a:lstStyle>
            <a:lvl1pPr algn="l">
              <a:defRPr sz="1200"/>
            </a:lvl1pPr>
          </a:lstStyle>
          <a:p>
            <a:endParaRPr lang="ru-RU"/>
          </a:p>
        </p:txBody>
      </p:sp>
      <p:sp>
        <p:nvSpPr>
          <p:cNvPr id="3" name="Дата 2"/>
          <p:cNvSpPr>
            <a:spLocks noGrp="1"/>
          </p:cNvSpPr>
          <p:nvPr>
            <p:ph type="dt" idx="1"/>
          </p:nvPr>
        </p:nvSpPr>
        <p:spPr>
          <a:xfrm>
            <a:off x="3850444" y="7"/>
            <a:ext cx="2945659" cy="493712"/>
          </a:xfrm>
          <a:prstGeom prst="rect">
            <a:avLst/>
          </a:prstGeom>
        </p:spPr>
        <p:txBody>
          <a:bodyPr vert="horz" lIns="90809" tIns="45405" rIns="90809" bIns="45405" rtlCol="0"/>
          <a:lstStyle>
            <a:lvl1pPr algn="r">
              <a:defRPr sz="1200"/>
            </a:lvl1pPr>
          </a:lstStyle>
          <a:p>
            <a:fld id="{54B2CB9A-35A0-44DF-9563-3B4294FF58F5}" type="datetimeFigureOut">
              <a:rPr lang="ru-RU" smtClean="0"/>
              <a:pPr/>
              <a:t>29.10.2021</a:t>
            </a:fld>
            <a:endParaRPr lang="ru-RU"/>
          </a:p>
        </p:txBody>
      </p:sp>
      <p:sp>
        <p:nvSpPr>
          <p:cNvPr id="4" name="Образ слайда 3"/>
          <p:cNvSpPr>
            <a:spLocks noGrp="1" noRot="1" noChangeAspect="1"/>
          </p:cNvSpPr>
          <p:nvPr>
            <p:ph type="sldImg" idx="2"/>
          </p:nvPr>
        </p:nvSpPr>
        <p:spPr>
          <a:xfrm>
            <a:off x="109538" y="742950"/>
            <a:ext cx="6578600" cy="3700463"/>
          </a:xfrm>
          <a:prstGeom prst="rect">
            <a:avLst/>
          </a:prstGeom>
          <a:noFill/>
          <a:ln w="12700">
            <a:solidFill>
              <a:prstClr val="black"/>
            </a:solidFill>
          </a:ln>
        </p:spPr>
        <p:txBody>
          <a:bodyPr vert="horz" lIns="90809" tIns="45405" rIns="90809" bIns="45405" rtlCol="0" anchor="ctr"/>
          <a:lstStyle/>
          <a:p>
            <a:endParaRPr lang="ru-RU"/>
          </a:p>
        </p:txBody>
      </p:sp>
      <p:sp>
        <p:nvSpPr>
          <p:cNvPr id="5" name="Заметки 4"/>
          <p:cNvSpPr>
            <a:spLocks noGrp="1"/>
          </p:cNvSpPr>
          <p:nvPr>
            <p:ph type="body" sz="quarter" idx="3"/>
          </p:nvPr>
        </p:nvSpPr>
        <p:spPr>
          <a:xfrm>
            <a:off x="679768" y="4690276"/>
            <a:ext cx="5438140" cy="4443412"/>
          </a:xfrm>
          <a:prstGeom prst="rect">
            <a:avLst/>
          </a:prstGeom>
        </p:spPr>
        <p:txBody>
          <a:bodyPr vert="horz" lIns="90809" tIns="45405" rIns="90809" bIns="45405"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1" y="9378825"/>
            <a:ext cx="2945659" cy="493712"/>
          </a:xfrm>
          <a:prstGeom prst="rect">
            <a:avLst/>
          </a:prstGeom>
        </p:spPr>
        <p:txBody>
          <a:bodyPr vert="horz" lIns="90809" tIns="45405" rIns="90809" bIns="45405" rtlCol="0" anchor="b"/>
          <a:lstStyle>
            <a:lvl1pPr algn="l">
              <a:defRPr sz="1200"/>
            </a:lvl1pPr>
          </a:lstStyle>
          <a:p>
            <a:endParaRPr lang="ru-RU"/>
          </a:p>
        </p:txBody>
      </p:sp>
      <p:sp>
        <p:nvSpPr>
          <p:cNvPr id="7" name="Номер слайда 6"/>
          <p:cNvSpPr>
            <a:spLocks noGrp="1"/>
          </p:cNvSpPr>
          <p:nvPr>
            <p:ph type="sldNum" sz="quarter" idx="5"/>
          </p:nvPr>
        </p:nvSpPr>
        <p:spPr>
          <a:xfrm>
            <a:off x="3850444" y="9378825"/>
            <a:ext cx="2945659" cy="493712"/>
          </a:xfrm>
          <a:prstGeom prst="rect">
            <a:avLst/>
          </a:prstGeom>
        </p:spPr>
        <p:txBody>
          <a:bodyPr vert="horz" lIns="90809" tIns="45405" rIns="90809" bIns="45405" rtlCol="0" anchor="b"/>
          <a:lstStyle>
            <a:lvl1pPr algn="r">
              <a:defRPr sz="1200"/>
            </a:lvl1pPr>
          </a:lstStyle>
          <a:p>
            <a:fld id="{67CAF5B9-CC1E-4A3E-B04F-728BB30B0B5D}" type="slidenum">
              <a:rPr lang="ru-RU" smtClean="0"/>
              <a:pPr/>
              <a:t>‹#›</a:t>
            </a:fld>
            <a:endParaRPr lang="ru-RU"/>
          </a:p>
        </p:txBody>
      </p:sp>
    </p:spTree>
    <p:extLst>
      <p:ext uri="{BB962C8B-B14F-4D97-AF65-F5344CB8AC3E}">
        <p14:creationId xmlns:p14="http://schemas.microsoft.com/office/powerpoint/2010/main" val="1818484066"/>
      </p:ext>
    </p:extLst>
  </p:cSld>
  <p:clrMap bg1="lt1" tx1="dk1" bg2="lt2" tx2="dk2" accent1="accent1" accent2="accent2" accent3="accent3" accent4="accent4" accent5="accent5" accent6="accent6" hlink="hlink" folHlink="folHlink"/>
  <p:notesStyle>
    <a:lvl1pPr marL="0" algn="l" defTabSz="816296" rtl="0" eaLnBrk="1" latinLnBrk="0" hangingPunct="1">
      <a:defRPr sz="1100" kern="1200">
        <a:solidFill>
          <a:schemeClr val="tx1"/>
        </a:solidFill>
        <a:latin typeface="+mn-lt"/>
        <a:ea typeface="+mn-ea"/>
        <a:cs typeface="+mn-cs"/>
      </a:defRPr>
    </a:lvl1pPr>
    <a:lvl2pPr marL="408148" algn="l" defTabSz="816296" rtl="0" eaLnBrk="1" latinLnBrk="0" hangingPunct="1">
      <a:defRPr sz="1100" kern="1200">
        <a:solidFill>
          <a:schemeClr val="tx1"/>
        </a:solidFill>
        <a:latin typeface="+mn-lt"/>
        <a:ea typeface="+mn-ea"/>
        <a:cs typeface="+mn-cs"/>
      </a:defRPr>
    </a:lvl2pPr>
    <a:lvl3pPr marL="816296" algn="l" defTabSz="816296" rtl="0" eaLnBrk="1" latinLnBrk="0" hangingPunct="1">
      <a:defRPr sz="1100" kern="1200">
        <a:solidFill>
          <a:schemeClr val="tx1"/>
        </a:solidFill>
        <a:latin typeface="+mn-lt"/>
        <a:ea typeface="+mn-ea"/>
        <a:cs typeface="+mn-cs"/>
      </a:defRPr>
    </a:lvl3pPr>
    <a:lvl4pPr marL="1224443" algn="l" defTabSz="816296" rtl="0" eaLnBrk="1" latinLnBrk="0" hangingPunct="1">
      <a:defRPr sz="1100" kern="1200">
        <a:solidFill>
          <a:schemeClr val="tx1"/>
        </a:solidFill>
        <a:latin typeface="+mn-lt"/>
        <a:ea typeface="+mn-ea"/>
        <a:cs typeface="+mn-cs"/>
      </a:defRPr>
    </a:lvl4pPr>
    <a:lvl5pPr marL="1632591" algn="l" defTabSz="816296" rtl="0" eaLnBrk="1" latinLnBrk="0" hangingPunct="1">
      <a:defRPr sz="1100" kern="1200">
        <a:solidFill>
          <a:schemeClr val="tx1"/>
        </a:solidFill>
        <a:latin typeface="+mn-lt"/>
        <a:ea typeface="+mn-ea"/>
        <a:cs typeface="+mn-cs"/>
      </a:defRPr>
    </a:lvl5pPr>
    <a:lvl6pPr marL="2040739" algn="l" defTabSz="816296" rtl="0" eaLnBrk="1" latinLnBrk="0" hangingPunct="1">
      <a:defRPr sz="1100" kern="1200">
        <a:solidFill>
          <a:schemeClr val="tx1"/>
        </a:solidFill>
        <a:latin typeface="+mn-lt"/>
        <a:ea typeface="+mn-ea"/>
        <a:cs typeface="+mn-cs"/>
      </a:defRPr>
    </a:lvl6pPr>
    <a:lvl7pPr marL="2448887" algn="l" defTabSz="816296" rtl="0" eaLnBrk="1" latinLnBrk="0" hangingPunct="1">
      <a:defRPr sz="1100" kern="1200">
        <a:solidFill>
          <a:schemeClr val="tx1"/>
        </a:solidFill>
        <a:latin typeface="+mn-lt"/>
        <a:ea typeface="+mn-ea"/>
        <a:cs typeface="+mn-cs"/>
      </a:defRPr>
    </a:lvl7pPr>
    <a:lvl8pPr marL="2857035" algn="l" defTabSz="816296" rtl="0" eaLnBrk="1" latinLnBrk="0" hangingPunct="1">
      <a:defRPr sz="1100" kern="1200">
        <a:solidFill>
          <a:schemeClr val="tx1"/>
        </a:solidFill>
        <a:latin typeface="+mn-lt"/>
        <a:ea typeface="+mn-ea"/>
        <a:cs typeface="+mn-cs"/>
      </a:defRPr>
    </a:lvl8pPr>
    <a:lvl9pPr marL="3265183" algn="l" defTabSz="816296"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10</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11</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12</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13</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14</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15</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16</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17</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18</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19</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2</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20</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21</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22</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23</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24</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3</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4</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5</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6</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7</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8</a:t>
            </a:fld>
            <a:endParaRPr lang="ru-RU"/>
          </a:p>
        </p:txBody>
      </p:sp>
    </p:spTree>
    <p:extLst>
      <p:ext uri="{BB962C8B-B14F-4D97-AF65-F5344CB8AC3E}">
        <p14:creationId xmlns:p14="http://schemas.microsoft.com/office/powerpoint/2010/main" val="396727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9</a:t>
            </a:fld>
            <a:endParaRPr lang="ru-RU"/>
          </a:p>
        </p:txBody>
      </p:sp>
    </p:spTree>
    <p:extLst>
      <p:ext uri="{BB962C8B-B14F-4D97-AF65-F5344CB8AC3E}">
        <p14:creationId xmlns:p14="http://schemas.microsoft.com/office/powerpoint/2010/main" val="3967273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6" name="Picture 2" descr="Z:\Projects\Текущие\Проектная\FNS_2012\_БРЭНДБУК\out\PPT\3_1_present_16.9-01.png"/>
          <p:cNvPicPr>
            <a:picLocks noChangeAspect="1" noChangeArrowheads="1"/>
          </p:cNvPicPr>
          <p:nvPr userDrawn="1"/>
        </p:nvPicPr>
        <p:blipFill>
          <a:blip r:embed="rId2" cstate="print"/>
          <a:stretch>
            <a:fillRect/>
          </a:stretch>
        </p:blipFill>
        <p:spPr bwMode="auto">
          <a:xfrm>
            <a:off x="0" y="1168"/>
            <a:ext cx="9144000" cy="5142895"/>
          </a:xfrm>
          <a:prstGeom prst="rect">
            <a:avLst/>
          </a:prstGeom>
          <a:noFill/>
        </p:spPr>
      </p:pic>
      <p:sp>
        <p:nvSpPr>
          <p:cNvPr id="2" name="Заголовок 1"/>
          <p:cNvSpPr>
            <a:spLocks noGrp="1"/>
          </p:cNvSpPr>
          <p:nvPr>
            <p:ph type="ctrTitle" hasCustomPrompt="1"/>
          </p:nvPr>
        </p:nvSpPr>
        <p:spPr>
          <a:xfrm>
            <a:off x="685800" y="2794987"/>
            <a:ext cx="7772400" cy="1102519"/>
          </a:xfrm>
        </p:spPr>
        <p:txBody>
          <a:bodyPr>
            <a:normAutofit/>
          </a:bodyPr>
          <a:lstStyle>
            <a:lvl1pPr>
              <a:defRPr sz="4500" b="1">
                <a:solidFill>
                  <a:schemeClr val="bg1"/>
                </a:solidFill>
                <a:latin typeface="+mj-lt"/>
              </a:defRPr>
            </a:lvl1pPr>
          </a:lstStyle>
          <a:p>
            <a:r>
              <a:rPr lang="ru-RU" dirty="0"/>
              <a:t>НАЗВАНИЕ ПРЕЗЕНТАЦИИ</a:t>
            </a:r>
          </a:p>
        </p:txBody>
      </p:sp>
      <p:sp>
        <p:nvSpPr>
          <p:cNvPr id="3" name="Подзаголовок 2"/>
          <p:cNvSpPr>
            <a:spLocks noGrp="1"/>
          </p:cNvSpPr>
          <p:nvPr>
            <p:ph type="subTitle" idx="1" hasCustomPrompt="1"/>
          </p:nvPr>
        </p:nvSpPr>
        <p:spPr>
          <a:xfrm>
            <a:off x="1371600" y="3921596"/>
            <a:ext cx="6400800" cy="1314450"/>
          </a:xfrm>
        </p:spPr>
        <p:txBody>
          <a:bodyPr>
            <a:normAutofit/>
          </a:bodyPr>
          <a:lstStyle>
            <a:lvl1pPr marL="0" indent="0" algn="ctr">
              <a:buNone/>
              <a:defRPr sz="2500" b="0">
                <a:solidFill>
                  <a:schemeClr val="bg1"/>
                </a:solidFill>
                <a:latin typeface="+mj-lt"/>
              </a:defRPr>
            </a:lvl1pPr>
            <a:lvl2pPr marL="408148" indent="0" algn="ctr">
              <a:buNone/>
              <a:defRPr>
                <a:solidFill>
                  <a:schemeClr val="tx1">
                    <a:tint val="75000"/>
                  </a:schemeClr>
                </a:solidFill>
              </a:defRPr>
            </a:lvl2pPr>
            <a:lvl3pPr marL="816296" indent="0" algn="ctr">
              <a:buNone/>
              <a:defRPr>
                <a:solidFill>
                  <a:schemeClr val="tx1">
                    <a:tint val="75000"/>
                  </a:schemeClr>
                </a:solidFill>
              </a:defRPr>
            </a:lvl3pPr>
            <a:lvl4pPr marL="1224443" indent="0" algn="ctr">
              <a:buNone/>
              <a:defRPr>
                <a:solidFill>
                  <a:schemeClr val="tx1">
                    <a:tint val="75000"/>
                  </a:schemeClr>
                </a:solidFill>
              </a:defRPr>
            </a:lvl4pPr>
            <a:lvl5pPr marL="1632591" indent="0" algn="ctr">
              <a:buNone/>
              <a:defRPr>
                <a:solidFill>
                  <a:schemeClr val="tx1">
                    <a:tint val="75000"/>
                  </a:schemeClr>
                </a:solidFill>
              </a:defRPr>
            </a:lvl5pPr>
            <a:lvl6pPr marL="2040739" indent="0" algn="ctr">
              <a:buNone/>
              <a:defRPr>
                <a:solidFill>
                  <a:schemeClr val="tx1">
                    <a:tint val="75000"/>
                  </a:schemeClr>
                </a:solidFill>
              </a:defRPr>
            </a:lvl6pPr>
            <a:lvl7pPr marL="2448887" indent="0" algn="ctr">
              <a:buNone/>
              <a:defRPr>
                <a:solidFill>
                  <a:schemeClr val="tx1">
                    <a:tint val="75000"/>
                  </a:schemeClr>
                </a:solidFill>
              </a:defRPr>
            </a:lvl7pPr>
            <a:lvl8pPr marL="2857035" indent="0" algn="ctr">
              <a:buNone/>
              <a:defRPr>
                <a:solidFill>
                  <a:schemeClr val="tx1">
                    <a:tint val="75000"/>
                  </a:schemeClr>
                </a:solidFill>
              </a:defRPr>
            </a:lvl8pPr>
            <a:lvl9pPr marL="3265183" indent="0" algn="ctr">
              <a:buNone/>
              <a:defRPr>
                <a:solidFill>
                  <a:schemeClr val="tx1">
                    <a:tint val="75000"/>
                  </a:schemeClr>
                </a:solidFill>
              </a:defRPr>
            </a:lvl9pPr>
          </a:lstStyle>
          <a:p>
            <a:r>
              <a:rPr lang="ru-RU" dirty="0"/>
              <a:t>22.12.2012</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23995" y="778396"/>
            <a:ext cx="7562805" cy="857250"/>
          </a:xfrm>
        </p:spPr>
        <p:txBody>
          <a:bodyPr/>
          <a:lstStyle>
            <a:lvl1pPr algn="l">
              <a:defRPr/>
            </a:lvl1pPr>
          </a:lstStyle>
          <a:p>
            <a:r>
              <a:rPr lang="ru-RU"/>
              <a:t>Образец заголовка</a:t>
            </a:r>
            <a:endParaRPr lang="ru-RU" dirty="0"/>
          </a:p>
        </p:txBody>
      </p:sp>
      <p:sp>
        <p:nvSpPr>
          <p:cNvPr id="11" name="Номер слайда 10"/>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7DEE4C3-B3F9-4492-AC4E-AEB8AB203703}" type="datetime1">
              <a:rPr lang="ru-RU" smtClean="0"/>
              <a:pPr/>
              <a:t>29.10.2021</a:t>
            </a:fld>
            <a:endParaRPr lang="ru-RU"/>
          </a:p>
        </p:txBody>
      </p:sp>
      <p:sp>
        <p:nvSpPr>
          <p:cNvPr id="3" name="Нижний колонтитул 2"/>
          <p:cNvSpPr>
            <a:spLocks noGrp="1"/>
          </p:cNvSpPr>
          <p:nvPr>
            <p:ph type="ftr" sz="quarter" idx="11"/>
          </p:nvPr>
        </p:nvSpPr>
        <p:spPr/>
        <p:txBody>
          <a:bodyPr/>
          <a:lstStyle/>
          <a:p>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8"/>
            <a:ext cx="3008313" cy="871537"/>
          </a:xfrm>
        </p:spPr>
        <p:txBody>
          <a:bodyPr anchor="b"/>
          <a:lstStyle>
            <a:lvl1pPr algn="l">
              <a:defRPr sz="1800" b="1"/>
            </a:lvl1pPr>
          </a:lstStyle>
          <a:p>
            <a:r>
              <a:rPr lang="ru-RU"/>
              <a:t>Образец заголовка</a:t>
            </a:r>
          </a:p>
        </p:txBody>
      </p:sp>
      <p:sp>
        <p:nvSpPr>
          <p:cNvPr id="3" name="Содержимое 2"/>
          <p:cNvSpPr>
            <a:spLocks noGrp="1"/>
          </p:cNvSpPr>
          <p:nvPr>
            <p:ph idx="1"/>
          </p:nvPr>
        </p:nvSpPr>
        <p:spPr>
          <a:xfrm>
            <a:off x="3575050" y="204788"/>
            <a:ext cx="5111750" cy="4389834"/>
          </a:xfrm>
        </p:spPr>
        <p:txBody>
          <a:bodyPr/>
          <a:lstStyle>
            <a:lvl1pPr>
              <a:defRPr sz="29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1" y="1076325"/>
            <a:ext cx="3008313" cy="3518297"/>
          </a:xfrm>
        </p:spPr>
        <p:txBody>
          <a:bodyPr/>
          <a:lstStyle>
            <a:lvl1pPr marL="0" indent="0">
              <a:buNone/>
              <a:defRPr sz="1300"/>
            </a:lvl1pPr>
            <a:lvl2pPr marL="408148" indent="0">
              <a:buNone/>
              <a:defRPr sz="1100"/>
            </a:lvl2pPr>
            <a:lvl3pPr marL="816296" indent="0">
              <a:buNone/>
              <a:defRPr sz="900"/>
            </a:lvl3pPr>
            <a:lvl4pPr marL="1224443" indent="0">
              <a:buNone/>
              <a:defRPr sz="800"/>
            </a:lvl4pPr>
            <a:lvl5pPr marL="1632591" indent="0">
              <a:buNone/>
              <a:defRPr sz="800"/>
            </a:lvl5pPr>
            <a:lvl6pPr marL="2040739" indent="0">
              <a:buNone/>
              <a:defRPr sz="800"/>
            </a:lvl6pPr>
            <a:lvl7pPr marL="2448887" indent="0">
              <a:buNone/>
              <a:defRPr sz="800"/>
            </a:lvl7pPr>
            <a:lvl8pPr marL="2857035" indent="0">
              <a:buNone/>
              <a:defRPr sz="800"/>
            </a:lvl8pPr>
            <a:lvl9pPr marL="3265183" indent="0">
              <a:buNone/>
              <a:defRPr sz="800"/>
            </a:lvl9pPr>
          </a:lstStyle>
          <a:p>
            <a:pPr lvl="0"/>
            <a:r>
              <a:rPr lang="ru-RU"/>
              <a:t>Образец текста</a:t>
            </a:r>
          </a:p>
        </p:txBody>
      </p:sp>
      <p:sp>
        <p:nvSpPr>
          <p:cNvPr id="5" name="Дата 4"/>
          <p:cNvSpPr>
            <a:spLocks noGrp="1"/>
          </p:cNvSpPr>
          <p:nvPr>
            <p:ph type="dt" sz="half" idx="10"/>
          </p:nvPr>
        </p:nvSpPr>
        <p:spPr/>
        <p:txBody>
          <a:bodyPr/>
          <a:lstStyle/>
          <a:p>
            <a:fld id="{46CC1266-D9B9-4642-A506-7317DD4ADF73}" type="datetime1">
              <a:rPr lang="ru-RU" smtClean="0"/>
              <a:pPr/>
              <a:t>29.10.2021</a:t>
            </a:fld>
            <a:endParaRPr lang="ru-RU"/>
          </a:p>
        </p:txBody>
      </p:sp>
      <p:sp>
        <p:nvSpPr>
          <p:cNvPr id="6" name="Нижний колонтитул 5"/>
          <p:cNvSpPr>
            <a:spLocks noGrp="1"/>
          </p:cNvSpPr>
          <p:nvPr>
            <p:ph type="ftr" sz="quarter" idx="11"/>
          </p:nvPr>
        </p:nvSpPr>
        <p:spPr/>
        <p:txBody>
          <a:bodyPr/>
          <a:lstStyle/>
          <a:p>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p:spPr>
        <p:txBody>
          <a:bodyPr anchor="b"/>
          <a:lstStyle>
            <a:lvl1pPr algn="l">
              <a:defRPr sz="1800" b="1"/>
            </a:lvl1pPr>
          </a:lstStyle>
          <a:p>
            <a:r>
              <a:rPr lang="ru-RU"/>
              <a:t>Образец заголовка</a:t>
            </a:r>
          </a:p>
        </p:txBody>
      </p:sp>
      <p:sp>
        <p:nvSpPr>
          <p:cNvPr id="3" name="Рисунок 2"/>
          <p:cNvSpPr>
            <a:spLocks noGrp="1"/>
          </p:cNvSpPr>
          <p:nvPr>
            <p:ph type="pic" idx="1"/>
          </p:nvPr>
        </p:nvSpPr>
        <p:spPr>
          <a:xfrm>
            <a:off x="1792288" y="459581"/>
            <a:ext cx="5486400" cy="3086100"/>
          </a:xfrm>
        </p:spPr>
        <p:txBody>
          <a:bodyPr/>
          <a:lstStyle>
            <a:lvl1pPr marL="0" indent="0">
              <a:buNone/>
              <a:defRPr sz="2900"/>
            </a:lvl1pPr>
            <a:lvl2pPr marL="408148" indent="0">
              <a:buNone/>
              <a:defRPr sz="2500"/>
            </a:lvl2pPr>
            <a:lvl3pPr marL="816296" indent="0">
              <a:buNone/>
              <a:defRPr sz="2100"/>
            </a:lvl3pPr>
            <a:lvl4pPr marL="1224443" indent="0">
              <a:buNone/>
              <a:defRPr sz="1800"/>
            </a:lvl4pPr>
            <a:lvl5pPr marL="1632591" indent="0">
              <a:buNone/>
              <a:defRPr sz="1800"/>
            </a:lvl5pPr>
            <a:lvl6pPr marL="2040739" indent="0">
              <a:buNone/>
              <a:defRPr sz="1800"/>
            </a:lvl6pPr>
            <a:lvl7pPr marL="2448887" indent="0">
              <a:buNone/>
              <a:defRPr sz="1800"/>
            </a:lvl7pPr>
            <a:lvl8pPr marL="2857035" indent="0">
              <a:buNone/>
              <a:defRPr sz="1800"/>
            </a:lvl8pPr>
            <a:lvl9pPr marL="3265183" indent="0">
              <a:buNone/>
              <a:defRPr sz="1800"/>
            </a:lvl9pPr>
          </a:lstStyle>
          <a:p>
            <a:r>
              <a:rPr lang="ru-RU"/>
              <a:t>Вставка рисунка</a:t>
            </a:r>
          </a:p>
        </p:txBody>
      </p:sp>
      <p:sp>
        <p:nvSpPr>
          <p:cNvPr id="4" name="Текст 3"/>
          <p:cNvSpPr>
            <a:spLocks noGrp="1"/>
          </p:cNvSpPr>
          <p:nvPr>
            <p:ph type="body" sz="half" idx="2"/>
          </p:nvPr>
        </p:nvSpPr>
        <p:spPr>
          <a:xfrm>
            <a:off x="1792288" y="4025503"/>
            <a:ext cx="5486400" cy="603647"/>
          </a:xfrm>
        </p:spPr>
        <p:txBody>
          <a:bodyPr/>
          <a:lstStyle>
            <a:lvl1pPr marL="0" indent="0">
              <a:buNone/>
              <a:defRPr sz="1300"/>
            </a:lvl1pPr>
            <a:lvl2pPr marL="408148" indent="0">
              <a:buNone/>
              <a:defRPr sz="1100"/>
            </a:lvl2pPr>
            <a:lvl3pPr marL="816296" indent="0">
              <a:buNone/>
              <a:defRPr sz="900"/>
            </a:lvl3pPr>
            <a:lvl4pPr marL="1224443" indent="0">
              <a:buNone/>
              <a:defRPr sz="800"/>
            </a:lvl4pPr>
            <a:lvl5pPr marL="1632591" indent="0">
              <a:buNone/>
              <a:defRPr sz="800"/>
            </a:lvl5pPr>
            <a:lvl6pPr marL="2040739" indent="0">
              <a:buNone/>
              <a:defRPr sz="800"/>
            </a:lvl6pPr>
            <a:lvl7pPr marL="2448887" indent="0">
              <a:buNone/>
              <a:defRPr sz="800"/>
            </a:lvl7pPr>
            <a:lvl8pPr marL="2857035" indent="0">
              <a:buNone/>
              <a:defRPr sz="800"/>
            </a:lvl8pPr>
            <a:lvl9pPr marL="3265183" indent="0">
              <a:buNone/>
              <a:defRPr sz="800"/>
            </a:lvl9pPr>
          </a:lstStyle>
          <a:p>
            <a:pPr lvl="0"/>
            <a:r>
              <a:rPr lang="ru-RU"/>
              <a:t>Образец текста</a:t>
            </a:r>
          </a:p>
        </p:txBody>
      </p:sp>
      <p:sp>
        <p:nvSpPr>
          <p:cNvPr id="5" name="Дата 4"/>
          <p:cNvSpPr>
            <a:spLocks noGrp="1"/>
          </p:cNvSpPr>
          <p:nvPr>
            <p:ph type="dt" sz="half" idx="10"/>
          </p:nvPr>
        </p:nvSpPr>
        <p:spPr/>
        <p:txBody>
          <a:bodyPr/>
          <a:lstStyle/>
          <a:p>
            <a:fld id="{8E478A2D-CC43-4DD9-8CF9-DF5286C3CC1D}" type="datetime1">
              <a:rPr lang="ru-RU" smtClean="0"/>
              <a:pPr/>
              <a:t>29.10.2021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20E89E6-FE54-4E13-859C-1FA908D70D39}" type="slidenum">
              <a:rPr lang="ru-RU" smtClean="0"/>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4358524-75FA-4DFF-9D30-F97C17CE17A5}" type="datetime1">
              <a:rPr lang="ru-RU" smtClean="0"/>
              <a:pPr/>
              <a:t>29.10.2021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20E89E6-FE54-4E13-859C-1FA908D70D39}" type="slidenum">
              <a:rPr lang="ru-RU" smtClean="0"/>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53350" y="227409"/>
            <a:ext cx="2405063" cy="4838700"/>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534988" y="227409"/>
            <a:ext cx="7065962" cy="483870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769B2CD-5EDF-45E0-A730-F2C3E6027E1D}" type="datetime1">
              <a:rPr lang="ru-RU" smtClean="0"/>
              <a:pPr/>
              <a:t>29.10.2021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20E89E6-FE54-4E13-859C-1FA908D70D3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Титульный слайд">
    <p:spTree>
      <p:nvGrpSpPr>
        <p:cNvPr id="1" name=""/>
        <p:cNvGrpSpPr/>
        <p:nvPr/>
      </p:nvGrpSpPr>
      <p:grpSpPr>
        <a:xfrm>
          <a:off x="0" y="0"/>
          <a:ext cx="0" cy="0"/>
          <a:chOff x="0" y="0"/>
          <a:chExt cx="0" cy="0"/>
        </a:xfrm>
      </p:grpSpPr>
      <p:pic>
        <p:nvPicPr>
          <p:cNvPr id="2" name="Picture 2" descr="Z:\Projects\Текущие\Проектная\FNS_2012\_БРЭНДБУК\out\PPT\3_1_present_16.9-02.png"/>
          <p:cNvPicPr>
            <a:picLocks noChangeAspect="1" noChangeArrowheads="1"/>
          </p:cNvPicPr>
          <p:nvPr userDrawn="1"/>
        </p:nvPicPr>
        <p:blipFill>
          <a:blip r:embed="rId2" cstate="print"/>
          <a:stretch>
            <a:fillRect/>
          </a:stretch>
        </p:blipFill>
        <p:spPr bwMode="auto">
          <a:xfrm>
            <a:off x="0" y="-564"/>
            <a:ext cx="9144000" cy="5142895"/>
          </a:xfrm>
          <a:prstGeom prst="rect">
            <a:avLst/>
          </a:prstGeom>
          <a:noFill/>
        </p:spPr>
      </p:pic>
      <p:sp>
        <p:nvSpPr>
          <p:cNvPr id="8" name="Заголовок 1"/>
          <p:cNvSpPr>
            <a:spLocks noGrp="1"/>
          </p:cNvSpPr>
          <p:nvPr>
            <p:ph type="ctrTitle" hasCustomPrompt="1"/>
          </p:nvPr>
        </p:nvSpPr>
        <p:spPr>
          <a:xfrm>
            <a:off x="2478466" y="935856"/>
            <a:ext cx="6102883" cy="3580110"/>
          </a:xfrm>
        </p:spPr>
        <p:txBody>
          <a:bodyPr anchor="t">
            <a:normAutofit/>
          </a:bodyPr>
          <a:lstStyle>
            <a:lvl1pPr algn="l">
              <a:lnSpc>
                <a:spcPts val="5400"/>
              </a:lnSpc>
              <a:defRPr sz="4700" b="1">
                <a:solidFill>
                  <a:srgbClr val="8D8C90"/>
                </a:solidFill>
                <a:latin typeface="+mj-lt"/>
              </a:defRPr>
            </a:lvl1pPr>
          </a:lstStyle>
          <a:p>
            <a:r>
              <a:rPr lang="ru-RU" dirty="0"/>
              <a:t>НАЗВАНИЕ ПРЕЗЕНТАЦИИ</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a:xfrm>
            <a:off x="611188" y="1504951"/>
            <a:ext cx="7632700" cy="3206749"/>
          </a:xfrm>
        </p:spPr>
        <p:txBody>
          <a:bodyPr>
            <a:noAutofit/>
          </a:bodyPr>
          <a:lstStyle>
            <a:lvl1pPr marL="284505" indent="0">
              <a:buFontTx/>
              <a:buNone/>
              <a:defRPr b="1">
                <a:latin typeface="+mj-lt"/>
              </a:defRPr>
            </a:lvl1pPr>
            <a:lvl2pPr marL="282020" indent="2485">
              <a:defRPr>
                <a:latin typeface="+mj-lt"/>
              </a:defRPr>
            </a:lvl2pPr>
            <a:lvl3pPr marL="491981" indent="-203750">
              <a:tabLst/>
              <a:defRPr>
                <a:latin typeface="+mj-lt"/>
              </a:defRPr>
            </a:lvl3pPr>
            <a:lvl4pPr marL="0" indent="282020">
              <a:defRPr>
                <a:latin typeface="+mj-lt"/>
              </a:defRPr>
            </a:lvl4pPr>
            <a:lvl5pPr>
              <a:buNone/>
              <a:defRPr>
                <a:latin typeface="+mj-lt"/>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10" name="TextBox 9"/>
          <p:cNvSpPr txBox="1"/>
          <p:nvPr userDrawn="1"/>
        </p:nvSpPr>
        <p:spPr>
          <a:xfrm>
            <a:off x="5926640" y="3845307"/>
            <a:ext cx="923618" cy="282640"/>
          </a:xfrm>
          <a:prstGeom prst="rect">
            <a:avLst/>
          </a:prstGeom>
          <a:noFill/>
        </p:spPr>
        <p:txBody>
          <a:bodyPr wrap="square" lIns="71561" tIns="35780" rIns="71561" bIns="35780" rtlCol="0">
            <a:noAutofit/>
          </a:bodyPr>
          <a:lstStyle/>
          <a:p>
            <a:endParaRPr lang="ru-RU" dirty="0"/>
          </a:p>
        </p:txBody>
      </p:sp>
      <p:sp>
        <p:nvSpPr>
          <p:cNvPr id="13" name="Заголовок 12"/>
          <p:cNvSpPr>
            <a:spLocks noGrp="1"/>
          </p:cNvSpPr>
          <p:nvPr>
            <p:ph type="title" hasCustomPrompt="1"/>
          </p:nvPr>
        </p:nvSpPr>
        <p:spPr>
          <a:xfrm>
            <a:off x="611189" y="558800"/>
            <a:ext cx="7548638" cy="946151"/>
          </a:xfrm>
        </p:spPr>
        <p:txBody>
          <a:bodyPr/>
          <a:lstStyle>
            <a:lvl1pPr marL="0" marR="0" indent="0" defTabSz="816296" rtl="0" eaLnBrk="1" fontAlgn="auto" latinLnBrk="0" hangingPunct="1">
              <a:lnSpc>
                <a:spcPct val="100000"/>
              </a:lnSpc>
              <a:spcBef>
                <a:spcPct val="0"/>
              </a:spcBef>
              <a:spcAft>
                <a:spcPts val="0"/>
              </a:spcAft>
              <a:tabLst/>
              <a:defRPr sz="4200"/>
            </a:lvl1pPr>
          </a:lstStyle>
          <a:p>
            <a:pPr marL="0" marR="0" lvl="0" indent="0" defTabSz="816296"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a:ln>
                  <a:noFill/>
                </a:ln>
                <a:solidFill>
                  <a:srgbClr val="005AA9"/>
                </a:solidFill>
                <a:effectLst/>
                <a:uLnTx/>
                <a:uFillTx/>
                <a:latin typeface="+mj-lt"/>
                <a:ea typeface="+mj-ea"/>
                <a:cs typeface="+mj-cs"/>
              </a:rPr>
              <a:t>1/ ЗАГОЛОВОК СЛАЙДА</a:t>
            </a:r>
          </a:p>
        </p:txBody>
      </p:sp>
      <p:sp>
        <p:nvSpPr>
          <p:cNvPr id="14" name="Номер слайда 13"/>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a:xfrm>
            <a:off x="611188" y="1504951"/>
            <a:ext cx="7632700" cy="3206749"/>
          </a:xfrm>
        </p:spPr>
        <p:txBody>
          <a:bodyPr>
            <a:noAutofit/>
          </a:bodyPr>
          <a:lstStyle>
            <a:lvl1pPr marL="284505" indent="0">
              <a:buFontTx/>
              <a:buNone/>
              <a:defRPr b="1">
                <a:latin typeface="+mj-lt"/>
              </a:defRPr>
            </a:lvl1pPr>
            <a:lvl2pPr marL="282020" indent="2485">
              <a:defRPr>
                <a:latin typeface="+mj-lt"/>
              </a:defRPr>
            </a:lvl2pPr>
            <a:lvl3pPr marL="491981" indent="-203750">
              <a:tabLst/>
              <a:defRPr>
                <a:latin typeface="+mj-lt"/>
              </a:defRPr>
            </a:lvl3pPr>
            <a:lvl4pPr marL="0" indent="282020">
              <a:defRPr>
                <a:latin typeface="+mj-lt"/>
              </a:defRPr>
            </a:lvl4pPr>
            <a:lvl5pPr>
              <a:buNone/>
              <a:defRPr>
                <a:latin typeface="+mj-lt"/>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10" name="TextBox 9"/>
          <p:cNvSpPr txBox="1"/>
          <p:nvPr userDrawn="1"/>
        </p:nvSpPr>
        <p:spPr>
          <a:xfrm>
            <a:off x="5926640" y="3845307"/>
            <a:ext cx="923618" cy="282640"/>
          </a:xfrm>
          <a:prstGeom prst="rect">
            <a:avLst/>
          </a:prstGeom>
          <a:noFill/>
        </p:spPr>
        <p:txBody>
          <a:bodyPr wrap="square" lIns="71561" tIns="35780" rIns="71561" bIns="35780" rtlCol="0">
            <a:noAutofit/>
          </a:bodyPr>
          <a:lstStyle/>
          <a:p>
            <a:endParaRPr lang="ru-RU" dirty="0"/>
          </a:p>
        </p:txBody>
      </p:sp>
      <p:sp>
        <p:nvSpPr>
          <p:cNvPr id="13" name="Заголовок 12"/>
          <p:cNvSpPr>
            <a:spLocks noGrp="1"/>
          </p:cNvSpPr>
          <p:nvPr>
            <p:ph type="title" hasCustomPrompt="1"/>
          </p:nvPr>
        </p:nvSpPr>
        <p:spPr>
          <a:xfrm>
            <a:off x="611188" y="558801"/>
            <a:ext cx="7632699" cy="946150"/>
          </a:xfrm>
        </p:spPr>
        <p:txBody>
          <a:bodyPr>
            <a:noAutofit/>
          </a:bodyPr>
          <a:lstStyle>
            <a:lvl1pPr marL="0" marR="0" indent="0" defTabSz="816296" rtl="0" eaLnBrk="1" fontAlgn="auto" latinLnBrk="0" hangingPunct="1">
              <a:lnSpc>
                <a:spcPct val="100000"/>
              </a:lnSpc>
              <a:spcBef>
                <a:spcPct val="0"/>
              </a:spcBef>
              <a:spcAft>
                <a:spcPts val="0"/>
              </a:spcAft>
              <a:tabLst/>
              <a:defRPr sz="4200"/>
            </a:lvl1pPr>
          </a:lstStyle>
          <a:p>
            <a:pPr marL="0" marR="0" lvl="0" indent="0" defTabSz="816296"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a:ln>
                  <a:noFill/>
                </a:ln>
                <a:solidFill>
                  <a:srgbClr val="005AA9"/>
                </a:solidFill>
                <a:effectLst/>
                <a:uLnTx/>
                <a:uFillTx/>
                <a:latin typeface="+mj-lt"/>
                <a:ea typeface="+mj-ea"/>
                <a:cs typeface="+mj-cs"/>
              </a:rPr>
              <a:t>1/ ЗАГОЛОВОК СЛАЙДА</a:t>
            </a:r>
          </a:p>
        </p:txBody>
      </p:sp>
      <p:sp>
        <p:nvSpPr>
          <p:cNvPr id="9" name="Номер слайда 8"/>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Заголовок и объект">
    <p:spTree>
      <p:nvGrpSpPr>
        <p:cNvPr id="1" name=""/>
        <p:cNvGrpSpPr/>
        <p:nvPr/>
      </p:nvGrpSpPr>
      <p:grpSpPr>
        <a:xfrm>
          <a:off x="0" y="0"/>
          <a:ext cx="0" cy="0"/>
          <a:chOff x="0" y="0"/>
          <a:chExt cx="0" cy="0"/>
        </a:xfrm>
      </p:grpSpPr>
      <p:pic>
        <p:nvPicPr>
          <p:cNvPr id="4098" name="Picture 2" descr="Z:\Projects\Текущие\Проектная\FNS_2012\_БРЭНДБУК\out\PPT\3_1_present_16.9-04.png"/>
          <p:cNvPicPr>
            <a:picLocks noChangeAspect="1" noChangeArrowheads="1"/>
          </p:cNvPicPr>
          <p:nvPr userDrawn="1"/>
        </p:nvPicPr>
        <p:blipFill>
          <a:blip r:embed="rId2" cstate="print"/>
          <a:stretch>
            <a:fillRect/>
          </a:stretch>
        </p:blipFill>
        <p:spPr bwMode="auto">
          <a:xfrm>
            <a:off x="1" y="1169"/>
            <a:ext cx="9143998" cy="5142895"/>
          </a:xfrm>
          <a:prstGeom prst="rect">
            <a:avLst/>
          </a:prstGeom>
          <a:noFill/>
        </p:spPr>
      </p:pic>
      <p:sp>
        <p:nvSpPr>
          <p:cNvPr id="3" name="Содержимое 2"/>
          <p:cNvSpPr>
            <a:spLocks noGrp="1"/>
          </p:cNvSpPr>
          <p:nvPr>
            <p:ph idx="1"/>
          </p:nvPr>
        </p:nvSpPr>
        <p:spPr>
          <a:xfrm>
            <a:off x="611188" y="1504950"/>
            <a:ext cx="7632700" cy="3206749"/>
          </a:xfrm>
        </p:spPr>
        <p:txBody>
          <a:bodyPr>
            <a:noAutofit/>
          </a:bodyPr>
          <a:lstStyle>
            <a:lvl1pPr marL="284505" indent="0">
              <a:buFontTx/>
              <a:buNone/>
              <a:defRPr b="1">
                <a:latin typeface="+mj-lt"/>
              </a:defRPr>
            </a:lvl1pPr>
            <a:lvl2pPr marL="284505" indent="0">
              <a:defRPr>
                <a:latin typeface="+mj-lt"/>
              </a:defRPr>
            </a:lvl2pPr>
            <a:lvl3pPr marL="491981" indent="-203750">
              <a:defRPr>
                <a:latin typeface="+mj-lt"/>
              </a:defRPr>
            </a:lvl3pPr>
            <a:lvl4pPr marL="0" indent="282020">
              <a:defRPr>
                <a:latin typeface="+mj-lt"/>
              </a:defRPr>
            </a:lvl4pPr>
            <a:lvl5pPr marL="1123109" indent="0">
              <a:buNone/>
              <a:defRPr>
                <a:latin typeface="+mj-lt"/>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10" name="Заголовок 9"/>
          <p:cNvSpPr>
            <a:spLocks noGrp="1"/>
          </p:cNvSpPr>
          <p:nvPr>
            <p:ph type="title" hasCustomPrompt="1"/>
          </p:nvPr>
        </p:nvSpPr>
        <p:spPr>
          <a:xfrm>
            <a:off x="611188" y="558801"/>
            <a:ext cx="7632699" cy="946150"/>
          </a:xfrm>
        </p:spPr>
        <p:txBody>
          <a:bodyPr>
            <a:noAutofit/>
          </a:bodyPr>
          <a:lstStyle>
            <a:lvl1pPr marL="0" marR="0" indent="0" defTabSz="816296" rtl="0" eaLnBrk="1" fontAlgn="auto" latinLnBrk="0" hangingPunct="1">
              <a:lnSpc>
                <a:spcPct val="100000"/>
              </a:lnSpc>
              <a:spcBef>
                <a:spcPct val="0"/>
              </a:spcBef>
              <a:spcAft>
                <a:spcPts val="0"/>
              </a:spcAft>
              <a:tabLst/>
              <a:defRPr sz="4200"/>
            </a:lvl1pPr>
          </a:lstStyle>
          <a:p>
            <a:pPr marL="0" marR="0" lvl="0" indent="0" defTabSz="816296"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a:ln>
                  <a:noFill/>
                </a:ln>
                <a:solidFill>
                  <a:srgbClr val="005AA9"/>
                </a:solidFill>
                <a:effectLst/>
                <a:uLnTx/>
                <a:uFillTx/>
                <a:latin typeface="+mj-lt"/>
                <a:ea typeface="+mj-ea"/>
                <a:cs typeface="+mj-cs"/>
              </a:rPr>
              <a:t>1/ ЗАГОЛОВОК СЛАЙДА</a:t>
            </a:r>
          </a:p>
        </p:txBody>
      </p:sp>
      <p:sp>
        <p:nvSpPr>
          <p:cNvPr id="7" name="Номер слайда 6"/>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Заголовок и объект">
    <p:spTree>
      <p:nvGrpSpPr>
        <p:cNvPr id="1" name=""/>
        <p:cNvGrpSpPr/>
        <p:nvPr/>
      </p:nvGrpSpPr>
      <p:grpSpPr>
        <a:xfrm>
          <a:off x="0" y="0"/>
          <a:ext cx="0" cy="0"/>
          <a:chOff x="0" y="0"/>
          <a:chExt cx="0" cy="0"/>
        </a:xfrm>
      </p:grpSpPr>
      <p:pic>
        <p:nvPicPr>
          <p:cNvPr id="4098" name="Picture 2" descr="Z:\Projects\Текущие\Проектная\FNS_2012\_БРЭНДБУК\out\PPT\3_1_present_16.9-04.png"/>
          <p:cNvPicPr>
            <a:picLocks noChangeAspect="1" noChangeArrowheads="1"/>
          </p:cNvPicPr>
          <p:nvPr userDrawn="1"/>
        </p:nvPicPr>
        <p:blipFill>
          <a:blip r:embed="rId2" cstate="print"/>
          <a:stretch>
            <a:fillRect/>
          </a:stretch>
        </p:blipFill>
        <p:spPr bwMode="auto">
          <a:xfrm>
            <a:off x="0" y="1169"/>
            <a:ext cx="9144000" cy="5142895"/>
          </a:xfrm>
          <a:prstGeom prst="rect">
            <a:avLst/>
          </a:prstGeom>
          <a:noFill/>
        </p:spPr>
      </p:pic>
      <p:sp>
        <p:nvSpPr>
          <p:cNvPr id="3" name="Содержимое 2"/>
          <p:cNvSpPr>
            <a:spLocks noGrp="1"/>
          </p:cNvSpPr>
          <p:nvPr>
            <p:ph idx="1"/>
          </p:nvPr>
        </p:nvSpPr>
        <p:spPr>
          <a:xfrm>
            <a:off x="611188" y="1504950"/>
            <a:ext cx="7632700" cy="3206749"/>
          </a:xfrm>
        </p:spPr>
        <p:txBody>
          <a:bodyPr>
            <a:noAutofit/>
          </a:bodyPr>
          <a:lstStyle>
            <a:lvl1pPr marL="284505" indent="0">
              <a:buFontTx/>
              <a:buNone/>
              <a:defRPr b="1">
                <a:latin typeface="+mj-lt"/>
              </a:defRPr>
            </a:lvl1pPr>
            <a:lvl2pPr marL="284505" indent="0">
              <a:defRPr>
                <a:latin typeface="+mj-lt"/>
              </a:defRPr>
            </a:lvl2pPr>
            <a:lvl3pPr marL="491981" indent="-203750">
              <a:defRPr>
                <a:latin typeface="+mj-lt"/>
              </a:defRPr>
            </a:lvl3pPr>
            <a:lvl4pPr marL="0" indent="282020">
              <a:defRPr>
                <a:latin typeface="+mj-lt"/>
              </a:defRPr>
            </a:lvl4pPr>
            <a:lvl5pPr marL="1123109" indent="0">
              <a:buNone/>
              <a:defRPr>
                <a:latin typeface="+mj-lt"/>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10" name="Заголовок 9"/>
          <p:cNvSpPr>
            <a:spLocks noGrp="1"/>
          </p:cNvSpPr>
          <p:nvPr>
            <p:ph type="title" hasCustomPrompt="1"/>
          </p:nvPr>
        </p:nvSpPr>
        <p:spPr>
          <a:xfrm>
            <a:off x="611188" y="558801"/>
            <a:ext cx="7632699" cy="946150"/>
          </a:xfrm>
        </p:spPr>
        <p:txBody>
          <a:bodyPr>
            <a:noAutofit/>
          </a:bodyPr>
          <a:lstStyle>
            <a:lvl1pPr marL="0" marR="0" indent="0" defTabSz="816296" rtl="0" eaLnBrk="1" fontAlgn="auto" latinLnBrk="0" hangingPunct="1">
              <a:lnSpc>
                <a:spcPct val="100000"/>
              </a:lnSpc>
              <a:spcBef>
                <a:spcPct val="0"/>
              </a:spcBef>
              <a:spcAft>
                <a:spcPts val="0"/>
              </a:spcAft>
              <a:tabLst/>
              <a:defRPr sz="4200"/>
            </a:lvl1pPr>
          </a:lstStyle>
          <a:p>
            <a:pPr marL="0" marR="0" lvl="0" indent="0" defTabSz="816296"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a:ln>
                  <a:noFill/>
                </a:ln>
                <a:solidFill>
                  <a:srgbClr val="005AA9"/>
                </a:solidFill>
                <a:effectLst/>
                <a:uLnTx/>
                <a:uFillTx/>
                <a:latin typeface="+mj-lt"/>
                <a:ea typeface="+mj-ea"/>
                <a:cs typeface="+mj-cs"/>
              </a:rPr>
              <a:t>1/ ЗАГОЛОВОК СЛАЙДА</a:t>
            </a:r>
          </a:p>
        </p:txBody>
      </p:sp>
      <p:sp>
        <p:nvSpPr>
          <p:cNvPr id="7" name="Номер слайда 6"/>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7" name="Picture 2" descr="Z:\Projects\Текущие\Проектная\FNS_2012\_БРЭНДБУК\out\PPT\3_1_present_16.9-02.png"/>
          <p:cNvPicPr>
            <a:picLocks noChangeAspect="1" noChangeArrowheads="1"/>
          </p:cNvPicPr>
          <p:nvPr userDrawn="1"/>
        </p:nvPicPr>
        <p:blipFill>
          <a:blip r:embed="rId2" cstate="print"/>
          <a:stretch>
            <a:fillRect/>
          </a:stretch>
        </p:blipFill>
        <p:spPr bwMode="auto">
          <a:xfrm>
            <a:off x="0" y="-564"/>
            <a:ext cx="9144000" cy="5142895"/>
          </a:xfrm>
          <a:prstGeom prst="rect">
            <a:avLst/>
          </a:prstGeom>
          <a:noFill/>
        </p:spPr>
      </p:pic>
      <p:sp>
        <p:nvSpPr>
          <p:cNvPr id="2" name="Заголовок 1"/>
          <p:cNvSpPr>
            <a:spLocks noGrp="1"/>
          </p:cNvSpPr>
          <p:nvPr>
            <p:ph type="title"/>
          </p:nvPr>
        </p:nvSpPr>
        <p:spPr>
          <a:xfrm>
            <a:off x="2507046" y="1478186"/>
            <a:ext cx="5736842" cy="1021556"/>
          </a:xfrm>
        </p:spPr>
        <p:txBody>
          <a:bodyPr anchor="t"/>
          <a:lstStyle>
            <a:lvl1pPr algn="l">
              <a:defRPr sz="3600" b="1" cap="all"/>
            </a:lvl1pPr>
          </a:lstStyle>
          <a:p>
            <a:r>
              <a:rPr lang="ru-RU"/>
              <a:t>Образец заголовка</a:t>
            </a:r>
            <a:endParaRPr lang="ru-RU" dirty="0"/>
          </a:p>
        </p:txBody>
      </p:sp>
      <p:sp>
        <p:nvSpPr>
          <p:cNvPr id="3" name="Текст 2"/>
          <p:cNvSpPr>
            <a:spLocks noGrp="1"/>
          </p:cNvSpPr>
          <p:nvPr>
            <p:ph type="body" idx="1"/>
          </p:nvPr>
        </p:nvSpPr>
        <p:spPr>
          <a:xfrm>
            <a:off x="2507046" y="353046"/>
            <a:ext cx="5736842" cy="1125140"/>
          </a:xfrm>
        </p:spPr>
        <p:txBody>
          <a:bodyPr anchor="b"/>
          <a:lstStyle>
            <a:lvl1pPr marL="0" indent="0">
              <a:buNone/>
              <a:defRPr sz="1800">
                <a:solidFill>
                  <a:schemeClr val="tx1">
                    <a:tint val="75000"/>
                  </a:schemeClr>
                </a:solidFill>
              </a:defRPr>
            </a:lvl1pPr>
            <a:lvl2pPr marL="408148" indent="0">
              <a:buNone/>
              <a:defRPr sz="1600">
                <a:solidFill>
                  <a:schemeClr val="tx1">
                    <a:tint val="75000"/>
                  </a:schemeClr>
                </a:solidFill>
              </a:defRPr>
            </a:lvl2pPr>
            <a:lvl3pPr marL="816296" indent="0">
              <a:buNone/>
              <a:defRPr sz="1400">
                <a:solidFill>
                  <a:schemeClr val="tx1">
                    <a:tint val="75000"/>
                  </a:schemeClr>
                </a:solidFill>
              </a:defRPr>
            </a:lvl3pPr>
            <a:lvl4pPr marL="1224443" indent="0">
              <a:buNone/>
              <a:defRPr sz="1300">
                <a:solidFill>
                  <a:schemeClr val="tx1">
                    <a:tint val="75000"/>
                  </a:schemeClr>
                </a:solidFill>
              </a:defRPr>
            </a:lvl4pPr>
            <a:lvl5pPr marL="1632591" indent="0">
              <a:buNone/>
              <a:defRPr sz="1300">
                <a:solidFill>
                  <a:schemeClr val="tx1">
                    <a:tint val="75000"/>
                  </a:schemeClr>
                </a:solidFill>
              </a:defRPr>
            </a:lvl5pPr>
            <a:lvl6pPr marL="2040739" indent="0">
              <a:buNone/>
              <a:defRPr sz="1300">
                <a:solidFill>
                  <a:schemeClr val="tx1">
                    <a:tint val="75000"/>
                  </a:schemeClr>
                </a:solidFill>
              </a:defRPr>
            </a:lvl6pPr>
            <a:lvl7pPr marL="2448887" indent="0">
              <a:buNone/>
              <a:defRPr sz="1300">
                <a:solidFill>
                  <a:schemeClr val="tx1">
                    <a:tint val="75000"/>
                  </a:schemeClr>
                </a:solidFill>
              </a:defRPr>
            </a:lvl7pPr>
            <a:lvl8pPr marL="2857035" indent="0">
              <a:buNone/>
              <a:defRPr sz="1300">
                <a:solidFill>
                  <a:schemeClr val="tx1">
                    <a:tint val="75000"/>
                  </a:schemeClr>
                </a:solidFill>
              </a:defRPr>
            </a:lvl8pPr>
            <a:lvl9pPr marL="3265183" indent="0">
              <a:buNone/>
              <a:defRPr sz="1300">
                <a:solidFill>
                  <a:schemeClr val="tx1">
                    <a:tint val="75000"/>
                  </a:schemeClr>
                </a:solidFill>
              </a:defRPr>
            </a:lvl9pPr>
          </a:lstStyle>
          <a:p>
            <a:pPr lvl="0"/>
            <a:r>
              <a:rPr lang="ru-RU"/>
              <a:t>Образец текста</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189" y="558799"/>
            <a:ext cx="8075612" cy="946151"/>
          </a:xfrm>
        </p:spPr>
        <p:txBody>
          <a:bodyPr/>
          <a:lstStyle>
            <a:lvl1pPr algn="l">
              <a:defRPr/>
            </a:lvl1pPr>
          </a:lstStyle>
          <a:p>
            <a:r>
              <a:rPr lang="ru-RU"/>
              <a:t>Образец заголовка</a:t>
            </a:r>
            <a:endParaRPr lang="ru-RU" dirty="0"/>
          </a:p>
        </p:txBody>
      </p:sp>
      <p:sp>
        <p:nvSpPr>
          <p:cNvPr id="3" name="Содержимое 2"/>
          <p:cNvSpPr>
            <a:spLocks noGrp="1"/>
          </p:cNvSpPr>
          <p:nvPr>
            <p:ph sz="half" idx="1"/>
          </p:nvPr>
        </p:nvSpPr>
        <p:spPr>
          <a:xfrm>
            <a:off x="611188" y="1504950"/>
            <a:ext cx="3647576" cy="3206750"/>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Содержимое 3"/>
          <p:cNvSpPr>
            <a:spLocks noGrp="1"/>
          </p:cNvSpPr>
          <p:nvPr>
            <p:ph sz="half" idx="2"/>
          </p:nvPr>
        </p:nvSpPr>
        <p:spPr>
          <a:xfrm>
            <a:off x="4572000" y="1504950"/>
            <a:ext cx="3671888" cy="3206750"/>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9" name="Номер слайда 8"/>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151335"/>
            <a:ext cx="4040188" cy="479821"/>
          </a:xfrm>
        </p:spPr>
        <p:txBody>
          <a:bodyPr anchor="b"/>
          <a:lstStyle>
            <a:lvl1pPr marL="0" indent="0">
              <a:buNone/>
              <a:defRPr sz="2100" b="1"/>
            </a:lvl1pPr>
            <a:lvl2pPr marL="408148" indent="0">
              <a:buNone/>
              <a:defRPr sz="1800" b="1"/>
            </a:lvl2pPr>
            <a:lvl3pPr marL="816296" indent="0">
              <a:buNone/>
              <a:defRPr sz="1600" b="1"/>
            </a:lvl3pPr>
            <a:lvl4pPr marL="1224443" indent="0">
              <a:buNone/>
              <a:defRPr sz="1400" b="1"/>
            </a:lvl4pPr>
            <a:lvl5pPr marL="1632591" indent="0">
              <a:buNone/>
              <a:defRPr sz="1400" b="1"/>
            </a:lvl5pPr>
            <a:lvl6pPr marL="2040739" indent="0">
              <a:buNone/>
              <a:defRPr sz="1400" b="1"/>
            </a:lvl6pPr>
            <a:lvl7pPr marL="2448887" indent="0">
              <a:buNone/>
              <a:defRPr sz="1400" b="1"/>
            </a:lvl7pPr>
            <a:lvl8pPr marL="2857035" indent="0">
              <a:buNone/>
              <a:defRPr sz="1400" b="1"/>
            </a:lvl8pPr>
            <a:lvl9pPr marL="3265183" indent="0">
              <a:buNone/>
              <a:defRPr sz="1400" b="1"/>
            </a:lvl9pPr>
          </a:lstStyle>
          <a:p>
            <a:pPr lvl="0"/>
            <a:r>
              <a:rPr lang="ru-RU"/>
              <a:t>Образец текста</a:t>
            </a:r>
          </a:p>
        </p:txBody>
      </p:sp>
      <p:sp>
        <p:nvSpPr>
          <p:cNvPr id="4" name="Содержимое 3"/>
          <p:cNvSpPr>
            <a:spLocks noGrp="1"/>
          </p:cNvSpPr>
          <p:nvPr>
            <p:ph sz="half" idx="2"/>
          </p:nvPr>
        </p:nvSpPr>
        <p:spPr>
          <a:xfrm>
            <a:off x="457200" y="1631156"/>
            <a:ext cx="4040188" cy="2963466"/>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6" y="1151335"/>
            <a:ext cx="4041775" cy="479821"/>
          </a:xfrm>
        </p:spPr>
        <p:txBody>
          <a:bodyPr anchor="b"/>
          <a:lstStyle>
            <a:lvl1pPr marL="0" indent="0">
              <a:buNone/>
              <a:defRPr sz="2100" b="1"/>
            </a:lvl1pPr>
            <a:lvl2pPr marL="408148" indent="0">
              <a:buNone/>
              <a:defRPr sz="1800" b="1"/>
            </a:lvl2pPr>
            <a:lvl3pPr marL="816296" indent="0">
              <a:buNone/>
              <a:defRPr sz="1600" b="1"/>
            </a:lvl3pPr>
            <a:lvl4pPr marL="1224443" indent="0">
              <a:buNone/>
              <a:defRPr sz="1400" b="1"/>
            </a:lvl4pPr>
            <a:lvl5pPr marL="1632591" indent="0">
              <a:buNone/>
              <a:defRPr sz="1400" b="1"/>
            </a:lvl5pPr>
            <a:lvl6pPr marL="2040739" indent="0">
              <a:buNone/>
              <a:defRPr sz="1400" b="1"/>
            </a:lvl6pPr>
            <a:lvl7pPr marL="2448887" indent="0">
              <a:buNone/>
              <a:defRPr sz="1400" b="1"/>
            </a:lvl7pPr>
            <a:lvl8pPr marL="2857035" indent="0">
              <a:buNone/>
              <a:defRPr sz="1400" b="1"/>
            </a:lvl8pPr>
            <a:lvl9pPr marL="3265183" indent="0">
              <a:buNone/>
              <a:defRPr sz="1400" b="1"/>
            </a:lvl9pPr>
          </a:lstStyle>
          <a:p>
            <a:pPr lvl="0"/>
            <a:r>
              <a:rPr lang="ru-RU"/>
              <a:t>Образец текста</a:t>
            </a:r>
          </a:p>
        </p:txBody>
      </p:sp>
      <p:sp>
        <p:nvSpPr>
          <p:cNvPr id="6" name="Содержимое 5"/>
          <p:cNvSpPr>
            <a:spLocks noGrp="1"/>
          </p:cNvSpPr>
          <p:nvPr>
            <p:ph sz="quarter" idx="4"/>
          </p:nvPr>
        </p:nvSpPr>
        <p:spPr>
          <a:xfrm>
            <a:off x="4645026" y="1631156"/>
            <a:ext cx="4041775" cy="2963466"/>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02D5A173-E5E4-4B86-BADB-BBB422306F42}" type="datetime1">
              <a:rPr lang="ru-RU" smtClean="0"/>
              <a:pPr/>
              <a:t>29.10.2021</a:t>
            </a:fld>
            <a:endParaRPr lang="ru-RU"/>
          </a:p>
        </p:txBody>
      </p:sp>
      <p:sp>
        <p:nvSpPr>
          <p:cNvPr id="8" name="Нижний колонтитул 7"/>
          <p:cNvSpPr>
            <a:spLocks noGrp="1"/>
          </p:cNvSpPr>
          <p:nvPr>
            <p:ph type="ftr" sz="quarter" idx="11"/>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Z:\Projects\Текущие\Проектная\FNS_2012\_БРЭНДБУК\out\PPT\3_1_present_16.9-03.png"/>
          <p:cNvPicPr>
            <a:picLocks noChangeAspect="1" noChangeArrowheads="1"/>
          </p:cNvPicPr>
          <p:nvPr/>
        </p:nvPicPr>
        <p:blipFill>
          <a:blip r:embed="rId17" cstate="print"/>
          <a:stretch>
            <a:fillRect/>
          </a:stretch>
        </p:blipFill>
        <p:spPr bwMode="auto">
          <a:xfrm>
            <a:off x="1" y="1169"/>
            <a:ext cx="9143998" cy="5142894"/>
          </a:xfrm>
          <a:prstGeom prst="rect">
            <a:avLst/>
          </a:prstGeom>
          <a:noFill/>
        </p:spPr>
      </p:pic>
      <p:sp>
        <p:nvSpPr>
          <p:cNvPr id="2" name="Заголовок 1"/>
          <p:cNvSpPr>
            <a:spLocks noGrp="1"/>
          </p:cNvSpPr>
          <p:nvPr>
            <p:ph type="title"/>
          </p:nvPr>
        </p:nvSpPr>
        <p:spPr>
          <a:xfrm>
            <a:off x="611188" y="558800"/>
            <a:ext cx="7632700" cy="925984"/>
          </a:xfrm>
          <a:prstGeom prst="rect">
            <a:avLst/>
          </a:prstGeom>
        </p:spPr>
        <p:txBody>
          <a:bodyPr vert="horz" lIns="81630" tIns="40815" rIns="81630" bIns="40815" rtlCol="0" anchor="ctr">
            <a:noAutofit/>
          </a:bodyPr>
          <a:lstStyle/>
          <a:p>
            <a:r>
              <a:rPr lang="ru-RU" dirty="0"/>
              <a:t>Образец заголовка</a:t>
            </a:r>
          </a:p>
        </p:txBody>
      </p:sp>
      <p:sp>
        <p:nvSpPr>
          <p:cNvPr id="3" name="Текст 2"/>
          <p:cNvSpPr>
            <a:spLocks noGrp="1"/>
          </p:cNvSpPr>
          <p:nvPr>
            <p:ph type="body" idx="1"/>
          </p:nvPr>
        </p:nvSpPr>
        <p:spPr>
          <a:xfrm>
            <a:off x="611189" y="1491630"/>
            <a:ext cx="7632699" cy="3220070"/>
          </a:xfrm>
          <a:prstGeom prst="rect">
            <a:avLst/>
          </a:prstGeom>
        </p:spPr>
        <p:txBody>
          <a:bodyPr vert="horz" lIns="81630" tIns="40815" rIns="81630" bIns="40815" rtlCol="0">
            <a:no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Дата 3"/>
          <p:cNvSpPr>
            <a:spLocks noGrp="1"/>
          </p:cNvSpPr>
          <p:nvPr>
            <p:ph type="dt" sz="half" idx="2"/>
          </p:nvPr>
        </p:nvSpPr>
        <p:spPr>
          <a:xfrm>
            <a:off x="457201" y="4767263"/>
            <a:ext cx="2133600" cy="273844"/>
          </a:xfrm>
          <a:prstGeom prst="rect">
            <a:avLst/>
          </a:prstGeom>
        </p:spPr>
        <p:txBody>
          <a:bodyPr vert="horz" lIns="81630" tIns="40815" rIns="81630" bIns="40815" rtlCol="0" anchor="ctr"/>
          <a:lstStyle>
            <a:lvl1pPr algn="l">
              <a:defRPr sz="1100">
                <a:solidFill>
                  <a:schemeClr val="tx1">
                    <a:tint val="75000"/>
                  </a:schemeClr>
                </a:solidFill>
              </a:defRPr>
            </a:lvl1pPr>
          </a:lstStyle>
          <a:p>
            <a:fld id="{461EDECA-DAED-49E8-AB44-A10369DCE766}" type="datetime1">
              <a:rPr lang="ru-RU" smtClean="0"/>
              <a:pPr/>
              <a:t>29.10.2021</a:t>
            </a:fld>
            <a:endParaRPr lang="ru-RU"/>
          </a:p>
        </p:txBody>
      </p:sp>
      <p:sp>
        <p:nvSpPr>
          <p:cNvPr id="5" name="Нижний колонтитул 4"/>
          <p:cNvSpPr>
            <a:spLocks noGrp="1"/>
          </p:cNvSpPr>
          <p:nvPr>
            <p:ph type="ftr" sz="quarter" idx="3"/>
          </p:nvPr>
        </p:nvSpPr>
        <p:spPr>
          <a:xfrm>
            <a:off x="3124201" y="4767263"/>
            <a:ext cx="2895600" cy="273844"/>
          </a:xfrm>
          <a:prstGeom prst="rect">
            <a:avLst/>
          </a:prstGeom>
        </p:spPr>
        <p:txBody>
          <a:bodyPr vert="horz" lIns="81630" tIns="40815" rIns="81630" bIns="40815" rtlCol="0" anchor="ctr"/>
          <a:lstStyle>
            <a:lvl1pPr algn="ctr">
              <a:defRPr sz="11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403431" y="4398169"/>
            <a:ext cx="503585" cy="513582"/>
          </a:xfrm>
          <a:prstGeom prst="rect">
            <a:avLst/>
          </a:prstGeom>
        </p:spPr>
        <p:txBody>
          <a:bodyPr vert="horz" lIns="81630" tIns="40815" rIns="81630" bIns="40815" rtlCol="0" anchor="ctr"/>
          <a:lstStyle>
            <a:lvl1pPr algn="ctr">
              <a:lnSpc>
                <a:spcPts val="1878"/>
              </a:lnSpc>
              <a:defRPr sz="2100">
                <a:solidFill>
                  <a:schemeClr val="bg1"/>
                </a:solidFill>
                <a:latin typeface="+mn-lt"/>
              </a:defRPr>
            </a:lvl1pPr>
          </a:lstStyle>
          <a:p>
            <a:fld id="{E20E89E6-FE54-4E13-859C-1FA908D70D39}"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62" r:id="rId4"/>
    <p:sldLayoutId id="2147483661" r:id="rId5"/>
    <p:sldLayoutId id="2147483663"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hf hdr="0" ftr="0" dt="0"/>
  <p:txStyles>
    <p:titleStyle>
      <a:lvl1pPr algn="l" defTabSz="816296" rtl="0" eaLnBrk="1" latinLnBrk="0" hangingPunct="1">
        <a:spcBef>
          <a:spcPct val="0"/>
        </a:spcBef>
        <a:buNone/>
        <a:defRPr sz="3800" b="1" i="0" kern="1200">
          <a:solidFill>
            <a:srgbClr val="005AA9"/>
          </a:solidFill>
          <a:latin typeface="+mj-lt"/>
          <a:ea typeface="+mj-ea"/>
          <a:cs typeface="+mj-cs"/>
        </a:defRPr>
      </a:lvl1pPr>
    </p:titleStyle>
    <p:bodyStyle>
      <a:lvl1pPr marL="284505" indent="0" algn="l" defTabSz="816296" rtl="0" eaLnBrk="1" latinLnBrk="0" hangingPunct="1">
        <a:spcBef>
          <a:spcPct val="20000"/>
        </a:spcBef>
        <a:buFont typeface="+mj-lt"/>
        <a:buNone/>
        <a:defRPr sz="2400" b="0" i="0" kern="1200">
          <a:solidFill>
            <a:srgbClr val="005AA9"/>
          </a:solidFill>
          <a:latin typeface="+mj-lt"/>
          <a:ea typeface="+mn-ea"/>
          <a:cs typeface="+mn-cs"/>
        </a:defRPr>
      </a:lvl1pPr>
      <a:lvl2pPr marL="284505" indent="0" algn="l" defTabSz="816296" rtl="0" eaLnBrk="1" latinLnBrk="0" hangingPunct="1">
        <a:spcBef>
          <a:spcPct val="20000"/>
        </a:spcBef>
        <a:buFont typeface="Arial" pitchFamily="34" charset="0"/>
        <a:buNone/>
        <a:defRPr sz="2000" b="0" i="0" kern="1200">
          <a:solidFill>
            <a:srgbClr val="504F53"/>
          </a:solidFill>
          <a:latin typeface="+mj-lt"/>
          <a:ea typeface="+mn-ea"/>
          <a:cs typeface="+mn-cs"/>
        </a:defRPr>
      </a:lvl2pPr>
      <a:lvl3pPr marL="557828" indent="-203750" algn="l" defTabSz="816296" rtl="0" eaLnBrk="1" latinLnBrk="0" hangingPunct="1">
        <a:spcBef>
          <a:spcPct val="20000"/>
        </a:spcBef>
        <a:buFont typeface="Arial" pitchFamily="34" charset="0"/>
        <a:buChar char="•"/>
        <a:defRPr sz="2000" b="0" i="0" kern="1200">
          <a:solidFill>
            <a:srgbClr val="504F53"/>
          </a:solidFill>
          <a:latin typeface="+mj-lt"/>
          <a:ea typeface="+mn-ea"/>
          <a:cs typeface="+mn-cs"/>
        </a:defRPr>
      </a:lvl3pPr>
      <a:lvl4pPr marL="0" indent="282020" algn="just" defTabSz="816296" rtl="0" eaLnBrk="1" latinLnBrk="0" hangingPunct="1">
        <a:lnSpc>
          <a:spcPts val="1900"/>
        </a:lnSpc>
        <a:spcBef>
          <a:spcPts val="400"/>
        </a:spcBef>
        <a:buFont typeface="Arial" pitchFamily="34" charset="0"/>
        <a:buNone/>
        <a:tabLst/>
        <a:defRPr sz="1600" b="0" i="0" kern="1200">
          <a:solidFill>
            <a:srgbClr val="504F53"/>
          </a:solidFill>
          <a:latin typeface="+mj-lt"/>
          <a:ea typeface="+mn-ea"/>
          <a:cs typeface="+mn-cs"/>
        </a:defRPr>
      </a:lvl4pPr>
      <a:lvl5pPr marL="1123109" indent="0" algn="l" defTabSz="816296" rtl="0" eaLnBrk="1" latinLnBrk="0" hangingPunct="1">
        <a:lnSpc>
          <a:spcPts val="1800"/>
        </a:lnSpc>
        <a:spcBef>
          <a:spcPts val="400"/>
        </a:spcBef>
        <a:buFont typeface="Arial" pitchFamily="34" charset="0"/>
        <a:buNone/>
        <a:defRPr sz="1400" b="0" i="0" kern="1200">
          <a:solidFill>
            <a:srgbClr val="8D8C90"/>
          </a:solidFill>
          <a:latin typeface="+mj-lt"/>
          <a:ea typeface="+mn-ea"/>
          <a:cs typeface="+mn-cs"/>
        </a:defRPr>
      </a:lvl5pPr>
      <a:lvl6pPr marL="2244813" indent="-204074" algn="l" defTabSz="816296"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2961" indent="-204074" algn="l" defTabSz="816296"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109" indent="-204074" algn="l" defTabSz="816296"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256" indent="-204074" algn="l" defTabSz="816296"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ru-RU"/>
      </a:defPPr>
      <a:lvl1pPr marL="0" algn="l" defTabSz="816296" rtl="0" eaLnBrk="1" latinLnBrk="0" hangingPunct="1">
        <a:defRPr sz="1600" kern="1200">
          <a:solidFill>
            <a:schemeClr val="tx1"/>
          </a:solidFill>
          <a:latin typeface="+mn-lt"/>
          <a:ea typeface="+mn-ea"/>
          <a:cs typeface="+mn-cs"/>
        </a:defRPr>
      </a:lvl1pPr>
      <a:lvl2pPr marL="408148" algn="l" defTabSz="816296" rtl="0" eaLnBrk="1" latinLnBrk="0" hangingPunct="1">
        <a:defRPr sz="1600" kern="1200">
          <a:solidFill>
            <a:schemeClr val="tx1"/>
          </a:solidFill>
          <a:latin typeface="+mn-lt"/>
          <a:ea typeface="+mn-ea"/>
          <a:cs typeface="+mn-cs"/>
        </a:defRPr>
      </a:lvl2pPr>
      <a:lvl3pPr marL="816296" algn="l" defTabSz="816296" rtl="0" eaLnBrk="1" latinLnBrk="0" hangingPunct="1">
        <a:defRPr sz="1600" kern="1200">
          <a:solidFill>
            <a:schemeClr val="tx1"/>
          </a:solidFill>
          <a:latin typeface="+mn-lt"/>
          <a:ea typeface="+mn-ea"/>
          <a:cs typeface="+mn-cs"/>
        </a:defRPr>
      </a:lvl3pPr>
      <a:lvl4pPr marL="1224443" algn="l" defTabSz="816296" rtl="0" eaLnBrk="1" latinLnBrk="0" hangingPunct="1">
        <a:defRPr sz="1600" kern="1200">
          <a:solidFill>
            <a:schemeClr val="tx1"/>
          </a:solidFill>
          <a:latin typeface="+mn-lt"/>
          <a:ea typeface="+mn-ea"/>
          <a:cs typeface="+mn-cs"/>
        </a:defRPr>
      </a:lvl4pPr>
      <a:lvl5pPr marL="1632591" algn="l" defTabSz="816296" rtl="0" eaLnBrk="1" latinLnBrk="0" hangingPunct="1">
        <a:defRPr sz="1600" kern="1200">
          <a:solidFill>
            <a:schemeClr val="tx1"/>
          </a:solidFill>
          <a:latin typeface="+mn-lt"/>
          <a:ea typeface="+mn-ea"/>
          <a:cs typeface="+mn-cs"/>
        </a:defRPr>
      </a:lvl5pPr>
      <a:lvl6pPr marL="2040739" algn="l" defTabSz="816296" rtl="0" eaLnBrk="1" latinLnBrk="0" hangingPunct="1">
        <a:defRPr sz="1600" kern="1200">
          <a:solidFill>
            <a:schemeClr val="tx1"/>
          </a:solidFill>
          <a:latin typeface="+mn-lt"/>
          <a:ea typeface="+mn-ea"/>
          <a:cs typeface="+mn-cs"/>
        </a:defRPr>
      </a:lvl6pPr>
      <a:lvl7pPr marL="2448887" algn="l" defTabSz="816296" rtl="0" eaLnBrk="1" latinLnBrk="0" hangingPunct="1">
        <a:defRPr sz="1600" kern="1200">
          <a:solidFill>
            <a:schemeClr val="tx1"/>
          </a:solidFill>
          <a:latin typeface="+mn-lt"/>
          <a:ea typeface="+mn-ea"/>
          <a:cs typeface="+mn-cs"/>
        </a:defRPr>
      </a:lvl7pPr>
      <a:lvl8pPr marL="2857035" algn="l" defTabSz="816296" rtl="0" eaLnBrk="1" latinLnBrk="0" hangingPunct="1">
        <a:defRPr sz="1600" kern="1200">
          <a:solidFill>
            <a:schemeClr val="tx1"/>
          </a:solidFill>
          <a:latin typeface="+mn-lt"/>
          <a:ea typeface="+mn-ea"/>
          <a:cs typeface="+mn-cs"/>
        </a:defRPr>
      </a:lvl8pPr>
      <a:lvl9pPr marL="3265183" algn="l" defTabSz="816296"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consultantplus://offline/ref=357C943C801FC4CFC6ED697D057C5BEBC69401A546191B92F4E4155DAA3619A566BD73AEDA5416D0ED2AE691E515EA1155790C9ACE42CDKFrEC"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hyperlink" Target="consultantplus://offline/ref=E9FA36E6EE958197B4D8BB4686C80CF0022DAAE26818936DF3BC07DE79EDB3738EC61B070C89B7383E54849F6A6CE62A7854DB409B79a2i2G"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garantf1://10800200.25703/" TargetMode="External"/><Relationship Id="rId3" Type="http://schemas.openxmlformats.org/officeDocument/2006/relationships/hyperlink" Target="garantf1://74836601.223/" TargetMode="External"/><Relationship Id="rId7" Type="http://schemas.openxmlformats.org/officeDocument/2006/relationships/hyperlink" Target="garantf1://10800200.25701/"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hyperlink" Target="garantf1://10800200.26811/" TargetMode="External"/><Relationship Id="rId5" Type="http://schemas.openxmlformats.org/officeDocument/2006/relationships/hyperlink" Target="garantf1://74836601.95/" TargetMode="External"/><Relationship Id="rId4" Type="http://schemas.openxmlformats.org/officeDocument/2006/relationships/hyperlink" Target="garantf1://74836601.224/" TargetMode="External"/><Relationship Id="rId9" Type="http://schemas.openxmlformats.org/officeDocument/2006/relationships/hyperlink" Target="garantf1://10800200.26814/"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kontur-n.ru/legislation/ed-7-3-655-ot-11-09-2020/"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s://kontur-n.ru/legislation/ed-7-3-603-ot-26-08-2020/" TargetMode="External"/><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kontur-n.ru/legislation/323-fz-ot-15-10-2020/"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kontur-n.ru/legislation/ed-7-3-603-ot-26-08-2020/" TargetMode="External"/><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kontur-n.ru/legislation/265-fz-ot-31-07-2020/"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garantf1://74350972.13/"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hyperlink" Target="garantf1://10800200.25413/" TargetMode="External"/><Relationship Id="rId5" Type="http://schemas.openxmlformats.org/officeDocument/2006/relationships/hyperlink" Target="garantf1://10800200.25915/" TargetMode="External"/><Relationship Id="rId4" Type="http://schemas.openxmlformats.org/officeDocument/2006/relationships/hyperlink" Target="garantf1://74350972.22/"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garantf1://401321104.6/" TargetMode="External"/><Relationship Id="rId7" Type="http://schemas.openxmlformats.org/officeDocument/2006/relationships/hyperlink" Target="garantf1://74269814.23/"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hyperlink" Target="garantf1://10800200.272712/" TargetMode="External"/><Relationship Id="rId5" Type="http://schemas.openxmlformats.org/officeDocument/2006/relationships/hyperlink" Target="garantf1://10800200.271414/" TargetMode="External"/><Relationship Id="rId4" Type="http://schemas.openxmlformats.org/officeDocument/2006/relationships/hyperlink" Target="garantf1://401321104.1001/"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garantf1://10800200.2860161/" TargetMode="External"/><Relationship Id="rId3" Type="http://schemas.openxmlformats.org/officeDocument/2006/relationships/hyperlink" Target="garantf1://401321104.2452/" TargetMode="External"/><Relationship Id="rId7" Type="http://schemas.openxmlformats.org/officeDocument/2006/relationships/hyperlink" Target="garantf1://12025271.1008/"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hyperlink" Target="garantf1://10800200.2861642/" TargetMode="External"/><Relationship Id="rId5" Type="http://schemas.openxmlformats.org/officeDocument/2006/relationships/hyperlink" Target="garantf1://10800200.2861641/" TargetMode="External"/><Relationship Id="rId4" Type="http://schemas.openxmlformats.org/officeDocument/2006/relationships/hyperlink" Target="garantf1://401321104.1002/"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garantf1://401321104.2041/"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hyperlink" Target="garantf1://10800200.284018/" TargetMode="External"/><Relationship Id="rId4" Type="http://schemas.openxmlformats.org/officeDocument/2006/relationships/hyperlink" Target="garantf1://401321104.1002/"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garantf1://10800200.2876/" TargetMode="External"/><Relationship Id="rId3" Type="http://schemas.openxmlformats.org/officeDocument/2006/relationships/hyperlink" Target="garantf1://401321104.2441/" TargetMode="External"/><Relationship Id="rId7" Type="http://schemas.openxmlformats.org/officeDocument/2006/relationships/hyperlink" Target="garantf1://10800200.28631/"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hyperlink" Target="garantf1://401321104.1002/" TargetMode="External"/><Relationship Id="rId5" Type="http://schemas.openxmlformats.org/officeDocument/2006/relationships/hyperlink" Target="garantf1://401321104.247/" TargetMode="External"/><Relationship Id="rId4" Type="http://schemas.openxmlformats.org/officeDocument/2006/relationships/hyperlink" Target="garantf1://401321104.246/" TargetMode="External"/><Relationship Id="rId9" Type="http://schemas.openxmlformats.org/officeDocument/2006/relationships/hyperlink" Target="garantf1://10800200.289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92500" lnSpcReduction="1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2" name="Прямоугольник 1"/>
          <p:cNvSpPr/>
          <p:nvPr/>
        </p:nvSpPr>
        <p:spPr>
          <a:xfrm>
            <a:off x="1187624" y="2787774"/>
            <a:ext cx="5832648" cy="769441"/>
          </a:xfrm>
          <a:prstGeom prst="rect">
            <a:avLst/>
          </a:prstGeom>
        </p:spPr>
        <p:txBody>
          <a:bodyPr wrap="square">
            <a:spAutoFit/>
          </a:bodyPr>
          <a:lstStyle/>
          <a:p>
            <a:pPr algn="ctr"/>
            <a:r>
              <a:rPr lang="ru-RU" dirty="0" err="1" smtClean="0"/>
              <a:t>и.о</a:t>
            </a:r>
            <a:r>
              <a:rPr lang="ru-RU" dirty="0"/>
              <a:t>.</a:t>
            </a:r>
            <a:r>
              <a:rPr lang="ru-RU" sz="1400" dirty="0"/>
              <a:t> начальника отдела налогообложения юридических </a:t>
            </a:r>
            <a:r>
              <a:rPr lang="ru-RU" sz="1400" dirty="0" smtClean="0"/>
              <a:t>лиц </a:t>
            </a:r>
          </a:p>
          <a:p>
            <a:pPr algn="ctr"/>
            <a:r>
              <a:rPr lang="ru-RU" sz="1400" dirty="0" smtClean="0"/>
              <a:t>УФНС России по Новосибирской области</a:t>
            </a:r>
          </a:p>
          <a:p>
            <a:pPr algn="ctr"/>
            <a:r>
              <a:rPr lang="ru-RU" sz="1400" dirty="0" smtClean="0"/>
              <a:t>Жигулин </a:t>
            </a:r>
            <a:r>
              <a:rPr lang="ru-RU" sz="1400" dirty="0"/>
              <a:t>Степан Анатольевич</a:t>
            </a:r>
            <a:endParaRPr lang="ru-RU" dirty="0"/>
          </a:p>
        </p:txBody>
      </p:sp>
      <p:sp>
        <p:nvSpPr>
          <p:cNvPr id="3" name="Заголовок 2"/>
          <p:cNvSpPr>
            <a:spLocks noGrp="1"/>
          </p:cNvSpPr>
          <p:nvPr>
            <p:ph type="title"/>
          </p:nvPr>
        </p:nvSpPr>
        <p:spPr>
          <a:xfrm>
            <a:off x="611560" y="555526"/>
            <a:ext cx="7548638" cy="1440160"/>
          </a:xfrm>
        </p:spPr>
        <p:txBody>
          <a:bodyPr/>
          <a:lstStyle/>
          <a:p>
            <a:pPr algn="ctr"/>
            <a:r>
              <a:rPr lang="ru-RU" sz="2000" dirty="0" smtClean="0"/>
              <a:t/>
            </a:r>
            <a:br>
              <a:rPr lang="ru-RU" sz="2000" dirty="0" smtClean="0"/>
            </a:br>
            <a:r>
              <a:rPr lang="ru-RU" sz="2000" dirty="0"/>
              <a:t/>
            </a:r>
            <a:br>
              <a:rPr lang="ru-RU" sz="2000" dirty="0"/>
            </a:br>
            <a:r>
              <a:rPr lang="ru-RU" sz="2000" dirty="0" smtClean="0"/>
              <a:t/>
            </a:r>
            <a:br>
              <a:rPr lang="ru-RU" sz="2000" dirty="0" smtClean="0"/>
            </a:br>
            <a:r>
              <a:rPr lang="ru-RU" sz="2000" dirty="0" smtClean="0"/>
              <a:t>Основные </a:t>
            </a:r>
            <a:r>
              <a:rPr lang="ru-RU" sz="2000" dirty="0"/>
              <a:t>изменения по налогу на прибыль организаций  и упрощенной системе налогообложения, </a:t>
            </a:r>
            <a:br>
              <a:rPr lang="ru-RU" sz="2000" dirty="0"/>
            </a:br>
            <a:r>
              <a:rPr lang="ru-RU" sz="2000" dirty="0"/>
              <a:t>вступившие в силу с 2021 года</a:t>
            </a:r>
            <a:br>
              <a:rPr lang="ru-RU" sz="2000" dirty="0"/>
            </a:br>
            <a:r>
              <a:rPr lang="ru-RU" sz="2000" dirty="0"/>
              <a:t/>
            </a:r>
            <a:br>
              <a:rPr lang="ru-RU" sz="2000" dirty="0"/>
            </a:br>
            <a:endParaRPr lang="ru-RU" sz="2000" dirty="0"/>
          </a:p>
        </p:txBody>
      </p:sp>
    </p:spTree>
    <p:extLst>
      <p:ext uri="{BB962C8B-B14F-4D97-AF65-F5344CB8AC3E}">
        <p14:creationId xmlns:p14="http://schemas.microsoft.com/office/powerpoint/2010/main" val="3824028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noProof="0" dirty="0" smtClean="0">
                <a:solidFill>
                  <a:schemeClr val="bg1"/>
                </a:solidFill>
                <a:ea typeface="+mj-ea"/>
                <a:cs typeface="+mj-cs"/>
              </a:rPr>
              <a:t>10</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2049" name="Rectangle 1"/>
          <p:cNvSpPr>
            <a:spLocks noChangeArrowheads="1"/>
          </p:cNvSpPr>
          <p:nvPr/>
        </p:nvSpPr>
        <p:spPr bwMode="auto">
          <a:xfrm>
            <a:off x="363618" y="904528"/>
            <a:ext cx="8064896"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sz="1400" b="1" dirty="0" smtClean="0"/>
              <a:t>Изменены условия </a:t>
            </a:r>
            <a:r>
              <a:rPr lang="ru-RU" sz="1400" b="1" dirty="0"/>
              <a:t>для освобождения от налога на прибыль безвозмездной помощи участников, полученной организацией. Эти поправки распространяются на операции, возникшие начиная с 01.01.2020</a:t>
            </a:r>
            <a:r>
              <a:rPr lang="ru-RU" sz="1400" b="1" dirty="0" smtClean="0"/>
              <a:t>.</a:t>
            </a:r>
          </a:p>
          <a:p>
            <a:pPr algn="just"/>
            <a:endParaRPr lang="ru-RU" sz="1400" b="1" dirty="0"/>
          </a:p>
          <a:p>
            <a:pPr algn="just"/>
            <a:r>
              <a:rPr lang="ru-RU" sz="1400" dirty="0" smtClean="0"/>
              <a:t>         По </a:t>
            </a:r>
            <a:r>
              <a:rPr lang="ru-RU" sz="1400" dirty="0"/>
              <a:t>новым правилам не надо учитывать в облагаемых доходах не только имущество, но и имущественные права (чего не было раньше), которые безвозмездно получены от участника (организации или физического лица), доля участия которого в капитале общества составляет не менее 50% (</a:t>
            </a:r>
            <a:r>
              <a:rPr lang="ru-RU" sz="1400" dirty="0">
                <a:hlinkClick r:id="rId3"/>
              </a:rPr>
              <a:t>подп. 11 п. 1 ст. 251</a:t>
            </a:r>
            <a:r>
              <a:rPr lang="ru-RU" sz="1400" dirty="0"/>
              <a:t> НК РФ (в ред. Закона N 374-ФЗ)).</a:t>
            </a:r>
          </a:p>
          <a:p>
            <a:pPr algn="just"/>
            <a:r>
              <a:rPr lang="ru-RU" sz="1400" dirty="0"/>
              <a:t>        Ранее такая доля должна была быть более 50%. То есть </a:t>
            </a:r>
            <a:r>
              <a:rPr lang="ru-RU" sz="1400" dirty="0" smtClean="0"/>
              <a:t>ранее если </a:t>
            </a:r>
            <a:r>
              <a:rPr lang="ru-RU" sz="1400" dirty="0"/>
              <a:t>участник</a:t>
            </a:r>
            <a:r>
              <a:rPr lang="ru-RU" sz="1400" dirty="0"/>
              <a:t>, владеющий долей ровно 50%, помогал безвозмездно обществу, то стоимость полученного от него имущества надо было включать в облагаемые </a:t>
            </a:r>
            <a:r>
              <a:rPr lang="ru-RU" sz="1400" dirty="0" smtClean="0"/>
              <a:t>доходы.</a:t>
            </a:r>
          </a:p>
          <a:p>
            <a:pPr algn="just"/>
            <a:r>
              <a:rPr lang="ru-RU" sz="1400" dirty="0"/>
              <a:t> </a:t>
            </a:r>
            <a:r>
              <a:rPr lang="ru-RU" sz="1400" dirty="0" smtClean="0"/>
              <a:t>         </a:t>
            </a:r>
            <a:r>
              <a:rPr lang="ru-RU" sz="1400" dirty="0" smtClean="0"/>
              <a:t>Также </a:t>
            </a:r>
            <a:r>
              <a:rPr lang="ru-RU" sz="1400" dirty="0"/>
              <a:t>теперь соответствующий доход получатель может исключать из </a:t>
            </a:r>
            <a:r>
              <a:rPr lang="ru-RU" sz="1400" dirty="0" smtClean="0"/>
              <a:t>доходов, </a:t>
            </a:r>
            <a:r>
              <a:rPr lang="ru-RU" sz="1400" dirty="0" smtClean="0"/>
              <a:t>подлежащих налогообложению, </a:t>
            </a:r>
            <a:r>
              <a:rPr lang="ru-RU" sz="1400" dirty="0" smtClean="0"/>
              <a:t>в </a:t>
            </a:r>
            <a:r>
              <a:rPr lang="ru-RU" sz="1400" dirty="0"/>
              <a:t>том случае, если передающая организация (физическое лицо) участвует в уставном (складочном) капитале (фонде) косвенно, через участие в других организациях. Доля такого участия определяется по правилам </a:t>
            </a:r>
            <a:r>
              <a:rPr lang="ru-RU" sz="1400" dirty="0">
                <a:hlinkClick r:id="rId4"/>
              </a:rPr>
              <a:t>ст. 105.2</a:t>
            </a:r>
            <a:r>
              <a:rPr lang="ru-RU" sz="1400" dirty="0"/>
              <a:t> НК РФ и также должна быть не менее 50%.</a:t>
            </a:r>
          </a:p>
          <a:p>
            <a:pPr algn="just"/>
            <a:endParaRPr kumimoji="0" lang="ru-RU" sz="1400" b="0" i="0" u="none" strike="noStrike" cap="none" normalizeH="0" baseline="0" dirty="0">
              <a:ln>
                <a:noFill/>
              </a:ln>
              <a:solidFill>
                <a:schemeClr val="tx1"/>
              </a:solidFill>
              <a:effectLst/>
              <a:cs typeface="Arial" pitchFamily="34" charset="0"/>
            </a:endParaRPr>
          </a:p>
        </p:txBody>
      </p:sp>
      <p:sp>
        <p:nvSpPr>
          <p:cNvPr id="2" name="Прямоугольник 1"/>
          <p:cNvSpPr/>
          <p:nvPr/>
        </p:nvSpPr>
        <p:spPr>
          <a:xfrm>
            <a:off x="755576" y="368164"/>
            <a:ext cx="7200800" cy="369332"/>
          </a:xfrm>
          <a:prstGeom prst="rect">
            <a:avLst/>
          </a:prstGeom>
        </p:spPr>
        <p:txBody>
          <a:bodyPr wrap="square">
            <a:spAutoFit/>
          </a:bodyPr>
          <a:lstStyle/>
          <a:p>
            <a:pPr algn="ctr"/>
            <a:r>
              <a:rPr lang="ru-RU" sz="1800" b="1" u="sng" dirty="0" smtClean="0">
                <a:solidFill>
                  <a:srgbClr val="0000FF"/>
                </a:solidFill>
              </a:rPr>
              <a:t>Федеральный закон </a:t>
            </a:r>
            <a:r>
              <a:rPr lang="ru-RU" sz="1800" b="1" u="sng" dirty="0">
                <a:solidFill>
                  <a:srgbClr val="0000FF"/>
                </a:solidFill>
              </a:rPr>
              <a:t>от 23.11.2020 </a:t>
            </a:r>
            <a:r>
              <a:rPr lang="ru-RU" sz="1800" b="1" u="sng" dirty="0" smtClean="0">
                <a:solidFill>
                  <a:srgbClr val="0000FF"/>
                </a:solidFill>
              </a:rPr>
              <a:t>№ </a:t>
            </a:r>
            <a:r>
              <a:rPr lang="ru-RU" sz="1800" b="1" u="sng" dirty="0">
                <a:solidFill>
                  <a:srgbClr val="0000FF"/>
                </a:solidFill>
              </a:rPr>
              <a:t>374-ФЗ</a:t>
            </a:r>
          </a:p>
        </p:txBody>
      </p:sp>
    </p:spTree>
    <p:extLst>
      <p:ext uri="{BB962C8B-B14F-4D97-AF65-F5344CB8AC3E}">
        <p14:creationId xmlns:p14="http://schemas.microsoft.com/office/powerpoint/2010/main" val="2298867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a:bodyPr>
          <a:lstStyle/>
          <a:p>
            <a:pPr marL="0" marR="0" indent="0" algn="l" defTabSz="1043056" rtl="0" eaLnBrk="1" fontAlgn="auto" latinLnBrk="0" hangingPunct="1">
              <a:lnSpc>
                <a:spcPct val="100000"/>
              </a:lnSpc>
              <a:spcBef>
                <a:spcPct val="0"/>
              </a:spcBef>
              <a:spcAft>
                <a:spcPts val="0"/>
              </a:spcAft>
              <a:buClrTx/>
              <a:buSzTx/>
              <a:buFontTx/>
              <a:buNone/>
              <a:tabLst/>
            </a:pPr>
            <a:r>
              <a:rPr lang="ru-RU" sz="1800" dirty="0" smtClean="0">
                <a:solidFill>
                  <a:schemeClr val="bg1"/>
                </a:solidFill>
                <a:ea typeface="+mj-ea"/>
                <a:cs typeface="+mj-cs"/>
              </a:rPr>
              <a:t>11</a:t>
            </a:r>
            <a:endParaRPr kumimoji="0" lang="ru-RU" sz="1800" i="0" u="none" strike="noStrike" kern="1200" cap="none" spc="0" normalizeH="0" baseline="0" noProof="0" dirty="0">
              <a:ln>
                <a:noFill/>
              </a:ln>
              <a:solidFill>
                <a:schemeClr val="bg1"/>
              </a:solidFill>
              <a:effectLst/>
              <a:uLnTx/>
              <a:uFillTx/>
              <a:ea typeface="+mj-ea"/>
              <a:cs typeface="+mj-cs"/>
            </a:endParaRPr>
          </a:p>
        </p:txBody>
      </p:sp>
      <p:sp>
        <p:nvSpPr>
          <p:cNvPr id="6" name="Rectangle 1"/>
          <p:cNvSpPr>
            <a:spLocks noChangeArrowheads="1"/>
          </p:cNvSpPr>
          <p:nvPr/>
        </p:nvSpPr>
        <p:spPr bwMode="auto">
          <a:xfrm>
            <a:off x="354236" y="1121132"/>
            <a:ext cx="8064896"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1400" b="1" dirty="0" smtClean="0"/>
              <a:t>Уточнен порядок определения финансового результата от реализации НМА (с 1 января 2021 года)</a:t>
            </a:r>
            <a:endParaRPr lang="ru-RU" sz="1400" dirty="0" smtClean="0"/>
          </a:p>
          <a:p>
            <a:r>
              <a:rPr lang="ru-RU" sz="1400" dirty="0" smtClean="0"/>
              <a:t>(</a:t>
            </a:r>
            <a:r>
              <a:rPr lang="ru-RU" sz="1400" b="1" dirty="0" smtClean="0">
                <a:hlinkClick r:id="rId3"/>
              </a:rPr>
              <a:t>п.п. 23</a:t>
            </a:r>
            <a:r>
              <a:rPr lang="ru-RU" sz="1400" dirty="0" smtClean="0"/>
              <a:t>, </a:t>
            </a:r>
            <a:r>
              <a:rPr lang="ru-RU" sz="1400" b="1" dirty="0" smtClean="0">
                <a:hlinkClick r:id="rId4"/>
              </a:rPr>
              <a:t>24 ст. 2</a:t>
            </a:r>
            <a:r>
              <a:rPr lang="ru-RU" sz="1400" dirty="0" smtClean="0"/>
              <a:t>, </a:t>
            </a:r>
            <a:r>
              <a:rPr lang="ru-RU" sz="1400" b="1" dirty="0" smtClean="0">
                <a:hlinkClick r:id="rId5"/>
              </a:rPr>
              <a:t>ч. 5 ст. 9</a:t>
            </a:r>
            <a:r>
              <a:rPr lang="ru-RU" sz="1400" dirty="0" smtClean="0"/>
              <a:t> Федерального закона от 23.11.2020 N 374-ФЗ)</a:t>
            </a:r>
          </a:p>
          <a:p>
            <a:r>
              <a:rPr lang="ru-RU" sz="1400" dirty="0" smtClean="0"/>
              <a:t> </a:t>
            </a:r>
          </a:p>
          <a:p>
            <a:pPr algn="just"/>
            <a:r>
              <a:rPr lang="ru-RU" sz="1400" dirty="0" smtClean="0"/>
              <a:t>         Так, </a:t>
            </a:r>
            <a:r>
              <a:rPr lang="ru-RU" sz="1400" b="1" dirty="0" err="1" smtClean="0">
                <a:hlinkClick r:id="rId6"/>
              </a:rPr>
              <a:t>пп</a:t>
            </a:r>
            <a:r>
              <a:rPr lang="ru-RU" sz="1400" b="1" dirty="0" smtClean="0">
                <a:hlinkClick r:id="rId6"/>
              </a:rPr>
              <a:t>. 1 п. 1 ст. 268</a:t>
            </a:r>
            <a:r>
              <a:rPr lang="ru-RU" sz="1400" dirty="0" smtClean="0"/>
              <a:t> НК РФ в редакции, действующей с 01.01.2021, предусматривает возможность уменьшения дохода от реализации амортизируемого имущества на его остаточную стоимость, определяемую не только в соответствии с </a:t>
            </a:r>
            <a:r>
              <a:rPr lang="ru-RU" sz="1400" b="1" dirty="0" smtClean="0">
                <a:hlinkClick r:id="rId7"/>
              </a:rPr>
              <a:t>п. 1</a:t>
            </a:r>
            <a:r>
              <a:rPr lang="ru-RU" sz="1400" dirty="0" smtClean="0"/>
              <a:t> (как ранее), но и с </a:t>
            </a:r>
            <a:r>
              <a:rPr lang="ru-RU" sz="1400" b="1" dirty="0" smtClean="0">
                <a:hlinkClick r:id="rId8"/>
              </a:rPr>
              <a:t>п. 3 ст. 257</a:t>
            </a:r>
            <a:r>
              <a:rPr lang="ru-RU" sz="1400" dirty="0" smtClean="0"/>
              <a:t> НК РФ, который с начала текущего налогового периода раскрывает порядок расчета остаточной стоимости нематериальных активов - она определяется как разница между их первоначальной стоимостью и суммой амортизации, начисленной за период их эксплуатации. </a:t>
            </a:r>
            <a:endParaRPr lang="ru-RU" sz="1400" dirty="0" smtClean="0"/>
          </a:p>
          <a:p>
            <a:pPr algn="just"/>
            <a:r>
              <a:rPr lang="ru-RU" sz="1400" dirty="0"/>
              <a:t> </a:t>
            </a:r>
            <a:r>
              <a:rPr lang="ru-RU" sz="1400" dirty="0" smtClean="0"/>
              <a:t>         </a:t>
            </a:r>
            <a:r>
              <a:rPr lang="ru-RU" sz="1400" dirty="0" smtClean="0"/>
              <a:t>Кроме </a:t>
            </a:r>
            <a:r>
              <a:rPr lang="ru-RU" sz="1400" dirty="0" smtClean="0"/>
              <a:t>того, с начала 2021 года </a:t>
            </a:r>
            <a:r>
              <a:rPr lang="ru-RU" sz="1400" b="1" dirty="0" err="1" smtClean="0">
                <a:hlinkClick r:id="rId9"/>
              </a:rPr>
              <a:t>пп</a:t>
            </a:r>
            <a:r>
              <a:rPr lang="ru-RU" sz="1400" b="1" dirty="0" smtClean="0">
                <a:hlinkClick r:id="rId9"/>
              </a:rPr>
              <a:t>. 4 п. 1 ст. 268</a:t>
            </a:r>
            <a:r>
              <a:rPr lang="ru-RU" sz="1400" dirty="0" smtClean="0"/>
              <a:t> НК РФ установлено, что доход от реализации нематериального актива, в отношении которого налогоплательщик использовал право на применение инвестиционного налогового вычета, до истечения срока его полезного использования может быть уменьшен на первоначальную стоимость такого объекта нематериального актива при условии восстановления суммы налога, не уплаченной в связи с применением инвестиционного налогового вычета.</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a:ln>
                <a:noFill/>
              </a:ln>
              <a:solidFill>
                <a:schemeClr val="tx1"/>
              </a:solidFill>
              <a:effectLst/>
              <a:cs typeface="Arial" pitchFamily="34" charset="0"/>
            </a:endParaRPr>
          </a:p>
        </p:txBody>
      </p:sp>
      <p:sp>
        <p:nvSpPr>
          <p:cNvPr id="8" name="TextBox 7"/>
          <p:cNvSpPr txBox="1"/>
          <p:nvPr/>
        </p:nvSpPr>
        <p:spPr>
          <a:xfrm>
            <a:off x="554761" y="411510"/>
            <a:ext cx="5616624" cy="504056"/>
          </a:xfrm>
          <a:prstGeom prst="rect">
            <a:avLst/>
          </a:prstGeom>
        </p:spPr>
        <p:txBody>
          <a:bodyPr vert="horz" wrap="square" lIns="104306" tIns="52153" rIns="104306" bIns="52153" rtlCol="0" anchor="ctr">
            <a:norm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1800" b="1" i="0" u="none" strike="noStrike" kern="1200" cap="none" spc="0" normalizeH="0" baseline="0" noProof="0" dirty="0" smtClean="0">
                <a:ln>
                  <a:noFill/>
                </a:ln>
                <a:solidFill>
                  <a:srgbClr val="0000FF"/>
                </a:solidFill>
                <a:effectLst/>
                <a:uLnTx/>
                <a:uFillTx/>
                <a:latin typeface="+mj-lt"/>
                <a:ea typeface="+mj-ea"/>
                <a:cs typeface="+mj-cs"/>
              </a:rPr>
              <a:t>Продолжение слайда</a:t>
            </a:r>
          </a:p>
        </p:txBody>
      </p:sp>
    </p:spTree>
    <p:extLst>
      <p:ext uri="{BB962C8B-B14F-4D97-AF65-F5344CB8AC3E}">
        <p14:creationId xmlns:p14="http://schemas.microsoft.com/office/powerpoint/2010/main" val="3034922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a:bodyPr>
          <a:lstStyle/>
          <a:p>
            <a:pPr marL="0" marR="0" indent="0" algn="l" defTabSz="1043056" rtl="0" eaLnBrk="1" fontAlgn="auto" latinLnBrk="0" hangingPunct="1">
              <a:lnSpc>
                <a:spcPct val="100000"/>
              </a:lnSpc>
              <a:spcBef>
                <a:spcPct val="0"/>
              </a:spcBef>
              <a:spcAft>
                <a:spcPts val="0"/>
              </a:spcAft>
              <a:buClrTx/>
              <a:buSzTx/>
              <a:buFontTx/>
              <a:buNone/>
              <a:tabLst/>
            </a:pPr>
            <a:r>
              <a:rPr lang="ru-RU" sz="1800" dirty="0" smtClean="0">
                <a:solidFill>
                  <a:schemeClr val="bg1"/>
                </a:solidFill>
                <a:ea typeface="+mj-ea"/>
                <a:cs typeface="+mj-cs"/>
              </a:rPr>
              <a:t>12</a:t>
            </a:r>
            <a:endParaRPr kumimoji="0" lang="ru-RU" sz="1800" i="0" u="none" strike="noStrike" kern="1200" cap="none" spc="0" normalizeH="0" baseline="0" noProof="0" dirty="0">
              <a:ln>
                <a:noFill/>
              </a:ln>
              <a:solidFill>
                <a:schemeClr val="bg1"/>
              </a:solidFill>
              <a:effectLst/>
              <a:uLnTx/>
              <a:uFillTx/>
              <a:ea typeface="+mj-ea"/>
              <a:cs typeface="+mj-cs"/>
            </a:endParaRPr>
          </a:p>
        </p:txBody>
      </p:sp>
      <p:sp>
        <p:nvSpPr>
          <p:cNvPr id="4" name="Прямоугольник 3"/>
          <p:cNvSpPr/>
          <p:nvPr/>
        </p:nvSpPr>
        <p:spPr>
          <a:xfrm>
            <a:off x="408095" y="863797"/>
            <a:ext cx="7992888" cy="2277547"/>
          </a:xfrm>
          <a:prstGeom prst="rect">
            <a:avLst/>
          </a:prstGeom>
        </p:spPr>
        <p:txBody>
          <a:bodyPr wrap="square">
            <a:spAutoFit/>
          </a:bodyPr>
          <a:lstStyle/>
          <a:p>
            <a:endParaRPr lang="ru-RU" dirty="0"/>
          </a:p>
          <a:p>
            <a:pPr algn="just">
              <a:buFont typeface="Wingdings" pitchFamily="2" charset="2"/>
              <a:buChar char="Ø"/>
            </a:pPr>
            <a:r>
              <a:rPr lang="ru-RU" sz="1400" dirty="0" smtClean="0"/>
              <a:t>  не </a:t>
            </a:r>
            <a:r>
              <a:rPr lang="ru-RU" sz="1400" dirty="0"/>
              <a:t>учитываются в доходах НКО имущественные права в виде безвозмездного пользования имуществом, полученные на ведение уставной деятельности от любых лиц (ранее только по государственному  или муниципальному  имуществу по решениям органов государственной власти и местного самоуправления (пп.16 п.2 ст.251 НК РФ)</a:t>
            </a:r>
          </a:p>
          <a:p>
            <a:pPr algn="just"/>
            <a:endParaRPr lang="ru-RU" sz="1400" dirty="0"/>
          </a:p>
          <a:p>
            <a:pPr algn="just"/>
            <a:endParaRPr lang="ru-RU" sz="1400" dirty="0"/>
          </a:p>
          <a:p>
            <a:pPr algn="just">
              <a:buFont typeface="Wingdings" pitchFamily="2" charset="2"/>
              <a:buChar char="Ø"/>
            </a:pPr>
            <a:r>
              <a:rPr lang="ru-RU" sz="1400" dirty="0"/>
              <a:t>  </a:t>
            </a:r>
            <a:r>
              <a:rPr lang="ru-RU" sz="1400" dirty="0" smtClean="0"/>
              <a:t>  расходы </a:t>
            </a:r>
            <a:r>
              <a:rPr lang="ru-RU" sz="1400" dirty="0"/>
              <a:t>НКО, относящиеся к уставной деятельности, которые должны осуществляться за счет целевых поступлений, не учитываются и не распределяются пропорционально доходам от разных видов деятельности(п. 1 ст. 272 НК РФ) </a:t>
            </a:r>
          </a:p>
        </p:txBody>
      </p:sp>
      <p:sp>
        <p:nvSpPr>
          <p:cNvPr id="6" name="TextBox 5"/>
          <p:cNvSpPr txBox="1"/>
          <p:nvPr/>
        </p:nvSpPr>
        <p:spPr>
          <a:xfrm>
            <a:off x="554761" y="411510"/>
            <a:ext cx="5616624" cy="504056"/>
          </a:xfrm>
          <a:prstGeom prst="rect">
            <a:avLst/>
          </a:prstGeom>
        </p:spPr>
        <p:txBody>
          <a:bodyPr vert="horz" wrap="square" lIns="104306" tIns="52153" rIns="104306" bIns="52153" rtlCol="0" anchor="ctr">
            <a:norm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1800" b="1" i="0" u="none" strike="noStrike" kern="1200" cap="none" spc="0" normalizeH="0" baseline="0" noProof="0" dirty="0" smtClean="0">
                <a:ln>
                  <a:noFill/>
                </a:ln>
                <a:solidFill>
                  <a:srgbClr val="0000FF"/>
                </a:solidFill>
                <a:effectLst/>
                <a:uLnTx/>
                <a:uFillTx/>
                <a:latin typeface="+mj-lt"/>
                <a:ea typeface="+mj-ea"/>
                <a:cs typeface="+mj-cs"/>
              </a:rPr>
              <a:t>Продолжение слайда</a:t>
            </a:r>
          </a:p>
        </p:txBody>
      </p:sp>
    </p:spTree>
    <p:extLst>
      <p:ext uri="{BB962C8B-B14F-4D97-AF65-F5344CB8AC3E}">
        <p14:creationId xmlns:p14="http://schemas.microsoft.com/office/powerpoint/2010/main" val="22988671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noProof="0" dirty="0" smtClean="0">
                <a:solidFill>
                  <a:schemeClr val="bg1"/>
                </a:solidFill>
                <a:ea typeface="+mj-ea"/>
                <a:cs typeface="+mj-cs"/>
              </a:rPr>
              <a:t>14</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7" name="Заголовок 6"/>
          <p:cNvSpPr>
            <a:spLocks noGrp="1"/>
          </p:cNvSpPr>
          <p:nvPr>
            <p:ph type="title"/>
          </p:nvPr>
        </p:nvSpPr>
        <p:spPr>
          <a:xfrm>
            <a:off x="451881" y="915566"/>
            <a:ext cx="8368592" cy="432049"/>
          </a:xfrm>
        </p:spPr>
        <p:txBody>
          <a:bodyPr/>
          <a:lstStyle/>
          <a:p>
            <a:pPr algn="ctr"/>
            <a:r>
              <a:rPr lang="ru-RU" sz="1600" dirty="0">
                <a:solidFill>
                  <a:srgbClr val="0000FF"/>
                </a:solidFill>
              </a:rPr>
              <a:t/>
            </a:r>
            <a:br>
              <a:rPr lang="ru-RU" sz="1600" dirty="0">
                <a:solidFill>
                  <a:srgbClr val="0000FF"/>
                </a:solidFill>
              </a:rPr>
            </a:br>
            <a:r>
              <a:rPr lang="ru-RU" sz="1600" dirty="0">
                <a:solidFill>
                  <a:srgbClr val="0000FF"/>
                </a:solidFill>
              </a:rPr>
              <a:t>Признание  доходов (расходов) в виде процентов по долговым обязательствам</a:t>
            </a:r>
            <a:br>
              <a:rPr lang="ru-RU" sz="1600" dirty="0">
                <a:solidFill>
                  <a:srgbClr val="0000FF"/>
                </a:solidFill>
              </a:rPr>
            </a:br>
            <a:r>
              <a:rPr lang="ru-RU" sz="1600" dirty="0">
                <a:solidFill>
                  <a:srgbClr val="0000FF"/>
                </a:solidFill>
              </a:rPr>
              <a:t> из контролируемых сделок</a:t>
            </a:r>
            <a:r>
              <a:rPr lang="ru-RU" sz="1600" dirty="0"/>
              <a:t/>
            </a:r>
            <a:br>
              <a:rPr lang="ru-RU" sz="1600" dirty="0"/>
            </a:br>
            <a:endParaRPr lang="ru-RU" sz="1600" dirty="0"/>
          </a:p>
        </p:txBody>
      </p:sp>
      <p:sp>
        <p:nvSpPr>
          <p:cNvPr id="4" name="Прямоугольник 3"/>
          <p:cNvSpPr/>
          <p:nvPr/>
        </p:nvSpPr>
        <p:spPr>
          <a:xfrm>
            <a:off x="451881" y="1550858"/>
            <a:ext cx="7848872" cy="2893100"/>
          </a:xfrm>
          <a:prstGeom prst="rect">
            <a:avLst/>
          </a:prstGeom>
        </p:spPr>
        <p:txBody>
          <a:bodyPr wrap="square">
            <a:spAutoFit/>
          </a:bodyPr>
          <a:lstStyle/>
          <a:p>
            <a:pPr algn="just">
              <a:buFont typeface="Wingdings" pitchFamily="2" charset="2"/>
              <a:buChar char="Ø"/>
            </a:pPr>
            <a:r>
              <a:rPr lang="ru-RU" sz="1400" dirty="0"/>
              <a:t>  по рублевым обязательствам между российскими лицами: от 0 до 180 процентов ключевой ставки Банка России (в действующей редакции - от 75 до 125 процентов) </a:t>
            </a:r>
          </a:p>
          <a:p>
            <a:pPr algn="just"/>
            <a:endParaRPr lang="ru-RU" sz="1400" dirty="0"/>
          </a:p>
          <a:p>
            <a:pPr algn="just">
              <a:buFont typeface="Wingdings" pitchFamily="2" charset="2"/>
              <a:buChar char="Ø"/>
            </a:pPr>
            <a:r>
              <a:rPr lang="ru-RU" sz="1400" dirty="0"/>
              <a:t>  по иным рублевым обязательствам: от 75 до 180 процентов ключевой ставки Банка России (в действующей редакции - от 75 до 125 процентов)</a:t>
            </a:r>
          </a:p>
          <a:p>
            <a:pPr algn="just"/>
            <a:endParaRPr lang="ru-RU" sz="1400" dirty="0"/>
          </a:p>
          <a:p>
            <a:pPr algn="just">
              <a:buFont typeface="Wingdings" pitchFamily="2" charset="2"/>
              <a:buChar char="Ø"/>
            </a:pPr>
            <a:r>
              <a:rPr lang="ru-RU" sz="1400" dirty="0"/>
              <a:t>  по обязательствам в швейцарских франках или японских йенах: от 0 до ЛИБОР, увеличенной на 5 процентных пунктов (в действующей редакции - от ЛИБОР, увеличенной на 2 процентных пункта, до ЛИБОР, увеличенной на 5 процентных пунктов)</a:t>
            </a:r>
          </a:p>
          <a:p>
            <a:pPr algn="just"/>
            <a:endParaRPr lang="ru-RU" sz="1400" dirty="0"/>
          </a:p>
          <a:p>
            <a:pPr algn="just">
              <a:buFont typeface="Wingdings" pitchFamily="2" charset="2"/>
              <a:buChar char="Ø"/>
            </a:pPr>
            <a:r>
              <a:rPr lang="ru-RU" sz="1400" dirty="0"/>
              <a:t>  по обязательствам в иных валютах: от 0 до </a:t>
            </a:r>
            <a:r>
              <a:rPr lang="en-US" sz="1400" dirty="0"/>
              <a:t>EURIBOR (SHIBOR, </a:t>
            </a:r>
            <a:r>
              <a:rPr lang="ru-RU" sz="1400" dirty="0"/>
              <a:t>ЛИБОР), увеличенной на 7 процентных пунктов (в действующей редакции - от </a:t>
            </a:r>
            <a:r>
              <a:rPr lang="en-US" sz="1400" dirty="0"/>
              <a:t>EURIBOR (SHIBOR, </a:t>
            </a:r>
            <a:r>
              <a:rPr lang="ru-RU" sz="1400" dirty="0"/>
              <a:t>ЛИБОР), увеличенной на 4 процентных пункта, до </a:t>
            </a:r>
            <a:r>
              <a:rPr lang="en-US" sz="1400" dirty="0"/>
              <a:t>EURIBOR (SHIBOR, </a:t>
            </a:r>
            <a:r>
              <a:rPr lang="ru-RU" sz="1400" dirty="0"/>
              <a:t>ЛИБОР), увеличенной на 7 процентных пунктов)</a:t>
            </a:r>
          </a:p>
        </p:txBody>
      </p:sp>
      <p:sp>
        <p:nvSpPr>
          <p:cNvPr id="6" name="TextBox 5"/>
          <p:cNvSpPr txBox="1"/>
          <p:nvPr/>
        </p:nvSpPr>
        <p:spPr>
          <a:xfrm>
            <a:off x="557674" y="267494"/>
            <a:ext cx="5616624" cy="504056"/>
          </a:xfrm>
          <a:prstGeom prst="rect">
            <a:avLst/>
          </a:prstGeom>
        </p:spPr>
        <p:txBody>
          <a:bodyPr vert="horz" wrap="square" lIns="104306" tIns="52153" rIns="104306" bIns="52153" rtlCol="0" anchor="ctr">
            <a:norm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1800" b="1" i="0" u="none" strike="noStrike" kern="1200" cap="none" spc="0" normalizeH="0" baseline="0" noProof="0" dirty="0" smtClean="0">
                <a:ln>
                  <a:noFill/>
                </a:ln>
                <a:solidFill>
                  <a:srgbClr val="0000FF"/>
                </a:solidFill>
                <a:effectLst/>
                <a:uLnTx/>
                <a:uFillTx/>
                <a:latin typeface="+mj-lt"/>
                <a:ea typeface="+mj-ea"/>
                <a:cs typeface="+mj-cs"/>
              </a:rPr>
              <a:t>Продолжение слайда</a:t>
            </a:r>
          </a:p>
        </p:txBody>
      </p:sp>
    </p:spTree>
    <p:extLst>
      <p:ext uri="{BB962C8B-B14F-4D97-AF65-F5344CB8AC3E}">
        <p14:creationId xmlns:p14="http://schemas.microsoft.com/office/powerpoint/2010/main" val="22988671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dirty="0" smtClean="0">
                <a:solidFill>
                  <a:schemeClr val="bg1"/>
                </a:solidFill>
                <a:ea typeface="+mj-ea"/>
                <a:cs typeface="+mj-cs"/>
              </a:rPr>
              <a:t>15</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7" name="Заголовок 6"/>
          <p:cNvSpPr>
            <a:spLocks noGrp="1"/>
          </p:cNvSpPr>
          <p:nvPr>
            <p:ph type="title"/>
          </p:nvPr>
        </p:nvSpPr>
        <p:spPr>
          <a:xfrm>
            <a:off x="395536" y="990849"/>
            <a:ext cx="8095604" cy="644797"/>
          </a:xfrm>
        </p:spPr>
        <p:txBody>
          <a:bodyPr/>
          <a:lstStyle/>
          <a:p>
            <a:r>
              <a:rPr lang="ru-RU" sz="1600" dirty="0">
                <a:solidFill>
                  <a:srgbClr val="0000FF"/>
                </a:solidFill>
              </a:rPr>
              <a:t>Специальные правила нормирования процентов по контролируемой задолженности, возникшей до 01.01.2020</a:t>
            </a:r>
            <a:br>
              <a:rPr lang="ru-RU" sz="1600" dirty="0">
                <a:solidFill>
                  <a:srgbClr val="0000FF"/>
                </a:solidFill>
              </a:rPr>
            </a:br>
            <a:endParaRPr lang="ru-RU" sz="1600" dirty="0">
              <a:solidFill>
                <a:srgbClr val="0000FF"/>
              </a:solidFill>
            </a:endParaRPr>
          </a:p>
        </p:txBody>
      </p:sp>
      <p:sp>
        <p:nvSpPr>
          <p:cNvPr id="4" name="Прямоугольник 3"/>
          <p:cNvSpPr/>
          <p:nvPr/>
        </p:nvSpPr>
        <p:spPr>
          <a:xfrm>
            <a:off x="323528" y="1635646"/>
            <a:ext cx="8064896" cy="1600438"/>
          </a:xfrm>
          <a:prstGeom prst="rect">
            <a:avLst/>
          </a:prstGeom>
        </p:spPr>
        <p:txBody>
          <a:bodyPr wrap="square">
            <a:spAutoFit/>
          </a:bodyPr>
          <a:lstStyle/>
          <a:p>
            <a:pPr algn="just">
              <a:buFont typeface="Wingdings" pitchFamily="2" charset="2"/>
              <a:buChar char="Ø"/>
            </a:pPr>
            <a:r>
              <a:rPr lang="ru-RU" sz="1400" dirty="0"/>
              <a:t>  </a:t>
            </a:r>
            <a:r>
              <a:rPr lang="ru-RU" sz="1400" dirty="0" smtClean="0"/>
              <a:t> величина </a:t>
            </a:r>
            <a:r>
              <a:rPr lang="ru-RU" sz="1400" dirty="0"/>
              <a:t>контролируемой задолженности, выраженная в иностранной валюте, определяется по курсу, установленному Банком России на последнюю отчетную дату соответствующего отчетного (налогового) периода, но не выше курса Банка России на 28 февраля 2020 года</a:t>
            </a:r>
          </a:p>
          <a:p>
            <a:pPr algn="just"/>
            <a:endParaRPr lang="ru-RU" sz="1400" dirty="0"/>
          </a:p>
          <a:p>
            <a:pPr algn="just">
              <a:buFont typeface="Wingdings" pitchFamily="2" charset="2"/>
              <a:buChar char="Ø"/>
            </a:pPr>
            <a:r>
              <a:rPr lang="ru-RU" sz="1400" dirty="0"/>
              <a:t>  </a:t>
            </a:r>
            <a:r>
              <a:rPr lang="ru-RU" sz="1400" dirty="0" smtClean="0"/>
              <a:t> величина </a:t>
            </a:r>
            <a:r>
              <a:rPr lang="ru-RU" sz="1400" dirty="0"/>
              <a:t>собственного капитала на последнее число каждого отчетного (налогового) периода определяется без учета курсовых разниц, возникших с 28 февраля 2020 года по последнее число отчетного (налогового) периода, на которое определяется коэффициент капитализации</a:t>
            </a:r>
          </a:p>
        </p:txBody>
      </p:sp>
      <p:sp>
        <p:nvSpPr>
          <p:cNvPr id="6" name="Прямоугольник 5"/>
          <p:cNvSpPr/>
          <p:nvPr/>
        </p:nvSpPr>
        <p:spPr>
          <a:xfrm>
            <a:off x="755576" y="368164"/>
            <a:ext cx="7344816" cy="369332"/>
          </a:xfrm>
          <a:prstGeom prst="rect">
            <a:avLst/>
          </a:prstGeom>
        </p:spPr>
        <p:txBody>
          <a:bodyPr wrap="square">
            <a:spAutoFit/>
          </a:bodyPr>
          <a:lstStyle/>
          <a:p>
            <a:pPr algn="ctr"/>
            <a:r>
              <a:rPr lang="ru-RU" sz="1800" b="1" u="sng" dirty="0" smtClean="0">
                <a:solidFill>
                  <a:srgbClr val="0000FF"/>
                </a:solidFill>
              </a:rPr>
              <a:t>Федеральный закон </a:t>
            </a:r>
            <a:r>
              <a:rPr lang="ru-RU" sz="1800" b="1" u="sng" dirty="0">
                <a:solidFill>
                  <a:srgbClr val="0000FF"/>
                </a:solidFill>
              </a:rPr>
              <a:t>от 23.11.2020 </a:t>
            </a:r>
            <a:r>
              <a:rPr lang="ru-RU" sz="1800" b="1" u="sng" dirty="0" smtClean="0">
                <a:solidFill>
                  <a:srgbClr val="0000FF"/>
                </a:solidFill>
              </a:rPr>
              <a:t>№ </a:t>
            </a:r>
            <a:r>
              <a:rPr lang="ru-RU" sz="1800" b="1" u="sng" dirty="0">
                <a:solidFill>
                  <a:srgbClr val="0000FF"/>
                </a:solidFill>
              </a:rPr>
              <a:t>374-ФЗ</a:t>
            </a:r>
          </a:p>
        </p:txBody>
      </p:sp>
    </p:spTree>
    <p:extLst>
      <p:ext uri="{BB962C8B-B14F-4D97-AF65-F5344CB8AC3E}">
        <p14:creationId xmlns:p14="http://schemas.microsoft.com/office/powerpoint/2010/main" val="22988671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noProof="0" dirty="0" smtClean="0">
                <a:solidFill>
                  <a:schemeClr val="bg1"/>
                </a:solidFill>
                <a:ea typeface="+mj-ea"/>
                <a:cs typeface="+mj-cs"/>
              </a:rPr>
              <a:t>15</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7" name="Заголовок 6"/>
          <p:cNvSpPr>
            <a:spLocks noGrp="1"/>
          </p:cNvSpPr>
          <p:nvPr>
            <p:ph type="title"/>
          </p:nvPr>
        </p:nvSpPr>
        <p:spPr>
          <a:xfrm>
            <a:off x="617661" y="483518"/>
            <a:ext cx="7548638" cy="500781"/>
          </a:xfrm>
        </p:spPr>
        <p:txBody>
          <a:bodyPr/>
          <a:lstStyle/>
          <a:p>
            <a:pPr algn="ctr"/>
            <a:r>
              <a:rPr lang="ru-RU" sz="1800" u="sng" dirty="0">
                <a:solidFill>
                  <a:srgbClr val="0000FF"/>
                </a:solidFill>
              </a:rPr>
              <a:t>Федеральный закон от 09.11.2020 № </a:t>
            </a:r>
            <a:r>
              <a:rPr lang="ru-RU" sz="1800" u="sng" dirty="0" smtClean="0">
                <a:solidFill>
                  <a:srgbClr val="0000FF"/>
                </a:solidFill>
              </a:rPr>
              <a:t>368-Ф3</a:t>
            </a:r>
            <a:endParaRPr lang="ru-RU" sz="1800" dirty="0"/>
          </a:p>
        </p:txBody>
      </p:sp>
      <p:sp>
        <p:nvSpPr>
          <p:cNvPr id="4" name="Прямоугольник 3"/>
          <p:cNvSpPr/>
          <p:nvPr/>
        </p:nvSpPr>
        <p:spPr>
          <a:xfrm>
            <a:off x="395536" y="1275606"/>
            <a:ext cx="7992888" cy="2677656"/>
          </a:xfrm>
          <a:prstGeom prst="rect">
            <a:avLst/>
          </a:prstGeom>
        </p:spPr>
        <p:txBody>
          <a:bodyPr wrap="square">
            <a:spAutoFit/>
          </a:bodyPr>
          <a:lstStyle/>
          <a:p>
            <a:pPr algn="just"/>
            <a:r>
              <a:rPr lang="ru-RU" sz="1400" b="1" dirty="0"/>
              <a:t>с 01.01.2021 суммы денежных средств, внесенных в виде вклада в имущество АО (ООО), учитываются:</a:t>
            </a:r>
          </a:p>
          <a:p>
            <a:pPr algn="just"/>
            <a:endParaRPr lang="ru-RU" sz="1400" dirty="0"/>
          </a:p>
          <a:p>
            <a:pPr algn="just">
              <a:buFont typeface="Wingdings" pitchFamily="2" charset="2"/>
              <a:buChar char="Ø"/>
            </a:pPr>
            <a:r>
              <a:rPr lang="ru-RU" sz="1400" dirty="0"/>
              <a:t>  в уменьшение доходов, полученных при выходе из организации либо при распределении имущества ликвидируемой организации (ч.1 ст.250, п.2 ст.277 НК РФ)</a:t>
            </a:r>
          </a:p>
          <a:p>
            <a:pPr algn="just"/>
            <a:endParaRPr lang="ru-RU" sz="1400" dirty="0"/>
          </a:p>
          <a:p>
            <a:pPr algn="just">
              <a:buFont typeface="Wingdings" pitchFamily="2" charset="2"/>
              <a:buChar char="Ø"/>
            </a:pPr>
            <a:r>
              <a:rPr lang="ru-RU" sz="1400" dirty="0"/>
              <a:t>  в уменьшение доходов от реализации акций (долей) (п.2.1 ст.268, п.3 ст.280 НК РФ)</a:t>
            </a:r>
          </a:p>
          <a:p>
            <a:pPr algn="just"/>
            <a:endParaRPr lang="ru-RU" sz="1400" dirty="0"/>
          </a:p>
          <a:p>
            <a:pPr algn="just">
              <a:buFont typeface="Wingdings" pitchFamily="2" charset="2"/>
              <a:buChar char="Ø"/>
            </a:pPr>
            <a:r>
              <a:rPr lang="ru-RU" sz="1400" dirty="0"/>
              <a:t>  организация - участник КГН после выхода из КГН (прекращения действия КГН) вправе учитывать убытки, полученные в период участия в КГН, не учтенные при определении консолидированной налоговой базы (п.6 ст.283 НК РФ). При этом налоговая база не может быть уменьшена на сумму убытка, указанного в настоящем пункте, более чем на 50 процентов.</a:t>
            </a:r>
          </a:p>
        </p:txBody>
      </p:sp>
    </p:spTree>
    <p:extLst>
      <p:ext uri="{BB962C8B-B14F-4D97-AF65-F5344CB8AC3E}">
        <p14:creationId xmlns:p14="http://schemas.microsoft.com/office/powerpoint/2010/main" val="22988671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dirty="0" smtClean="0">
                <a:solidFill>
                  <a:schemeClr val="bg1"/>
                </a:solidFill>
                <a:ea typeface="+mj-ea"/>
                <a:cs typeface="+mj-cs"/>
              </a:rPr>
              <a:t>16</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4" name="Прямоугольник 3"/>
          <p:cNvSpPr/>
          <p:nvPr/>
        </p:nvSpPr>
        <p:spPr>
          <a:xfrm>
            <a:off x="354236" y="843558"/>
            <a:ext cx="7962180" cy="3970318"/>
          </a:xfrm>
          <a:prstGeom prst="rect">
            <a:avLst/>
          </a:prstGeom>
        </p:spPr>
        <p:txBody>
          <a:bodyPr wrap="square">
            <a:spAutoFit/>
          </a:bodyPr>
          <a:lstStyle/>
          <a:p>
            <a:pPr algn="just">
              <a:buFont typeface="Wingdings" pitchFamily="2" charset="2"/>
              <a:buChar char="Ø"/>
            </a:pPr>
            <a:r>
              <a:rPr lang="ru-RU" sz="1400" dirty="0" smtClean="0"/>
              <a:t>  При реализации объекта основных средств, в отношении которого налогоплательщик использовал право на применение инвестиционного налогового вычета в части стоимости основного средства, доход можно уменьшить на остаточную стоимость (т.е. часть стоимости, в отношении которой не использовано право на применение инвестиционного налогового вычета (далее – ИНВ)). </a:t>
            </a:r>
          </a:p>
          <a:p>
            <a:pPr algn="just">
              <a:buFont typeface="Wingdings" pitchFamily="2" charset="2"/>
              <a:buChar char="Ø"/>
            </a:pPr>
            <a:endParaRPr lang="ru-RU" sz="1400" dirty="0" smtClean="0"/>
          </a:p>
          <a:p>
            <a:pPr algn="just">
              <a:buFont typeface="Wingdings" pitchFamily="2" charset="2"/>
              <a:buChar char="Ø"/>
            </a:pPr>
            <a:r>
              <a:rPr lang="ru-RU" sz="1400" dirty="0" smtClean="0"/>
              <a:t>  Затраты на основные средства в части расходов, понесенных в случаях приобретения, создания, сооружения, достройки, дооборудования, реконструкции, модернизации, технического перевооружения, которые не учитываются налогоплательщиком при определении размера ИНВ в отношении данного объекта, могут быть списаны посредством амортизации. </a:t>
            </a:r>
          </a:p>
          <a:p>
            <a:pPr algn="just"/>
            <a:endParaRPr lang="ru-RU" sz="1400" dirty="0" smtClean="0"/>
          </a:p>
          <a:p>
            <a:pPr algn="just">
              <a:buFont typeface="Wingdings" pitchFamily="2" charset="2"/>
              <a:buChar char="Ø"/>
            </a:pPr>
            <a:r>
              <a:rPr lang="ru-RU" sz="1400" dirty="0" smtClean="0"/>
              <a:t>  Расходы на достройку, дооборудование, реконструкцию, модернизацию, техническое перевооружение объекта основных средств, в отношении которого налогоплательщик воспользовался правом на применение ИНВ, понесенные после окончания применения ИНВ в отношении данного объекта, списываются через амортизацию. </a:t>
            </a:r>
          </a:p>
          <a:p>
            <a:pPr algn="just"/>
            <a:endParaRPr lang="ru-RU" sz="1400" dirty="0" smtClean="0"/>
          </a:p>
          <a:p>
            <a:pPr algn="just">
              <a:buFont typeface="Wingdings" pitchFamily="2" charset="2"/>
              <a:buChar char="Ø"/>
            </a:pPr>
            <a:r>
              <a:rPr lang="ru-RU" sz="1400" dirty="0" smtClean="0"/>
              <a:t>  Сумма уменьшения налога (авансового платежа) за счет ИНВ, подлежащая зачислению в федеральный бюджет, в части превышения над расчетной суммой налога может быть перенесена на следующие налоговые (отчетные) периоды в последующих налоговых (отчетных) периодах. </a:t>
            </a:r>
            <a:endParaRPr lang="ru-RU" sz="1400" dirty="0"/>
          </a:p>
        </p:txBody>
      </p:sp>
      <p:sp>
        <p:nvSpPr>
          <p:cNvPr id="6" name="TextBox 5"/>
          <p:cNvSpPr txBox="1"/>
          <p:nvPr/>
        </p:nvSpPr>
        <p:spPr>
          <a:xfrm>
            <a:off x="539552" y="411510"/>
            <a:ext cx="5616624" cy="360040"/>
          </a:xfrm>
          <a:prstGeom prst="rect">
            <a:avLst/>
          </a:prstGeom>
        </p:spPr>
        <p:txBody>
          <a:bodyPr vert="horz" wrap="square" lIns="104306" tIns="52153" rIns="104306" bIns="52153" rtlCol="0" anchor="ctr">
            <a:normAutofit lnSpcReduction="10000"/>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1800" b="1" i="0" u="none" strike="noStrike" kern="1200" cap="none" spc="0" normalizeH="0" baseline="0" noProof="0" dirty="0" smtClean="0">
                <a:ln>
                  <a:noFill/>
                </a:ln>
                <a:solidFill>
                  <a:srgbClr val="0000FF"/>
                </a:solidFill>
                <a:effectLst/>
                <a:uLnTx/>
                <a:uFillTx/>
                <a:latin typeface="+mj-lt"/>
                <a:ea typeface="+mj-ea"/>
                <a:cs typeface="+mj-cs"/>
              </a:rPr>
              <a:t>Продолжение слайда</a:t>
            </a:r>
          </a:p>
        </p:txBody>
      </p:sp>
    </p:spTree>
    <p:extLst>
      <p:ext uri="{BB962C8B-B14F-4D97-AF65-F5344CB8AC3E}">
        <p14:creationId xmlns:p14="http://schemas.microsoft.com/office/powerpoint/2010/main" val="2298867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noProof="0" dirty="0" smtClean="0">
                <a:solidFill>
                  <a:schemeClr val="bg1"/>
                </a:solidFill>
                <a:ea typeface="+mj-ea"/>
                <a:cs typeface="+mj-cs"/>
              </a:rPr>
              <a:t>17</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7" name="Заголовок 6"/>
          <p:cNvSpPr>
            <a:spLocks noGrp="1"/>
          </p:cNvSpPr>
          <p:nvPr>
            <p:ph type="title"/>
          </p:nvPr>
        </p:nvSpPr>
        <p:spPr>
          <a:xfrm>
            <a:off x="683568" y="411510"/>
            <a:ext cx="7548638" cy="284758"/>
          </a:xfrm>
        </p:spPr>
        <p:txBody>
          <a:bodyPr/>
          <a:lstStyle/>
          <a:p>
            <a:pPr lvl="0" algn="ctr"/>
            <a:r>
              <a:rPr lang="ru-RU" sz="1600" dirty="0">
                <a:solidFill>
                  <a:srgbClr val="0000FF"/>
                </a:solidFill>
                <a:latin typeface="+mn-lt"/>
                <a:ea typeface="Times New Roman" pitchFamily="18" charset="0"/>
                <a:cs typeface="Times New Roman" pitchFamily="18" charset="0"/>
              </a:rPr>
              <a:t/>
            </a:r>
            <a:br>
              <a:rPr lang="ru-RU" sz="1600" dirty="0">
                <a:solidFill>
                  <a:srgbClr val="0000FF"/>
                </a:solidFill>
                <a:latin typeface="+mn-lt"/>
                <a:ea typeface="Times New Roman" pitchFamily="18" charset="0"/>
                <a:cs typeface="Times New Roman" pitchFamily="18" charset="0"/>
              </a:rPr>
            </a:br>
            <a:r>
              <a:rPr lang="ru-RU" sz="1800" dirty="0">
                <a:solidFill>
                  <a:srgbClr val="0000FF"/>
                </a:solidFill>
                <a:latin typeface="+mn-lt"/>
                <a:ea typeface="Times New Roman" pitchFamily="18" charset="0"/>
                <a:cs typeface="Times New Roman" pitchFamily="18" charset="0"/>
              </a:rPr>
              <a:t>Новая форма налоговой декларации по налогу на прибыль</a:t>
            </a:r>
            <a:r>
              <a:rPr lang="ru-RU" sz="1600" b="0" dirty="0">
                <a:solidFill>
                  <a:srgbClr val="0000FF"/>
                </a:solidFill>
                <a:latin typeface="+mn-lt"/>
                <a:cs typeface="Arial" pitchFamily="34" charset="0"/>
              </a:rPr>
              <a:t/>
            </a:r>
            <a:br>
              <a:rPr lang="ru-RU" sz="1600" b="0" dirty="0">
                <a:solidFill>
                  <a:srgbClr val="0000FF"/>
                </a:solidFill>
                <a:latin typeface="+mn-lt"/>
                <a:cs typeface="Arial" pitchFamily="34" charset="0"/>
              </a:rPr>
            </a:br>
            <a:endParaRPr lang="ru-RU" sz="1600" dirty="0">
              <a:solidFill>
                <a:srgbClr val="0000FF"/>
              </a:solidFill>
              <a:latin typeface="+mn-lt"/>
            </a:endParaRPr>
          </a:p>
        </p:txBody>
      </p:sp>
      <p:sp>
        <p:nvSpPr>
          <p:cNvPr id="68609" name="Rectangle 1"/>
          <p:cNvSpPr>
            <a:spLocks noChangeArrowheads="1"/>
          </p:cNvSpPr>
          <p:nvPr/>
        </p:nvSpPr>
        <p:spPr bwMode="auto">
          <a:xfrm>
            <a:off x="395536" y="762365"/>
            <a:ext cx="7992888" cy="40934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1" i="0" u="none" strike="noStrike" cap="none" normalizeH="0" baseline="0" dirty="0">
                <a:ln>
                  <a:noFill/>
                </a:ln>
                <a:solidFill>
                  <a:srgbClr val="000000"/>
                </a:solidFill>
                <a:effectLst/>
                <a:ea typeface="Times New Roman" pitchFamily="18" charset="0"/>
                <a:cs typeface="Times New Roman" pitchFamily="18" charset="0"/>
              </a:rPr>
              <a:t>При сдаче отчётности </a:t>
            </a:r>
            <a:r>
              <a:rPr kumimoji="0" lang="ru-RU" sz="1300" b="1" i="0" u="none" strike="noStrike" cap="none" normalizeH="0" baseline="0" dirty="0" smtClean="0">
                <a:ln>
                  <a:noFill/>
                </a:ln>
                <a:solidFill>
                  <a:srgbClr val="000000"/>
                </a:solidFill>
                <a:effectLst/>
                <a:ea typeface="Times New Roman" pitchFamily="18" charset="0"/>
                <a:cs typeface="Times New Roman" pitchFamily="18" charset="0"/>
              </a:rPr>
              <a:t>в 2021 году </a:t>
            </a:r>
            <a:r>
              <a:rPr kumimoji="0" lang="ru-RU" sz="1300" b="1" i="0" u="none" strike="noStrike" cap="none" normalizeH="0" baseline="0" dirty="0">
                <a:ln>
                  <a:noFill/>
                </a:ln>
                <a:solidFill>
                  <a:srgbClr val="000000"/>
                </a:solidFill>
                <a:effectLst/>
                <a:ea typeface="Times New Roman" pitchFamily="18" charset="0"/>
                <a:cs typeface="Times New Roman" pitchFamily="18" charset="0"/>
              </a:rPr>
              <a:t>необходимо будет использовать новую форму декларации.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1" i="0" u="none" strike="noStrike" cap="none" normalizeH="0" baseline="0" dirty="0">
                <a:ln>
                  <a:noFill/>
                </a:ln>
                <a:solidFill>
                  <a:srgbClr val="000000"/>
                </a:solidFill>
                <a:effectLst/>
                <a:ea typeface="Times New Roman" pitchFamily="18" charset="0"/>
                <a:cs typeface="Times New Roman" pitchFamily="18" charset="0"/>
              </a:rPr>
              <a:t>Об этом сообщается в </a:t>
            </a:r>
            <a:r>
              <a:rPr kumimoji="0" lang="ru-RU" sz="1300" b="1" i="0" u="none" strike="noStrike" cap="none" normalizeH="0" baseline="0" dirty="0">
                <a:ln>
                  <a:noFill/>
                </a:ln>
                <a:solidFill>
                  <a:srgbClr val="0000FF"/>
                </a:solidFill>
                <a:effectLst/>
                <a:ea typeface="Times New Roman" pitchFamily="18" charset="0"/>
                <a:cs typeface="Times New Roman" pitchFamily="18" charset="0"/>
                <a:hlinkClick r:id="rId3"/>
              </a:rPr>
              <a:t>письме ФНС от 11 сентября 2020 года № ЕД-7-3/655</a:t>
            </a:r>
            <a:r>
              <a:rPr kumimoji="0" lang="ru-RU" sz="1300" b="1" i="0" u="none" strike="noStrike" cap="none" normalizeH="0" baseline="0" dirty="0">
                <a:ln>
                  <a:noFill/>
                </a:ln>
                <a:solidFill>
                  <a:srgbClr val="000000"/>
                </a:solidFill>
                <a:effectLst/>
                <a:ea typeface="Times New Roman" pitchFamily="18" charset="0"/>
                <a:cs typeface="Times New Roman" pitchFamily="18" charset="0"/>
              </a:rPr>
              <a:t>.</a:t>
            </a:r>
            <a:endParaRPr kumimoji="0" lang="ru-RU" sz="1300" b="1" i="0" u="none" strike="noStrike" cap="none" normalizeH="0" baseline="0" dirty="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300" b="0" i="0" u="none" strike="noStrike" cap="none" normalizeH="0" baseline="0" dirty="0">
              <a:ln>
                <a:noFill/>
              </a:ln>
              <a:solidFill>
                <a:srgbClr val="000000"/>
              </a:solidFill>
              <a:effectLst/>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a:ln>
                  <a:noFill/>
                </a:ln>
                <a:solidFill>
                  <a:srgbClr val="000000"/>
                </a:solidFill>
                <a:effectLst/>
                <a:ea typeface="Times New Roman" pitchFamily="18" charset="0"/>
                <a:cs typeface="Times New Roman" pitchFamily="18" charset="0"/>
              </a:rPr>
              <a:t>В декларации будут использованы новые штрих коды.</a:t>
            </a:r>
            <a:endParaRPr kumimoji="0" lang="ru-RU" sz="1300" b="0" i="0" u="none" strike="noStrike" cap="none" normalizeH="0" baseline="0" dirty="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a:ln>
                  <a:noFill/>
                </a:ln>
                <a:solidFill>
                  <a:srgbClr val="000000"/>
                </a:solidFill>
                <a:effectLst/>
                <a:ea typeface="Times New Roman" pitchFamily="18" charset="0"/>
                <a:cs typeface="Times New Roman" pitchFamily="18" charset="0"/>
              </a:rPr>
              <a:t>Налоговая инспекции больше не будет отражать сведения о номере регистрации декларации.</a:t>
            </a:r>
            <a:endParaRPr kumimoji="0" lang="ru-RU" sz="1300" b="0" i="0" u="none" strike="noStrike" cap="none" normalizeH="0" baseline="0" dirty="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a:ln>
                  <a:noFill/>
                </a:ln>
                <a:solidFill>
                  <a:srgbClr val="000000"/>
                </a:solidFill>
                <a:effectLst/>
                <a:ea typeface="Times New Roman" pitchFamily="18" charset="0"/>
                <a:cs typeface="Times New Roman" pitchFamily="18" charset="0"/>
              </a:rPr>
              <a:t>Добавлены новые коды признака налогоплательщика, которые указываются на Листе 2 и Приложениях 4 и 5 к Листу 2:</a:t>
            </a:r>
            <a:endParaRPr kumimoji="0" lang="ru-RU" sz="1300" b="0" i="0" u="none" strike="noStrike" cap="none" normalizeH="0" baseline="0" dirty="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1" i="0" u="none" strike="noStrike" cap="none" normalizeH="0" baseline="0" dirty="0">
                <a:ln>
                  <a:noFill/>
                </a:ln>
                <a:solidFill>
                  <a:srgbClr val="000000"/>
                </a:solidFill>
                <a:effectLst/>
                <a:ea typeface="Times New Roman" pitchFamily="18" charset="0"/>
                <a:cs typeface="Times New Roman" pitchFamily="18" charset="0"/>
              </a:rPr>
              <a:t>15</a:t>
            </a:r>
            <a:r>
              <a:rPr kumimoji="0" lang="ru-RU" sz="1300" b="0" i="0" u="none" strike="noStrike" cap="none" normalizeH="0" baseline="0" dirty="0">
                <a:ln>
                  <a:noFill/>
                </a:ln>
                <a:solidFill>
                  <a:srgbClr val="000000"/>
                </a:solidFill>
                <a:effectLst/>
                <a:ea typeface="Times New Roman" pitchFamily="18" charset="0"/>
                <a:cs typeface="Times New Roman" pitchFamily="18" charset="0"/>
              </a:rPr>
              <a:t> – для компаний, владеющих лицензиями на пользование участками недр и применяющих пониженную ставку при уплате в региональный бюджет</a:t>
            </a:r>
            <a:endParaRPr kumimoji="0" lang="ru-RU" sz="1300" b="0" i="0" u="none" strike="noStrike" cap="none" normalizeH="0" baseline="0" dirty="0">
              <a:ln>
                <a:noFill/>
              </a:ln>
              <a:solidFill>
                <a:srgbClr val="000000"/>
              </a:solidFill>
              <a:effectLst/>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1" i="0" u="none" strike="noStrike" cap="none" normalizeH="0" baseline="0" dirty="0">
                <a:ln>
                  <a:noFill/>
                </a:ln>
                <a:solidFill>
                  <a:srgbClr val="000000"/>
                </a:solidFill>
                <a:effectLst/>
                <a:ea typeface="Times New Roman" pitchFamily="18" charset="0"/>
                <a:cs typeface="Times New Roman" pitchFamily="18" charset="0"/>
              </a:rPr>
              <a:t>16</a:t>
            </a:r>
            <a:r>
              <a:rPr kumimoji="0" lang="ru-RU" sz="1300" b="0" i="0" u="none" strike="noStrike" cap="none" normalizeH="0" baseline="0" dirty="0">
                <a:ln>
                  <a:noFill/>
                </a:ln>
                <a:solidFill>
                  <a:srgbClr val="000000"/>
                </a:solidFill>
                <a:effectLst/>
                <a:ea typeface="Times New Roman" pitchFamily="18" charset="0"/>
                <a:cs typeface="Times New Roman" pitchFamily="18" charset="0"/>
              </a:rPr>
              <a:t> – для компаний, связанных с производством сжиженного природного газа или переработкой углеводородного сырья в товары</a:t>
            </a:r>
            <a:endParaRPr kumimoji="0" lang="ru-RU" sz="1300" b="0" i="0" u="none" strike="noStrike" cap="none" normalizeH="0" baseline="0" dirty="0">
              <a:ln>
                <a:noFill/>
              </a:ln>
              <a:solidFill>
                <a:srgbClr val="000000"/>
              </a:solidFill>
              <a:effectLst/>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1" i="0" u="none" strike="noStrike" cap="none" normalizeH="0" baseline="0" dirty="0">
                <a:ln>
                  <a:noFill/>
                </a:ln>
                <a:solidFill>
                  <a:srgbClr val="000000"/>
                </a:solidFill>
                <a:effectLst/>
                <a:ea typeface="Times New Roman" pitchFamily="18" charset="0"/>
                <a:cs typeface="Times New Roman" pitchFamily="18" charset="0"/>
              </a:rPr>
              <a:t>17</a:t>
            </a:r>
            <a:r>
              <a:rPr kumimoji="0" lang="ru-RU" sz="1300" b="0" i="0" u="none" strike="noStrike" cap="none" normalizeH="0" baseline="0" dirty="0">
                <a:ln>
                  <a:noFill/>
                </a:ln>
                <a:solidFill>
                  <a:srgbClr val="000000"/>
                </a:solidFill>
                <a:effectLst/>
                <a:ea typeface="Times New Roman" pitchFamily="18" charset="0"/>
                <a:cs typeface="Times New Roman" pitchFamily="18" charset="0"/>
              </a:rPr>
              <a:t> – для компаний, занятых информационными технологиями</a:t>
            </a:r>
            <a:endParaRPr kumimoji="0" lang="ru-RU" sz="1300" b="0" i="0" u="none" strike="noStrike" cap="none" normalizeH="0" baseline="0" dirty="0">
              <a:ln>
                <a:noFill/>
              </a:ln>
              <a:solidFill>
                <a:srgbClr val="000000"/>
              </a:solidFill>
              <a:effectLst/>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1" i="0" u="none" strike="noStrike" cap="none" normalizeH="0" baseline="0" dirty="0">
                <a:ln>
                  <a:noFill/>
                </a:ln>
                <a:solidFill>
                  <a:srgbClr val="000000"/>
                </a:solidFill>
                <a:effectLst/>
                <a:ea typeface="Times New Roman" pitchFamily="18" charset="0"/>
                <a:cs typeface="Times New Roman" pitchFamily="18" charset="0"/>
              </a:rPr>
              <a:t>18</a:t>
            </a:r>
            <a:r>
              <a:rPr kumimoji="0" lang="ru-RU" sz="1300" b="0" i="0" u="none" strike="noStrike" cap="none" normalizeH="0" baseline="0" dirty="0">
                <a:ln>
                  <a:noFill/>
                </a:ln>
                <a:solidFill>
                  <a:srgbClr val="000000"/>
                </a:solidFill>
                <a:effectLst/>
                <a:ea typeface="Times New Roman" pitchFamily="18" charset="0"/>
                <a:cs typeface="Times New Roman" pitchFamily="18" charset="0"/>
              </a:rPr>
              <a:t> – для резидентов Арктической зоны</a:t>
            </a:r>
            <a:endParaRPr kumimoji="0" lang="ru-RU" sz="1300" b="0" i="0" u="none" strike="noStrike" cap="none" normalizeH="0" baseline="0" dirty="0">
              <a:ln>
                <a:noFill/>
              </a:ln>
              <a:solidFill>
                <a:srgbClr val="000000"/>
              </a:solidFill>
              <a:effectLst/>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1" i="0" u="none" strike="noStrike" cap="none" normalizeH="0" baseline="0" dirty="0">
                <a:ln>
                  <a:noFill/>
                </a:ln>
                <a:solidFill>
                  <a:srgbClr val="000000"/>
                </a:solidFill>
                <a:effectLst/>
                <a:ea typeface="Times New Roman" pitchFamily="18" charset="0"/>
                <a:cs typeface="Times New Roman" pitchFamily="18" charset="0"/>
              </a:rPr>
              <a:t>19</a:t>
            </a:r>
            <a:r>
              <a:rPr kumimoji="0" lang="ru-RU" sz="1300" b="0" i="0" u="none" strike="noStrike" cap="none" normalizeH="0" baseline="0" dirty="0">
                <a:ln>
                  <a:noFill/>
                </a:ln>
                <a:solidFill>
                  <a:srgbClr val="000000"/>
                </a:solidFill>
                <a:effectLst/>
                <a:ea typeface="Times New Roman" pitchFamily="18" charset="0"/>
                <a:cs typeface="Times New Roman" pitchFamily="18" charset="0"/>
              </a:rPr>
              <a:t> – для компаний, чья деятельность связана с проектированием и разработкой электроники</a:t>
            </a:r>
            <a:endParaRPr kumimoji="0" lang="ru-RU" sz="1300" b="0" i="0" u="none" strike="noStrike" cap="none" normalizeH="0" baseline="0" dirty="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300" b="0" i="0" u="none" strike="noStrike" cap="none" normalizeH="0" baseline="0" dirty="0">
              <a:ln>
                <a:noFill/>
              </a:ln>
              <a:solidFill>
                <a:srgbClr val="000000"/>
              </a:solidFill>
              <a:effectLst/>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a:ln>
                  <a:noFill/>
                </a:ln>
                <a:solidFill>
                  <a:srgbClr val="000000"/>
                </a:solidFill>
                <a:effectLst/>
                <a:ea typeface="Times New Roman" pitchFamily="18" charset="0"/>
                <a:cs typeface="Times New Roman" pitchFamily="18" charset="0"/>
              </a:rPr>
              <a:t>В Листе 4 добавлен новый </a:t>
            </a:r>
            <a:r>
              <a:rPr kumimoji="0" lang="ru-RU" sz="1300" b="1" i="0" u="none" strike="noStrike" cap="none" normalizeH="0" baseline="0" dirty="0">
                <a:ln>
                  <a:noFill/>
                </a:ln>
                <a:solidFill>
                  <a:srgbClr val="000000"/>
                </a:solidFill>
                <a:effectLst/>
                <a:ea typeface="Times New Roman" pitchFamily="18" charset="0"/>
                <a:cs typeface="Times New Roman" pitchFamily="18" charset="0"/>
              </a:rPr>
              <a:t>код дохода «9»</a:t>
            </a:r>
            <a:r>
              <a:rPr kumimoji="0" lang="ru-RU" sz="1300" b="0" i="0" u="none" strike="noStrike" cap="none" normalizeH="0" baseline="0" dirty="0">
                <a:ln>
                  <a:noFill/>
                </a:ln>
                <a:solidFill>
                  <a:srgbClr val="000000"/>
                </a:solidFill>
                <a:effectLst/>
                <a:ea typeface="Times New Roman" pitchFamily="18" charset="0"/>
                <a:cs typeface="Times New Roman" pitchFamily="18" charset="0"/>
              </a:rPr>
              <a:t>, который используется при наличии доходов, полученных акционером, участником или правопреемником при распределении имущества ликвидируемого общества.</a:t>
            </a:r>
            <a:endParaRPr kumimoji="0" lang="ru-RU" sz="1300" b="0" i="0" u="none" strike="noStrike" cap="none" normalizeH="0" baseline="0" dirty="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a:ln>
                  <a:noFill/>
                </a:ln>
                <a:solidFill>
                  <a:srgbClr val="000000"/>
                </a:solidFill>
                <a:effectLst/>
                <a:ea typeface="Times New Roman" pitchFamily="18" charset="0"/>
                <a:cs typeface="Times New Roman" pitchFamily="18" charset="0"/>
              </a:rPr>
              <a:t>Из декларации исключены сведения о выплаченных физическим  лицам доходах от операций с ценными бумагами и производными финансовыми инструментами, а также от выплат по ценным бумагам российских эмитентов.</a:t>
            </a:r>
            <a:endParaRPr kumimoji="0" lang="ru-RU" sz="1300" b="0" i="0" u="none" strike="noStrike" cap="none" normalizeH="0" baseline="0" dirty="0">
              <a:ln>
                <a:noFill/>
              </a:ln>
              <a:solidFill>
                <a:schemeClr val="tx1"/>
              </a:solidFill>
              <a:effectLst/>
              <a:cs typeface="Arial" pitchFamily="34" charset="0"/>
            </a:endParaRPr>
          </a:p>
        </p:txBody>
      </p:sp>
    </p:spTree>
    <p:extLst>
      <p:ext uri="{BB962C8B-B14F-4D97-AF65-F5344CB8AC3E}">
        <p14:creationId xmlns:p14="http://schemas.microsoft.com/office/powerpoint/2010/main" val="22988671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dirty="0" smtClean="0">
                <a:solidFill>
                  <a:schemeClr val="bg1"/>
                </a:solidFill>
                <a:ea typeface="+mj-ea"/>
                <a:cs typeface="+mj-cs"/>
              </a:rPr>
              <a:t>18</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7" name="Заголовок 6"/>
          <p:cNvSpPr>
            <a:spLocks noGrp="1"/>
          </p:cNvSpPr>
          <p:nvPr>
            <p:ph type="title"/>
          </p:nvPr>
        </p:nvSpPr>
        <p:spPr>
          <a:xfrm>
            <a:off x="611560" y="411511"/>
            <a:ext cx="8281291" cy="504056"/>
          </a:xfrm>
        </p:spPr>
        <p:txBody>
          <a:bodyPr/>
          <a:lstStyle/>
          <a:p>
            <a:pPr lvl="0" algn="ctr"/>
            <a:r>
              <a:rPr lang="ru-RU" sz="1800" dirty="0">
                <a:solidFill>
                  <a:srgbClr val="0000FF"/>
                </a:solidFill>
                <a:latin typeface="+mn-lt"/>
                <a:ea typeface="Times New Roman" pitchFamily="18" charset="0"/>
                <a:cs typeface="Times New Roman" pitchFamily="18" charset="0"/>
              </a:rPr>
              <a:t/>
            </a:r>
            <a:br>
              <a:rPr lang="ru-RU" sz="1800" dirty="0">
                <a:solidFill>
                  <a:srgbClr val="0000FF"/>
                </a:solidFill>
                <a:latin typeface="+mn-lt"/>
                <a:ea typeface="Times New Roman" pitchFamily="18" charset="0"/>
                <a:cs typeface="Times New Roman" pitchFamily="18" charset="0"/>
              </a:rPr>
            </a:br>
            <a:r>
              <a:rPr lang="ru-RU" sz="1800" dirty="0">
                <a:solidFill>
                  <a:srgbClr val="0000FF"/>
                </a:solidFill>
                <a:latin typeface="+mn-lt"/>
                <a:ea typeface="Times New Roman" pitchFamily="18" charset="0"/>
                <a:cs typeface="Times New Roman" pitchFamily="18" charset="0"/>
              </a:rPr>
              <a:t>Доходы музеев, театров, библиотек для целей налогообложения </a:t>
            </a:r>
            <a:br>
              <a:rPr lang="ru-RU" sz="1800" dirty="0">
                <a:solidFill>
                  <a:srgbClr val="0000FF"/>
                </a:solidFill>
                <a:latin typeface="+mn-lt"/>
                <a:ea typeface="Times New Roman" pitchFamily="18" charset="0"/>
                <a:cs typeface="Times New Roman" pitchFamily="18" charset="0"/>
              </a:rPr>
            </a:br>
            <a:r>
              <a:rPr lang="ru-RU" sz="1800" dirty="0">
                <a:solidFill>
                  <a:srgbClr val="0000FF"/>
                </a:solidFill>
                <a:latin typeface="+mn-lt"/>
                <a:ea typeface="Times New Roman" pitchFamily="18" charset="0"/>
                <a:cs typeface="Times New Roman" pitchFamily="18" charset="0"/>
              </a:rPr>
              <a:t>по налогу на прибыль</a:t>
            </a:r>
            <a:r>
              <a:rPr lang="ru-RU" sz="1800" b="0" dirty="0">
                <a:solidFill>
                  <a:schemeClr val="tx1"/>
                </a:solidFill>
                <a:latin typeface="Arial" pitchFamily="34" charset="0"/>
                <a:cs typeface="Arial" pitchFamily="34" charset="0"/>
              </a:rPr>
              <a:t/>
            </a:r>
            <a:br>
              <a:rPr lang="ru-RU" sz="1800" b="0" dirty="0">
                <a:solidFill>
                  <a:schemeClr val="tx1"/>
                </a:solidFill>
                <a:latin typeface="Arial" pitchFamily="34" charset="0"/>
                <a:cs typeface="Arial" pitchFamily="34" charset="0"/>
              </a:rPr>
            </a:br>
            <a:endParaRPr lang="ru-RU" sz="1800" dirty="0"/>
          </a:p>
        </p:txBody>
      </p:sp>
      <p:sp>
        <p:nvSpPr>
          <p:cNvPr id="66561" name="Rectangle 1"/>
          <p:cNvSpPr>
            <a:spLocks noChangeArrowheads="1"/>
          </p:cNvSpPr>
          <p:nvPr/>
        </p:nvSpPr>
        <p:spPr bwMode="auto">
          <a:xfrm>
            <a:off x="611560" y="1103571"/>
            <a:ext cx="7560840" cy="169277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a:ln>
                  <a:noFill/>
                </a:ln>
                <a:solidFill>
                  <a:srgbClr val="000000"/>
                </a:solidFill>
                <a:effectLst/>
                <a:ea typeface="Times New Roman" pitchFamily="18" charset="0"/>
                <a:cs typeface="Times New Roman" pitchFamily="18" charset="0"/>
              </a:rPr>
              <a:t>В соответствии с </a:t>
            </a:r>
            <a:r>
              <a:rPr kumimoji="0" lang="ru-RU" sz="1300" b="0" i="0" u="none" strike="noStrike" cap="none" normalizeH="0" baseline="0" dirty="0">
                <a:ln>
                  <a:noFill/>
                </a:ln>
                <a:solidFill>
                  <a:srgbClr val="0000FF"/>
                </a:solidFill>
                <a:effectLst/>
                <a:ea typeface="Times New Roman" pitchFamily="18" charset="0"/>
                <a:cs typeface="Times New Roman" pitchFamily="18" charset="0"/>
                <a:hlinkClick r:id="rId3"/>
              </a:rPr>
              <a:t>приказом ФНС от 26 августа 2020 года № ЕД-7-3/603</a:t>
            </a:r>
            <a:r>
              <a:rPr kumimoji="0" lang="ru-RU" sz="1300" b="0" i="0" u="none" strike="noStrike" cap="none" normalizeH="0" baseline="0" dirty="0">
                <a:ln>
                  <a:noFill/>
                </a:ln>
                <a:solidFill>
                  <a:srgbClr val="000000"/>
                </a:solidFill>
                <a:effectLst/>
                <a:ea typeface="Times New Roman" pitchFamily="18" charset="0"/>
                <a:cs typeface="Times New Roman" pitchFamily="18" charset="0"/>
              </a:rPr>
              <a:t> утверждена новая форма, а также порядок предоставления сведений о доле доходов от деятельности музея, театра или библиотеки, учредителями которых выступают субъекты РФ или муниципальные образования.</a:t>
            </a:r>
            <a:endParaRPr kumimoji="0" lang="ru-RU" sz="1300" b="0" i="0" u="none" strike="noStrike" cap="none" normalizeH="0" baseline="0" dirty="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300" b="0" i="0" u="none" strike="noStrike" cap="none" normalizeH="0" baseline="0" dirty="0">
              <a:ln>
                <a:noFill/>
              </a:ln>
              <a:solidFill>
                <a:srgbClr val="000000"/>
              </a:solidFill>
              <a:effectLst/>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a:ln>
                  <a:noFill/>
                </a:ln>
                <a:solidFill>
                  <a:srgbClr val="000000"/>
                </a:solidFill>
                <a:effectLst/>
                <a:ea typeface="Times New Roman" pitchFamily="18" charset="0"/>
                <a:cs typeface="Times New Roman" pitchFamily="18" charset="0"/>
              </a:rPr>
              <a:t>Изменения коснулись электронной формы предоставления данных и вступили в силу с 1 января 2021 года.</a:t>
            </a:r>
            <a:endParaRPr kumimoji="0" lang="ru-RU" sz="1300" b="0" i="0" u="none" strike="noStrike" cap="none" normalizeH="0" baseline="0" dirty="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a:ln>
                  <a:noFill/>
                </a:ln>
                <a:solidFill>
                  <a:srgbClr val="000000"/>
                </a:solidFill>
                <a:effectLst/>
                <a:ea typeface="Times New Roman" pitchFamily="18" charset="0"/>
                <a:cs typeface="Times New Roman" pitchFamily="18" charset="0"/>
              </a:rPr>
              <a:t>Новая форма является </a:t>
            </a:r>
            <a:r>
              <a:rPr kumimoji="0" lang="ru-RU" sz="1300" b="1" i="0" u="none" strike="noStrike" cap="none" normalizeH="0" baseline="0" dirty="0">
                <a:ln>
                  <a:noFill/>
                </a:ln>
                <a:solidFill>
                  <a:srgbClr val="000000"/>
                </a:solidFill>
                <a:effectLst/>
                <a:ea typeface="Times New Roman" pitchFamily="18" charset="0"/>
                <a:cs typeface="Times New Roman" pitchFamily="18" charset="0"/>
              </a:rPr>
              <a:t>подтверждением права применять 0% ставку</a:t>
            </a:r>
            <a:r>
              <a:rPr kumimoji="0" lang="ru-RU" sz="1300" b="0" i="0" u="none" strike="noStrike" cap="none" normalizeH="0" baseline="0" dirty="0">
                <a:ln>
                  <a:noFill/>
                </a:ln>
                <a:solidFill>
                  <a:srgbClr val="000000"/>
                </a:solidFill>
                <a:effectLst/>
                <a:ea typeface="Times New Roman" pitchFamily="18" charset="0"/>
                <a:cs typeface="Times New Roman" pitchFamily="18" charset="0"/>
              </a:rPr>
              <a:t> по уплате налога в бюджет региона, поскольку  наглядно отражает структуру полученных доходов.</a:t>
            </a:r>
            <a:endParaRPr kumimoji="0" lang="ru-RU" sz="1300" b="0" i="0" u="none" strike="noStrike" cap="none" normalizeH="0" baseline="0" dirty="0">
              <a:ln>
                <a:noFill/>
              </a:ln>
              <a:solidFill>
                <a:schemeClr val="tx1"/>
              </a:solidFill>
              <a:effectLst/>
              <a:cs typeface="Arial" pitchFamily="34" charset="0"/>
            </a:endParaRPr>
          </a:p>
        </p:txBody>
      </p:sp>
      <p:pic>
        <p:nvPicPr>
          <p:cNvPr id="66562" name="Picture 2"/>
          <p:cNvPicPr>
            <a:picLocks noChangeAspect="1" noChangeArrowheads="1"/>
          </p:cNvPicPr>
          <p:nvPr/>
        </p:nvPicPr>
        <p:blipFill>
          <a:blip r:embed="rId4" cstate="print"/>
          <a:srcRect/>
          <a:stretch>
            <a:fillRect/>
          </a:stretch>
        </p:blipFill>
        <p:spPr bwMode="auto">
          <a:xfrm>
            <a:off x="1547664" y="2773263"/>
            <a:ext cx="4391330" cy="2370237"/>
          </a:xfrm>
          <a:prstGeom prst="rect">
            <a:avLst/>
          </a:prstGeom>
          <a:noFill/>
          <a:ln w="9525">
            <a:noFill/>
            <a:miter lim="800000"/>
            <a:headEnd/>
            <a:tailEnd/>
          </a:ln>
        </p:spPr>
      </p:pic>
    </p:spTree>
    <p:extLst>
      <p:ext uri="{BB962C8B-B14F-4D97-AF65-F5344CB8AC3E}">
        <p14:creationId xmlns:p14="http://schemas.microsoft.com/office/powerpoint/2010/main" val="22988671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noProof="0" dirty="0" smtClean="0">
                <a:solidFill>
                  <a:schemeClr val="bg1"/>
                </a:solidFill>
                <a:ea typeface="+mj-ea"/>
                <a:cs typeface="+mj-cs"/>
              </a:rPr>
              <a:t>19</a:t>
            </a:r>
            <a:endParaRPr kumimoji="0" lang="ru-RU" sz="2500" i="0" u="none" strike="noStrike" kern="1200" cap="none" spc="0" normalizeH="0" baseline="0" noProof="0" dirty="0">
              <a:ln>
                <a:noFill/>
              </a:ln>
              <a:solidFill>
                <a:schemeClr val="bg1"/>
              </a:solidFill>
              <a:effectLst/>
              <a:uLnTx/>
              <a:uFillTx/>
              <a:ea typeface="+mj-ea"/>
              <a:cs typeface="+mj-cs"/>
            </a:endParaRPr>
          </a:p>
        </p:txBody>
      </p:sp>
      <p:pic>
        <p:nvPicPr>
          <p:cNvPr id="4" name="Picture 2"/>
          <p:cNvPicPr>
            <a:picLocks noChangeAspect="1" noChangeArrowheads="1"/>
          </p:cNvPicPr>
          <p:nvPr/>
        </p:nvPicPr>
        <p:blipFill>
          <a:blip r:embed="rId3" cstate="print"/>
          <a:srcRect/>
          <a:stretch>
            <a:fillRect/>
          </a:stretch>
        </p:blipFill>
        <p:spPr bwMode="auto">
          <a:xfrm>
            <a:off x="827584" y="411510"/>
            <a:ext cx="6984776" cy="4464496"/>
          </a:xfrm>
          <a:prstGeom prst="rect">
            <a:avLst/>
          </a:prstGeom>
          <a:noFill/>
          <a:ln w="9525">
            <a:noFill/>
            <a:miter lim="800000"/>
            <a:headEnd/>
            <a:tailEnd/>
          </a:ln>
        </p:spPr>
      </p:pic>
    </p:spTree>
    <p:extLst>
      <p:ext uri="{BB962C8B-B14F-4D97-AF65-F5344CB8AC3E}">
        <p14:creationId xmlns:p14="http://schemas.microsoft.com/office/powerpoint/2010/main" val="22988671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92500" lnSpcReduction="1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dirty="0">
                <a:solidFill>
                  <a:schemeClr val="bg1"/>
                </a:solidFill>
                <a:ea typeface="+mj-ea"/>
                <a:cs typeface="+mj-cs"/>
              </a:rPr>
              <a:t>2</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4" name="Заголовок 2"/>
          <p:cNvSpPr>
            <a:spLocks noGrp="1"/>
          </p:cNvSpPr>
          <p:nvPr>
            <p:ph type="title"/>
          </p:nvPr>
        </p:nvSpPr>
        <p:spPr>
          <a:xfrm>
            <a:off x="467544" y="627534"/>
            <a:ext cx="8280920" cy="500782"/>
          </a:xfrm>
        </p:spPr>
        <p:txBody>
          <a:bodyPr/>
          <a:lstStyle/>
          <a:p>
            <a:pPr algn="ctr"/>
            <a:r>
              <a:rPr lang="ru-RU" sz="1800" u="sng" dirty="0">
                <a:hlinkClick r:id="rId3"/>
              </a:rPr>
              <a:t>Федеральный закон от 15 октября 2020 года № 323-ФЗ</a:t>
            </a:r>
            <a:endParaRPr lang="ru-RU" sz="1800" dirty="0"/>
          </a:p>
        </p:txBody>
      </p:sp>
      <p:sp>
        <p:nvSpPr>
          <p:cNvPr id="11" name="Прямоугольник 10"/>
          <p:cNvSpPr/>
          <p:nvPr/>
        </p:nvSpPr>
        <p:spPr>
          <a:xfrm>
            <a:off x="755576" y="267494"/>
            <a:ext cx="7200800" cy="400110"/>
          </a:xfrm>
          <a:prstGeom prst="rect">
            <a:avLst/>
          </a:prstGeom>
        </p:spPr>
        <p:txBody>
          <a:bodyPr wrap="square">
            <a:spAutoFit/>
          </a:bodyPr>
          <a:lstStyle/>
          <a:p>
            <a:pPr algn="ctr"/>
            <a:r>
              <a:rPr lang="ru-RU" sz="2000" b="1" dirty="0">
                <a:solidFill>
                  <a:srgbClr val="0000FF"/>
                </a:solidFill>
              </a:rPr>
              <a:t>Основные изменения по налогу на прибыль с  2021 года</a:t>
            </a:r>
          </a:p>
        </p:txBody>
      </p:sp>
      <p:sp>
        <p:nvSpPr>
          <p:cNvPr id="2049" name="Rectangle 1"/>
          <p:cNvSpPr>
            <a:spLocks noChangeArrowheads="1"/>
          </p:cNvSpPr>
          <p:nvPr/>
        </p:nvSpPr>
        <p:spPr bwMode="auto">
          <a:xfrm>
            <a:off x="323528" y="1814586"/>
            <a:ext cx="8095604"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ea typeface="Times New Roman" pitchFamily="18" charset="0"/>
                <a:cs typeface="Times New Roman" pitchFamily="18" charset="0"/>
              </a:rPr>
              <a:t>      </a:t>
            </a: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ea typeface="Times New Roman" pitchFamily="18" charset="0"/>
                <a:cs typeface="Times New Roman" pitchFamily="18" charset="0"/>
              </a:rPr>
              <a:t>       Внесены </a:t>
            </a:r>
            <a:r>
              <a:rPr kumimoji="0" lang="ru-RU" sz="1400" b="0" i="0" u="none" strike="noStrike" cap="none" normalizeH="0" baseline="0" dirty="0">
                <a:ln>
                  <a:noFill/>
                </a:ln>
                <a:solidFill>
                  <a:srgbClr val="000000"/>
                </a:solidFill>
                <a:effectLst/>
                <a:ea typeface="Times New Roman" pitchFamily="18" charset="0"/>
                <a:cs typeface="Times New Roman" pitchFamily="18" charset="0"/>
              </a:rPr>
              <a:t>изменения в </a:t>
            </a:r>
            <a:r>
              <a:rPr kumimoji="0" lang="ru-RU" sz="1400" b="0" i="0" u="none" strike="noStrike" cap="none" normalizeH="0" baseline="0" dirty="0" err="1">
                <a:ln>
                  <a:noFill/>
                </a:ln>
                <a:solidFill>
                  <a:srgbClr val="000000"/>
                </a:solidFill>
                <a:effectLst/>
                <a:ea typeface="Times New Roman" pitchFamily="18" charset="0"/>
                <a:cs typeface="Times New Roman" pitchFamily="18" charset="0"/>
              </a:rPr>
              <a:t>пп</a:t>
            </a:r>
            <a:r>
              <a:rPr kumimoji="0" lang="ru-RU" sz="1400" b="0" i="0" u="none" strike="noStrike" cap="none" normalizeH="0" baseline="0" dirty="0">
                <a:ln>
                  <a:noFill/>
                </a:ln>
                <a:solidFill>
                  <a:srgbClr val="000000"/>
                </a:solidFill>
                <a:effectLst/>
                <a:ea typeface="Times New Roman" pitchFamily="18" charset="0"/>
                <a:cs typeface="Times New Roman" pitchFamily="18" charset="0"/>
              </a:rPr>
              <a:t>. 44 п. 1 ст. 264 НК РФ. В </a:t>
            </a:r>
            <a:r>
              <a:rPr kumimoji="0" lang="ru-RU" sz="1400" b="0" i="0" u="none" strike="noStrike" cap="none" normalizeH="0" baseline="0" dirty="0" smtClean="0">
                <a:ln>
                  <a:noFill/>
                </a:ln>
                <a:solidFill>
                  <a:srgbClr val="000000"/>
                </a:solidFill>
                <a:effectLst/>
                <a:ea typeface="Times New Roman" pitchFamily="18" charset="0"/>
                <a:cs typeface="Times New Roman" pitchFamily="18" charset="0"/>
              </a:rPr>
              <a:t>2020 году производители </a:t>
            </a:r>
            <a:r>
              <a:rPr kumimoji="0" lang="ru-RU" sz="1400" b="0" i="0" u="none" strike="noStrike" cap="none" normalizeH="0" baseline="0" dirty="0">
                <a:ln>
                  <a:noFill/>
                </a:ln>
                <a:solidFill>
                  <a:srgbClr val="000000"/>
                </a:solidFill>
                <a:effectLst/>
                <a:ea typeface="Times New Roman" pitchFamily="18" charset="0"/>
                <a:cs typeface="Times New Roman" pitchFamily="18" charset="0"/>
              </a:rPr>
              <a:t>печатной продукции (СМИ) </a:t>
            </a:r>
            <a:r>
              <a:rPr kumimoji="0" lang="ru-RU" sz="1400" b="0" i="0" u="none" strike="noStrike" cap="none" normalizeH="0" baseline="0" dirty="0" smtClean="0">
                <a:ln>
                  <a:noFill/>
                </a:ln>
                <a:solidFill>
                  <a:srgbClr val="000000"/>
                </a:solidFill>
                <a:effectLst/>
                <a:ea typeface="Times New Roman" pitchFamily="18" charset="0"/>
                <a:cs typeface="Times New Roman" pitchFamily="18" charset="0"/>
              </a:rPr>
              <a:t>могли </a:t>
            </a:r>
            <a:r>
              <a:rPr kumimoji="0" lang="ru-RU" sz="1400" b="0" i="0" u="none" strike="noStrike" cap="none" normalizeH="0" baseline="0" dirty="0">
                <a:ln>
                  <a:noFill/>
                </a:ln>
                <a:solidFill>
                  <a:srgbClr val="000000"/>
                </a:solidFill>
                <a:effectLst/>
                <a:ea typeface="Times New Roman" pitchFamily="18" charset="0"/>
                <a:cs typeface="Times New Roman" pitchFamily="18" charset="0"/>
              </a:rPr>
              <a:t>уменьшать налогооблагаемую базу по налогу на прибыль на стоимость брака, а также продукции, утративший товарный вид и не реализованной</a:t>
            </a:r>
            <a:r>
              <a:rPr kumimoji="0" lang="ru-RU" sz="1400" b="0" i="0" u="none" strike="noStrike" cap="none" normalizeH="0" dirty="0">
                <a:ln>
                  <a:noFill/>
                </a:ln>
                <a:solidFill>
                  <a:srgbClr val="000000"/>
                </a:solidFill>
                <a:effectLst/>
                <a:ea typeface="Times New Roman" pitchFamily="18" charset="0"/>
                <a:cs typeface="Times New Roman" pitchFamily="18" charset="0"/>
              </a:rPr>
              <a:t> продукции</a:t>
            </a:r>
            <a:r>
              <a:rPr kumimoji="0" lang="ru-RU" sz="1400" b="0" i="0" u="none" strike="noStrike" cap="none" normalizeH="0" baseline="0" dirty="0">
                <a:ln>
                  <a:noFill/>
                </a:ln>
                <a:solidFill>
                  <a:srgbClr val="000000"/>
                </a:solidFill>
                <a:effectLst/>
                <a:ea typeface="Times New Roman" pitchFamily="18" charset="0"/>
                <a:cs typeface="Times New Roman" pitchFamily="18" charset="0"/>
              </a:rPr>
              <a:t>, </a:t>
            </a:r>
            <a:r>
              <a:rPr kumimoji="0" lang="ru-RU" sz="1400" b="1" i="0" u="none" strike="noStrike" cap="none" normalizeH="0" baseline="0" dirty="0">
                <a:ln>
                  <a:noFill/>
                </a:ln>
                <a:solidFill>
                  <a:srgbClr val="000000"/>
                </a:solidFill>
                <a:effectLst/>
                <a:ea typeface="Times New Roman" pitchFamily="18" charset="0"/>
                <a:cs typeface="Times New Roman" pitchFamily="18" charset="0"/>
              </a:rPr>
              <a:t>но не более чем на 10%.</a:t>
            </a:r>
            <a:endParaRPr kumimoji="0" lang="ru-RU" sz="1400" b="1" i="0" u="none" strike="noStrike" cap="none" normalizeH="0" baseline="0" dirty="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ea typeface="Times New Roman" pitchFamily="18" charset="0"/>
                <a:cs typeface="Times New Roman" pitchFamily="18" charset="0"/>
              </a:rPr>
              <a:t>      С  </a:t>
            </a:r>
            <a:r>
              <a:rPr kumimoji="0" lang="ru-RU" sz="1400" b="0" i="0" u="none" strike="noStrike" cap="none" normalizeH="0" baseline="0" dirty="0">
                <a:ln>
                  <a:noFill/>
                </a:ln>
                <a:solidFill>
                  <a:srgbClr val="000000"/>
                </a:solidFill>
                <a:effectLst/>
                <a:ea typeface="Times New Roman" pitchFamily="18" charset="0"/>
                <a:cs typeface="Times New Roman" pitchFamily="18" charset="0"/>
              </a:rPr>
              <a:t>2021 года данная доля увеличена, учесть в целях налогообложения можно </a:t>
            </a:r>
            <a:r>
              <a:rPr kumimoji="0" lang="ru-RU" sz="1400" b="1" i="0" u="none" strike="noStrike" cap="none" normalizeH="0" baseline="0" dirty="0">
                <a:ln>
                  <a:noFill/>
                </a:ln>
                <a:solidFill>
                  <a:srgbClr val="000000"/>
                </a:solidFill>
                <a:effectLst/>
                <a:ea typeface="Times New Roman" pitchFamily="18" charset="0"/>
                <a:cs typeface="Times New Roman" pitchFamily="18" charset="0"/>
              </a:rPr>
              <a:t>не более 30%</a:t>
            </a:r>
            <a:r>
              <a:rPr kumimoji="0" lang="ru-RU" sz="1400" b="0" i="0" u="none" strike="noStrike" cap="none" normalizeH="0" baseline="0" dirty="0">
                <a:ln>
                  <a:noFill/>
                </a:ln>
                <a:solidFill>
                  <a:srgbClr val="000000"/>
                </a:solidFill>
                <a:effectLst/>
                <a:ea typeface="Times New Roman" pitchFamily="18" charset="0"/>
                <a:cs typeface="Times New Roman" pitchFamily="18" charset="0"/>
              </a:rPr>
              <a:t> стоимости указанной печатной продукции.</a:t>
            </a:r>
            <a:endParaRPr kumimoji="0" lang="ru-RU" sz="1400" b="0" i="0" u="none" strike="noStrike" cap="none" normalizeH="0" baseline="0" dirty="0">
              <a:ln>
                <a:noFill/>
              </a:ln>
              <a:solidFill>
                <a:schemeClr val="tx1"/>
              </a:solidFill>
              <a:effectLst/>
              <a:cs typeface="Arial" pitchFamily="34" charset="0"/>
            </a:endParaRPr>
          </a:p>
        </p:txBody>
      </p:sp>
      <p:sp>
        <p:nvSpPr>
          <p:cNvPr id="2050" name="Rectangle 2"/>
          <p:cNvSpPr>
            <a:spLocks noChangeArrowheads="1"/>
          </p:cNvSpPr>
          <p:nvPr/>
        </p:nvSpPr>
        <p:spPr bwMode="auto">
          <a:xfrm>
            <a:off x="323528" y="1211819"/>
            <a:ext cx="828092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a:ln>
                  <a:noFill/>
                </a:ln>
                <a:solidFill>
                  <a:srgbClr val="000000"/>
                </a:solidFill>
                <a:effectLst/>
                <a:ea typeface="Times New Roman" pitchFamily="18" charset="0"/>
                <a:cs typeface="Times New Roman" pitchFamily="18" charset="0"/>
              </a:rPr>
              <a:t>Производители печатной продукции смогут уменьшить базу по налогу на прибыль на большую стоимость бракованной и нереализованной</a:t>
            </a:r>
            <a:r>
              <a:rPr kumimoji="0" lang="ru-RU" b="1" i="0" u="none" strike="noStrike" cap="none" normalizeH="0" dirty="0">
                <a:ln>
                  <a:noFill/>
                </a:ln>
                <a:solidFill>
                  <a:srgbClr val="000000"/>
                </a:solidFill>
                <a:effectLst/>
                <a:ea typeface="Times New Roman" pitchFamily="18" charset="0"/>
                <a:cs typeface="Times New Roman" pitchFamily="18" charset="0"/>
              </a:rPr>
              <a:t> продукции</a:t>
            </a:r>
            <a:endParaRPr kumimoji="0" lang="ru-RU" b="0" i="0" u="none" strike="noStrike" cap="none" normalizeH="0" baseline="0" dirty="0">
              <a:ln>
                <a:noFill/>
              </a:ln>
              <a:solidFill>
                <a:schemeClr val="tx1"/>
              </a:solidFill>
              <a:effectLst/>
              <a:cs typeface="Arial" pitchFamily="34" charset="0"/>
            </a:endParaRPr>
          </a:p>
        </p:txBody>
      </p:sp>
    </p:spTree>
    <p:extLst>
      <p:ext uri="{BB962C8B-B14F-4D97-AF65-F5344CB8AC3E}">
        <p14:creationId xmlns:p14="http://schemas.microsoft.com/office/powerpoint/2010/main" val="22988671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noProof="0" dirty="0" smtClean="0">
                <a:solidFill>
                  <a:schemeClr val="bg1"/>
                </a:solidFill>
                <a:ea typeface="+mj-ea"/>
                <a:cs typeface="+mj-cs"/>
              </a:rPr>
              <a:t>20</a:t>
            </a:r>
            <a:endParaRPr kumimoji="0" lang="ru-RU" sz="2500" i="0" u="none" strike="noStrike" kern="1200" cap="none" spc="0" normalizeH="0" baseline="0" noProof="0" dirty="0">
              <a:ln>
                <a:noFill/>
              </a:ln>
              <a:solidFill>
                <a:schemeClr val="bg1"/>
              </a:solidFill>
              <a:effectLst/>
              <a:uLnTx/>
              <a:uFillTx/>
              <a:ea typeface="+mj-ea"/>
              <a:cs typeface="+mj-cs"/>
            </a:endParaRPr>
          </a:p>
        </p:txBody>
      </p:sp>
      <p:pic>
        <p:nvPicPr>
          <p:cNvPr id="62465" name="Picture 1"/>
          <p:cNvPicPr>
            <a:picLocks noChangeAspect="1" noChangeArrowheads="1"/>
          </p:cNvPicPr>
          <p:nvPr/>
        </p:nvPicPr>
        <p:blipFill>
          <a:blip r:embed="rId3" cstate="print"/>
          <a:srcRect/>
          <a:stretch>
            <a:fillRect/>
          </a:stretch>
        </p:blipFill>
        <p:spPr bwMode="auto">
          <a:xfrm>
            <a:off x="308997" y="411510"/>
            <a:ext cx="7994149" cy="4392488"/>
          </a:xfrm>
          <a:prstGeom prst="rect">
            <a:avLst/>
          </a:prstGeom>
          <a:noFill/>
          <a:ln w="9525">
            <a:noFill/>
            <a:miter lim="800000"/>
            <a:headEnd/>
            <a:tailEnd/>
          </a:ln>
        </p:spPr>
      </p:pic>
    </p:spTree>
    <p:extLst>
      <p:ext uri="{BB962C8B-B14F-4D97-AF65-F5344CB8AC3E}">
        <p14:creationId xmlns:p14="http://schemas.microsoft.com/office/powerpoint/2010/main" val="22988671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noProof="0" dirty="0" smtClean="0">
                <a:solidFill>
                  <a:schemeClr val="bg1"/>
                </a:solidFill>
                <a:ea typeface="+mj-ea"/>
                <a:cs typeface="+mj-cs"/>
              </a:rPr>
              <a:t>21</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2" name="Прямоугольник 1"/>
          <p:cNvSpPr/>
          <p:nvPr/>
        </p:nvSpPr>
        <p:spPr>
          <a:xfrm>
            <a:off x="315429" y="397592"/>
            <a:ext cx="8496944" cy="369332"/>
          </a:xfrm>
          <a:prstGeom prst="rect">
            <a:avLst/>
          </a:prstGeom>
        </p:spPr>
        <p:txBody>
          <a:bodyPr wrap="square">
            <a:spAutoFit/>
          </a:bodyPr>
          <a:lstStyle/>
          <a:p>
            <a:pPr algn="ctr"/>
            <a:r>
              <a:rPr lang="ru-RU" sz="1800" b="1" dirty="0">
                <a:solidFill>
                  <a:srgbClr val="0000FF"/>
                </a:solidFill>
              </a:rPr>
              <a:t>Основные изменения по </a:t>
            </a:r>
            <a:r>
              <a:rPr lang="ru-RU" sz="1800" b="1" dirty="0" smtClean="0">
                <a:solidFill>
                  <a:srgbClr val="0000FF"/>
                </a:solidFill>
              </a:rPr>
              <a:t>упрощенной системе налогообложения с 2021 </a:t>
            </a:r>
            <a:r>
              <a:rPr lang="ru-RU" sz="1800" b="1" dirty="0">
                <a:solidFill>
                  <a:srgbClr val="0000FF"/>
                </a:solidFill>
              </a:rPr>
              <a:t>года</a:t>
            </a:r>
          </a:p>
        </p:txBody>
      </p:sp>
      <p:sp>
        <p:nvSpPr>
          <p:cNvPr id="3" name="Прямоугольник 2"/>
          <p:cNvSpPr/>
          <p:nvPr/>
        </p:nvSpPr>
        <p:spPr>
          <a:xfrm>
            <a:off x="467544" y="1254120"/>
            <a:ext cx="8352928" cy="584775"/>
          </a:xfrm>
          <a:prstGeom prst="rect">
            <a:avLst/>
          </a:prstGeom>
        </p:spPr>
        <p:txBody>
          <a:bodyPr wrap="square">
            <a:spAutoFit/>
          </a:bodyPr>
          <a:lstStyle/>
          <a:p>
            <a:pPr lvl="0" algn="just" defTabSz="914400" fontAlgn="base">
              <a:spcBef>
                <a:spcPct val="0"/>
              </a:spcBef>
              <a:spcAft>
                <a:spcPct val="0"/>
              </a:spcAft>
            </a:pPr>
            <a:r>
              <a:rPr lang="ru-RU" b="1" dirty="0" smtClean="0">
                <a:solidFill>
                  <a:srgbClr val="000000"/>
                </a:solidFill>
                <a:ea typeface="Times New Roman" pitchFamily="18" charset="0"/>
                <a:cs typeface="Times New Roman" pitchFamily="18" charset="0"/>
              </a:rPr>
              <a:t>Увеличение максимально допустимых величин доходов и средней численности работников для применения </a:t>
            </a:r>
            <a:r>
              <a:rPr lang="ru-RU" b="1" dirty="0">
                <a:solidFill>
                  <a:srgbClr val="000000"/>
                </a:solidFill>
                <a:ea typeface="Times New Roman" pitchFamily="18" charset="0"/>
                <a:cs typeface="Times New Roman" pitchFamily="18" charset="0"/>
              </a:rPr>
              <a:t>упрощенной системе налогообложения </a:t>
            </a:r>
          </a:p>
        </p:txBody>
      </p:sp>
      <p:sp>
        <p:nvSpPr>
          <p:cNvPr id="4" name="Прямоугольник 3"/>
          <p:cNvSpPr/>
          <p:nvPr/>
        </p:nvSpPr>
        <p:spPr>
          <a:xfrm>
            <a:off x="534324" y="2007333"/>
            <a:ext cx="7776864" cy="2631490"/>
          </a:xfrm>
          <a:prstGeom prst="rect">
            <a:avLst/>
          </a:prstGeom>
        </p:spPr>
        <p:txBody>
          <a:bodyPr wrap="square">
            <a:spAutoFit/>
          </a:bodyPr>
          <a:lstStyle/>
          <a:p>
            <a:pPr lvl="0" algn="just" defTabSz="914400" fontAlgn="base">
              <a:spcBef>
                <a:spcPct val="0"/>
              </a:spcBef>
              <a:spcAft>
                <a:spcPct val="0"/>
              </a:spcAft>
            </a:pPr>
            <a:r>
              <a:rPr lang="ru-RU" sz="1500" dirty="0" smtClean="0">
                <a:solidFill>
                  <a:srgbClr val="000000"/>
                </a:solidFill>
                <a:ea typeface="Times New Roman" pitchFamily="18" charset="0"/>
                <a:cs typeface="Times New Roman" pitchFamily="18" charset="0"/>
              </a:rPr>
              <a:t>Статья 346.20 НК РФ дополнена пунктом 2.1. </a:t>
            </a:r>
            <a:r>
              <a:rPr lang="ru-RU" sz="1500" dirty="0" smtClean="0"/>
              <a:t>Налогоплательщик</a:t>
            </a:r>
            <a:r>
              <a:rPr lang="ru-RU" sz="1500" dirty="0"/>
              <a:t>, применяющий УСН, будет обязан перейти на общий режим налогообложения, если его доходы превысят </a:t>
            </a:r>
            <a:r>
              <a:rPr lang="ru-RU" sz="1500" b="1" dirty="0"/>
              <a:t>200 млн. рублей </a:t>
            </a:r>
            <a:r>
              <a:rPr lang="ru-RU" sz="1500" dirty="0"/>
              <a:t>или численность работников станет </a:t>
            </a:r>
            <a:r>
              <a:rPr lang="ru-RU" sz="1500" b="1" dirty="0"/>
              <a:t>более 130 человек</a:t>
            </a:r>
            <a:r>
              <a:rPr lang="ru-RU" sz="1500" dirty="0" smtClean="0"/>
              <a:t>.</a:t>
            </a:r>
          </a:p>
          <a:p>
            <a:pPr algn="just"/>
            <a:endParaRPr lang="ru-RU" sz="1000" dirty="0" smtClean="0"/>
          </a:p>
          <a:p>
            <a:pPr algn="just"/>
            <a:r>
              <a:rPr lang="ru-RU" sz="1500" dirty="0" smtClean="0"/>
              <a:t>Для </a:t>
            </a:r>
            <a:r>
              <a:rPr lang="ru-RU" sz="1500" dirty="0"/>
              <a:t>«упрощенцев» с доходами от 150 млн. рублей до 200 млн. рублей или численностью работников от 100 до 130 человек </a:t>
            </a:r>
            <a:r>
              <a:rPr lang="ru-RU" sz="1500" b="1" dirty="0"/>
              <a:t>предусмотрен переходный период</a:t>
            </a:r>
            <a:r>
              <a:rPr lang="ru-RU" sz="1500" dirty="0"/>
              <a:t>. Начиная с квартала, в котором доходы превысят 150 млн. рублей или работников станет больше 100 человек, необходимо будет платить налог по повышенным ставкам (подпункт 1.1 пункта 2.1 статьи 346.20 Кодекса):</a:t>
            </a:r>
          </a:p>
          <a:p>
            <a:pPr algn="just"/>
            <a:r>
              <a:rPr lang="ru-RU" sz="1500" dirty="0" smtClean="0"/>
              <a:t>- 8</a:t>
            </a:r>
            <a:r>
              <a:rPr lang="ru-RU" sz="1500" dirty="0"/>
              <a:t>% вместо 6% при объекте «доходы»;</a:t>
            </a:r>
          </a:p>
          <a:p>
            <a:pPr algn="just"/>
            <a:r>
              <a:rPr lang="ru-RU" sz="1500" dirty="0"/>
              <a:t>- 20% вместо 15% при объекте «доходы, уменьшенные на величину расходов».</a:t>
            </a:r>
            <a:endParaRPr lang="ru-RU" sz="1500" dirty="0">
              <a:cs typeface="Arial" pitchFamily="34" charset="0"/>
            </a:endParaRPr>
          </a:p>
        </p:txBody>
      </p:sp>
      <p:sp>
        <p:nvSpPr>
          <p:cNvPr id="6" name="Прямоугольник 5"/>
          <p:cNvSpPr/>
          <p:nvPr/>
        </p:nvSpPr>
        <p:spPr>
          <a:xfrm>
            <a:off x="690855" y="804559"/>
            <a:ext cx="7463802" cy="338554"/>
          </a:xfrm>
          <a:prstGeom prst="rect">
            <a:avLst/>
          </a:prstGeom>
        </p:spPr>
        <p:txBody>
          <a:bodyPr wrap="square">
            <a:spAutoFit/>
          </a:bodyPr>
          <a:lstStyle/>
          <a:p>
            <a:pPr algn="ctr"/>
            <a:r>
              <a:rPr lang="ru-RU" b="1" u="sng" dirty="0">
                <a:solidFill>
                  <a:srgbClr val="0000FF"/>
                </a:solidFill>
              </a:rPr>
              <a:t>Федеральный закон от 31.07.2020 № 266-ФЗ</a:t>
            </a:r>
          </a:p>
        </p:txBody>
      </p:sp>
    </p:spTree>
    <p:extLst>
      <p:ext uri="{BB962C8B-B14F-4D97-AF65-F5344CB8AC3E}">
        <p14:creationId xmlns:p14="http://schemas.microsoft.com/office/powerpoint/2010/main" val="27034615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noProof="0" dirty="0" smtClean="0">
                <a:solidFill>
                  <a:schemeClr val="bg1"/>
                </a:solidFill>
                <a:ea typeface="+mj-ea"/>
                <a:cs typeface="+mj-cs"/>
              </a:rPr>
              <a:t>22</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2" name="Прямоугольник 1"/>
          <p:cNvSpPr/>
          <p:nvPr/>
        </p:nvSpPr>
        <p:spPr>
          <a:xfrm>
            <a:off x="497606" y="2623436"/>
            <a:ext cx="7848872" cy="1938992"/>
          </a:xfrm>
          <a:prstGeom prst="rect">
            <a:avLst/>
          </a:prstGeom>
        </p:spPr>
        <p:txBody>
          <a:bodyPr wrap="square">
            <a:spAutoFit/>
          </a:bodyPr>
          <a:lstStyle/>
          <a:p>
            <a:pPr algn="just"/>
            <a:r>
              <a:rPr lang="ru-RU" sz="1500" dirty="0" smtClean="0"/>
              <a:t>Налогоплательщик </a:t>
            </a:r>
            <a:r>
              <a:rPr lang="ru-RU" sz="1500" dirty="0"/>
              <a:t>применят УСН с объектом налогообложения «доходы». По итогам полугодия 2021 года доход организации составил 9 млн. рублей, а средняя численность работников за этот период - 52 человека</a:t>
            </a:r>
            <a:r>
              <a:rPr lang="ru-RU" sz="1500" dirty="0" smtClean="0"/>
              <a:t>.</a:t>
            </a:r>
            <a:endParaRPr lang="ru-RU" sz="1500" dirty="0"/>
          </a:p>
          <a:p>
            <a:pPr algn="just"/>
            <a:r>
              <a:rPr lang="ru-RU" sz="1500" dirty="0"/>
              <a:t>За 9 месяцев 2021 года доход организации нарастающим итогом составил 12 млн. рублей, а средняя численность работников – 117 человек.</a:t>
            </a:r>
          </a:p>
          <a:p>
            <a:pPr algn="just"/>
            <a:r>
              <a:rPr lang="ru-RU" sz="1500" dirty="0"/>
              <a:t>Сумма авансового платежа, подлежащая уплате в бюджет за 9 месяцев 2021 года (срок уплаты не позднее 25.10.2021) составит 0,78 млн. руб. (9 млн. руб. х 6% + (12 млн. руб. – 9 млн. руб.) х 8%).</a:t>
            </a:r>
          </a:p>
        </p:txBody>
      </p:sp>
      <p:sp>
        <p:nvSpPr>
          <p:cNvPr id="3" name="TextBox 2"/>
          <p:cNvSpPr txBox="1"/>
          <p:nvPr/>
        </p:nvSpPr>
        <p:spPr>
          <a:xfrm>
            <a:off x="971600" y="2299400"/>
            <a:ext cx="2016224" cy="324036"/>
          </a:xfrm>
          <a:prstGeom prst="rect">
            <a:avLst/>
          </a:prstGeom>
        </p:spPr>
        <p:txBody>
          <a:bodyPr vert="horz" wrap="none" lIns="104306" tIns="52153" rIns="104306" bIns="52153" rtlCol="0" anchor="ctr">
            <a:noAutofit/>
          </a:bodyPr>
          <a:lstStyle/>
          <a:p>
            <a:pPr marL="0" marR="0" indent="0" algn="l" defTabSz="1043056" rtl="0" eaLnBrk="1" fontAlgn="auto" latinLnBrk="0" hangingPunct="1">
              <a:lnSpc>
                <a:spcPct val="100000"/>
              </a:lnSpc>
              <a:spcBef>
                <a:spcPct val="0"/>
              </a:spcBef>
              <a:spcAft>
                <a:spcPts val="0"/>
              </a:spcAft>
              <a:buClrTx/>
              <a:buSzTx/>
              <a:buFontTx/>
              <a:buNone/>
              <a:tabLst/>
            </a:pPr>
            <a:r>
              <a:rPr lang="ru-RU" b="1" u="sng" dirty="0">
                <a:solidFill>
                  <a:srgbClr val="0000FF"/>
                </a:solidFill>
              </a:rPr>
              <a:t>Пример:</a:t>
            </a:r>
          </a:p>
        </p:txBody>
      </p:sp>
      <p:sp>
        <p:nvSpPr>
          <p:cNvPr id="6" name="Прямоугольник 5"/>
          <p:cNvSpPr/>
          <p:nvPr/>
        </p:nvSpPr>
        <p:spPr>
          <a:xfrm>
            <a:off x="497606" y="483518"/>
            <a:ext cx="7848872" cy="1708160"/>
          </a:xfrm>
          <a:prstGeom prst="rect">
            <a:avLst/>
          </a:prstGeom>
        </p:spPr>
        <p:txBody>
          <a:bodyPr wrap="square">
            <a:spAutoFit/>
          </a:bodyPr>
          <a:lstStyle/>
          <a:p>
            <a:pPr algn="just"/>
            <a:r>
              <a:rPr lang="ru-RU" sz="1500" dirty="0" smtClean="0"/>
              <a:t>Повышенная </a:t>
            </a:r>
            <a:r>
              <a:rPr lang="ru-RU" sz="1500" dirty="0"/>
              <a:t>ставка применяется в отношении части налоговой базы, рассчитанной как разница между налоговой базой, определенной за отчетный (налоговый) период, и налоговой базой, определенной за отчетный период, предшествующий кварталу, в котором допущено превышение доходов налогоплательщика или средней численности его работников.</a:t>
            </a:r>
          </a:p>
          <a:p>
            <a:pPr algn="just"/>
            <a:r>
              <a:rPr lang="ru-RU" sz="1500" dirty="0"/>
              <a:t>Если превышение допущено налогоплательщиком в 1 квартале календарного года, то повышенная ставка должна применяться в течение года.</a:t>
            </a:r>
          </a:p>
        </p:txBody>
      </p:sp>
    </p:spTree>
    <p:extLst>
      <p:ext uri="{BB962C8B-B14F-4D97-AF65-F5344CB8AC3E}">
        <p14:creationId xmlns:p14="http://schemas.microsoft.com/office/powerpoint/2010/main" val="38777729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70000" lnSpcReduction="2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a:solidFill>
                  <a:schemeClr val="bg1"/>
                </a:solidFill>
                <a:ea typeface="+mj-ea"/>
                <a:cs typeface="+mj-cs"/>
              </a:rPr>
              <a:t> </a:t>
            </a:r>
            <a:r>
              <a:rPr lang="ru-RU" sz="2500" noProof="0" smtClean="0">
                <a:solidFill>
                  <a:schemeClr val="bg1"/>
                </a:solidFill>
                <a:ea typeface="+mj-ea"/>
                <a:cs typeface="+mj-cs"/>
              </a:rPr>
              <a:t>23</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2" name="Прямоугольник 1"/>
          <p:cNvSpPr/>
          <p:nvPr/>
        </p:nvSpPr>
        <p:spPr>
          <a:xfrm>
            <a:off x="1036685" y="411510"/>
            <a:ext cx="7200800" cy="584775"/>
          </a:xfrm>
          <a:prstGeom prst="rect">
            <a:avLst/>
          </a:prstGeom>
        </p:spPr>
        <p:txBody>
          <a:bodyPr wrap="square">
            <a:spAutoFit/>
          </a:bodyPr>
          <a:lstStyle/>
          <a:p>
            <a:pPr algn="ctr"/>
            <a:r>
              <a:rPr lang="ru-RU" b="1" dirty="0">
                <a:solidFill>
                  <a:srgbClr val="0000FF"/>
                </a:solidFill>
                <a:ea typeface="Times New Roman" pitchFamily="18" charset="0"/>
                <a:cs typeface="Times New Roman" pitchFamily="18" charset="0"/>
              </a:rPr>
              <a:t>Новая форма налоговой декларации по налогу, уплачиваемому в связи с применением упрощенной системы налогообложения </a:t>
            </a:r>
          </a:p>
        </p:txBody>
      </p:sp>
      <p:sp>
        <p:nvSpPr>
          <p:cNvPr id="3" name="Прямоугольник 2"/>
          <p:cNvSpPr/>
          <p:nvPr/>
        </p:nvSpPr>
        <p:spPr>
          <a:xfrm>
            <a:off x="395536" y="1131590"/>
            <a:ext cx="7920880" cy="1631216"/>
          </a:xfrm>
          <a:prstGeom prst="rect">
            <a:avLst/>
          </a:prstGeom>
        </p:spPr>
        <p:txBody>
          <a:bodyPr wrap="square">
            <a:spAutoFit/>
          </a:bodyPr>
          <a:lstStyle/>
          <a:p>
            <a:pPr lvl="0" algn="just" defTabSz="914400" eaLnBrk="0" fontAlgn="base" hangingPunct="0">
              <a:spcBef>
                <a:spcPct val="0"/>
              </a:spcBef>
              <a:spcAft>
                <a:spcPct val="0"/>
              </a:spcAft>
            </a:pPr>
            <a:r>
              <a:rPr lang="ru-RU" sz="1500" dirty="0">
                <a:solidFill>
                  <a:srgbClr val="000000"/>
                </a:solidFill>
                <a:ea typeface="Times New Roman" pitchFamily="18" charset="0"/>
                <a:cs typeface="Times New Roman" pitchFamily="18" charset="0"/>
              </a:rPr>
              <a:t>В соответствии с </a:t>
            </a:r>
            <a:r>
              <a:rPr lang="ru-RU" sz="1500" u="sng" dirty="0">
                <a:solidFill>
                  <a:srgbClr val="0000FF"/>
                </a:solidFill>
                <a:ea typeface="Times New Roman" pitchFamily="18" charset="0"/>
                <a:cs typeface="Times New Roman" pitchFamily="18" charset="0"/>
                <a:hlinkClick r:id="rId3"/>
              </a:rPr>
              <a:t>приказом ФНС от </a:t>
            </a:r>
            <a:r>
              <a:rPr lang="ru-RU" sz="1500" u="sng" dirty="0" smtClean="0">
                <a:solidFill>
                  <a:srgbClr val="0000FF"/>
                </a:solidFill>
                <a:ea typeface="Times New Roman" pitchFamily="18" charset="0"/>
                <a:cs typeface="Times New Roman" pitchFamily="18" charset="0"/>
                <a:hlinkClick r:id="rId3"/>
              </a:rPr>
              <a:t>25 декабря 2020 </a:t>
            </a:r>
            <a:r>
              <a:rPr lang="ru-RU" sz="1500" u="sng" dirty="0">
                <a:solidFill>
                  <a:srgbClr val="0000FF"/>
                </a:solidFill>
                <a:ea typeface="Times New Roman" pitchFamily="18" charset="0"/>
                <a:cs typeface="Times New Roman" pitchFamily="18" charset="0"/>
                <a:hlinkClick r:id="rId3"/>
              </a:rPr>
              <a:t>года № </a:t>
            </a:r>
            <a:r>
              <a:rPr lang="ru-RU" sz="1500" u="sng" dirty="0" smtClean="0">
                <a:solidFill>
                  <a:srgbClr val="0000FF"/>
                </a:solidFill>
                <a:ea typeface="Times New Roman" pitchFamily="18" charset="0"/>
                <a:cs typeface="Times New Roman" pitchFamily="18" charset="0"/>
                <a:hlinkClick r:id="rId3"/>
              </a:rPr>
              <a:t>ЕД-7-3/</a:t>
            </a:r>
            <a:r>
              <a:rPr lang="ru-RU" sz="1500" u="sng" dirty="0" smtClean="0">
                <a:solidFill>
                  <a:srgbClr val="0000FF"/>
                </a:solidFill>
                <a:ea typeface="Times New Roman" pitchFamily="18" charset="0"/>
                <a:cs typeface="Times New Roman" pitchFamily="18" charset="0"/>
              </a:rPr>
              <a:t>958</a:t>
            </a:r>
            <a:r>
              <a:rPr lang="en-US" sz="1500" u="sng" dirty="0" smtClean="0">
                <a:solidFill>
                  <a:srgbClr val="0000FF"/>
                </a:solidFill>
                <a:ea typeface="Times New Roman" pitchFamily="18" charset="0"/>
                <a:cs typeface="Times New Roman" pitchFamily="18" charset="0"/>
              </a:rPr>
              <a:t>@</a:t>
            </a:r>
            <a:r>
              <a:rPr lang="ru-RU" sz="1500" dirty="0" smtClean="0">
                <a:solidFill>
                  <a:srgbClr val="000000"/>
                </a:solidFill>
                <a:ea typeface="Times New Roman" pitchFamily="18" charset="0"/>
                <a:cs typeface="Times New Roman" pitchFamily="18" charset="0"/>
              </a:rPr>
              <a:t> </a:t>
            </a:r>
            <a:r>
              <a:rPr lang="ru-RU" sz="1500" dirty="0"/>
              <a:t>утверждена новая форма налоговой декларации по налогу, уплачиваемому в связи с применением УСН, в которой учтено введение прогрессивной ставки налогообложения</a:t>
            </a:r>
            <a:r>
              <a:rPr lang="ru-RU" sz="1500" dirty="0" smtClean="0">
                <a:solidFill>
                  <a:srgbClr val="000000"/>
                </a:solidFill>
                <a:ea typeface="Times New Roman" pitchFamily="18" charset="0"/>
                <a:cs typeface="Times New Roman" pitchFamily="18" charset="0"/>
              </a:rPr>
              <a:t>.</a:t>
            </a:r>
            <a:endParaRPr lang="ru-RU" sz="1500" dirty="0">
              <a:cs typeface="Arial" pitchFamily="34" charset="0"/>
            </a:endParaRPr>
          </a:p>
          <a:p>
            <a:pPr lvl="0" algn="just" defTabSz="914400" eaLnBrk="0" fontAlgn="base" hangingPunct="0">
              <a:spcBef>
                <a:spcPct val="0"/>
              </a:spcBef>
              <a:spcAft>
                <a:spcPct val="0"/>
              </a:spcAft>
            </a:pPr>
            <a:endParaRPr lang="ru-RU" sz="1000" dirty="0">
              <a:solidFill>
                <a:srgbClr val="000000"/>
              </a:solidFill>
              <a:ea typeface="Times New Roman" pitchFamily="18" charset="0"/>
              <a:cs typeface="Times New Roman" pitchFamily="18" charset="0"/>
            </a:endParaRPr>
          </a:p>
          <a:p>
            <a:pPr algn="just"/>
            <a:r>
              <a:rPr lang="ru-RU" sz="1500" dirty="0" smtClean="0"/>
              <a:t>Новая форма применяется</a:t>
            </a:r>
            <a:r>
              <a:rPr lang="ru-RU" sz="1500" dirty="0"/>
              <a:t>, начиная с представления налоговой декларации по налогу, уплачиваемому в связи с применением упрощенной системы налогообложения, за налоговый период 2021 года.</a:t>
            </a:r>
          </a:p>
        </p:txBody>
      </p:sp>
      <p:pic>
        <p:nvPicPr>
          <p:cNvPr id="8" name="Рисунок 7"/>
          <p:cNvPicPr/>
          <p:nvPr/>
        </p:nvPicPr>
        <p:blipFill rotWithShape="1">
          <a:blip r:embed="rId4"/>
          <a:srcRect l="18334" t="14873" r="19503" b="45070"/>
          <a:stretch/>
        </p:blipFill>
        <p:spPr bwMode="auto">
          <a:xfrm>
            <a:off x="323528" y="2952392"/>
            <a:ext cx="3816424" cy="1707589"/>
          </a:xfrm>
          <a:prstGeom prst="rect">
            <a:avLst/>
          </a:prstGeom>
          <a:ln>
            <a:noFill/>
          </a:ln>
          <a:extLst>
            <a:ext uri="{53640926-AAD7-44D8-BBD7-CCE9431645EC}">
              <a14:shadowObscured xmlns:a14="http://schemas.microsoft.com/office/drawing/2010/main"/>
            </a:ext>
          </a:extLst>
        </p:spPr>
      </p:pic>
      <p:pic>
        <p:nvPicPr>
          <p:cNvPr id="9" name="Рисунок 8"/>
          <p:cNvPicPr/>
          <p:nvPr/>
        </p:nvPicPr>
        <p:blipFill rotWithShape="1">
          <a:blip r:embed="rId5"/>
          <a:srcRect l="18445" t="13821" r="19665" b="44579"/>
          <a:stretch/>
        </p:blipFill>
        <p:spPr bwMode="auto">
          <a:xfrm>
            <a:off x="4427984" y="2952392"/>
            <a:ext cx="3914410" cy="170758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875606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755576" y="915566"/>
            <a:ext cx="7632700" cy="3206749"/>
          </a:xfrm>
        </p:spPr>
        <p:txBody>
          <a:bodyPr/>
          <a:lstStyle/>
          <a:p>
            <a:pPr lvl="3"/>
            <a:endParaRPr lang="ru-RU" altLang="ru-RU" sz="4800" b="1" dirty="0">
              <a:solidFill>
                <a:schemeClr val="tx2"/>
              </a:solidFill>
              <a:effectLst>
                <a:outerShdw blurRad="38100" dist="38100" dir="2700000" algn="tl">
                  <a:srgbClr val="C0C0C0"/>
                </a:outerShdw>
              </a:effectLst>
              <a:latin typeface="Calibri" pitchFamily="34" charset="0"/>
            </a:endParaRPr>
          </a:p>
          <a:p>
            <a:pPr lvl="3"/>
            <a:endParaRPr lang="ru-RU" altLang="ru-RU" sz="4800" b="1" dirty="0">
              <a:solidFill>
                <a:schemeClr val="tx2"/>
              </a:solidFill>
              <a:effectLst>
                <a:outerShdw blurRad="38100" dist="38100" dir="2700000" algn="tl">
                  <a:srgbClr val="C0C0C0"/>
                </a:outerShdw>
              </a:effectLst>
              <a:latin typeface="Calibri" pitchFamily="34" charset="0"/>
            </a:endParaRPr>
          </a:p>
          <a:p>
            <a:pPr lvl="3"/>
            <a:endParaRPr lang="ru-RU" altLang="ru-RU" sz="4800" b="1" dirty="0">
              <a:solidFill>
                <a:schemeClr val="tx2"/>
              </a:solidFill>
              <a:effectLst>
                <a:outerShdw blurRad="38100" dist="38100" dir="2700000" algn="tl">
                  <a:srgbClr val="C0C0C0"/>
                </a:outerShdw>
              </a:effectLst>
              <a:latin typeface="Calibri" pitchFamily="34" charset="0"/>
            </a:endParaRPr>
          </a:p>
          <a:p>
            <a:pPr lvl="3"/>
            <a:endParaRPr lang="ru-RU" altLang="ru-RU" sz="4800" b="1" dirty="0">
              <a:solidFill>
                <a:schemeClr val="tx2"/>
              </a:solidFill>
              <a:effectLst>
                <a:outerShdw blurRad="38100" dist="38100" dir="2700000" algn="tl">
                  <a:srgbClr val="C0C0C0"/>
                </a:outerShdw>
              </a:effectLst>
              <a:latin typeface="Calibri" pitchFamily="34" charset="0"/>
            </a:endParaRPr>
          </a:p>
          <a:p>
            <a:pPr lvl="3"/>
            <a:endParaRPr lang="ru-RU" altLang="ru-RU" sz="4800" b="1" dirty="0">
              <a:solidFill>
                <a:schemeClr val="tx2"/>
              </a:solidFill>
              <a:effectLst>
                <a:outerShdw blurRad="38100" dist="38100" dir="2700000" algn="tl">
                  <a:srgbClr val="C0C0C0"/>
                </a:outerShdw>
              </a:effectLst>
              <a:latin typeface="Calibri" pitchFamily="34" charset="0"/>
            </a:endParaRPr>
          </a:p>
          <a:p>
            <a:pPr lvl="3"/>
            <a:r>
              <a:rPr lang="ru-RU" altLang="ru-RU" sz="4800" b="1" dirty="0">
                <a:solidFill>
                  <a:schemeClr val="tx2"/>
                </a:solidFill>
                <a:effectLst>
                  <a:outerShdw blurRad="38100" dist="38100" dir="2700000" algn="tl">
                    <a:srgbClr val="C0C0C0"/>
                  </a:outerShdw>
                </a:effectLst>
                <a:latin typeface="Calibri" pitchFamily="34" charset="0"/>
              </a:rPr>
              <a:t>Благодарю за внимание</a:t>
            </a:r>
            <a:r>
              <a:rPr lang="en-US" altLang="ru-RU" sz="4800" b="1" dirty="0">
                <a:solidFill>
                  <a:schemeClr val="tx2"/>
                </a:solidFill>
                <a:effectLst>
                  <a:outerShdw blurRad="38100" dist="38100" dir="2700000" algn="tl">
                    <a:srgbClr val="C0C0C0"/>
                  </a:outerShdw>
                </a:effectLst>
                <a:latin typeface="Calibri" pitchFamily="34" charset="0"/>
              </a:rPr>
              <a:t>!</a:t>
            </a:r>
            <a:endParaRPr lang="ru-RU" altLang="ru-RU" sz="4800" b="1" dirty="0">
              <a:solidFill>
                <a:schemeClr val="tx2"/>
              </a:solidFill>
              <a:effectLst>
                <a:outerShdw blurRad="38100" dist="38100" dir="2700000" algn="tl">
                  <a:srgbClr val="C0C0C0"/>
                </a:outerShdw>
              </a:effectLst>
              <a:latin typeface="Calibri" pitchFamily="34" charset="0"/>
            </a:endParaRPr>
          </a:p>
          <a:p>
            <a:pPr lvl="3"/>
            <a:endParaRPr lang="ru-RU" sz="4800" dirty="0"/>
          </a:p>
        </p:txBody>
      </p:sp>
    </p:spTree>
    <p:extLst>
      <p:ext uri="{BB962C8B-B14F-4D97-AF65-F5344CB8AC3E}">
        <p14:creationId xmlns:p14="http://schemas.microsoft.com/office/powerpoint/2010/main" val="2731280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92500" lnSpcReduction="1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dirty="0">
                <a:solidFill>
                  <a:schemeClr val="bg1"/>
                </a:solidFill>
                <a:ea typeface="+mj-ea"/>
                <a:cs typeface="+mj-cs"/>
              </a:rPr>
              <a:t>3</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7" name="Заголовок 6"/>
          <p:cNvSpPr>
            <a:spLocks noGrp="1"/>
          </p:cNvSpPr>
          <p:nvPr>
            <p:ph type="title"/>
          </p:nvPr>
        </p:nvSpPr>
        <p:spPr>
          <a:xfrm>
            <a:off x="611560" y="339502"/>
            <a:ext cx="7548638" cy="284758"/>
          </a:xfrm>
        </p:spPr>
        <p:txBody>
          <a:bodyPr/>
          <a:lstStyle/>
          <a:p>
            <a:pPr algn="ctr"/>
            <a:r>
              <a:rPr lang="ru-RU" sz="1800" dirty="0">
                <a:hlinkClick r:id="rId3"/>
              </a:rPr>
              <a:t>Федеральный закон от 31 июля 2020 года № 265-ФЗ</a:t>
            </a:r>
            <a:endParaRPr lang="ru-RU" sz="1800" dirty="0"/>
          </a:p>
        </p:txBody>
      </p:sp>
      <p:sp>
        <p:nvSpPr>
          <p:cNvPr id="70657" name="Rectangle 1"/>
          <p:cNvSpPr>
            <a:spLocks noChangeArrowheads="1"/>
          </p:cNvSpPr>
          <p:nvPr/>
        </p:nvSpPr>
        <p:spPr bwMode="auto">
          <a:xfrm>
            <a:off x="395536" y="714930"/>
            <a:ext cx="8496944" cy="5539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1" i="0" u="none" strike="noStrike" cap="none" normalizeH="0" baseline="0" dirty="0">
                <a:ln>
                  <a:noFill/>
                </a:ln>
                <a:solidFill>
                  <a:srgbClr val="000000"/>
                </a:solidFill>
                <a:effectLst/>
                <a:ea typeface="Times New Roman" pitchFamily="18" charset="0"/>
                <a:cs typeface="Times New Roman" pitchFamily="18" charset="0"/>
              </a:rPr>
              <a:t>Внесены  изменения в порядок налогообложения по налогу на прибыль для IT-компаний,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1" i="0" u="none" strike="noStrike" cap="none" normalizeH="0" baseline="0" dirty="0">
                <a:ln>
                  <a:noFill/>
                </a:ln>
                <a:solidFill>
                  <a:srgbClr val="000000"/>
                </a:solidFill>
                <a:effectLst/>
                <a:ea typeface="Times New Roman" pitchFamily="18" charset="0"/>
                <a:cs typeface="Times New Roman" pitchFamily="18" charset="0"/>
              </a:rPr>
              <a:t>а также производителей электронной (радиоэлектронной) продукции</a:t>
            </a:r>
            <a:endParaRPr kumimoji="0" lang="ru-RU" sz="1500" b="1" i="0" u="none" strike="noStrike" cap="none" normalizeH="0" baseline="0" dirty="0">
              <a:ln>
                <a:noFill/>
              </a:ln>
              <a:solidFill>
                <a:schemeClr val="tx1"/>
              </a:solidFill>
              <a:effectLst/>
              <a:cs typeface="Arial" pitchFamily="34" charset="0"/>
            </a:endParaRPr>
          </a:p>
        </p:txBody>
      </p:sp>
      <p:sp>
        <p:nvSpPr>
          <p:cNvPr id="70658" name="Rectangle 2"/>
          <p:cNvSpPr>
            <a:spLocks noChangeArrowheads="1"/>
          </p:cNvSpPr>
          <p:nvPr/>
        </p:nvSpPr>
        <p:spPr bwMode="auto">
          <a:xfrm>
            <a:off x="395536" y="1184436"/>
            <a:ext cx="7776864" cy="39087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defTabSz="914400" fontAlgn="base">
              <a:spcBef>
                <a:spcPct val="0"/>
              </a:spcBef>
              <a:spcAft>
                <a:spcPct val="0"/>
              </a:spcAft>
            </a:pP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Начиная </a:t>
            </a:r>
            <a:r>
              <a:rPr kumimoji="0" lang="ru-RU" sz="1300" b="0" i="0" u="none" strike="noStrike" cap="none" normalizeH="0" baseline="0" dirty="0">
                <a:ln>
                  <a:noFill/>
                </a:ln>
                <a:solidFill>
                  <a:srgbClr val="000000"/>
                </a:solidFill>
                <a:effectLst/>
                <a:ea typeface="Times New Roman" pitchFamily="18" charset="0"/>
                <a:cs typeface="Times New Roman" pitchFamily="18" charset="0"/>
              </a:rPr>
              <a:t>с 1 января 2021 года </a:t>
            </a: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для </a:t>
            </a:r>
            <a:r>
              <a:rPr lang="en-US" sz="1300" dirty="0">
                <a:solidFill>
                  <a:srgbClr val="000000"/>
                </a:solidFill>
                <a:ea typeface="Times New Roman" pitchFamily="18" charset="0"/>
                <a:cs typeface="Times New Roman" pitchFamily="18" charset="0"/>
              </a:rPr>
              <a:t>IT </a:t>
            </a:r>
            <a:r>
              <a:rPr lang="ru-RU" sz="1300" dirty="0" smtClean="0">
                <a:solidFill>
                  <a:srgbClr val="000000"/>
                </a:solidFill>
                <a:ea typeface="Times New Roman" pitchFamily="18" charset="0"/>
                <a:cs typeface="Times New Roman" pitchFamily="18" charset="0"/>
              </a:rPr>
              <a:t>компаний</a:t>
            </a:r>
            <a:r>
              <a:rPr lang="en-US" sz="1300" dirty="0" smtClean="0">
                <a:solidFill>
                  <a:srgbClr val="000000"/>
                </a:solidFill>
                <a:ea typeface="Times New Roman" pitchFamily="18" charset="0"/>
                <a:cs typeface="Times New Roman" pitchFamily="18" charset="0"/>
              </a:rPr>
              <a:t> </a:t>
            </a: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изменяется </a:t>
            </a:r>
            <a:r>
              <a:rPr kumimoji="0" lang="ru-RU" sz="1300" b="0" i="0" u="none" strike="noStrike" cap="none" normalizeH="0" baseline="0" dirty="0">
                <a:ln>
                  <a:noFill/>
                </a:ln>
                <a:solidFill>
                  <a:srgbClr val="000000"/>
                </a:solidFill>
                <a:effectLst/>
                <a:ea typeface="Times New Roman" pitchFamily="18" charset="0"/>
                <a:cs typeface="Times New Roman" pitchFamily="18" charset="0"/>
              </a:rPr>
              <a:t>размер процентной ставки. Компании по-прежнему будут уплачивать </a:t>
            </a:r>
            <a:r>
              <a:rPr kumimoji="0" lang="ru-RU" sz="1300" b="1" i="0" u="none" strike="noStrike" cap="none" normalizeH="0" baseline="0" dirty="0">
                <a:ln>
                  <a:noFill/>
                </a:ln>
                <a:solidFill>
                  <a:srgbClr val="000000"/>
                </a:solidFill>
                <a:effectLst/>
                <a:ea typeface="Times New Roman" pitchFamily="18" charset="0"/>
                <a:cs typeface="Times New Roman" pitchFamily="18" charset="0"/>
              </a:rPr>
              <a:t>3% в федеральный бюджет</a:t>
            </a:r>
            <a:r>
              <a:rPr kumimoji="0" lang="ru-RU" sz="1300" b="0" i="0" u="none" strike="noStrike" cap="none" normalizeH="0" baseline="0" dirty="0">
                <a:ln>
                  <a:noFill/>
                </a:ln>
                <a:solidFill>
                  <a:srgbClr val="000000"/>
                </a:solidFill>
                <a:effectLst/>
                <a:ea typeface="Times New Roman" pitchFamily="18" charset="0"/>
                <a:cs typeface="Times New Roman" pitchFamily="18" charset="0"/>
              </a:rPr>
              <a:t>, </a:t>
            </a:r>
            <a:r>
              <a:rPr kumimoji="0" lang="ru-RU" sz="1300" b="0" i="0" u="none" strike="noStrike" cap="none" normalizeH="0" baseline="0" dirty="0" smtClean="0">
                <a:ln>
                  <a:noFill/>
                </a:ln>
                <a:solidFill>
                  <a:srgbClr val="000000"/>
                </a:solidFill>
                <a:effectLst/>
                <a:ea typeface="Times New Roman" pitchFamily="18" charset="0"/>
                <a:cs typeface="Times New Roman" pitchFamily="18" charset="0"/>
              </a:rPr>
              <a:t> </a:t>
            </a:r>
            <a:r>
              <a:rPr kumimoji="0" lang="ru-RU" sz="1300" b="1" i="0" u="none" strike="noStrike" cap="none" normalizeH="0" baseline="0" dirty="0" smtClean="0">
                <a:ln>
                  <a:noFill/>
                </a:ln>
                <a:solidFill>
                  <a:srgbClr val="000000"/>
                </a:solidFill>
                <a:effectLst/>
                <a:ea typeface="Times New Roman" pitchFamily="18" charset="0"/>
                <a:cs typeface="Times New Roman" pitchFamily="18" charset="0"/>
              </a:rPr>
              <a:t>а для регионального </a:t>
            </a:r>
            <a:r>
              <a:rPr kumimoji="0" lang="ru-RU" sz="1300" b="1" i="0" u="none" strike="noStrike" cap="none" normalizeH="0" baseline="0" dirty="0">
                <a:ln>
                  <a:noFill/>
                </a:ln>
                <a:solidFill>
                  <a:srgbClr val="000000"/>
                </a:solidFill>
                <a:effectLst/>
                <a:ea typeface="Times New Roman" pitchFamily="18" charset="0"/>
                <a:cs typeface="Times New Roman" pitchFamily="18" charset="0"/>
              </a:rPr>
              <a:t>бюджета </a:t>
            </a:r>
            <a:r>
              <a:rPr kumimoji="0" lang="ru-RU" sz="1300" b="1" i="0" u="none" strike="noStrike" cap="none" normalizeH="0" baseline="0" dirty="0" smtClean="0">
                <a:ln>
                  <a:noFill/>
                </a:ln>
                <a:solidFill>
                  <a:srgbClr val="000000"/>
                </a:solidFill>
                <a:effectLst/>
                <a:ea typeface="Times New Roman" pitchFamily="18" charset="0"/>
                <a:cs typeface="Times New Roman" pitchFamily="18" charset="0"/>
              </a:rPr>
              <a:t>ставка составит </a:t>
            </a:r>
            <a:r>
              <a:rPr kumimoji="0" lang="ru-RU" sz="1300" b="1" i="0" u="none" strike="noStrike" cap="none" normalizeH="0" baseline="0" dirty="0">
                <a:ln>
                  <a:noFill/>
                </a:ln>
                <a:solidFill>
                  <a:srgbClr val="000000"/>
                </a:solidFill>
                <a:effectLst/>
                <a:ea typeface="Times New Roman" pitchFamily="18" charset="0"/>
                <a:cs typeface="Times New Roman" pitchFamily="18" charset="0"/>
              </a:rPr>
              <a:t>0%.</a:t>
            </a:r>
            <a:endParaRPr kumimoji="0" lang="ru-RU" sz="1300" b="0" i="0" u="none" strike="noStrike" cap="none" normalizeH="0" baseline="0" dirty="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a:ln>
                  <a:noFill/>
                </a:ln>
                <a:solidFill>
                  <a:srgbClr val="000000"/>
                </a:solidFill>
                <a:effectLst/>
                <a:ea typeface="Times New Roman" pitchFamily="18" charset="0"/>
                <a:cs typeface="Times New Roman" pitchFamily="18" charset="0"/>
              </a:rPr>
              <a:t>Чтобы воспользоваться правом принять такие ставки, необходимо чтобы </a:t>
            </a:r>
            <a:r>
              <a:rPr kumimoji="0" lang="ru-RU" sz="1300" b="1" i="0" u="none" strike="noStrike" cap="none" normalizeH="0" baseline="0" dirty="0">
                <a:ln>
                  <a:noFill/>
                </a:ln>
                <a:solidFill>
                  <a:srgbClr val="000000"/>
                </a:solidFill>
                <a:effectLst/>
                <a:ea typeface="Times New Roman" pitchFamily="18" charset="0"/>
                <a:cs typeface="Times New Roman" pitchFamily="18" charset="0"/>
              </a:rPr>
              <a:t>одновременно выполнялись следующие три условия</a:t>
            </a:r>
            <a:r>
              <a:rPr kumimoji="0" lang="ru-RU" sz="1300" b="0" i="0" u="none" strike="noStrike" cap="none" normalizeH="0" baseline="0" dirty="0">
                <a:ln>
                  <a:noFill/>
                </a:ln>
                <a:solidFill>
                  <a:srgbClr val="000000"/>
                </a:solidFill>
                <a:effectLst/>
                <a:ea typeface="Times New Roman" pitchFamily="18" charset="0"/>
                <a:cs typeface="Times New Roman" pitchFamily="18" charset="0"/>
              </a:rPr>
              <a:t>.</a:t>
            </a:r>
            <a:endParaRPr kumimoji="0" lang="ru-RU" sz="1300" b="0" i="0" u="none" strike="noStrike" cap="none" normalizeH="0" baseline="0" dirty="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1" i="0" u="sng" strike="noStrike" cap="none" normalizeH="0" baseline="0" dirty="0">
                <a:ln>
                  <a:noFill/>
                </a:ln>
                <a:solidFill>
                  <a:srgbClr val="000000"/>
                </a:solidFill>
                <a:effectLst/>
                <a:ea typeface="Times New Roman" pitchFamily="18" charset="0"/>
                <a:cs typeface="Times New Roman" pitchFamily="18" charset="0"/>
              </a:rPr>
              <a:t>Для IT- компаний:</a:t>
            </a:r>
            <a:endParaRPr kumimoji="0" lang="ru-RU" sz="1300" b="1" i="0" u="none" strike="noStrike" cap="none" normalizeH="0" baseline="0" dirty="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0" i="0" u="none" strike="noStrike" cap="none" normalizeH="0" baseline="0" dirty="0">
                <a:ln>
                  <a:noFill/>
                </a:ln>
                <a:solidFill>
                  <a:srgbClr val="000000"/>
                </a:solidFill>
                <a:effectLst/>
                <a:ea typeface="Times New Roman" pitchFamily="18" charset="0"/>
                <a:cs typeface="Times New Roman" pitchFamily="18" charset="0"/>
              </a:rPr>
              <a:t>наличие государственной аккредитации в области IT-технология</a:t>
            </a:r>
            <a:endParaRPr kumimoji="0" lang="ru-RU" sz="1300" b="0" i="0" u="none" strike="noStrike" cap="none" normalizeH="0" baseline="0" dirty="0">
              <a:ln>
                <a:noFill/>
              </a:ln>
              <a:solidFill>
                <a:srgbClr val="000000"/>
              </a:solidFill>
              <a:effectLst/>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0" i="0" u="none" strike="noStrike" cap="none" normalizeH="0" baseline="0" dirty="0">
                <a:ln>
                  <a:noFill/>
                </a:ln>
                <a:solidFill>
                  <a:srgbClr val="000000"/>
                </a:solidFill>
                <a:effectLst/>
                <a:ea typeface="Times New Roman" pitchFamily="18" charset="0"/>
                <a:cs typeface="Times New Roman" pitchFamily="18" charset="0"/>
              </a:rPr>
              <a:t>не менее 90% от общей суммы доходов приходится на реализацию разработанных программ и баз данных</a:t>
            </a:r>
            <a:endParaRPr kumimoji="0" lang="ru-RU" sz="1300" b="0" i="0" u="none" strike="noStrike" cap="none" normalizeH="0" baseline="0" dirty="0">
              <a:ln>
                <a:noFill/>
              </a:ln>
              <a:solidFill>
                <a:srgbClr val="000000"/>
              </a:solidFill>
              <a:effectLst/>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0" i="0" u="none" strike="noStrike" cap="none" normalizeH="0" baseline="0" dirty="0">
                <a:ln>
                  <a:noFill/>
                </a:ln>
                <a:solidFill>
                  <a:srgbClr val="000000"/>
                </a:solidFill>
                <a:effectLst/>
                <a:ea typeface="Times New Roman" pitchFamily="18" charset="0"/>
                <a:cs typeface="Times New Roman" pitchFamily="18" charset="0"/>
              </a:rPr>
              <a:t>среднесписочная численность персонала не менее 7 человек</a:t>
            </a:r>
            <a:endParaRPr kumimoji="0" lang="ru-RU" sz="1300" b="0" i="0" u="none" strike="noStrike" cap="none" normalizeH="0" baseline="0" dirty="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300" b="0" i="0" u="sng" strike="noStrike" cap="none" normalizeH="0" baseline="0" dirty="0">
              <a:ln>
                <a:noFill/>
              </a:ln>
              <a:solidFill>
                <a:srgbClr val="000000"/>
              </a:solidFill>
              <a:effectLst/>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1" i="0" u="sng" strike="noStrike" cap="none" normalizeH="0" baseline="0" dirty="0">
                <a:ln>
                  <a:noFill/>
                </a:ln>
                <a:solidFill>
                  <a:srgbClr val="000000"/>
                </a:solidFill>
                <a:effectLst/>
                <a:ea typeface="Times New Roman" pitchFamily="18" charset="0"/>
                <a:cs typeface="Times New Roman" pitchFamily="18" charset="0"/>
              </a:rPr>
              <a:t>Для компаний по производству электроники:</a:t>
            </a:r>
            <a:endParaRPr kumimoji="0" lang="ru-RU" sz="1300" b="1" i="0" u="none" strike="noStrike" cap="none" normalizeH="0" baseline="0" dirty="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0" i="0" u="none" strike="noStrike" cap="none" normalizeH="0" baseline="0" dirty="0">
                <a:ln>
                  <a:noFill/>
                </a:ln>
                <a:solidFill>
                  <a:srgbClr val="000000"/>
                </a:solidFill>
                <a:effectLst/>
                <a:ea typeface="Times New Roman" pitchFamily="18" charset="0"/>
                <a:cs typeface="Times New Roman" pitchFamily="18" charset="0"/>
              </a:rPr>
              <a:t>организация включена в специальный реестр в порядке, утверждённом Правительством РФ</a:t>
            </a:r>
            <a:endParaRPr kumimoji="0" lang="ru-RU" sz="1300" b="0" i="0" u="none" strike="noStrike" cap="none" normalizeH="0" baseline="0" dirty="0">
              <a:ln>
                <a:noFill/>
              </a:ln>
              <a:solidFill>
                <a:srgbClr val="000000"/>
              </a:solidFill>
              <a:effectLst/>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0" i="0" u="none" strike="noStrike" cap="none" normalizeH="0" baseline="0" dirty="0">
                <a:ln>
                  <a:noFill/>
                </a:ln>
                <a:solidFill>
                  <a:srgbClr val="000000"/>
                </a:solidFill>
                <a:effectLst/>
                <a:ea typeface="Times New Roman" pitchFamily="18" charset="0"/>
                <a:cs typeface="Times New Roman" pitchFamily="18" charset="0"/>
              </a:rPr>
              <a:t>не менее 90% от общей суммы доходов должна составлять выручка от реализации услуг по проектированию и разработке</a:t>
            </a:r>
            <a:endParaRPr kumimoji="0" lang="ru-RU" sz="1300" b="0" i="0" u="none" strike="noStrike" cap="none" normalizeH="0" baseline="0" dirty="0">
              <a:ln>
                <a:noFill/>
              </a:ln>
              <a:solidFill>
                <a:srgbClr val="000000"/>
              </a:solidFill>
              <a:effectLst/>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300" b="0" i="0" u="none" strike="noStrike" cap="none" normalizeH="0" baseline="0" dirty="0">
                <a:ln>
                  <a:noFill/>
                </a:ln>
                <a:solidFill>
                  <a:srgbClr val="000000"/>
                </a:solidFill>
                <a:effectLst/>
                <a:ea typeface="Times New Roman" pitchFamily="18" charset="0"/>
                <a:cs typeface="Times New Roman" pitchFamily="18" charset="0"/>
              </a:rPr>
              <a:t>среднесписочная численность работников не менее 7 человек</a:t>
            </a:r>
            <a:endParaRPr kumimoji="0" lang="ru-RU" sz="1300" b="0" i="0" u="none" strike="noStrike" cap="none" normalizeH="0" baseline="0" dirty="0">
              <a:ln>
                <a:noFill/>
              </a:ln>
              <a:solidFill>
                <a:schemeClr val="tx1"/>
              </a:solidFill>
              <a:effectLst/>
              <a:cs typeface="Arial" pitchFamily="34" charset="0"/>
            </a:endParaRPr>
          </a:p>
          <a:p>
            <a:pPr algn="just" defTabSz="914400" eaLnBrk="0" fontAlgn="base" hangingPunct="0">
              <a:spcBef>
                <a:spcPct val="0"/>
              </a:spcBef>
              <a:spcAft>
                <a:spcPct val="0"/>
              </a:spcAft>
            </a:pPr>
            <a:r>
              <a:rPr kumimoji="0" lang="ru-RU" sz="1300" b="0" i="0" u="none" strike="noStrike" cap="none" normalizeH="0" baseline="0" dirty="0">
                <a:ln>
                  <a:noFill/>
                </a:ln>
                <a:solidFill>
                  <a:srgbClr val="000000"/>
                </a:solidFill>
                <a:effectLst/>
                <a:ea typeface="Times New Roman" pitchFamily="18" charset="0"/>
                <a:cs typeface="Times New Roman" pitchFamily="18" charset="0"/>
              </a:rPr>
              <a:t>Невыполнение хотя бы одного из условий в течение налогового периода лишает компанию права применять нулевую ставку (подпункты 1.15 и  1.16 статьи 284 НК РФ).</a:t>
            </a:r>
            <a:r>
              <a:rPr lang="ru-RU" sz="1400" dirty="0"/>
              <a:t>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a:ln>
                  <a:noFill/>
                </a:ln>
                <a:solidFill>
                  <a:srgbClr val="000000"/>
                </a:solidFill>
                <a:effectLst/>
                <a:ea typeface="Times New Roman" pitchFamily="18" charset="0"/>
                <a:cs typeface="Times New Roman" pitchFamily="18" charset="0"/>
              </a:rPr>
              <a:t>.</a:t>
            </a:r>
            <a:endParaRPr kumimoji="0" lang="ru-RU" sz="1300" b="0" i="0" u="none" strike="noStrike" cap="none" normalizeH="0" baseline="0" dirty="0">
              <a:ln>
                <a:noFill/>
              </a:ln>
              <a:solidFill>
                <a:schemeClr val="tx1"/>
              </a:solidFill>
              <a:effectLst/>
              <a:cs typeface="Arial" pitchFamily="34" charset="0"/>
            </a:endParaRPr>
          </a:p>
        </p:txBody>
      </p:sp>
    </p:spTree>
    <p:extLst>
      <p:ext uri="{BB962C8B-B14F-4D97-AF65-F5344CB8AC3E}">
        <p14:creationId xmlns:p14="http://schemas.microsoft.com/office/powerpoint/2010/main" val="2298867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92500" lnSpcReduction="1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dirty="0">
                <a:solidFill>
                  <a:schemeClr val="bg1"/>
                </a:solidFill>
                <a:ea typeface="+mj-ea"/>
                <a:cs typeface="+mj-cs"/>
              </a:rPr>
              <a:t>4</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2049" name="Rectangle 1"/>
          <p:cNvSpPr>
            <a:spLocks noChangeArrowheads="1"/>
          </p:cNvSpPr>
          <p:nvPr/>
        </p:nvSpPr>
        <p:spPr bwMode="auto">
          <a:xfrm>
            <a:off x="323528" y="1136090"/>
            <a:ext cx="7992888" cy="25237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sz="1400" b="1" u="sng" dirty="0" smtClean="0"/>
              <a:t>IT-компании </a:t>
            </a:r>
            <a:r>
              <a:rPr lang="ru-RU" sz="1400" b="1" u="sng" dirty="0"/>
              <a:t>лишены права </a:t>
            </a:r>
            <a:r>
              <a:rPr lang="ru-RU" sz="1400" b="1" u="sng" dirty="0" smtClean="0"/>
              <a:t>не применять </a:t>
            </a:r>
            <a:r>
              <a:rPr lang="ru-RU" sz="1400" b="1" u="sng" dirty="0" smtClean="0"/>
              <a:t>установленный порядок начисления </a:t>
            </a:r>
            <a:r>
              <a:rPr lang="ru-RU" sz="1400" b="1" u="sng" dirty="0" smtClean="0"/>
              <a:t>амортизации в отношении расходов на приобретение ЭВТ </a:t>
            </a:r>
            <a:r>
              <a:rPr lang="ru-RU" sz="1400" b="1" u="sng" dirty="0"/>
              <a:t>(с 1 января 2021 года)</a:t>
            </a:r>
            <a:endParaRPr lang="ru-RU" sz="1400" dirty="0"/>
          </a:p>
          <a:p>
            <a:pPr algn="just"/>
            <a:r>
              <a:rPr lang="ru-RU" sz="1400" dirty="0"/>
              <a:t>(</a:t>
            </a:r>
            <a:r>
              <a:rPr lang="ru-RU" sz="1400" b="1" dirty="0">
                <a:hlinkClick r:id="rId3"/>
              </a:rPr>
              <a:t>п. 3 ст. 1</a:t>
            </a:r>
            <a:r>
              <a:rPr lang="ru-RU" sz="1400" dirty="0"/>
              <a:t>, </a:t>
            </a:r>
            <a:r>
              <a:rPr lang="ru-RU" sz="1400" b="1" dirty="0">
                <a:hlinkClick r:id="rId4"/>
              </a:rPr>
              <a:t>ч. 2 ст. 2</a:t>
            </a:r>
            <a:r>
              <a:rPr lang="ru-RU" sz="1400" dirty="0"/>
              <a:t> Федерального закона от 31.07.2020 N 265-ФЗ)</a:t>
            </a:r>
          </a:p>
          <a:p>
            <a:pPr algn="just"/>
            <a:r>
              <a:rPr lang="ru-RU" sz="1400" dirty="0"/>
              <a:t> </a:t>
            </a:r>
          </a:p>
          <a:p>
            <a:pPr algn="just"/>
            <a:r>
              <a:rPr lang="ru-RU" sz="1400" dirty="0" smtClean="0"/>
              <a:t>       С </a:t>
            </a:r>
            <a:r>
              <a:rPr lang="ru-RU" sz="1400" dirty="0"/>
              <a:t>01.01.2021 утратил силу </a:t>
            </a:r>
            <a:r>
              <a:rPr lang="ru-RU" sz="1400" b="1" dirty="0">
                <a:hlinkClick r:id="rId5"/>
              </a:rPr>
              <a:t>п. 6 ст. 259</a:t>
            </a:r>
            <a:r>
              <a:rPr lang="ru-RU" sz="1400" dirty="0"/>
              <a:t> НК РФ, который предоставлял организациям, осуществляющим деятельность в области информационных технологий, право признавать расходы на приобретение электронно-вычислительной техники в порядке, установленном </a:t>
            </a:r>
            <a:r>
              <a:rPr lang="ru-RU" sz="1400" b="1" dirty="0" err="1">
                <a:hlinkClick r:id="rId6"/>
              </a:rPr>
              <a:t>пп</a:t>
            </a:r>
            <a:r>
              <a:rPr lang="ru-RU" sz="1400" b="1" dirty="0">
                <a:hlinkClick r:id="rId6"/>
              </a:rPr>
              <a:t>. 3 п. 1 ст. 254</a:t>
            </a:r>
            <a:r>
              <a:rPr lang="ru-RU" sz="1400" dirty="0"/>
              <a:t> НК </a:t>
            </a:r>
            <a:r>
              <a:rPr lang="ru-RU" sz="1400" dirty="0" smtClean="0"/>
              <a:t>РФ единовременно, </a:t>
            </a:r>
            <a:r>
              <a:rPr lang="ru-RU" sz="1400" dirty="0"/>
              <a:t>а не посредством амортизации.</a:t>
            </a:r>
          </a:p>
          <a:p>
            <a:pPr algn="just"/>
            <a:r>
              <a:rPr lang="ru-RU" sz="1400" dirty="0" smtClean="0"/>
              <a:t>        Данная </a:t>
            </a:r>
            <a:r>
              <a:rPr lang="ru-RU" sz="1400" dirty="0"/>
              <a:t>мера обусловлена предоставлением IT-компаниям с указанной даты более выгодной налоговой льготы в виде пониженной до уровня 3 процентов ставки налога на прибыль.</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a:ln>
                <a:noFill/>
              </a:ln>
              <a:solidFill>
                <a:schemeClr val="tx1"/>
              </a:solidFill>
              <a:effectLst/>
              <a:cs typeface="Arial" pitchFamily="34" charset="0"/>
            </a:endParaRPr>
          </a:p>
        </p:txBody>
      </p:sp>
      <p:sp>
        <p:nvSpPr>
          <p:cNvPr id="7" name="Заголовок 6"/>
          <p:cNvSpPr>
            <a:spLocks noGrp="1"/>
          </p:cNvSpPr>
          <p:nvPr>
            <p:ph type="title"/>
          </p:nvPr>
        </p:nvSpPr>
        <p:spPr>
          <a:xfrm>
            <a:off x="611189" y="558801"/>
            <a:ext cx="7548638" cy="284758"/>
          </a:xfrm>
        </p:spPr>
        <p:txBody>
          <a:bodyPr/>
          <a:lstStyle/>
          <a:p>
            <a:r>
              <a:rPr lang="ru-RU" sz="1800" dirty="0" smtClean="0">
                <a:solidFill>
                  <a:srgbClr val="0000FF"/>
                </a:solidFill>
              </a:rPr>
              <a:t>Продолжение слайда</a:t>
            </a:r>
            <a:endParaRPr lang="ru-RU" sz="1800" dirty="0">
              <a:solidFill>
                <a:srgbClr val="0000FF"/>
              </a:solidFill>
            </a:endParaRPr>
          </a:p>
        </p:txBody>
      </p:sp>
    </p:spTree>
    <p:extLst>
      <p:ext uri="{BB962C8B-B14F-4D97-AF65-F5344CB8AC3E}">
        <p14:creationId xmlns:p14="http://schemas.microsoft.com/office/powerpoint/2010/main" val="11041315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92500" lnSpcReduction="1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noProof="0" dirty="0" smtClean="0">
                <a:solidFill>
                  <a:schemeClr val="bg1"/>
                </a:solidFill>
                <a:ea typeface="+mj-ea"/>
                <a:cs typeface="+mj-cs"/>
              </a:rPr>
              <a:t>5</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2049" name="Rectangle 1"/>
          <p:cNvSpPr>
            <a:spLocks noChangeArrowheads="1"/>
          </p:cNvSpPr>
          <p:nvPr/>
        </p:nvSpPr>
        <p:spPr bwMode="auto">
          <a:xfrm>
            <a:off x="467544" y="1095296"/>
            <a:ext cx="7951588"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defTabSz="914400" fontAlgn="base">
              <a:spcBef>
                <a:spcPct val="0"/>
              </a:spcBef>
              <a:spcAft>
                <a:spcPct val="0"/>
              </a:spcAft>
            </a:pPr>
            <a:r>
              <a:rPr lang="ru-RU" sz="1400" dirty="0" smtClean="0"/>
              <a:t>Статья 288 НК РФ дополнена положением, согласно которому если налогоплательщик ведет раздельный учет доходов и расходов для определения налоговой базы, к которой применяются отличные от установленных </a:t>
            </a:r>
            <a:r>
              <a:rPr lang="ru-RU" sz="1400" dirty="0" err="1" smtClean="0"/>
              <a:t>абз</a:t>
            </a:r>
            <a:r>
              <a:rPr lang="ru-RU" sz="1400" dirty="0" smtClean="0"/>
              <a:t>. 1–3 п. 1 ст. 284 НК РФ налоговые ставки, то определение указанной доли прибыли осуществляется применительно к каждой такой налоговой базе. </a:t>
            </a:r>
            <a:endParaRPr kumimoji="0" lang="ru-RU" sz="1400" b="0" i="0" u="none" strike="noStrike" cap="none" normalizeH="0" baseline="0" dirty="0">
              <a:ln>
                <a:noFill/>
              </a:ln>
              <a:solidFill>
                <a:schemeClr val="tx1"/>
              </a:solidFill>
              <a:effectLst/>
              <a:cs typeface="Arial" pitchFamily="34" charset="0"/>
            </a:endParaRPr>
          </a:p>
        </p:txBody>
      </p:sp>
      <p:sp>
        <p:nvSpPr>
          <p:cNvPr id="7" name="Заголовок 6"/>
          <p:cNvSpPr>
            <a:spLocks noGrp="1"/>
          </p:cNvSpPr>
          <p:nvPr>
            <p:ph type="title"/>
          </p:nvPr>
        </p:nvSpPr>
        <p:spPr>
          <a:xfrm>
            <a:off x="611560" y="411510"/>
            <a:ext cx="7548638" cy="572790"/>
          </a:xfrm>
        </p:spPr>
        <p:txBody>
          <a:bodyPr/>
          <a:lstStyle/>
          <a:p>
            <a:pPr algn="ctr"/>
            <a:r>
              <a:rPr lang="ru-RU" sz="1800" u="sng" dirty="0" smtClean="0">
                <a:solidFill>
                  <a:srgbClr val="0000FF"/>
                </a:solidFill>
              </a:rPr>
              <a:t>Федеральный закон от 13 июля 2020 г. № 195-ФЗ</a:t>
            </a:r>
            <a:endParaRPr lang="ru-RU" sz="1800" u="sng" dirty="0">
              <a:solidFill>
                <a:srgbClr val="0000FF"/>
              </a:solidFill>
            </a:endParaRPr>
          </a:p>
        </p:txBody>
      </p:sp>
    </p:spTree>
    <p:extLst>
      <p:ext uri="{BB962C8B-B14F-4D97-AF65-F5344CB8AC3E}">
        <p14:creationId xmlns:p14="http://schemas.microsoft.com/office/powerpoint/2010/main" val="2298867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92500" lnSpcReduction="1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noProof="0" dirty="0" smtClean="0">
                <a:solidFill>
                  <a:schemeClr val="bg1"/>
                </a:solidFill>
                <a:ea typeface="+mj-ea"/>
                <a:cs typeface="+mj-cs"/>
              </a:rPr>
              <a:t>6</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2049" name="Rectangle 1"/>
          <p:cNvSpPr>
            <a:spLocks noChangeArrowheads="1"/>
          </p:cNvSpPr>
          <p:nvPr/>
        </p:nvSpPr>
        <p:spPr bwMode="auto">
          <a:xfrm>
            <a:off x="323528" y="1059582"/>
            <a:ext cx="7992888"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sz="1400" b="1" dirty="0" smtClean="0"/>
              <a:t>До 31.12.2022 продлено действие правила, позволяющего признавать проценты по кредиту при методе начисления на дату их уплаты по договору (с 2 июля 2021 года)</a:t>
            </a:r>
            <a:endParaRPr lang="ru-RU" sz="1400" dirty="0" smtClean="0"/>
          </a:p>
          <a:p>
            <a:pPr algn="just"/>
            <a:r>
              <a:rPr lang="ru-RU" sz="1400" dirty="0" smtClean="0"/>
              <a:t>(</a:t>
            </a:r>
            <a:r>
              <a:rPr lang="ru-RU" sz="1400" b="1" dirty="0" smtClean="0">
                <a:hlinkClick r:id="rId3"/>
              </a:rPr>
              <a:t>ст. 6</a:t>
            </a:r>
            <a:r>
              <a:rPr lang="ru-RU" sz="1400" dirty="0" smtClean="0"/>
              <a:t>, </a:t>
            </a:r>
            <a:r>
              <a:rPr lang="ru-RU" sz="1400" b="1" dirty="0" smtClean="0">
                <a:hlinkClick r:id="rId4"/>
              </a:rPr>
              <a:t>ч. 1 ст. 10</a:t>
            </a:r>
            <a:r>
              <a:rPr lang="ru-RU" sz="1400" dirty="0" smtClean="0"/>
              <a:t> Федерального закона от 02.07.2021 N 305-ФЗ)</a:t>
            </a:r>
          </a:p>
          <a:p>
            <a:pPr algn="just"/>
            <a:r>
              <a:rPr lang="ru-RU" sz="1400" dirty="0" smtClean="0"/>
              <a:t> </a:t>
            </a:r>
          </a:p>
          <a:p>
            <a:pPr algn="just"/>
            <a:r>
              <a:rPr lang="ru-RU" sz="1400" dirty="0" smtClean="0"/>
              <a:t>На основании </a:t>
            </a:r>
            <a:r>
              <a:rPr lang="ru-RU" sz="1400" b="1" dirty="0" err="1" smtClean="0">
                <a:hlinkClick r:id="rId5"/>
              </a:rPr>
              <a:t>пп</a:t>
            </a:r>
            <a:r>
              <a:rPr lang="ru-RU" sz="1400" b="1" dirty="0" smtClean="0">
                <a:hlinkClick r:id="rId5"/>
              </a:rPr>
              <a:t>. 14 п. 4 ст. 271</a:t>
            </a:r>
            <a:r>
              <a:rPr lang="ru-RU" sz="1400" dirty="0" smtClean="0"/>
              <a:t>, </a:t>
            </a:r>
            <a:r>
              <a:rPr lang="ru-RU" sz="1400" b="1" dirty="0" err="1" smtClean="0">
                <a:hlinkClick r:id="rId6"/>
              </a:rPr>
              <a:t>пп</a:t>
            </a:r>
            <a:r>
              <a:rPr lang="ru-RU" sz="1400" b="1" dirty="0" smtClean="0">
                <a:hlinkClick r:id="rId6"/>
              </a:rPr>
              <a:t>. 12 п. 7 ст. 272</a:t>
            </a:r>
            <a:r>
              <a:rPr lang="ru-RU" sz="1400" dirty="0" smtClean="0"/>
              <a:t> НК РФ налогоплательщики, применяющие метод начисления, временно должны признавать </a:t>
            </a:r>
            <a:r>
              <a:rPr lang="ru-RU" sz="1400" dirty="0" err="1" smtClean="0"/>
              <a:t>внереализационные</a:t>
            </a:r>
            <a:r>
              <a:rPr lang="ru-RU" sz="1400" dirty="0" smtClean="0"/>
              <a:t> доходы и расходы в виде процентов на дату их уплаты, предусмотренную кредитным договором о предоставлении налогоплательщику в период с 01.01.2020 по 31.12.2020 средств на возобновление деятельности или на неотложные нужды для поддержки и сохранения занятости, при условии, что в отношении такого кредитного договора кредитной организации предоставляется (предоставлялась) субсидия по процентной ставке в порядке, установленном Правительством РФ.</a:t>
            </a:r>
          </a:p>
          <a:p>
            <a:pPr algn="just"/>
            <a:endParaRPr lang="ru-RU" sz="1400" dirty="0" smtClean="0"/>
          </a:p>
          <a:p>
            <a:pPr algn="just"/>
            <a:r>
              <a:rPr lang="ru-RU" sz="1400" dirty="0" smtClean="0"/>
              <a:t>С 02.07.2021 </a:t>
            </a:r>
            <a:r>
              <a:rPr lang="ru-RU" sz="1400" dirty="0" smtClean="0"/>
              <a:t>  действие </a:t>
            </a:r>
            <a:r>
              <a:rPr lang="ru-RU" sz="1400" b="1" dirty="0" smtClean="0"/>
              <a:t>приведенных положений продлено на один год</a:t>
            </a:r>
            <a:r>
              <a:rPr lang="ru-RU" sz="1400" dirty="0" smtClean="0"/>
              <a:t>, то есть </a:t>
            </a:r>
            <a:r>
              <a:rPr lang="ru-RU" sz="1400" b="1" dirty="0" smtClean="0"/>
              <a:t>до 31.12.2022 </a:t>
            </a:r>
            <a:r>
              <a:rPr lang="ru-RU" sz="1400" dirty="0" smtClean="0"/>
              <a:t>(</a:t>
            </a:r>
            <a:r>
              <a:rPr lang="ru-RU" sz="1400" b="1" dirty="0" smtClean="0">
                <a:hlinkClick r:id="rId7"/>
              </a:rPr>
              <a:t>ч. 3 ст. 2</a:t>
            </a:r>
            <a:r>
              <a:rPr lang="ru-RU" sz="1400" dirty="0" smtClean="0"/>
              <a:t> Федерального закона от 13.07.2020 N 204-ФЗ).</a:t>
            </a:r>
          </a:p>
        </p:txBody>
      </p:sp>
      <p:sp>
        <p:nvSpPr>
          <p:cNvPr id="6" name="Заголовок 5"/>
          <p:cNvSpPr>
            <a:spLocks noGrp="1"/>
          </p:cNvSpPr>
          <p:nvPr>
            <p:ph type="title"/>
          </p:nvPr>
        </p:nvSpPr>
        <p:spPr>
          <a:xfrm>
            <a:off x="683568" y="411510"/>
            <a:ext cx="7548638" cy="504056"/>
          </a:xfrm>
        </p:spPr>
        <p:txBody>
          <a:bodyPr/>
          <a:lstStyle/>
          <a:p>
            <a:pPr algn="ctr"/>
            <a:r>
              <a:rPr lang="ru-RU" sz="1800" u="sng" dirty="0" smtClean="0">
                <a:solidFill>
                  <a:srgbClr val="0000FF"/>
                </a:solidFill>
              </a:rPr>
              <a:t>Федеральный закон </a:t>
            </a:r>
            <a:r>
              <a:rPr lang="ru-RU" sz="1800" u="sng" dirty="0">
                <a:solidFill>
                  <a:srgbClr val="0000FF"/>
                </a:solidFill>
              </a:rPr>
              <a:t>от 02.07.2021 </a:t>
            </a:r>
            <a:r>
              <a:rPr lang="ru-RU" sz="1800" u="sng" dirty="0" smtClean="0">
                <a:solidFill>
                  <a:srgbClr val="0000FF"/>
                </a:solidFill>
              </a:rPr>
              <a:t>№ 305-ФЗ</a:t>
            </a:r>
            <a:r>
              <a:rPr lang="ru-RU" sz="1800" u="sng" dirty="0">
                <a:solidFill>
                  <a:srgbClr val="0000FF"/>
                </a:solidFill>
              </a:rPr>
              <a:t/>
            </a:r>
            <a:br>
              <a:rPr lang="ru-RU" sz="1800" u="sng" dirty="0">
                <a:solidFill>
                  <a:srgbClr val="0000FF"/>
                </a:solidFill>
              </a:rPr>
            </a:br>
            <a:endParaRPr lang="ru-RU" sz="1800" u="sng" dirty="0">
              <a:solidFill>
                <a:srgbClr val="0000FF"/>
              </a:solidFill>
            </a:endParaRPr>
          </a:p>
        </p:txBody>
      </p:sp>
    </p:spTree>
    <p:extLst>
      <p:ext uri="{BB962C8B-B14F-4D97-AF65-F5344CB8AC3E}">
        <p14:creationId xmlns:p14="http://schemas.microsoft.com/office/powerpoint/2010/main" val="2298867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92500" lnSpcReduction="1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noProof="0" dirty="0" smtClean="0">
                <a:solidFill>
                  <a:schemeClr val="bg1"/>
                </a:solidFill>
                <a:ea typeface="+mj-ea"/>
                <a:cs typeface="+mj-cs"/>
              </a:rPr>
              <a:t>7</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2049" name="Rectangle 1"/>
          <p:cNvSpPr>
            <a:spLocks noChangeArrowheads="1"/>
          </p:cNvSpPr>
          <p:nvPr/>
        </p:nvSpPr>
        <p:spPr bwMode="auto">
          <a:xfrm>
            <a:off x="426244" y="690245"/>
            <a:ext cx="7992888" cy="418576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1400" b="1" dirty="0" smtClean="0"/>
              <a:t>Расширены полномочия региональных властей в отношении правил применения инвестиционного налогового вычета (с 2 августа 2021 года)</a:t>
            </a:r>
            <a:endParaRPr lang="ru-RU" sz="1400" dirty="0" smtClean="0"/>
          </a:p>
          <a:p>
            <a:r>
              <a:rPr lang="ru-RU" sz="1400" dirty="0" smtClean="0"/>
              <a:t>(</a:t>
            </a:r>
            <a:r>
              <a:rPr lang="ru-RU" sz="1400" b="1" dirty="0" err="1" smtClean="0">
                <a:hlinkClick r:id="rId3"/>
              </a:rPr>
              <a:t>пп.пп</a:t>
            </a:r>
            <a:r>
              <a:rPr lang="ru-RU" sz="1400" b="1" dirty="0" smtClean="0">
                <a:hlinkClick r:id="rId3"/>
              </a:rPr>
              <a:t>. "б"-"г" п. 45 ст. 2</a:t>
            </a:r>
            <a:r>
              <a:rPr lang="ru-RU" sz="1400" dirty="0" smtClean="0"/>
              <a:t>, </a:t>
            </a:r>
            <a:r>
              <a:rPr lang="ru-RU" sz="1400" b="1" dirty="0" smtClean="0">
                <a:hlinkClick r:id="rId4"/>
              </a:rPr>
              <a:t>ч. 2 ст. 10</a:t>
            </a:r>
            <a:r>
              <a:rPr lang="ru-RU" sz="1400" dirty="0" smtClean="0"/>
              <a:t> Федерального закона от 02.07.2021 N 305-ФЗ)</a:t>
            </a:r>
          </a:p>
          <a:p>
            <a:r>
              <a:rPr lang="ru-RU" sz="1400" dirty="0" smtClean="0"/>
              <a:t> </a:t>
            </a:r>
          </a:p>
          <a:p>
            <a:pPr algn="just"/>
            <a:r>
              <a:rPr lang="ru-RU" sz="1400" dirty="0"/>
              <a:t>Согласно </a:t>
            </a:r>
            <a:r>
              <a:rPr lang="ru-RU" sz="1400" b="1" dirty="0" err="1">
                <a:hlinkClick r:id="rId5"/>
              </a:rPr>
              <a:t>пп.пп</a:t>
            </a:r>
            <a:r>
              <a:rPr lang="ru-RU" sz="1400" b="1" dirty="0">
                <a:hlinkClick r:id="rId5"/>
              </a:rPr>
              <a:t>. 4.1</a:t>
            </a:r>
            <a:r>
              <a:rPr lang="ru-RU" sz="1400" dirty="0"/>
              <a:t>, </a:t>
            </a:r>
            <a:r>
              <a:rPr lang="ru-RU" sz="1400" b="1" dirty="0">
                <a:hlinkClick r:id="rId6"/>
              </a:rPr>
              <a:t>4.2 п. 6 ст. 286.1</a:t>
            </a:r>
            <a:r>
              <a:rPr lang="ru-RU" sz="1400" dirty="0"/>
              <a:t> НК РФ, вступившим в силу 02.08.2021, законом субъекта РФ могут устанавливаться:</a:t>
            </a:r>
          </a:p>
          <a:p>
            <a:pPr algn="just"/>
            <a:r>
              <a:rPr lang="ru-RU" sz="1400" dirty="0" smtClean="0"/>
              <a:t>       -</a:t>
            </a:r>
            <a:r>
              <a:rPr lang="ru-RU" sz="1400" dirty="0"/>
              <a:t> объекты основных средств в виде зданий, сооружений, передаточных устройств, относящихся к </a:t>
            </a:r>
            <a:r>
              <a:rPr lang="ru-RU" sz="1400" b="1" dirty="0">
                <a:hlinkClick r:id="rId7"/>
              </a:rPr>
              <a:t>восьмой - десятой</a:t>
            </a:r>
            <a:r>
              <a:rPr lang="ru-RU" sz="1400" dirty="0"/>
              <a:t> амортизационным группам, в отношении которых налогоплательщикам предоставляется (не предоставляется) право на применение инвестиционного налогового вычета, предусмотренное </a:t>
            </a:r>
            <a:r>
              <a:rPr lang="ru-RU" sz="1400" b="1" dirty="0" err="1">
                <a:hlinkClick r:id="rId8"/>
              </a:rPr>
              <a:t>пп</a:t>
            </a:r>
            <a:r>
              <a:rPr lang="ru-RU" sz="1400" b="1" dirty="0">
                <a:hlinkClick r:id="rId8"/>
              </a:rPr>
              <a:t>. 1 п. 6 ст. 286.1</a:t>
            </a:r>
            <a:r>
              <a:rPr lang="ru-RU" sz="1400" dirty="0"/>
              <a:t> НК РФ. Ранее возможность получения инвестиционного налогового вычета в виде расходов на приобретение или улучшение указанных категорий основных средств не предусматривалась;</a:t>
            </a:r>
          </a:p>
          <a:p>
            <a:pPr algn="just"/>
            <a:r>
              <a:rPr lang="ru-RU" sz="1400" dirty="0" smtClean="0"/>
              <a:t>        -</a:t>
            </a:r>
            <a:r>
              <a:rPr lang="ru-RU" sz="1400" dirty="0"/>
              <a:t> минимальные сроки фактического использования объектов основных средств (категорий объектов основных средств), до истечения которых реализация или иное выбытие (за исключением ликвидации) объекта основных средств, в отношении которого налогоплательщик использовал право на применение инвестиционного налогового вычета, предусмотренного </a:t>
            </a:r>
            <a:r>
              <a:rPr lang="ru-RU" sz="1400" b="1" dirty="0" err="1">
                <a:hlinkClick r:id="rId8"/>
              </a:rPr>
              <a:t>пп</a:t>
            </a:r>
            <a:r>
              <a:rPr lang="ru-RU" sz="1400" b="1" dirty="0">
                <a:hlinkClick r:id="rId8"/>
              </a:rPr>
              <a:t>. 1 п. 6 ст. 286.1</a:t>
            </a:r>
            <a:r>
              <a:rPr lang="ru-RU" sz="1400" dirty="0"/>
              <a:t> НК РФ, сопровождается восстановлением и уплатой в бюджет суммы налога, не уплаченной в связи с применением такого вычета в отношении этого объекта основных средств, с уплатой соответствующих сумм пеней</a:t>
            </a:r>
            <a:r>
              <a:rPr lang="ru-RU" sz="1400" dirty="0" smtClean="0"/>
              <a:t>.</a:t>
            </a:r>
          </a:p>
        </p:txBody>
      </p:sp>
      <p:sp>
        <p:nvSpPr>
          <p:cNvPr id="7" name="TextBox 6"/>
          <p:cNvSpPr txBox="1"/>
          <p:nvPr/>
        </p:nvSpPr>
        <p:spPr>
          <a:xfrm>
            <a:off x="539552" y="267494"/>
            <a:ext cx="5616624" cy="504056"/>
          </a:xfrm>
          <a:prstGeom prst="rect">
            <a:avLst/>
          </a:prstGeom>
        </p:spPr>
        <p:txBody>
          <a:bodyPr vert="horz" wrap="square" lIns="104306" tIns="52153" rIns="104306" bIns="52153" rtlCol="0" anchor="ctr">
            <a:norm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1800" b="1" i="0" u="none" strike="noStrike" kern="1200" cap="none" spc="0" normalizeH="0" baseline="0" noProof="0" dirty="0" smtClean="0">
                <a:ln>
                  <a:noFill/>
                </a:ln>
                <a:solidFill>
                  <a:srgbClr val="0000FF"/>
                </a:solidFill>
                <a:effectLst/>
                <a:uLnTx/>
                <a:uFillTx/>
                <a:latin typeface="+mj-lt"/>
                <a:ea typeface="+mj-ea"/>
                <a:cs typeface="+mj-cs"/>
              </a:rPr>
              <a:t>Продолжение слайда</a:t>
            </a:r>
          </a:p>
        </p:txBody>
      </p:sp>
    </p:spTree>
    <p:extLst>
      <p:ext uri="{BB962C8B-B14F-4D97-AF65-F5344CB8AC3E}">
        <p14:creationId xmlns:p14="http://schemas.microsoft.com/office/powerpoint/2010/main" val="22988671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92500" lnSpcReduction="1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dirty="0">
                <a:solidFill>
                  <a:schemeClr val="bg1"/>
                </a:solidFill>
                <a:ea typeface="+mj-ea"/>
                <a:cs typeface="+mj-cs"/>
              </a:rPr>
              <a:t>8</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2049" name="Rectangle 1"/>
          <p:cNvSpPr>
            <a:spLocks noChangeArrowheads="1"/>
          </p:cNvSpPr>
          <p:nvPr/>
        </p:nvSpPr>
        <p:spPr bwMode="auto">
          <a:xfrm>
            <a:off x="323528" y="797386"/>
            <a:ext cx="7951588"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1400" b="1" u="sng" dirty="0" smtClean="0"/>
              <a:t>Регионы </a:t>
            </a:r>
            <a:r>
              <a:rPr lang="ru-RU" sz="1400" b="1" u="sng" dirty="0"/>
              <a:t>могут уменьшать ставку для организаций, предоставляющих права использования результатов интеллектуальной деятельности (с 2 августа 2021 года)</a:t>
            </a:r>
            <a:endParaRPr lang="ru-RU" sz="1400" dirty="0"/>
          </a:p>
          <a:p>
            <a:r>
              <a:rPr lang="ru-RU" sz="1400" dirty="0"/>
              <a:t>(</a:t>
            </a:r>
            <a:r>
              <a:rPr lang="ru-RU" sz="1400" b="1" dirty="0">
                <a:hlinkClick r:id="rId3"/>
              </a:rPr>
              <a:t>п. 41 ст. 2</a:t>
            </a:r>
            <a:r>
              <a:rPr lang="ru-RU" sz="1400" dirty="0"/>
              <a:t>, </a:t>
            </a:r>
            <a:r>
              <a:rPr lang="ru-RU" sz="1400" b="1" dirty="0">
                <a:hlinkClick r:id="rId4"/>
              </a:rPr>
              <a:t>ч. 2 ст. 10</a:t>
            </a:r>
            <a:r>
              <a:rPr lang="ru-RU" sz="1400" dirty="0"/>
              <a:t> Федерального закона от 02.07.2021 N 305-ФЗ</a:t>
            </a:r>
            <a:r>
              <a:rPr lang="ru-RU" sz="1400" dirty="0" smtClean="0"/>
              <a:t>)</a:t>
            </a:r>
          </a:p>
          <a:p>
            <a:endParaRPr lang="ru-RU" sz="1400" dirty="0"/>
          </a:p>
          <a:p>
            <a:pPr algn="just"/>
            <a:r>
              <a:rPr lang="ru-RU" sz="1400" dirty="0"/>
              <a:t> </a:t>
            </a:r>
            <a:r>
              <a:rPr lang="ru-RU" sz="1400" dirty="0" smtClean="0"/>
              <a:t>   Согласно </a:t>
            </a:r>
            <a:r>
              <a:rPr lang="ru-RU" sz="1400" b="1" dirty="0">
                <a:hlinkClick r:id="rId5"/>
              </a:rPr>
              <a:t>п. 1.8-3 ст. 284</a:t>
            </a:r>
            <a:r>
              <a:rPr lang="ru-RU" sz="1400" dirty="0"/>
              <a:t> НК РФ, вступившему в силу 02.08.2021, для налогоплательщиков, осуществляющих деятельность по предоставлению по лицензионному договору прав использования результатов интеллектуальной деятельности, исключительные права на которые принадлежат налогоплательщику и зарегистрированы в Роспатенте, законами субъектов РФ может устанавливаться пониженная налоговая ставка по налогу на прибыль, подлежащему зачислению в бюджеты субъектов РФ, в отношении прибыли, полученной от указанной деятельности.</a:t>
            </a:r>
          </a:p>
          <a:p>
            <a:pPr algn="just"/>
            <a:r>
              <a:rPr lang="ru-RU" sz="1400" dirty="0" smtClean="0"/>
              <a:t>         Для </a:t>
            </a:r>
            <a:r>
              <a:rPr lang="ru-RU" sz="1400" dirty="0"/>
              <a:t>применения указанной пониженной налоговой ставки требуется ведение раздельного учета доходов (расходов), полученных (понесенных) в рамках такой деятельности, осуществляемой на территории соответствующего субъекта РФ, и доходов (расходов), полученных (понесенных) от иной деятельности.</a:t>
            </a:r>
          </a:p>
          <a:p>
            <a:pPr algn="just"/>
            <a:r>
              <a:rPr lang="ru-RU" sz="1400" dirty="0" smtClean="0"/>
              <a:t>           Виды </a:t>
            </a:r>
            <a:r>
              <a:rPr lang="ru-RU" sz="1400" dirty="0"/>
              <a:t>результатов интеллектуальной деятельности, прибыль от предоставления прав использования которых может облагаться по пониженной налоговой ставке, размер этой налоговой ставки, дополнительные условия применения этой налоговой ставки определяются законом соответствующего субъекта РФ</a:t>
            </a:r>
            <a:r>
              <a:rPr lang="ru-RU" sz="1400" dirty="0" smtClean="0"/>
              <a:t>.</a:t>
            </a:r>
            <a:endParaRPr kumimoji="0" lang="ru-RU" sz="1400" b="0" i="0" u="none" strike="noStrike" cap="none" normalizeH="0" baseline="0" dirty="0">
              <a:ln>
                <a:noFill/>
              </a:ln>
              <a:solidFill>
                <a:schemeClr val="tx1"/>
              </a:solidFill>
              <a:effectLst/>
              <a:cs typeface="Arial" pitchFamily="34" charset="0"/>
            </a:endParaRPr>
          </a:p>
        </p:txBody>
      </p:sp>
      <p:sp>
        <p:nvSpPr>
          <p:cNvPr id="6" name="TextBox 5"/>
          <p:cNvSpPr txBox="1"/>
          <p:nvPr/>
        </p:nvSpPr>
        <p:spPr>
          <a:xfrm>
            <a:off x="539552" y="267494"/>
            <a:ext cx="5616624" cy="504056"/>
          </a:xfrm>
          <a:prstGeom prst="rect">
            <a:avLst/>
          </a:prstGeom>
        </p:spPr>
        <p:txBody>
          <a:bodyPr vert="horz" wrap="square" lIns="104306" tIns="52153" rIns="104306" bIns="52153" rtlCol="0" anchor="ctr">
            <a:norm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1800" b="1" i="0" u="none" strike="noStrike" kern="1200" cap="none" spc="0" normalizeH="0" baseline="0" noProof="0" dirty="0" smtClean="0">
                <a:ln>
                  <a:noFill/>
                </a:ln>
                <a:solidFill>
                  <a:srgbClr val="0000FF"/>
                </a:solidFill>
                <a:effectLst/>
                <a:uLnTx/>
                <a:uFillTx/>
                <a:latin typeface="+mj-lt"/>
                <a:ea typeface="+mj-ea"/>
                <a:cs typeface="+mj-cs"/>
              </a:rPr>
              <a:t>Продолжение слайда</a:t>
            </a:r>
          </a:p>
        </p:txBody>
      </p:sp>
    </p:spTree>
    <p:extLst>
      <p:ext uri="{BB962C8B-B14F-4D97-AF65-F5344CB8AC3E}">
        <p14:creationId xmlns:p14="http://schemas.microsoft.com/office/powerpoint/2010/main" val="28297944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419132" y="4443958"/>
            <a:ext cx="504056" cy="432048"/>
          </a:xfrm>
          <a:prstGeom prst="rect">
            <a:avLst/>
          </a:prstGeom>
        </p:spPr>
        <p:txBody>
          <a:bodyPr vert="horz" wrap="square" lIns="104306" tIns="52153" rIns="104306" bIns="52153" rtlCol="0" anchor="ctr">
            <a:normAutofit fontScale="92500" lnSpcReduction="10000"/>
          </a:bodyPr>
          <a:lstStyle/>
          <a:p>
            <a:pPr marL="0" marR="0" indent="0" algn="l" defTabSz="1043056" rtl="0" eaLnBrk="1" fontAlgn="auto" latinLnBrk="0" hangingPunct="1">
              <a:lnSpc>
                <a:spcPct val="100000"/>
              </a:lnSpc>
              <a:spcBef>
                <a:spcPct val="0"/>
              </a:spcBef>
              <a:spcAft>
                <a:spcPts val="0"/>
              </a:spcAft>
              <a:buClrTx/>
              <a:buSzTx/>
              <a:buFontTx/>
              <a:buNone/>
              <a:tabLst/>
            </a:pPr>
            <a:r>
              <a:rPr lang="ru-RU" sz="2500" noProof="0" dirty="0">
                <a:solidFill>
                  <a:schemeClr val="bg1"/>
                </a:solidFill>
                <a:ea typeface="+mj-ea"/>
                <a:cs typeface="+mj-cs"/>
              </a:rPr>
              <a:t> </a:t>
            </a:r>
            <a:r>
              <a:rPr lang="ru-RU" sz="2500" dirty="0">
                <a:solidFill>
                  <a:schemeClr val="bg1"/>
                </a:solidFill>
                <a:ea typeface="+mj-ea"/>
                <a:cs typeface="+mj-cs"/>
              </a:rPr>
              <a:t>9</a:t>
            </a:r>
            <a:endParaRPr kumimoji="0" lang="ru-RU" sz="2500" i="0" u="none" strike="noStrike" kern="1200" cap="none" spc="0" normalizeH="0" baseline="0" noProof="0" dirty="0">
              <a:ln>
                <a:noFill/>
              </a:ln>
              <a:solidFill>
                <a:schemeClr val="bg1"/>
              </a:solidFill>
              <a:effectLst/>
              <a:uLnTx/>
              <a:uFillTx/>
              <a:ea typeface="+mj-ea"/>
              <a:cs typeface="+mj-cs"/>
            </a:endParaRPr>
          </a:p>
        </p:txBody>
      </p:sp>
      <p:sp>
        <p:nvSpPr>
          <p:cNvPr id="2049" name="Rectangle 1"/>
          <p:cNvSpPr>
            <a:spLocks noChangeArrowheads="1"/>
          </p:cNvSpPr>
          <p:nvPr/>
        </p:nvSpPr>
        <p:spPr bwMode="auto">
          <a:xfrm>
            <a:off x="323528" y="883576"/>
            <a:ext cx="792088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1400" b="1" u="sng" dirty="0" smtClean="0"/>
              <a:t>Для </a:t>
            </a:r>
            <a:r>
              <a:rPr lang="ru-RU" sz="1400" b="1" u="sng" dirty="0"/>
              <a:t>организаций в области творческой деятельности, деятельность в области культуры, искусства и организации развлечений, установлены льготы (с 2 августа 2021 года)</a:t>
            </a:r>
            <a:endParaRPr lang="ru-RU" sz="1400" dirty="0"/>
          </a:p>
          <a:p>
            <a:r>
              <a:rPr lang="ru-RU" sz="1400" dirty="0"/>
              <a:t>(</a:t>
            </a:r>
            <a:r>
              <a:rPr lang="ru-RU" sz="1400" b="1" dirty="0" err="1">
                <a:hlinkClick r:id="rId3"/>
              </a:rPr>
              <a:t>пп</a:t>
            </a:r>
            <a:r>
              <a:rPr lang="ru-RU" sz="1400" b="1" dirty="0">
                <a:hlinkClick r:id="rId3"/>
              </a:rPr>
              <a:t>. "а" п. 44</a:t>
            </a:r>
            <a:r>
              <a:rPr lang="ru-RU" sz="1400" dirty="0"/>
              <a:t>, </a:t>
            </a:r>
            <a:r>
              <a:rPr lang="ru-RU" sz="1400" b="1" dirty="0" err="1">
                <a:hlinkClick r:id="rId4"/>
              </a:rPr>
              <a:t>п.п</a:t>
            </a:r>
            <a:r>
              <a:rPr lang="ru-RU" sz="1400" b="1" dirty="0">
                <a:hlinkClick r:id="rId4"/>
              </a:rPr>
              <a:t>. 46</a:t>
            </a:r>
            <a:r>
              <a:rPr lang="ru-RU" sz="1400" dirty="0"/>
              <a:t>, </a:t>
            </a:r>
            <a:r>
              <a:rPr lang="ru-RU" sz="1400" b="1" dirty="0">
                <a:hlinkClick r:id="rId5"/>
              </a:rPr>
              <a:t>47 ст. 2</a:t>
            </a:r>
            <a:r>
              <a:rPr lang="ru-RU" sz="1400" dirty="0"/>
              <a:t>, </a:t>
            </a:r>
            <a:r>
              <a:rPr lang="ru-RU" sz="1400" b="1" dirty="0">
                <a:hlinkClick r:id="rId6"/>
              </a:rPr>
              <a:t>ч. 2 ст. 10</a:t>
            </a:r>
            <a:r>
              <a:rPr lang="ru-RU" sz="1400" dirty="0"/>
              <a:t> Федерального закона от 02.07.2021 N 305-ФЗ)</a:t>
            </a:r>
          </a:p>
          <a:p>
            <a:r>
              <a:rPr lang="ru-RU" sz="1400" dirty="0"/>
              <a:t> </a:t>
            </a:r>
          </a:p>
          <a:p>
            <a:pPr algn="just"/>
            <a:r>
              <a:rPr lang="ru-RU" sz="1400" dirty="0" smtClean="0"/>
              <a:t>       Организации</a:t>
            </a:r>
            <a:r>
              <a:rPr lang="ru-RU" sz="1400" dirty="0"/>
              <a:t>, осуществляющие творческую деятельность, деятельность в области искусства и организации развлечений, деятельность библиотек, архивов, музеев и прочих объектов культуры, получили следующие преференции:</a:t>
            </a:r>
          </a:p>
          <a:p>
            <a:pPr algn="just"/>
            <a:r>
              <a:rPr lang="ru-RU" sz="1400" dirty="0" smtClean="0"/>
              <a:t>        -</a:t>
            </a:r>
            <a:r>
              <a:rPr lang="ru-RU" sz="1400" dirty="0"/>
              <a:t> освобождение от обязанности по исчислению и уплате авансовых платежей по налогу на прибыль за налоговые периоды 2020 и 2021 годов;</a:t>
            </a:r>
          </a:p>
          <a:p>
            <a:pPr algn="just"/>
            <a:r>
              <a:rPr lang="ru-RU" sz="1400" dirty="0" smtClean="0"/>
              <a:t>           -</a:t>
            </a:r>
            <a:r>
              <a:rPr lang="ru-RU" sz="1400" dirty="0"/>
              <a:t> возможность уплаты налога на прибыль за налоговые периоды 2020 и 2021 годов не позднее 28.03.2022;</a:t>
            </a:r>
          </a:p>
          <a:p>
            <a:pPr algn="just"/>
            <a:r>
              <a:rPr lang="ru-RU" sz="1400" dirty="0" smtClean="0"/>
              <a:t>          -</a:t>
            </a:r>
            <a:r>
              <a:rPr lang="ru-RU" sz="1400" dirty="0"/>
              <a:t> освобождение от обязанности представлять налоговые декларации по налогу на прибыль за отчетные периоды 2020 и 2021 годов.</a:t>
            </a:r>
          </a:p>
          <a:p>
            <a:pPr algn="just"/>
            <a:r>
              <a:rPr lang="ru-RU" sz="1400" dirty="0" smtClean="0"/>
              <a:t>          Виды </a:t>
            </a:r>
            <a:r>
              <a:rPr lang="ru-RU" sz="1400" dirty="0"/>
              <a:t>экономической деятельности, осуществляемые указанными организациями, определяются по коду основного вида экономической деятельности в соответствии ОКВЭД, содержащимся в Едином государственном реестре юридических лиц по состоянию на 31.12.2020.</a:t>
            </a:r>
          </a:p>
          <a:p>
            <a:pPr algn="just"/>
            <a:r>
              <a:rPr lang="ru-RU" sz="1400" dirty="0" smtClean="0"/>
              <a:t>           Соответствующие </a:t>
            </a:r>
            <a:r>
              <a:rPr lang="ru-RU" sz="1400" dirty="0"/>
              <a:t>нормы с 02.08.2021 закреплены в </a:t>
            </a:r>
            <a:r>
              <a:rPr lang="ru-RU" sz="1400" b="1" dirty="0">
                <a:hlinkClick r:id="rId7"/>
              </a:rPr>
              <a:t>п. 3.1 ст. 286</a:t>
            </a:r>
            <a:r>
              <a:rPr lang="ru-RU" sz="1400" dirty="0"/>
              <a:t>, </a:t>
            </a:r>
            <a:r>
              <a:rPr lang="ru-RU" sz="1400" b="1" dirty="0">
                <a:hlinkClick r:id="rId8"/>
              </a:rPr>
              <a:t>п. 6 ст. 287</a:t>
            </a:r>
            <a:r>
              <a:rPr lang="ru-RU" sz="1400" dirty="0"/>
              <a:t>, </a:t>
            </a:r>
            <a:r>
              <a:rPr lang="ru-RU" sz="1400" b="1" dirty="0">
                <a:hlinkClick r:id="rId9"/>
              </a:rPr>
              <a:t>п. 1 ст. 289</a:t>
            </a:r>
            <a:r>
              <a:rPr lang="ru-RU" sz="1400" dirty="0"/>
              <a:t> НК РФ.</a:t>
            </a:r>
          </a:p>
          <a:p>
            <a:pPr lvl="0" algn="just" defTabSz="914400" fontAlgn="base">
              <a:spcBef>
                <a:spcPct val="0"/>
              </a:spcBef>
              <a:spcAft>
                <a:spcPct val="0"/>
              </a:spcAft>
            </a:pPr>
            <a:endParaRPr kumimoji="0" lang="ru-RU" sz="1400" b="0" i="0" u="none" strike="noStrike" cap="none" normalizeH="0" baseline="0" dirty="0">
              <a:ln>
                <a:noFill/>
              </a:ln>
              <a:solidFill>
                <a:schemeClr val="tx1"/>
              </a:solidFill>
              <a:effectLst/>
              <a:cs typeface="Arial" pitchFamily="34" charset="0"/>
            </a:endParaRPr>
          </a:p>
        </p:txBody>
      </p:sp>
      <p:sp>
        <p:nvSpPr>
          <p:cNvPr id="6" name="TextBox 5"/>
          <p:cNvSpPr txBox="1"/>
          <p:nvPr/>
        </p:nvSpPr>
        <p:spPr>
          <a:xfrm>
            <a:off x="539552" y="267494"/>
            <a:ext cx="5616624" cy="504056"/>
          </a:xfrm>
          <a:prstGeom prst="rect">
            <a:avLst/>
          </a:prstGeom>
        </p:spPr>
        <p:txBody>
          <a:bodyPr vert="horz" wrap="square" lIns="104306" tIns="52153" rIns="104306" bIns="52153" rtlCol="0" anchor="ctr">
            <a:normAutofit/>
          </a:bodyPr>
          <a:lstStyle/>
          <a:p>
            <a:pPr marL="0" marR="0" indent="0" algn="l" defTabSz="1043056" rtl="0" eaLnBrk="1" fontAlgn="auto" latinLnBrk="0" hangingPunct="1">
              <a:lnSpc>
                <a:spcPct val="100000"/>
              </a:lnSpc>
              <a:spcBef>
                <a:spcPct val="0"/>
              </a:spcBef>
              <a:spcAft>
                <a:spcPts val="0"/>
              </a:spcAft>
              <a:buClrTx/>
              <a:buSzTx/>
              <a:buFontTx/>
              <a:buNone/>
              <a:tabLst/>
            </a:pPr>
            <a:r>
              <a:rPr kumimoji="0" lang="ru-RU" sz="1800" b="1" i="0" u="none" strike="noStrike" kern="1200" cap="none" spc="0" normalizeH="0" baseline="0" noProof="0" dirty="0" smtClean="0">
                <a:ln>
                  <a:noFill/>
                </a:ln>
                <a:solidFill>
                  <a:srgbClr val="0000FF"/>
                </a:solidFill>
                <a:effectLst/>
                <a:uLnTx/>
                <a:uFillTx/>
                <a:latin typeface="+mj-lt"/>
                <a:ea typeface="+mj-ea"/>
                <a:cs typeface="+mj-cs"/>
              </a:rPr>
              <a:t>Продолжение слайда</a:t>
            </a:r>
          </a:p>
        </p:txBody>
      </p:sp>
    </p:spTree>
    <p:extLst>
      <p:ext uri="{BB962C8B-B14F-4D97-AF65-F5344CB8AC3E}">
        <p14:creationId xmlns:p14="http://schemas.microsoft.com/office/powerpoint/2010/main" val="1907407994"/>
      </p:ext>
    </p:extLst>
  </p:cSld>
  <p:clrMapOvr>
    <a:masterClrMapping/>
  </p:clrMapOvr>
</p:sld>
</file>

<file path=ppt/theme/theme1.xml><?xml version="1.0" encoding="utf-8"?>
<a:theme xmlns:a="http://schemas.openxmlformats.org/drawingml/2006/main" name="Present_FNS2012_16-9">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104306" tIns="52153" rIns="104306" bIns="52153" rtlCol="0" anchor="ctr">
        <a:normAutofit/>
      </a:bodyPr>
      <a:lstStyle>
        <a:defPPr marL="0" marR="0" indent="0" algn="l" defTabSz="1043056" rtl="0" eaLnBrk="1" fontAlgn="auto" latinLnBrk="0" hangingPunct="1">
          <a:lnSpc>
            <a:spcPct val="100000"/>
          </a:lnSpc>
          <a:spcBef>
            <a:spcPct val="0"/>
          </a:spcBef>
          <a:spcAft>
            <a:spcPts val="0"/>
          </a:spcAft>
          <a:buClrTx/>
          <a:buSzTx/>
          <a:buFontTx/>
          <a:buNone/>
          <a:tabLst/>
          <a:defRPr kumimoji="0" sz="4800" b="1" i="0" u="none" strike="noStrike" kern="1200" cap="none" spc="0" normalizeH="0" baseline="0" noProof="0" dirty="0" smtClean="0">
            <a:ln>
              <a:noFill/>
            </a:ln>
            <a:solidFill>
              <a:srgbClr val="005AA9"/>
            </a:solidFill>
            <a:effectLst/>
            <a:uLnTx/>
            <a:uFillTx/>
            <a:latin typeface="+mj-lt"/>
            <a:ea typeface="+mj-ea"/>
            <a:cs typeface="+mj-cs"/>
          </a:defRPr>
        </a:defPPr>
      </a:lstStyle>
    </a:tx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Present_FNS2012_16-9</Template>
  <TotalTime>5698</TotalTime>
  <Words>2250</Words>
  <Application>Microsoft Office PowerPoint</Application>
  <PresentationFormat>Экран (16:9)</PresentationFormat>
  <Paragraphs>204</Paragraphs>
  <Slides>24</Slides>
  <Notes>24</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Present_FNS2012_16-9</vt:lpstr>
      <vt:lpstr>   Основные изменения по налогу на прибыль организаций  и упрощенной системе налогообложения,  вступившие в силу с 2021 года  </vt:lpstr>
      <vt:lpstr>Федеральный закон от 15 октября 2020 года № 323-ФЗ</vt:lpstr>
      <vt:lpstr>Федеральный закон от 31 июля 2020 года № 265-ФЗ</vt:lpstr>
      <vt:lpstr>Продолжение слайда</vt:lpstr>
      <vt:lpstr>Федеральный закон от 13 июля 2020 г. № 195-ФЗ</vt:lpstr>
      <vt:lpstr>Федеральный закон от 02.07.2021 № 305-ФЗ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Признание  доходов (расходов) в виде процентов по долговым обязательствам  из контролируемых сделок </vt:lpstr>
      <vt:lpstr>Специальные правила нормирования процентов по контролируемой задолженности, возникшей до 01.01.2020 </vt:lpstr>
      <vt:lpstr>Федеральный закон от 09.11.2020 № 368-Ф3</vt:lpstr>
      <vt:lpstr>Презентация PowerPoint</vt:lpstr>
      <vt:lpstr> Новая форма налоговой декларации по налогу на прибыль </vt:lpstr>
      <vt:lpstr> Доходы музеев, театров, библиотек для целей налогообложения  по налогу на прибыль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Жигулин С.А.</dc:creator>
  <cp:lastModifiedBy>Жигулин Степан Анатольевич</cp:lastModifiedBy>
  <cp:revision>523</cp:revision>
  <cp:lastPrinted>2021-10-21T04:05:39Z</cp:lastPrinted>
  <dcterms:created xsi:type="dcterms:W3CDTF">2017-01-30T04:46:12Z</dcterms:created>
  <dcterms:modified xsi:type="dcterms:W3CDTF">2021-10-29T00:54:15Z</dcterms:modified>
</cp:coreProperties>
</file>