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6" r:id="rId1"/>
  </p:sldMasterIdLst>
  <p:notesMasterIdLst>
    <p:notesMasterId r:id="rId32"/>
  </p:notesMasterIdLst>
  <p:handoutMasterIdLst>
    <p:handoutMasterId r:id="rId33"/>
  </p:handoutMasterIdLst>
  <p:sldIdLst>
    <p:sldId id="357" r:id="rId2"/>
    <p:sldId id="358" r:id="rId3"/>
    <p:sldId id="420" r:id="rId4"/>
    <p:sldId id="421" r:id="rId5"/>
    <p:sldId id="430" r:id="rId6"/>
    <p:sldId id="423" r:id="rId7"/>
    <p:sldId id="424" r:id="rId8"/>
    <p:sldId id="431" r:id="rId9"/>
    <p:sldId id="426" r:id="rId10"/>
    <p:sldId id="427" r:id="rId11"/>
    <p:sldId id="428" r:id="rId12"/>
    <p:sldId id="432" r:id="rId13"/>
    <p:sldId id="370" r:id="rId14"/>
    <p:sldId id="377" r:id="rId15"/>
    <p:sldId id="405" r:id="rId16"/>
    <p:sldId id="406" r:id="rId17"/>
    <p:sldId id="408" r:id="rId18"/>
    <p:sldId id="407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9" r:id="rId28"/>
    <p:sldId id="418" r:id="rId29"/>
    <p:sldId id="378" r:id="rId30"/>
    <p:sldId id="399" r:id="rId3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BC3AA-7F5E-4317-A575-17961945EB9F}">
          <p14:sldIdLst>
            <p14:sldId id="357"/>
            <p14:sldId id="358"/>
            <p14:sldId id="420"/>
            <p14:sldId id="421"/>
            <p14:sldId id="430"/>
            <p14:sldId id="423"/>
            <p14:sldId id="424"/>
            <p14:sldId id="431"/>
            <p14:sldId id="426"/>
            <p14:sldId id="427"/>
            <p14:sldId id="428"/>
            <p14:sldId id="432"/>
            <p14:sldId id="370"/>
            <p14:sldId id="377"/>
            <p14:sldId id="405"/>
            <p14:sldId id="406"/>
            <p14:sldId id="408"/>
            <p14:sldId id="407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9"/>
            <p14:sldId id="418"/>
            <p14:sldId id="378"/>
            <p14:sldId id="3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2F9"/>
    <a:srgbClr val="0A79BE"/>
    <a:srgbClr val="CC0000"/>
    <a:srgbClr val="960000"/>
    <a:srgbClr val="636673"/>
    <a:srgbClr val="6C1B91"/>
    <a:srgbClr val="6F80A1"/>
    <a:srgbClr val="666699"/>
    <a:srgbClr val="646464"/>
    <a:srgbClr val="01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6" autoAdjust="0"/>
    <p:restoredTop sz="99137" autoAdjust="0"/>
  </p:normalViewPr>
  <p:slideViewPr>
    <p:cSldViewPr snapToGrid="0">
      <p:cViewPr>
        <p:scale>
          <a:sx n="80" d="100"/>
          <a:sy n="80" d="100"/>
        </p:scale>
        <p:origin x="-2514" y="-13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37554889333542"/>
          <c:y val="1.750388817302391E-2"/>
          <c:w val="0.42044621698957185"/>
          <c:h val="0.849922457419225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c:spPr>
          </c:dPt>
          <c:dLbls>
            <c:dLbl>
              <c:idx val="0"/>
              <c:layout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2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B4-45C3-AD0F-0E282807968C}"/>
                </c:ext>
              </c:extLst>
            </c:dLbl>
            <c:dLbl>
              <c:idx val="1"/>
              <c:layout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2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B4-45C3-AD0F-0E282807968C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ИП</c:v>
                </c:pt>
                <c:pt idx="1">
                  <c:v>ЮЛ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38721</c:v>
                </c:pt>
                <c:pt idx="1">
                  <c:v>27783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B4-45C3-AD0F-0E2828079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71301650606770428"/>
          <c:y val="0.8500803864069526"/>
          <c:w val="0.18454808066597919"/>
          <c:h val="9.7322634288647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2276020787948"/>
          <c:y val="0.10107096285051884"/>
          <c:w val="0.42938271267696049"/>
          <c:h val="0.867987380038162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Lbls>
            <c:dLbl>
              <c:idx val="0"/>
              <c:layout>
                <c:manualLayout>
                  <c:x val="-3.469210754553339E-3"/>
                  <c:y val="-1.0519395860880023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ИП</c:v>
                </c:pt>
                <c:pt idx="1">
                  <c:v>ЮЛ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14610</c:v>
                </c:pt>
                <c:pt idx="1">
                  <c:v>3512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44-434B-9602-F69227FD2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690803176922916"/>
          <c:y val="0.27995094261793801"/>
          <c:w val="0.15809630474421396"/>
          <c:h val="0.19464526857729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 </a:t>
            </a:r>
            <a:r>
              <a:rPr lang="ru-RU" dirty="0" smtClean="0"/>
              <a:t>27.05.2020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25.05.2020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75-4875-93AC-292D6F4B0C09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75-4875-93AC-292D6F4B0C09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75-4875-93AC-292D6F4B0C09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ЮЛ</c:v>
                </c:pt>
                <c:pt idx="1">
                  <c:v>ИП без сотрудников</c:v>
                </c:pt>
                <c:pt idx="2">
                  <c:v>ИП с сотрудниками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1965</c:v>
                </c:pt>
                <c:pt idx="1">
                  <c:v>6748</c:v>
                </c:pt>
                <c:pt idx="2">
                  <c:v>1896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5-4875-93AC-292D6F4B0C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 </a:t>
            </a:r>
            <a:r>
              <a:rPr lang="ru-RU" dirty="0" smtClean="0"/>
              <a:t>27.05.2020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033968244542165"/>
          <c:y val="0.16634063902154708"/>
          <c:w val="0.35078732015794145"/>
          <c:h val="0.740446193566271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25.05.2020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0D-40B1-9256-F1F71B3B519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0D-40B1-9256-F1F71B3B519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0D-40B1-9256-F1F71B3B5198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ЮЛ</c:v>
                </c:pt>
                <c:pt idx="1">
                  <c:v>ИП без сотрудников</c:v>
                </c:pt>
                <c:pt idx="2">
                  <c:v>ИП с сотрудниками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</c:v>
                </c:pt>
                <c:pt idx="1">
                  <c:v>60</c:v>
                </c:pt>
                <c:pt idx="2">
                  <c:v>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0D-40B1-9256-F1F71B3B51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97184462069943"/>
          <c:y val="0.37808586201479283"/>
          <c:w val="0.24906100120717672"/>
          <c:h val="0.292410490571059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521CD-8D26-4080-9CCF-E5E0C7419196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5F66F8-75A5-408E-9DFE-FD5EE112BCC6}">
      <dgm:prSet phldrT="[Текст]" custT="1"/>
      <dgm:spPr/>
      <dgm:t>
        <a:bodyPr/>
        <a:lstStyle/>
        <a:p>
          <a:pPr algn="ctr"/>
          <a:r>
            <a:rPr lang="ru-RU" sz="1650" b="1" dirty="0" smtClean="0"/>
            <a:t>Снижение доходов</a:t>
          </a:r>
          <a:endParaRPr lang="ru-RU" sz="1650" b="1" dirty="0"/>
        </a:p>
      </dgm:t>
    </dgm:pt>
    <dgm:pt modelId="{59090057-90B2-412C-B7A5-ACFCDF108C3E}" type="parTrans" cxnId="{CFDA4260-C582-429D-BF00-458DFE0F68D7}">
      <dgm:prSet/>
      <dgm:spPr/>
      <dgm:t>
        <a:bodyPr/>
        <a:lstStyle/>
        <a:p>
          <a:pPr algn="ctr"/>
          <a:endParaRPr lang="ru-RU"/>
        </a:p>
      </dgm:t>
    </dgm:pt>
    <dgm:pt modelId="{5E2500BD-0243-489D-AE14-E2B719FA1C5F}" type="sibTrans" cxnId="{CFDA4260-C582-429D-BF00-458DFE0F68D7}">
      <dgm:prSet/>
      <dgm:spPr/>
      <dgm:t>
        <a:bodyPr/>
        <a:lstStyle/>
        <a:p>
          <a:pPr algn="ctr"/>
          <a:endParaRPr lang="ru-RU"/>
        </a:p>
      </dgm:t>
    </dgm:pt>
    <dgm:pt modelId="{ADDDA137-AA7D-44CC-AB58-5024C9DC6B10}">
      <dgm:prSet phldrT="[Текст]"/>
      <dgm:spPr/>
      <dgm:t>
        <a:bodyPr/>
        <a:lstStyle/>
        <a:p>
          <a:pPr algn="ctr"/>
          <a:r>
            <a:rPr lang="ru-RU" b="1" dirty="0" smtClean="0"/>
            <a:t>&gt; 20% </a:t>
          </a:r>
        </a:p>
        <a:p>
          <a:pPr algn="ctr"/>
          <a:r>
            <a:rPr lang="ru-RU" dirty="0" smtClean="0"/>
            <a:t>6 месяцев</a:t>
          </a:r>
          <a:endParaRPr lang="ru-RU" dirty="0"/>
        </a:p>
      </dgm:t>
    </dgm:pt>
    <dgm:pt modelId="{62A91988-479F-4798-9995-693EB0BF659C}" type="parTrans" cxnId="{10334923-8ACF-4E37-B6DF-6AC578F47C42}">
      <dgm:prSet/>
      <dgm:spPr>
        <a:solidFill>
          <a:srgbClr val="00B050">
            <a:alpha val="65000"/>
          </a:srgbClr>
        </a:solidFill>
      </dgm:spPr>
      <dgm:t>
        <a:bodyPr/>
        <a:lstStyle/>
        <a:p>
          <a:pPr algn="ctr"/>
          <a:endParaRPr lang="ru-RU"/>
        </a:p>
      </dgm:t>
    </dgm:pt>
    <dgm:pt modelId="{333D6303-5EEF-495F-816C-BA9524A03F7B}" type="sibTrans" cxnId="{10334923-8ACF-4E37-B6DF-6AC578F47C42}">
      <dgm:prSet/>
      <dgm:spPr/>
      <dgm:t>
        <a:bodyPr/>
        <a:lstStyle/>
        <a:p>
          <a:pPr algn="ctr"/>
          <a:endParaRPr lang="ru-RU"/>
        </a:p>
      </dgm:t>
    </dgm:pt>
    <dgm:pt modelId="{237A4B8C-895F-4765-86E7-8359488E6EDE}">
      <dgm:prSet phldrT="[Текст]"/>
      <dgm:spPr/>
      <dgm:t>
        <a:bodyPr/>
        <a:lstStyle/>
        <a:p>
          <a:pPr algn="ctr"/>
          <a:r>
            <a:rPr lang="en-US" b="1" dirty="0" smtClean="0"/>
            <a:t>&gt; </a:t>
          </a:r>
          <a:r>
            <a:rPr lang="ru-RU" b="1" dirty="0" smtClean="0"/>
            <a:t>10%</a:t>
          </a:r>
        </a:p>
        <a:p>
          <a:pPr algn="ctr"/>
          <a:r>
            <a:rPr lang="ru-RU" dirty="0" smtClean="0"/>
            <a:t>3 месяца</a:t>
          </a:r>
          <a:endParaRPr lang="ru-RU" dirty="0"/>
        </a:p>
      </dgm:t>
    </dgm:pt>
    <dgm:pt modelId="{00792A86-9DD1-48C8-A571-38DD6A8129AD}" type="parTrans" cxnId="{F11A2E2B-B123-4F54-BFAB-9193C775F239}">
      <dgm:prSet/>
      <dgm:spPr>
        <a:solidFill>
          <a:srgbClr val="00B050">
            <a:alpha val="65000"/>
          </a:srgbClr>
        </a:solidFill>
      </dgm:spPr>
      <dgm:t>
        <a:bodyPr/>
        <a:lstStyle/>
        <a:p>
          <a:pPr algn="ctr"/>
          <a:endParaRPr lang="ru-RU"/>
        </a:p>
      </dgm:t>
    </dgm:pt>
    <dgm:pt modelId="{769B738E-F8F8-45D9-9E74-0DF8B2EE438F}" type="sibTrans" cxnId="{F11A2E2B-B123-4F54-BFAB-9193C775F239}">
      <dgm:prSet/>
      <dgm:spPr/>
      <dgm:t>
        <a:bodyPr/>
        <a:lstStyle/>
        <a:p>
          <a:pPr algn="ctr"/>
          <a:endParaRPr lang="ru-RU"/>
        </a:p>
      </dgm:t>
    </dgm:pt>
    <dgm:pt modelId="{E0ECC8EE-4EC9-4D68-99FA-DE0B95021AE3}">
      <dgm:prSet phldrT="[Текст]"/>
      <dgm:spPr/>
      <dgm:t>
        <a:bodyPr/>
        <a:lstStyle/>
        <a:p>
          <a:pPr algn="ctr"/>
          <a:r>
            <a:rPr lang="en-US" b="1" i="0" dirty="0" smtClean="0"/>
            <a:t>&gt;</a:t>
          </a:r>
          <a:r>
            <a:rPr lang="ru-RU" b="1" i="0" dirty="0" smtClean="0"/>
            <a:t> 30%</a:t>
          </a:r>
        </a:p>
        <a:p>
          <a:pPr algn="ctr"/>
          <a:r>
            <a:rPr lang="ru-RU" dirty="0" smtClean="0"/>
            <a:t>9 месяцев </a:t>
          </a:r>
          <a:endParaRPr lang="ru-RU" dirty="0"/>
        </a:p>
      </dgm:t>
    </dgm:pt>
    <dgm:pt modelId="{F4CE989C-F898-4B1B-AA34-9ED62D82C89A}" type="parTrans" cxnId="{4BBA4800-EE16-489E-9CFA-4A2642A24FB0}">
      <dgm:prSet/>
      <dgm:spPr>
        <a:solidFill>
          <a:srgbClr val="00B050">
            <a:alpha val="65000"/>
          </a:srgbClr>
        </a:solidFill>
      </dgm:spPr>
      <dgm:t>
        <a:bodyPr/>
        <a:lstStyle/>
        <a:p>
          <a:pPr algn="ctr"/>
          <a:endParaRPr lang="ru-RU"/>
        </a:p>
      </dgm:t>
    </dgm:pt>
    <dgm:pt modelId="{7D54A59E-5679-46FB-9DB2-593043AD5C21}" type="sibTrans" cxnId="{4BBA4800-EE16-489E-9CFA-4A2642A24FB0}">
      <dgm:prSet/>
      <dgm:spPr/>
      <dgm:t>
        <a:bodyPr/>
        <a:lstStyle/>
        <a:p>
          <a:pPr algn="ctr"/>
          <a:endParaRPr lang="ru-RU"/>
        </a:p>
      </dgm:t>
    </dgm:pt>
    <dgm:pt modelId="{22AA9A1C-AA6A-431C-9748-6D72DAA42AE3}">
      <dgm:prSet phldrT="[Текст]"/>
      <dgm:spPr/>
      <dgm:t>
        <a:bodyPr/>
        <a:lstStyle/>
        <a:p>
          <a:pPr algn="ctr"/>
          <a:r>
            <a:rPr lang="en-US" b="1" dirty="0" smtClean="0"/>
            <a:t>&gt;</a:t>
          </a:r>
          <a:r>
            <a:rPr lang="ru-RU" b="1" dirty="0" smtClean="0"/>
            <a:t> 50%</a:t>
          </a:r>
        </a:p>
        <a:p>
          <a:pPr algn="ctr"/>
          <a:r>
            <a:rPr lang="ru-RU" dirty="0" smtClean="0"/>
            <a:t>1 год</a:t>
          </a:r>
          <a:endParaRPr lang="ru-RU" dirty="0"/>
        </a:p>
      </dgm:t>
    </dgm:pt>
    <dgm:pt modelId="{A229917D-038E-47B6-AA1C-4C36DED0C919}" type="parTrans" cxnId="{1FF6D18F-F7F2-4131-A92C-7F26A1340A62}">
      <dgm:prSet/>
      <dgm:spPr>
        <a:solidFill>
          <a:srgbClr val="00B050">
            <a:alpha val="65000"/>
          </a:srgbClr>
        </a:solidFill>
      </dgm:spPr>
      <dgm:t>
        <a:bodyPr/>
        <a:lstStyle/>
        <a:p>
          <a:pPr algn="ctr"/>
          <a:endParaRPr lang="ru-RU"/>
        </a:p>
      </dgm:t>
    </dgm:pt>
    <dgm:pt modelId="{E450C12B-B24D-4764-88F7-F66419F4EEC8}" type="sibTrans" cxnId="{1FF6D18F-F7F2-4131-A92C-7F26A1340A62}">
      <dgm:prSet/>
      <dgm:spPr/>
      <dgm:t>
        <a:bodyPr/>
        <a:lstStyle/>
        <a:p>
          <a:pPr algn="ctr"/>
          <a:endParaRPr lang="ru-RU"/>
        </a:p>
      </dgm:t>
    </dgm:pt>
    <dgm:pt modelId="{1D184B1A-6872-4D72-9017-5315747DCD30}" type="pres">
      <dgm:prSet presAssocID="{009521CD-8D26-4080-9CCF-E5E0C74191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8493D-9EFF-4F46-AA4E-9A513B91EAAB}" type="pres">
      <dgm:prSet presAssocID="{8C5F66F8-75A5-408E-9DFE-FD5EE112BCC6}" presName="centerShape" presStyleLbl="node0" presStyleIdx="0" presStyleCnt="1" custScaleX="142381" custScaleY="128142"/>
      <dgm:spPr/>
      <dgm:t>
        <a:bodyPr/>
        <a:lstStyle/>
        <a:p>
          <a:endParaRPr lang="ru-RU"/>
        </a:p>
      </dgm:t>
    </dgm:pt>
    <dgm:pt modelId="{2425C9CC-3F9B-44AB-88B2-5496646857A9}" type="pres">
      <dgm:prSet presAssocID="{62A91988-479F-4798-9995-693EB0BF659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9026ECF-4490-4A2B-AD45-D390686699A6}" type="pres">
      <dgm:prSet presAssocID="{62A91988-479F-4798-9995-693EB0BF659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C105DA3-12FB-4FB9-B80C-E1CF95D9B6DB}" type="pres">
      <dgm:prSet presAssocID="{ADDDA137-AA7D-44CC-AB58-5024C9DC6B1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DA4C2-A9A1-4454-AC7A-374323A7BA02}" type="pres">
      <dgm:prSet presAssocID="{00792A86-9DD1-48C8-A571-38DD6A8129A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06F50C6-9F6C-4E11-962C-B3482A0A2AA2}" type="pres">
      <dgm:prSet presAssocID="{00792A86-9DD1-48C8-A571-38DD6A8129A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F84ABF5-EBED-434E-8100-8E36FE1EAD93}" type="pres">
      <dgm:prSet presAssocID="{237A4B8C-895F-4765-86E7-8359488E6E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19E80-169A-40FD-83B1-F719FF5AF93E}" type="pres">
      <dgm:prSet presAssocID="{A229917D-038E-47B6-AA1C-4C36DED0C91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E630606-F832-4177-BDA9-BA7A4F0B7C6A}" type="pres">
      <dgm:prSet presAssocID="{A229917D-038E-47B6-AA1C-4C36DED0C91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A4E31F-B4C3-4C64-9D71-E589A9F34B25}" type="pres">
      <dgm:prSet presAssocID="{22AA9A1C-AA6A-431C-9748-6D72DAA42A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CF1C3-0BF2-482D-AEF4-504ED7894046}" type="pres">
      <dgm:prSet presAssocID="{F4CE989C-F898-4B1B-AA34-9ED62D82C89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F16968A-FB15-4268-ABD8-CAD8A9C64137}" type="pres">
      <dgm:prSet presAssocID="{F4CE989C-F898-4B1B-AA34-9ED62D82C89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7B0E5C8-FC2C-42B8-83CA-41FBD3C117BB}" type="pres">
      <dgm:prSet presAssocID="{E0ECC8EE-4EC9-4D68-99FA-DE0B95021A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A4800-EE16-489E-9CFA-4A2642A24FB0}" srcId="{8C5F66F8-75A5-408E-9DFE-FD5EE112BCC6}" destId="{E0ECC8EE-4EC9-4D68-99FA-DE0B95021AE3}" srcOrd="3" destOrd="0" parTransId="{F4CE989C-F898-4B1B-AA34-9ED62D82C89A}" sibTransId="{7D54A59E-5679-46FB-9DB2-593043AD5C21}"/>
    <dgm:cxn modelId="{D16842BF-5A6C-47E9-8AC0-6516FFDA795A}" type="presOf" srcId="{00792A86-9DD1-48C8-A571-38DD6A8129AD}" destId="{F06F50C6-9F6C-4E11-962C-B3482A0A2AA2}" srcOrd="1" destOrd="0" presId="urn:microsoft.com/office/officeart/2005/8/layout/radial5"/>
    <dgm:cxn modelId="{10334923-8ACF-4E37-B6DF-6AC578F47C42}" srcId="{8C5F66F8-75A5-408E-9DFE-FD5EE112BCC6}" destId="{ADDDA137-AA7D-44CC-AB58-5024C9DC6B10}" srcOrd="0" destOrd="0" parTransId="{62A91988-479F-4798-9995-693EB0BF659C}" sibTransId="{333D6303-5EEF-495F-816C-BA9524A03F7B}"/>
    <dgm:cxn modelId="{48FE14FE-FA77-4090-A191-38EB8F27CFD1}" type="presOf" srcId="{62A91988-479F-4798-9995-693EB0BF659C}" destId="{D9026ECF-4490-4A2B-AD45-D390686699A6}" srcOrd="1" destOrd="0" presId="urn:microsoft.com/office/officeart/2005/8/layout/radial5"/>
    <dgm:cxn modelId="{7E9429FD-7229-4743-859D-E2E1AB4B02D0}" type="presOf" srcId="{A229917D-038E-47B6-AA1C-4C36DED0C919}" destId="{53319E80-169A-40FD-83B1-F719FF5AF93E}" srcOrd="0" destOrd="0" presId="urn:microsoft.com/office/officeart/2005/8/layout/radial5"/>
    <dgm:cxn modelId="{8EBB7521-FA01-43C3-B767-0028C43D7DF7}" type="presOf" srcId="{A229917D-038E-47B6-AA1C-4C36DED0C919}" destId="{0E630606-F832-4177-BDA9-BA7A4F0B7C6A}" srcOrd="1" destOrd="0" presId="urn:microsoft.com/office/officeart/2005/8/layout/radial5"/>
    <dgm:cxn modelId="{18B16706-57BC-4AF4-8CF0-B73326F96336}" type="presOf" srcId="{E0ECC8EE-4EC9-4D68-99FA-DE0B95021AE3}" destId="{C7B0E5C8-FC2C-42B8-83CA-41FBD3C117BB}" srcOrd="0" destOrd="0" presId="urn:microsoft.com/office/officeart/2005/8/layout/radial5"/>
    <dgm:cxn modelId="{5E408025-71B9-4263-9F1A-61851A502F12}" type="presOf" srcId="{00792A86-9DD1-48C8-A571-38DD6A8129AD}" destId="{6C2DA4C2-A9A1-4454-AC7A-374323A7BA02}" srcOrd="0" destOrd="0" presId="urn:microsoft.com/office/officeart/2005/8/layout/radial5"/>
    <dgm:cxn modelId="{D38B5D2D-8D5E-4C9A-8ABF-7B6F44900A9B}" type="presOf" srcId="{F4CE989C-F898-4B1B-AA34-9ED62D82C89A}" destId="{1F16968A-FB15-4268-ABD8-CAD8A9C64137}" srcOrd="1" destOrd="0" presId="urn:microsoft.com/office/officeart/2005/8/layout/radial5"/>
    <dgm:cxn modelId="{F11A2E2B-B123-4F54-BFAB-9193C775F239}" srcId="{8C5F66F8-75A5-408E-9DFE-FD5EE112BCC6}" destId="{237A4B8C-895F-4765-86E7-8359488E6EDE}" srcOrd="1" destOrd="0" parTransId="{00792A86-9DD1-48C8-A571-38DD6A8129AD}" sibTransId="{769B738E-F8F8-45D9-9E74-0DF8B2EE438F}"/>
    <dgm:cxn modelId="{65372C32-14D9-4D52-9F79-764602F28035}" type="presOf" srcId="{ADDDA137-AA7D-44CC-AB58-5024C9DC6B10}" destId="{3C105DA3-12FB-4FB9-B80C-E1CF95D9B6DB}" srcOrd="0" destOrd="0" presId="urn:microsoft.com/office/officeart/2005/8/layout/radial5"/>
    <dgm:cxn modelId="{53458BD6-5A95-4E54-9F7D-D827FAD3A9EF}" type="presOf" srcId="{22AA9A1C-AA6A-431C-9748-6D72DAA42AE3}" destId="{DCA4E31F-B4C3-4C64-9D71-E589A9F34B25}" srcOrd="0" destOrd="0" presId="urn:microsoft.com/office/officeart/2005/8/layout/radial5"/>
    <dgm:cxn modelId="{5983A546-81A9-493E-9F9C-18DD88BC8E7C}" type="presOf" srcId="{8C5F66F8-75A5-408E-9DFE-FD5EE112BCC6}" destId="{F758493D-9EFF-4F46-AA4E-9A513B91EAAB}" srcOrd="0" destOrd="0" presId="urn:microsoft.com/office/officeart/2005/8/layout/radial5"/>
    <dgm:cxn modelId="{3F63086B-9C23-4497-8B42-4BA9912893BA}" type="presOf" srcId="{237A4B8C-895F-4765-86E7-8359488E6EDE}" destId="{4F84ABF5-EBED-434E-8100-8E36FE1EAD93}" srcOrd="0" destOrd="0" presId="urn:microsoft.com/office/officeart/2005/8/layout/radial5"/>
    <dgm:cxn modelId="{8AC36E0F-A616-4F43-91DE-37CDEDF50B84}" type="presOf" srcId="{F4CE989C-F898-4B1B-AA34-9ED62D82C89A}" destId="{B9CCF1C3-0BF2-482D-AEF4-504ED7894046}" srcOrd="0" destOrd="0" presId="urn:microsoft.com/office/officeart/2005/8/layout/radial5"/>
    <dgm:cxn modelId="{1FF6D18F-F7F2-4131-A92C-7F26A1340A62}" srcId="{8C5F66F8-75A5-408E-9DFE-FD5EE112BCC6}" destId="{22AA9A1C-AA6A-431C-9748-6D72DAA42AE3}" srcOrd="2" destOrd="0" parTransId="{A229917D-038E-47B6-AA1C-4C36DED0C919}" sibTransId="{E450C12B-B24D-4764-88F7-F66419F4EEC8}"/>
    <dgm:cxn modelId="{5F8A7B38-8E41-411A-8538-2030F16C400B}" type="presOf" srcId="{62A91988-479F-4798-9995-693EB0BF659C}" destId="{2425C9CC-3F9B-44AB-88B2-5496646857A9}" srcOrd="0" destOrd="0" presId="urn:microsoft.com/office/officeart/2005/8/layout/radial5"/>
    <dgm:cxn modelId="{465D6BB5-01B3-4AD2-B502-3FC457B841C6}" type="presOf" srcId="{009521CD-8D26-4080-9CCF-E5E0C7419196}" destId="{1D184B1A-6872-4D72-9017-5315747DCD30}" srcOrd="0" destOrd="0" presId="urn:microsoft.com/office/officeart/2005/8/layout/radial5"/>
    <dgm:cxn modelId="{CFDA4260-C582-429D-BF00-458DFE0F68D7}" srcId="{009521CD-8D26-4080-9CCF-E5E0C7419196}" destId="{8C5F66F8-75A5-408E-9DFE-FD5EE112BCC6}" srcOrd="0" destOrd="0" parTransId="{59090057-90B2-412C-B7A5-ACFCDF108C3E}" sibTransId="{5E2500BD-0243-489D-AE14-E2B719FA1C5F}"/>
    <dgm:cxn modelId="{3230FF16-86C4-44A8-A340-0A1D65A1E5BA}" type="presParOf" srcId="{1D184B1A-6872-4D72-9017-5315747DCD30}" destId="{F758493D-9EFF-4F46-AA4E-9A513B91EAAB}" srcOrd="0" destOrd="0" presId="urn:microsoft.com/office/officeart/2005/8/layout/radial5"/>
    <dgm:cxn modelId="{B1010E40-9168-407E-9850-9D784E0FF296}" type="presParOf" srcId="{1D184B1A-6872-4D72-9017-5315747DCD30}" destId="{2425C9CC-3F9B-44AB-88B2-5496646857A9}" srcOrd="1" destOrd="0" presId="urn:microsoft.com/office/officeart/2005/8/layout/radial5"/>
    <dgm:cxn modelId="{7D82EA6F-979A-4BE7-8C0C-E718659ED8FE}" type="presParOf" srcId="{2425C9CC-3F9B-44AB-88B2-5496646857A9}" destId="{D9026ECF-4490-4A2B-AD45-D390686699A6}" srcOrd="0" destOrd="0" presId="urn:microsoft.com/office/officeart/2005/8/layout/radial5"/>
    <dgm:cxn modelId="{B7A39767-AAEA-4570-93BC-5589E8955DC4}" type="presParOf" srcId="{1D184B1A-6872-4D72-9017-5315747DCD30}" destId="{3C105DA3-12FB-4FB9-B80C-E1CF95D9B6DB}" srcOrd="2" destOrd="0" presId="urn:microsoft.com/office/officeart/2005/8/layout/radial5"/>
    <dgm:cxn modelId="{9C69CC45-F455-45A7-97DE-DC2D7FFC34CE}" type="presParOf" srcId="{1D184B1A-6872-4D72-9017-5315747DCD30}" destId="{6C2DA4C2-A9A1-4454-AC7A-374323A7BA02}" srcOrd="3" destOrd="0" presId="urn:microsoft.com/office/officeart/2005/8/layout/radial5"/>
    <dgm:cxn modelId="{440EFD1E-2BC0-4E32-BB68-84CCFA14E58F}" type="presParOf" srcId="{6C2DA4C2-A9A1-4454-AC7A-374323A7BA02}" destId="{F06F50C6-9F6C-4E11-962C-B3482A0A2AA2}" srcOrd="0" destOrd="0" presId="urn:microsoft.com/office/officeart/2005/8/layout/radial5"/>
    <dgm:cxn modelId="{23138B5B-D1D9-46BB-BE65-B932AECBA8AB}" type="presParOf" srcId="{1D184B1A-6872-4D72-9017-5315747DCD30}" destId="{4F84ABF5-EBED-434E-8100-8E36FE1EAD93}" srcOrd="4" destOrd="0" presId="urn:microsoft.com/office/officeart/2005/8/layout/radial5"/>
    <dgm:cxn modelId="{3B84BB34-4DD3-4942-933F-262308338259}" type="presParOf" srcId="{1D184B1A-6872-4D72-9017-5315747DCD30}" destId="{53319E80-169A-40FD-83B1-F719FF5AF93E}" srcOrd="5" destOrd="0" presId="urn:microsoft.com/office/officeart/2005/8/layout/radial5"/>
    <dgm:cxn modelId="{2BE00F0D-DAA0-4237-95C8-39DA86ABE50A}" type="presParOf" srcId="{53319E80-169A-40FD-83B1-F719FF5AF93E}" destId="{0E630606-F832-4177-BDA9-BA7A4F0B7C6A}" srcOrd="0" destOrd="0" presId="urn:microsoft.com/office/officeart/2005/8/layout/radial5"/>
    <dgm:cxn modelId="{DF795AE3-CCEB-4774-90D7-797B3DA19950}" type="presParOf" srcId="{1D184B1A-6872-4D72-9017-5315747DCD30}" destId="{DCA4E31F-B4C3-4C64-9D71-E589A9F34B25}" srcOrd="6" destOrd="0" presId="urn:microsoft.com/office/officeart/2005/8/layout/radial5"/>
    <dgm:cxn modelId="{431EDE30-E491-4E3E-A1A5-D2C3996E1F40}" type="presParOf" srcId="{1D184B1A-6872-4D72-9017-5315747DCD30}" destId="{B9CCF1C3-0BF2-482D-AEF4-504ED7894046}" srcOrd="7" destOrd="0" presId="urn:microsoft.com/office/officeart/2005/8/layout/radial5"/>
    <dgm:cxn modelId="{6246C9E8-1912-4BB7-A5D0-3FD0A5509CA5}" type="presParOf" srcId="{B9CCF1C3-0BF2-482D-AEF4-504ED7894046}" destId="{1F16968A-FB15-4268-ABD8-CAD8A9C64137}" srcOrd="0" destOrd="0" presId="urn:microsoft.com/office/officeart/2005/8/layout/radial5"/>
    <dgm:cxn modelId="{CEF6D901-A044-46B3-9216-6DC4E11164B4}" type="presParOf" srcId="{1D184B1A-6872-4D72-9017-5315747DCD30}" destId="{C7B0E5C8-FC2C-42B8-83CA-41FBD3C117B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55DF2-CB5B-47A3-BA4F-24591B686E1F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B9504CA-65C0-4FDC-83FE-59C8D63A9083}">
      <dgm:prSet phldrT="[Текст]" custT="1"/>
      <dgm:spPr/>
      <dgm:t>
        <a:bodyPr/>
        <a:lstStyle/>
        <a:p>
          <a:r>
            <a:rPr lang="ru-RU" sz="2800" i="1" dirty="0" err="1" smtClean="0"/>
            <a:t>Неначисление</a:t>
          </a:r>
          <a:r>
            <a:rPr lang="ru-RU" sz="2800" i="1" dirty="0" smtClean="0"/>
            <a:t> пени</a:t>
          </a:r>
          <a:endParaRPr lang="ru-RU" sz="2800" i="1" dirty="0"/>
        </a:p>
      </dgm:t>
    </dgm:pt>
    <dgm:pt modelId="{33CEBF19-31EA-4681-8591-879C31E10EB2}" type="parTrans" cxnId="{D56D736F-9CB0-46EC-B1C6-C1367DF39AA1}">
      <dgm:prSet/>
      <dgm:spPr/>
      <dgm:t>
        <a:bodyPr/>
        <a:lstStyle/>
        <a:p>
          <a:endParaRPr lang="ru-RU"/>
        </a:p>
      </dgm:t>
    </dgm:pt>
    <dgm:pt modelId="{54C71357-1D5A-412F-BA8B-0119A118971E}" type="sibTrans" cxnId="{D56D736F-9CB0-46EC-B1C6-C1367DF39AA1}">
      <dgm:prSet/>
      <dgm:spPr/>
      <dgm:t>
        <a:bodyPr/>
        <a:lstStyle/>
        <a:p>
          <a:endParaRPr lang="ru-RU"/>
        </a:p>
      </dgm:t>
    </dgm:pt>
    <dgm:pt modelId="{89BB0097-26CB-49FA-915F-B38EB77F3D17}">
      <dgm:prSet phldrT="[Текст]" custT="1"/>
      <dgm:spPr/>
      <dgm:t>
        <a:bodyPr/>
        <a:lstStyle/>
        <a:p>
          <a:r>
            <a:rPr lang="ru-RU" sz="2600" i="1" dirty="0" smtClean="0"/>
            <a:t>Неприменение мер взыскания</a:t>
          </a:r>
          <a:endParaRPr lang="ru-RU" sz="2600" i="1" dirty="0"/>
        </a:p>
      </dgm:t>
    </dgm:pt>
    <dgm:pt modelId="{88899790-7EFB-440E-8A34-21E4C6F363D4}" type="parTrans" cxnId="{F9C91D5C-CC39-47EA-B69B-41458136078D}">
      <dgm:prSet/>
      <dgm:spPr/>
      <dgm:t>
        <a:bodyPr/>
        <a:lstStyle/>
        <a:p>
          <a:endParaRPr lang="ru-RU"/>
        </a:p>
      </dgm:t>
    </dgm:pt>
    <dgm:pt modelId="{1CD49CDC-2D8A-49D1-9531-5AE780A75EAC}" type="sibTrans" cxnId="{F9C91D5C-CC39-47EA-B69B-41458136078D}">
      <dgm:prSet/>
      <dgm:spPr/>
      <dgm:t>
        <a:bodyPr/>
        <a:lstStyle/>
        <a:p>
          <a:endParaRPr lang="ru-RU"/>
        </a:p>
      </dgm:t>
    </dgm:pt>
    <dgm:pt modelId="{4A8395C0-A38C-4799-8C88-C231580DB766}">
      <dgm:prSet phldrT="[Текст]" custT="1"/>
      <dgm:spPr/>
      <dgm:t>
        <a:bodyPr/>
        <a:lstStyle/>
        <a:p>
          <a:r>
            <a:rPr lang="ru-RU" sz="2000" i="1" dirty="0" err="1" smtClean="0"/>
            <a:t>Неотражение</a:t>
          </a:r>
          <a:r>
            <a:rPr lang="ru-RU" sz="2000" i="1" dirty="0" smtClean="0"/>
            <a:t> в справке об исполнении обязанности по уплате </a:t>
          </a:r>
          <a:endParaRPr lang="ru-RU" sz="2000" i="1" dirty="0"/>
        </a:p>
      </dgm:t>
    </dgm:pt>
    <dgm:pt modelId="{1A4E305A-B677-4FDA-9932-20E3F439BE8F}" type="parTrans" cxnId="{5D4525AB-478B-43DA-9A26-B7D14E5FD445}">
      <dgm:prSet/>
      <dgm:spPr/>
      <dgm:t>
        <a:bodyPr/>
        <a:lstStyle/>
        <a:p>
          <a:endParaRPr lang="ru-RU"/>
        </a:p>
      </dgm:t>
    </dgm:pt>
    <dgm:pt modelId="{4C753BA3-66D5-4D55-A33E-02CC7A995971}" type="sibTrans" cxnId="{5D4525AB-478B-43DA-9A26-B7D14E5FD445}">
      <dgm:prSet/>
      <dgm:spPr/>
      <dgm:t>
        <a:bodyPr/>
        <a:lstStyle/>
        <a:p>
          <a:endParaRPr lang="ru-RU"/>
        </a:p>
      </dgm:t>
    </dgm:pt>
    <dgm:pt modelId="{9C3927EC-99C0-4999-B8A7-E0493AB32075}" type="pres">
      <dgm:prSet presAssocID="{32855DF2-CB5B-47A3-BA4F-24591B686E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84BC033-38A4-4858-9508-ABFCF87212C6}" type="pres">
      <dgm:prSet presAssocID="{32855DF2-CB5B-47A3-BA4F-24591B686E1F}" presName="Name1" presStyleCnt="0"/>
      <dgm:spPr/>
    </dgm:pt>
    <dgm:pt modelId="{BCBA3B03-37D4-46D9-8F30-07122E9A5A6B}" type="pres">
      <dgm:prSet presAssocID="{32855DF2-CB5B-47A3-BA4F-24591B686E1F}" presName="cycle" presStyleCnt="0"/>
      <dgm:spPr/>
    </dgm:pt>
    <dgm:pt modelId="{C7E9B572-DF46-46B5-B368-4DDC1529BAB6}" type="pres">
      <dgm:prSet presAssocID="{32855DF2-CB5B-47A3-BA4F-24591B686E1F}" presName="srcNode" presStyleLbl="node1" presStyleIdx="0" presStyleCnt="3"/>
      <dgm:spPr/>
    </dgm:pt>
    <dgm:pt modelId="{8535276F-5046-455A-BE5A-D2237B9BAAE1}" type="pres">
      <dgm:prSet presAssocID="{32855DF2-CB5B-47A3-BA4F-24591B686E1F}" presName="conn" presStyleLbl="parChTrans1D2" presStyleIdx="0" presStyleCnt="1"/>
      <dgm:spPr/>
      <dgm:t>
        <a:bodyPr/>
        <a:lstStyle/>
        <a:p>
          <a:endParaRPr lang="ru-RU"/>
        </a:p>
      </dgm:t>
    </dgm:pt>
    <dgm:pt modelId="{52B326AF-9A83-475C-9DC5-F6B669206A99}" type="pres">
      <dgm:prSet presAssocID="{32855DF2-CB5B-47A3-BA4F-24591B686E1F}" presName="extraNode" presStyleLbl="node1" presStyleIdx="0" presStyleCnt="3"/>
      <dgm:spPr/>
    </dgm:pt>
    <dgm:pt modelId="{FEC3438A-63C3-4AC6-9BA2-B92E1C530394}" type="pres">
      <dgm:prSet presAssocID="{32855DF2-CB5B-47A3-BA4F-24591B686E1F}" presName="dstNode" presStyleLbl="node1" presStyleIdx="0" presStyleCnt="3"/>
      <dgm:spPr/>
    </dgm:pt>
    <dgm:pt modelId="{4105F507-B8A1-4D4F-B8A2-AE3D5EF14250}" type="pres">
      <dgm:prSet presAssocID="{9B9504CA-65C0-4FDC-83FE-59C8D63A908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F7E68-D7E9-415D-8663-4749F5736A36}" type="pres">
      <dgm:prSet presAssocID="{9B9504CA-65C0-4FDC-83FE-59C8D63A9083}" presName="accent_1" presStyleCnt="0"/>
      <dgm:spPr/>
    </dgm:pt>
    <dgm:pt modelId="{F874EC5D-92FE-40E3-BCBC-D0F2624BA08F}" type="pres">
      <dgm:prSet presAssocID="{9B9504CA-65C0-4FDC-83FE-59C8D63A9083}" presName="accentRepeatNode" presStyleLbl="solidFgAcc1" presStyleIdx="0" presStyleCnt="3"/>
      <dgm:spPr/>
    </dgm:pt>
    <dgm:pt modelId="{ED360185-16CC-4DB7-8C7A-AE79E7C77D8C}" type="pres">
      <dgm:prSet presAssocID="{89BB0097-26CB-49FA-915F-B38EB77F3D17}" presName="text_2" presStyleLbl="node1" presStyleIdx="1" presStyleCnt="3" custLinFactNeighborX="-104" custLinFactNeighborY="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2D63F-7039-47BE-BA41-83347603D48F}" type="pres">
      <dgm:prSet presAssocID="{89BB0097-26CB-49FA-915F-B38EB77F3D17}" presName="accent_2" presStyleCnt="0"/>
      <dgm:spPr/>
    </dgm:pt>
    <dgm:pt modelId="{21F12572-59E0-40E2-975A-891E73E92AB9}" type="pres">
      <dgm:prSet presAssocID="{89BB0097-26CB-49FA-915F-B38EB77F3D17}" presName="accentRepeatNode" presStyleLbl="solidFgAcc1" presStyleIdx="1" presStyleCnt="3"/>
      <dgm:spPr/>
    </dgm:pt>
    <dgm:pt modelId="{35C6225D-6703-4E5F-BAB4-DE052886D43C}" type="pres">
      <dgm:prSet presAssocID="{4A8395C0-A38C-4799-8C88-C231580DB76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48981-BBB8-4035-BEB0-663382C965F5}" type="pres">
      <dgm:prSet presAssocID="{4A8395C0-A38C-4799-8C88-C231580DB766}" presName="accent_3" presStyleCnt="0"/>
      <dgm:spPr/>
    </dgm:pt>
    <dgm:pt modelId="{6904A5BA-709A-42B5-97B7-DB9B41DA6C26}" type="pres">
      <dgm:prSet presAssocID="{4A8395C0-A38C-4799-8C88-C231580DB766}" presName="accentRepeatNode" presStyleLbl="solidFgAcc1" presStyleIdx="2" presStyleCnt="3"/>
      <dgm:spPr/>
    </dgm:pt>
  </dgm:ptLst>
  <dgm:cxnLst>
    <dgm:cxn modelId="{F9C91D5C-CC39-47EA-B69B-41458136078D}" srcId="{32855DF2-CB5B-47A3-BA4F-24591B686E1F}" destId="{89BB0097-26CB-49FA-915F-B38EB77F3D17}" srcOrd="1" destOrd="0" parTransId="{88899790-7EFB-440E-8A34-21E4C6F363D4}" sibTransId="{1CD49CDC-2D8A-49D1-9531-5AE780A75EAC}"/>
    <dgm:cxn modelId="{5D4525AB-478B-43DA-9A26-B7D14E5FD445}" srcId="{32855DF2-CB5B-47A3-BA4F-24591B686E1F}" destId="{4A8395C0-A38C-4799-8C88-C231580DB766}" srcOrd="2" destOrd="0" parTransId="{1A4E305A-B677-4FDA-9932-20E3F439BE8F}" sibTransId="{4C753BA3-66D5-4D55-A33E-02CC7A995971}"/>
    <dgm:cxn modelId="{C7CB68EE-D253-4A1A-ADAD-FCE1D4CD1050}" type="presOf" srcId="{89BB0097-26CB-49FA-915F-B38EB77F3D17}" destId="{ED360185-16CC-4DB7-8C7A-AE79E7C77D8C}" srcOrd="0" destOrd="0" presId="urn:microsoft.com/office/officeart/2008/layout/VerticalCurvedList"/>
    <dgm:cxn modelId="{39C7FC92-2FC8-4859-9C77-D90E19D5F07A}" type="presOf" srcId="{9B9504CA-65C0-4FDC-83FE-59C8D63A9083}" destId="{4105F507-B8A1-4D4F-B8A2-AE3D5EF14250}" srcOrd="0" destOrd="0" presId="urn:microsoft.com/office/officeart/2008/layout/VerticalCurvedList"/>
    <dgm:cxn modelId="{CF721718-611B-4C44-B373-67C76182C755}" type="presOf" srcId="{4A8395C0-A38C-4799-8C88-C231580DB766}" destId="{35C6225D-6703-4E5F-BAB4-DE052886D43C}" srcOrd="0" destOrd="0" presId="urn:microsoft.com/office/officeart/2008/layout/VerticalCurvedList"/>
    <dgm:cxn modelId="{4B609DAB-C7FC-4DB3-9684-F263B6D3AABC}" type="presOf" srcId="{54C71357-1D5A-412F-BA8B-0119A118971E}" destId="{8535276F-5046-455A-BE5A-D2237B9BAAE1}" srcOrd="0" destOrd="0" presId="urn:microsoft.com/office/officeart/2008/layout/VerticalCurvedList"/>
    <dgm:cxn modelId="{D56D736F-9CB0-46EC-B1C6-C1367DF39AA1}" srcId="{32855DF2-CB5B-47A3-BA4F-24591B686E1F}" destId="{9B9504CA-65C0-4FDC-83FE-59C8D63A9083}" srcOrd="0" destOrd="0" parTransId="{33CEBF19-31EA-4681-8591-879C31E10EB2}" sibTransId="{54C71357-1D5A-412F-BA8B-0119A118971E}"/>
    <dgm:cxn modelId="{A09A3BB2-E874-4F98-9DC1-C025E0FA5F4B}" type="presOf" srcId="{32855DF2-CB5B-47A3-BA4F-24591B686E1F}" destId="{9C3927EC-99C0-4999-B8A7-E0493AB32075}" srcOrd="0" destOrd="0" presId="urn:microsoft.com/office/officeart/2008/layout/VerticalCurvedList"/>
    <dgm:cxn modelId="{5C6AAFA5-0582-4DAB-BC1E-AE530930A873}" type="presParOf" srcId="{9C3927EC-99C0-4999-B8A7-E0493AB32075}" destId="{284BC033-38A4-4858-9508-ABFCF87212C6}" srcOrd="0" destOrd="0" presId="urn:microsoft.com/office/officeart/2008/layout/VerticalCurvedList"/>
    <dgm:cxn modelId="{5FF717A6-B166-45F4-89B0-FCA91230F909}" type="presParOf" srcId="{284BC033-38A4-4858-9508-ABFCF87212C6}" destId="{BCBA3B03-37D4-46D9-8F30-07122E9A5A6B}" srcOrd="0" destOrd="0" presId="urn:microsoft.com/office/officeart/2008/layout/VerticalCurvedList"/>
    <dgm:cxn modelId="{FD2E1269-2CC7-42E5-A90F-EFCB2256E4BD}" type="presParOf" srcId="{BCBA3B03-37D4-46D9-8F30-07122E9A5A6B}" destId="{C7E9B572-DF46-46B5-B368-4DDC1529BAB6}" srcOrd="0" destOrd="0" presId="urn:microsoft.com/office/officeart/2008/layout/VerticalCurvedList"/>
    <dgm:cxn modelId="{C5BCC0E7-50AA-4F48-97AA-3BE3106C2998}" type="presParOf" srcId="{BCBA3B03-37D4-46D9-8F30-07122E9A5A6B}" destId="{8535276F-5046-455A-BE5A-D2237B9BAAE1}" srcOrd="1" destOrd="0" presId="urn:microsoft.com/office/officeart/2008/layout/VerticalCurvedList"/>
    <dgm:cxn modelId="{53AED9D1-BA39-4679-9D23-F78768328798}" type="presParOf" srcId="{BCBA3B03-37D4-46D9-8F30-07122E9A5A6B}" destId="{52B326AF-9A83-475C-9DC5-F6B669206A99}" srcOrd="2" destOrd="0" presId="urn:microsoft.com/office/officeart/2008/layout/VerticalCurvedList"/>
    <dgm:cxn modelId="{AF628C51-6C23-4EE2-AF52-75E1131A3006}" type="presParOf" srcId="{BCBA3B03-37D4-46D9-8F30-07122E9A5A6B}" destId="{FEC3438A-63C3-4AC6-9BA2-B92E1C530394}" srcOrd="3" destOrd="0" presId="urn:microsoft.com/office/officeart/2008/layout/VerticalCurvedList"/>
    <dgm:cxn modelId="{F9A47B49-CF54-459D-BA98-0766C1F1CA42}" type="presParOf" srcId="{284BC033-38A4-4858-9508-ABFCF87212C6}" destId="{4105F507-B8A1-4D4F-B8A2-AE3D5EF14250}" srcOrd="1" destOrd="0" presId="urn:microsoft.com/office/officeart/2008/layout/VerticalCurvedList"/>
    <dgm:cxn modelId="{DE87D402-2DF0-4917-92B0-7B7604DCEEEB}" type="presParOf" srcId="{284BC033-38A4-4858-9508-ABFCF87212C6}" destId="{FB0F7E68-D7E9-415D-8663-4749F5736A36}" srcOrd="2" destOrd="0" presId="urn:microsoft.com/office/officeart/2008/layout/VerticalCurvedList"/>
    <dgm:cxn modelId="{82329E12-3414-464D-A380-A0E89C01087C}" type="presParOf" srcId="{FB0F7E68-D7E9-415D-8663-4749F5736A36}" destId="{F874EC5D-92FE-40E3-BCBC-D0F2624BA08F}" srcOrd="0" destOrd="0" presId="urn:microsoft.com/office/officeart/2008/layout/VerticalCurvedList"/>
    <dgm:cxn modelId="{ABA7FEE2-28DF-4290-AE96-8F5A3BFEF8B5}" type="presParOf" srcId="{284BC033-38A4-4858-9508-ABFCF87212C6}" destId="{ED360185-16CC-4DB7-8C7A-AE79E7C77D8C}" srcOrd="3" destOrd="0" presId="urn:microsoft.com/office/officeart/2008/layout/VerticalCurvedList"/>
    <dgm:cxn modelId="{3E6864B2-3351-44A5-BCC0-83141425D73C}" type="presParOf" srcId="{284BC033-38A4-4858-9508-ABFCF87212C6}" destId="{1232D63F-7039-47BE-BA41-83347603D48F}" srcOrd="4" destOrd="0" presId="urn:microsoft.com/office/officeart/2008/layout/VerticalCurvedList"/>
    <dgm:cxn modelId="{571033FD-1948-441F-84A9-7C58F28A53B4}" type="presParOf" srcId="{1232D63F-7039-47BE-BA41-83347603D48F}" destId="{21F12572-59E0-40E2-975A-891E73E92AB9}" srcOrd="0" destOrd="0" presId="urn:microsoft.com/office/officeart/2008/layout/VerticalCurvedList"/>
    <dgm:cxn modelId="{B427A305-AE3C-4A1B-A624-A5817DC5A8D8}" type="presParOf" srcId="{284BC033-38A4-4858-9508-ABFCF87212C6}" destId="{35C6225D-6703-4E5F-BAB4-DE052886D43C}" srcOrd="5" destOrd="0" presId="urn:microsoft.com/office/officeart/2008/layout/VerticalCurvedList"/>
    <dgm:cxn modelId="{A4AE32F8-F272-41D4-BFC4-B7F331291497}" type="presParOf" srcId="{284BC033-38A4-4858-9508-ABFCF87212C6}" destId="{DEA48981-BBB8-4035-BEB0-663382C965F5}" srcOrd="6" destOrd="0" presId="urn:microsoft.com/office/officeart/2008/layout/VerticalCurvedList"/>
    <dgm:cxn modelId="{A6264CD3-FADC-47F5-AED5-8D956AE34F9F}" type="presParOf" srcId="{DEA48981-BBB8-4035-BEB0-663382C965F5}" destId="{6904A5BA-709A-42B5-97B7-DB9B41DA6C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102063-B313-49BB-87FC-B3D2241FBBC3}" type="doc">
      <dgm:prSet loTypeId="urn:microsoft.com/office/officeart/2005/8/layout/hierarchy5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E7EF6E7-E18F-4B01-9B9E-ADDD5AC457EC}">
      <dgm:prSet phldrT="[Текст]"/>
      <dgm:spPr/>
      <dgm:t>
        <a:bodyPr/>
        <a:lstStyle/>
        <a:p>
          <a:r>
            <a:rPr lang="en-US" dirty="0" smtClean="0"/>
            <a:t>10</a:t>
          </a:r>
          <a:r>
            <a:rPr lang="ru-RU" dirty="0" smtClean="0"/>
            <a:t> решений</a:t>
          </a:r>
        </a:p>
        <a:p>
          <a:r>
            <a:rPr lang="ru-RU" dirty="0" smtClean="0"/>
            <a:t>на сумму 9 </a:t>
          </a:r>
          <a:r>
            <a:rPr lang="en-US" dirty="0" smtClean="0"/>
            <a:t>906</a:t>
          </a:r>
          <a:r>
            <a:rPr lang="ru-RU" dirty="0" smtClean="0"/>
            <a:t> тыс. рублей</a:t>
          </a:r>
          <a:endParaRPr lang="ru-RU" dirty="0"/>
        </a:p>
      </dgm:t>
    </dgm:pt>
    <dgm:pt modelId="{89A76A2A-0987-4293-863D-11198037F617}" type="parTrans" cxnId="{F8B89B3A-E2B4-4B1C-BB27-ABF795039731}">
      <dgm:prSet/>
      <dgm:spPr/>
      <dgm:t>
        <a:bodyPr/>
        <a:lstStyle/>
        <a:p>
          <a:endParaRPr lang="ru-RU"/>
        </a:p>
      </dgm:t>
    </dgm:pt>
    <dgm:pt modelId="{3456544D-83D2-4102-9BC5-4DEFCD3923F5}" type="sibTrans" cxnId="{F8B89B3A-E2B4-4B1C-BB27-ABF795039731}">
      <dgm:prSet/>
      <dgm:spPr/>
      <dgm:t>
        <a:bodyPr/>
        <a:lstStyle/>
        <a:p>
          <a:endParaRPr lang="ru-RU"/>
        </a:p>
      </dgm:t>
    </dgm:pt>
    <dgm:pt modelId="{F779F226-91DE-4CF4-BF87-5764B9AF7F54}">
      <dgm:prSet phldrT="[Текст]"/>
      <dgm:spPr>
        <a:gradFill rotWithShape="0">
          <a:gsLst>
            <a:gs pos="10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6 месяцев</a:t>
          </a:r>
          <a:endParaRPr lang="ru-RU" dirty="0">
            <a:solidFill>
              <a:schemeClr val="tx1"/>
            </a:solidFill>
          </a:endParaRPr>
        </a:p>
      </dgm:t>
    </dgm:pt>
    <dgm:pt modelId="{17D2A468-96D9-4690-85E9-E3F6E8B20508}" type="parTrans" cxnId="{7848EC3B-9346-46F5-9E60-740F1CDF046D}">
      <dgm:prSet/>
      <dgm:spPr/>
      <dgm:t>
        <a:bodyPr/>
        <a:lstStyle/>
        <a:p>
          <a:endParaRPr lang="ru-RU"/>
        </a:p>
      </dgm:t>
    </dgm:pt>
    <dgm:pt modelId="{1CE04750-4E0C-4B14-B43C-811C7E2035E5}" type="sibTrans" cxnId="{7848EC3B-9346-46F5-9E60-740F1CDF046D}">
      <dgm:prSet/>
      <dgm:spPr/>
      <dgm:t>
        <a:bodyPr/>
        <a:lstStyle/>
        <a:p>
          <a:endParaRPr lang="ru-RU"/>
        </a:p>
      </dgm:t>
    </dgm:pt>
    <dgm:pt modelId="{D58C03BA-52BA-48D8-8513-BA91BFA519C2}">
      <dgm:prSet phldrT="[Текст]"/>
      <dgm:spPr>
        <a:gradFill rotWithShape="0">
          <a:gsLst>
            <a:gs pos="10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3 месяца</a:t>
          </a:r>
          <a:endParaRPr lang="ru-RU" dirty="0">
            <a:solidFill>
              <a:schemeClr val="tx1"/>
            </a:solidFill>
          </a:endParaRPr>
        </a:p>
      </dgm:t>
    </dgm:pt>
    <dgm:pt modelId="{21F72AB5-1E74-4A7E-A400-D6BEA345BD19}" type="parTrans" cxnId="{7D85DA47-49E3-4D6E-B05F-B835F64EA353}">
      <dgm:prSet/>
      <dgm:spPr/>
      <dgm:t>
        <a:bodyPr/>
        <a:lstStyle/>
        <a:p>
          <a:endParaRPr lang="ru-RU"/>
        </a:p>
      </dgm:t>
    </dgm:pt>
    <dgm:pt modelId="{6B8A5E74-413F-4D2E-8A15-68E884ACE1B5}" type="sibTrans" cxnId="{7D85DA47-49E3-4D6E-B05F-B835F64EA353}">
      <dgm:prSet/>
      <dgm:spPr/>
      <dgm:t>
        <a:bodyPr/>
        <a:lstStyle/>
        <a:p>
          <a:endParaRPr lang="ru-RU"/>
        </a:p>
      </dgm:t>
    </dgm:pt>
    <dgm:pt modelId="{521C117B-5174-44E5-866B-9CE7CA9701C6}">
      <dgm:prSet phldrT="[Текст]"/>
      <dgm:spPr/>
      <dgm:t>
        <a:bodyPr/>
        <a:lstStyle/>
        <a:p>
          <a:r>
            <a:rPr lang="ru-RU" dirty="0" smtClean="0"/>
            <a:t>3 решения</a:t>
          </a:r>
        </a:p>
        <a:p>
          <a:r>
            <a:rPr lang="ru-RU" dirty="0" smtClean="0"/>
            <a:t>на сумму 1 866 тыс. рублей</a:t>
          </a:r>
          <a:endParaRPr lang="ru-RU" dirty="0"/>
        </a:p>
      </dgm:t>
    </dgm:pt>
    <dgm:pt modelId="{633706F5-EFDD-4374-83C5-1D0897F48D50}" type="sibTrans" cxnId="{1FCB53B9-EE86-4FF8-97E6-6A408929B106}">
      <dgm:prSet/>
      <dgm:spPr/>
      <dgm:t>
        <a:bodyPr/>
        <a:lstStyle/>
        <a:p>
          <a:endParaRPr lang="ru-RU"/>
        </a:p>
      </dgm:t>
    </dgm:pt>
    <dgm:pt modelId="{FFC14B8B-59F6-456B-98AC-821F6CDD5934}" type="parTrans" cxnId="{1FCB53B9-EE86-4FF8-97E6-6A408929B106}">
      <dgm:prSet/>
      <dgm:spPr/>
      <dgm:t>
        <a:bodyPr/>
        <a:lstStyle/>
        <a:p>
          <a:endParaRPr lang="ru-RU"/>
        </a:p>
      </dgm:t>
    </dgm:pt>
    <dgm:pt modelId="{20A0E8AA-16B4-4CBE-95AD-89C7A1F77DB1}">
      <dgm:prSet phldrT="[Текст]"/>
      <dgm:spPr/>
      <dgm:t>
        <a:bodyPr/>
        <a:lstStyle/>
        <a:p>
          <a:r>
            <a:rPr lang="en-US" dirty="0" smtClean="0"/>
            <a:t>7</a:t>
          </a:r>
          <a:r>
            <a:rPr lang="ru-RU" dirty="0" smtClean="0"/>
            <a:t> решений</a:t>
          </a:r>
        </a:p>
        <a:p>
          <a:r>
            <a:rPr lang="ru-RU" dirty="0" smtClean="0"/>
            <a:t>на сумму </a:t>
          </a:r>
          <a:r>
            <a:rPr lang="en-US" dirty="0" smtClean="0"/>
            <a:t>8 040 </a:t>
          </a:r>
          <a:r>
            <a:rPr lang="ru-RU" dirty="0" smtClean="0"/>
            <a:t>тыс. рублей</a:t>
          </a:r>
          <a:endParaRPr lang="ru-RU" dirty="0"/>
        </a:p>
      </dgm:t>
    </dgm:pt>
    <dgm:pt modelId="{59F3D9DE-4787-4700-9275-0A55FFB318D3}" type="sibTrans" cxnId="{8A5EFE48-38A5-4AAB-B919-6FF3BF76B625}">
      <dgm:prSet/>
      <dgm:spPr/>
      <dgm:t>
        <a:bodyPr/>
        <a:lstStyle/>
        <a:p>
          <a:endParaRPr lang="ru-RU"/>
        </a:p>
      </dgm:t>
    </dgm:pt>
    <dgm:pt modelId="{BF9A5679-AD9C-4953-9EA8-E103945F2880}" type="parTrans" cxnId="{8A5EFE48-38A5-4AAB-B919-6FF3BF76B625}">
      <dgm:prSet/>
      <dgm:spPr/>
      <dgm:t>
        <a:bodyPr/>
        <a:lstStyle/>
        <a:p>
          <a:endParaRPr lang="ru-RU"/>
        </a:p>
      </dgm:t>
    </dgm:pt>
    <dgm:pt modelId="{EA415DD2-FCB0-44D4-9B72-72736F1BF773}" type="pres">
      <dgm:prSet presAssocID="{31102063-B313-49BB-87FC-B3D2241FBBC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51D6E-B292-437A-8262-A7F48B6B8DFE}" type="pres">
      <dgm:prSet presAssocID="{31102063-B313-49BB-87FC-B3D2241FBBC3}" presName="hierFlow" presStyleCnt="0"/>
      <dgm:spPr/>
    </dgm:pt>
    <dgm:pt modelId="{4308181B-A5DA-4C09-9F84-C441473BC1DA}" type="pres">
      <dgm:prSet presAssocID="{31102063-B313-49BB-87FC-B3D2241FBBC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9CDA5C3-47B6-447C-B5A0-CBDCBB61B6DF}" type="pres">
      <dgm:prSet presAssocID="{DE7EF6E7-E18F-4B01-9B9E-ADDD5AC457EC}" presName="Name17" presStyleCnt="0"/>
      <dgm:spPr/>
    </dgm:pt>
    <dgm:pt modelId="{6BFD4ABA-8AED-458A-A6E6-91772B3E00A1}" type="pres">
      <dgm:prSet presAssocID="{DE7EF6E7-E18F-4B01-9B9E-ADDD5AC457EC}" presName="level1Shape" presStyleLbl="node0" presStyleIdx="0" presStyleCnt="1" custLinFactNeighborX="-640" custLinFactNeighborY="1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E1562-019A-4A2E-BC99-6514C2FE9622}" type="pres">
      <dgm:prSet presAssocID="{DE7EF6E7-E18F-4B01-9B9E-ADDD5AC457EC}" presName="hierChild2" presStyleCnt="0"/>
      <dgm:spPr/>
    </dgm:pt>
    <dgm:pt modelId="{BB202CF1-43B5-4679-ACB2-8C49EF0CD37C}" type="pres">
      <dgm:prSet presAssocID="{17D2A468-96D9-4690-85E9-E3F6E8B20508}" presName="Name25" presStyleLbl="parChTrans1D2" presStyleIdx="0" presStyleCnt="2"/>
      <dgm:spPr/>
      <dgm:t>
        <a:bodyPr/>
        <a:lstStyle/>
        <a:p>
          <a:endParaRPr lang="ru-RU"/>
        </a:p>
      </dgm:t>
    </dgm:pt>
    <dgm:pt modelId="{E8C9AC39-D3B7-42EE-B5A8-C0DFE6405192}" type="pres">
      <dgm:prSet presAssocID="{17D2A468-96D9-4690-85E9-E3F6E8B2050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FF0953D-900D-4DDF-AE71-37DD1DA20452}" type="pres">
      <dgm:prSet presAssocID="{F779F226-91DE-4CF4-BF87-5764B9AF7F54}" presName="Name30" presStyleCnt="0"/>
      <dgm:spPr/>
    </dgm:pt>
    <dgm:pt modelId="{81EC78CC-0CE7-4224-B299-E8BDF20D576D}" type="pres">
      <dgm:prSet presAssocID="{F779F226-91DE-4CF4-BF87-5764B9AF7F54}" presName="level2Shape" presStyleLbl="node2" presStyleIdx="0" presStyleCnt="2" custScaleX="68614" custScaleY="58160"/>
      <dgm:spPr/>
      <dgm:t>
        <a:bodyPr/>
        <a:lstStyle/>
        <a:p>
          <a:endParaRPr lang="ru-RU"/>
        </a:p>
      </dgm:t>
    </dgm:pt>
    <dgm:pt modelId="{231FCCF0-CF88-465C-9F41-B3D8F90935AC}" type="pres">
      <dgm:prSet presAssocID="{F779F226-91DE-4CF4-BF87-5764B9AF7F54}" presName="hierChild3" presStyleCnt="0"/>
      <dgm:spPr/>
    </dgm:pt>
    <dgm:pt modelId="{F9DB56D6-7416-40E5-A4CB-B0E57D8C384F}" type="pres">
      <dgm:prSet presAssocID="{BF9A5679-AD9C-4953-9EA8-E103945F2880}" presName="Name25" presStyleLbl="parChTrans1D3" presStyleIdx="0" presStyleCnt="2"/>
      <dgm:spPr/>
      <dgm:t>
        <a:bodyPr/>
        <a:lstStyle/>
        <a:p>
          <a:endParaRPr lang="ru-RU"/>
        </a:p>
      </dgm:t>
    </dgm:pt>
    <dgm:pt modelId="{1FE53CFB-5892-496B-95DB-6171730B058D}" type="pres">
      <dgm:prSet presAssocID="{BF9A5679-AD9C-4953-9EA8-E103945F2880}" presName="connTx" presStyleLbl="parChTrans1D3" presStyleIdx="0" presStyleCnt="2"/>
      <dgm:spPr/>
      <dgm:t>
        <a:bodyPr/>
        <a:lstStyle/>
        <a:p>
          <a:endParaRPr lang="ru-RU"/>
        </a:p>
      </dgm:t>
    </dgm:pt>
    <dgm:pt modelId="{4BF92B6F-9203-4F1F-9EE8-006169FD204A}" type="pres">
      <dgm:prSet presAssocID="{20A0E8AA-16B4-4CBE-95AD-89C7A1F77DB1}" presName="Name30" presStyleCnt="0"/>
      <dgm:spPr/>
    </dgm:pt>
    <dgm:pt modelId="{F6F88F0A-A544-487E-97FC-B6A48CE427AF}" type="pres">
      <dgm:prSet presAssocID="{20A0E8AA-16B4-4CBE-95AD-89C7A1F77DB1}" presName="level2Shape" presStyleLbl="node3" presStyleIdx="0" presStyleCnt="2"/>
      <dgm:spPr/>
      <dgm:t>
        <a:bodyPr/>
        <a:lstStyle/>
        <a:p>
          <a:endParaRPr lang="ru-RU"/>
        </a:p>
      </dgm:t>
    </dgm:pt>
    <dgm:pt modelId="{A7A9829E-990C-48E9-8BB9-F486812AA20B}" type="pres">
      <dgm:prSet presAssocID="{20A0E8AA-16B4-4CBE-95AD-89C7A1F77DB1}" presName="hierChild3" presStyleCnt="0"/>
      <dgm:spPr/>
    </dgm:pt>
    <dgm:pt modelId="{6DD4B419-482F-4D1C-BCC4-FE24F17C2667}" type="pres">
      <dgm:prSet presAssocID="{21F72AB5-1E74-4A7E-A400-D6BEA345BD19}" presName="Name25" presStyleLbl="parChTrans1D2" presStyleIdx="1" presStyleCnt="2"/>
      <dgm:spPr/>
      <dgm:t>
        <a:bodyPr/>
        <a:lstStyle/>
        <a:p>
          <a:endParaRPr lang="ru-RU"/>
        </a:p>
      </dgm:t>
    </dgm:pt>
    <dgm:pt modelId="{7E09CBA6-111C-4997-8E73-1B97BCF712B4}" type="pres">
      <dgm:prSet presAssocID="{21F72AB5-1E74-4A7E-A400-D6BEA345BD1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485FBA7-B47D-4C97-ABFD-6D5026CF3243}" type="pres">
      <dgm:prSet presAssocID="{D58C03BA-52BA-48D8-8513-BA91BFA519C2}" presName="Name30" presStyleCnt="0"/>
      <dgm:spPr/>
    </dgm:pt>
    <dgm:pt modelId="{9AAF0A33-E32D-46D8-AEB8-FBAB0271F5D7}" type="pres">
      <dgm:prSet presAssocID="{D58C03BA-52BA-48D8-8513-BA91BFA519C2}" presName="level2Shape" presStyleLbl="node2" presStyleIdx="1" presStyleCnt="2" custScaleX="68408" custScaleY="59138"/>
      <dgm:spPr/>
      <dgm:t>
        <a:bodyPr/>
        <a:lstStyle/>
        <a:p>
          <a:endParaRPr lang="ru-RU"/>
        </a:p>
      </dgm:t>
    </dgm:pt>
    <dgm:pt modelId="{B203A5F2-6E67-4A06-B6BB-7A6B17A174BE}" type="pres">
      <dgm:prSet presAssocID="{D58C03BA-52BA-48D8-8513-BA91BFA519C2}" presName="hierChild3" presStyleCnt="0"/>
      <dgm:spPr/>
    </dgm:pt>
    <dgm:pt modelId="{CB37C5E8-4635-4A6F-8790-B0B8F5D3653F}" type="pres">
      <dgm:prSet presAssocID="{FFC14B8B-59F6-456B-98AC-821F6CDD5934}" presName="Name25" presStyleLbl="parChTrans1D3" presStyleIdx="1" presStyleCnt="2"/>
      <dgm:spPr/>
      <dgm:t>
        <a:bodyPr/>
        <a:lstStyle/>
        <a:p>
          <a:endParaRPr lang="ru-RU"/>
        </a:p>
      </dgm:t>
    </dgm:pt>
    <dgm:pt modelId="{A52B4224-8F6E-48E3-85BE-DCE89B5FFFED}" type="pres">
      <dgm:prSet presAssocID="{FFC14B8B-59F6-456B-98AC-821F6CDD593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7480A800-D981-417A-8287-8D1C0E2ABC47}" type="pres">
      <dgm:prSet presAssocID="{521C117B-5174-44E5-866B-9CE7CA9701C6}" presName="Name30" presStyleCnt="0"/>
      <dgm:spPr/>
    </dgm:pt>
    <dgm:pt modelId="{4047A8FF-4F6E-43F5-A730-DD7D230BC329}" type="pres">
      <dgm:prSet presAssocID="{521C117B-5174-44E5-866B-9CE7CA9701C6}" presName="level2Shape" presStyleLbl="node3" presStyleIdx="1" presStyleCnt="2"/>
      <dgm:spPr/>
      <dgm:t>
        <a:bodyPr/>
        <a:lstStyle/>
        <a:p>
          <a:endParaRPr lang="ru-RU"/>
        </a:p>
      </dgm:t>
    </dgm:pt>
    <dgm:pt modelId="{ECDDDE5F-CB59-4F22-93A4-B3A11424E2AD}" type="pres">
      <dgm:prSet presAssocID="{521C117B-5174-44E5-866B-9CE7CA9701C6}" presName="hierChild3" presStyleCnt="0"/>
      <dgm:spPr/>
    </dgm:pt>
    <dgm:pt modelId="{BF14D4F6-2DF3-4999-902B-121320A7D344}" type="pres">
      <dgm:prSet presAssocID="{31102063-B313-49BB-87FC-B3D2241FBBC3}" presName="bgShapesFlow" presStyleCnt="0"/>
      <dgm:spPr/>
    </dgm:pt>
  </dgm:ptLst>
  <dgm:cxnLst>
    <dgm:cxn modelId="{FE41345B-6112-43C3-A2F8-0BCBDF6FA28A}" type="presOf" srcId="{F779F226-91DE-4CF4-BF87-5764B9AF7F54}" destId="{81EC78CC-0CE7-4224-B299-E8BDF20D576D}" srcOrd="0" destOrd="0" presId="urn:microsoft.com/office/officeart/2005/8/layout/hierarchy5"/>
    <dgm:cxn modelId="{F8B89B3A-E2B4-4B1C-BB27-ABF795039731}" srcId="{31102063-B313-49BB-87FC-B3D2241FBBC3}" destId="{DE7EF6E7-E18F-4B01-9B9E-ADDD5AC457EC}" srcOrd="0" destOrd="0" parTransId="{89A76A2A-0987-4293-863D-11198037F617}" sibTransId="{3456544D-83D2-4102-9BC5-4DEFCD3923F5}"/>
    <dgm:cxn modelId="{E0533FFF-84AF-4250-AD5A-317CC7C87FDD}" type="presOf" srcId="{31102063-B313-49BB-87FC-B3D2241FBBC3}" destId="{EA415DD2-FCB0-44D4-9B72-72736F1BF773}" srcOrd="0" destOrd="0" presId="urn:microsoft.com/office/officeart/2005/8/layout/hierarchy5"/>
    <dgm:cxn modelId="{7D7D9602-4966-49F5-9711-18563470748B}" type="presOf" srcId="{BF9A5679-AD9C-4953-9EA8-E103945F2880}" destId="{1FE53CFB-5892-496B-95DB-6171730B058D}" srcOrd="1" destOrd="0" presId="urn:microsoft.com/office/officeart/2005/8/layout/hierarchy5"/>
    <dgm:cxn modelId="{B04F8CF3-3064-4C73-8FAD-77A4C36AC4F5}" type="presOf" srcId="{17D2A468-96D9-4690-85E9-E3F6E8B20508}" destId="{BB202CF1-43B5-4679-ACB2-8C49EF0CD37C}" srcOrd="0" destOrd="0" presId="urn:microsoft.com/office/officeart/2005/8/layout/hierarchy5"/>
    <dgm:cxn modelId="{61265D0C-0660-451C-9359-365F7C62A8E0}" type="presOf" srcId="{DE7EF6E7-E18F-4B01-9B9E-ADDD5AC457EC}" destId="{6BFD4ABA-8AED-458A-A6E6-91772B3E00A1}" srcOrd="0" destOrd="0" presId="urn:microsoft.com/office/officeart/2005/8/layout/hierarchy5"/>
    <dgm:cxn modelId="{61D6FCB9-A108-4101-9649-6649EA4BEACB}" type="presOf" srcId="{20A0E8AA-16B4-4CBE-95AD-89C7A1F77DB1}" destId="{F6F88F0A-A544-487E-97FC-B6A48CE427AF}" srcOrd="0" destOrd="0" presId="urn:microsoft.com/office/officeart/2005/8/layout/hierarchy5"/>
    <dgm:cxn modelId="{8A5EFE48-38A5-4AAB-B919-6FF3BF76B625}" srcId="{F779F226-91DE-4CF4-BF87-5764B9AF7F54}" destId="{20A0E8AA-16B4-4CBE-95AD-89C7A1F77DB1}" srcOrd="0" destOrd="0" parTransId="{BF9A5679-AD9C-4953-9EA8-E103945F2880}" sibTransId="{59F3D9DE-4787-4700-9275-0A55FFB318D3}"/>
    <dgm:cxn modelId="{906A2D56-4ADA-47E6-A869-A4F79C591CB5}" type="presOf" srcId="{21F72AB5-1E74-4A7E-A400-D6BEA345BD19}" destId="{6DD4B419-482F-4D1C-BCC4-FE24F17C2667}" srcOrd="0" destOrd="0" presId="urn:microsoft.com/office/officeart/2005/8/layout/hierarchy5"/>
    <dgm:cxn modelId="{D241D82A-08E3-4F2A-8E80-BBC40E232F6A}" type="presOf" srcId="{BF9A5679-AD9C-4953-9EA8-E103945F2880}" destId="{F9DB56D6-7416-40E5-A4CB-B0E57D8C384F}" srcOrd="0" destOrd="0" presId="urn:microsoft.com/office/officeart/2005/8/layout/hierarchy5"/>
    <dgm:cxn modelId="{B4D42F14-6190-4C76-8081-8256B0B8E5CF}" type="presOf" srcId="{D58C03BA-52BA-48D8-8513-BA91BFA519C2}" destId="{9AAF0A33-E32D-46D8-AEB8-FBAB0271F5D7}" srcOrd="0" destOrd="0" presId="urn:microsoft.com/office/officeart/2005/8/layout/hierarchy5"/>
    <dgm:cxn modelId="{EFA8E7B2-CB7F-4D9A-8401-97860E8F8B72}" type="presOf" srcId="{FFC14B8B-59F6-456B-98AC-821F6CDD5934}" destId="{CB37C5E8-4635-4A6F-8790-B0B8F5D3653F}" srcOrd="0" destOrd="0" presId="urn:microsoft.com/office/officeart/2005/8/layout/hierarchy5"/>
    <dgm:cxn modelId="{7D85DA47-49E3-4D6E-B05F-B835F64EA353}" srcId="{DE7EF6E7-E18F-4B01-9B9E-ADDD5AC457EC}" destId="{D58C03BA-52BA-48D8-8513-BA91BFA519C2}" srcOrd="1" destOrd="0" parTransId="{21F72AB5-1E74-4A7E-A400-D6BEA345BD19}" sibTransId="{6B8A5E74-413F-4D2E-8A15-68E884ACE1B5}"/>
    <dgm:cxn modelId="{1FCB53B9-EE86-4FF8-97E6-6A408929B106}" srcId="{D58C03BA-52BA-48D8-8513-BA91BFA519C2}" destId="{521C117B-5174-44E5-866B-9CE7CA9701C6}" srcOrd="0" destOrd="0" parTransId="{FFC14B8B-59F6-456B-98AC-821F6CDD5934}" sibTransId="{633706F5-EFDD-4374-83C5-1D0897F48D50}"/>
    <dgm:cxn modelId="{B83DFE96-F5DD-45DD-8402-C841CE9E41D7}" type="presOf" srcId="{21F72AB5-1E74-4A7E-A400-D6BEA345BD19}" destId="{7E09CBA6-111C-4997-8E73-1B97BCF712B4}" srcOrd="1" destOrd="0" presId="urn:microsoft.com/office/officeart/2005/8/layout/hierarchy5"/>
    <dgm:cxn modelId="{7848EC3B-9346-46F5-9E60-740F1CDF046D}" srcId="{DE7EF6E7-E18F-4B01-9B9E-ADDD5AC457EC}" destId="{F779F226-91DE-4CF4-BF87-5764B9AF7F54}" srcOrd="0" destOrd="0" parTransId="{17D2A468-96D9-4690-85E9-E3F6E8B20508}" sibTransId="{1CE04750-4E0C-4B14-B43C-811C7E2035E5}"/>
    <dgm:cxn modelId="{B9F00264-71A4-4F97-B512-D3502A85A03B}" type="presOf" srcId="{FFC14B8B-59F6-456B-98AC-821F6CDD5934}" destId="{A52B4224-8F6E-48E3-85BE-DCE89B5FFFED}" srcOrd="1" destOrd="0" presId="urn:microsoft.com/office/officeart/2005/8/layout/hierarchy5"/>
    <dgm:cxn modelId="{2C827D7C-0F8F-4C14-AF10-7C1A2AF956C3}" type="presOf" srcId="{521C117B-5174-44E5-866B-9CE7CA9701C6}" destId="{4047A8FF-4F6E-43F5-A730-DD7D230BC329}" srcOrd="0" destOrd="0" presId="urn:microsoft.com/office/officeart/2005/8/layout/hierarchy5"/>
    <dgm:cxn modelId="{52601552-3D68-463E-89D0-019B3EB4FC0A}" type="presOf" srcId="{17D2A468-96D9-4690-85E9-E3F6E8B20508}" destId="{E8C9AC39-D3B7-42EE-B5A8-C0DFE6405192}" srcOrd="1" destOrd="0" presId="urn:microsoft.com/office/officeart/2005/8/layout/hierarchy5"/>
    <dgm:cxn modelId="{DCB89B19-BD61-4CCD-A2A6-DFA983349976}" type="presParOf" srcId="{EA415DD2-FCB0-44D4-9B72-72736F1BF773}" destId="{AFD51D6E-B292-437A-8262-A7F48B6B8DFE}" srcOrd="0" destOrd="0" presId="urn:microsoft.com/office/officeart/2005/8/layout/hierarchy5"/>
    <dgm:cxn modelId="{0D9A7FF7-8C83-450B-91B8-FC3146D11769}" type="presParOf" srcId="{AFD51D6E-B292-437A-8262-A7F48B6B8DFE}" destId="{4308181B-A5DA-4C09-9F84-C441473BC1DA}" srcOrd="0" destOrd="0" presId="urn:microsoft.com/office/officeart/2005/8/layout/hierarchy5"/>
    <dgm:cxn modelId="{33121896-53EF-4CCF-B124-A3A39BC650E0}" type="presParOf" srcId="{4308181B-A5DA-4C09-9F84-C441473BC1DA}" destId="{39CDA5C3-47B6-447C-B5A0-CBDCBB61B6DF}" srcOrd="0" destOrd="0" presId="urn:microsoft.com/office/officeart/2005/8/layout/hierarchy5"/>
    <dgm:cxn modelId="{E7A2EB7E-4435-4367-B069-64F9F38FFB2B}" type="presParOf" srcId="{39CDA5C3-47B6-447C-B5A0-CBDCBB61B6DF}" destId="{6BFD4ABA-8AED-458A-A6E6-91772B3E00A1}" srcOrd="0" destOrd="0" presId="urn:microsoft.com/office/officeart/2005/8/layout/hierarchy5"/>
    <dgm:cxn modelId="{23ED80B4-BB3B-4148-91BA-F3F7816EBD3D}" type="presParOf" srcId="{39CDA5C3-47B6-447C-B5A0-CBDCBB61B6DF}" destId="{EE8E1562-019A-4A2E-BC99-6514C2FE9622}" srcOrd="1" destOrd="0" presId="urn:microsoft.com/office/officeart/2005/8/layout/hierarchy5"/>
    <dgm:cxn modelId="{1CECC22A-2B1A-4C04-8A6F-8A80F9E22921}" type="presParOf" srcId="{EE8E1562-019A-4A2E-BC99-6514C2FE9622}" destId="{BB202CF1-43B5-4679-ACB2-8C49EF0CD37C}" srcOrd="0" destOrd="0" presId="urn:microsoft.com/office/officeart/2005/8/layout/hierarchy5"/>
    <dgm:cxn modelId="{E3729DBB-FD69-4D74-8845-AA7A52874EFA}" type="presParOf" srcId="{BB202CF1-43B5-4679-ACB2-8C49EF0CD37C}" destId="{E8C9AC39-D3B7-42EE-B5A8-C0DFE6405192}" srcOrd="0" destOrd="0" presId="urn:microsoft.com/office/officeart/2005/8/layout/hierarchy5"/>
    <dgm:cxn modelId="{4AB6FB76-8186-457B-80AB-B502FFF2A8A9}" type="presParOf" srcId="{EE8E1562-019A-4A2E-BC99-6514C2FE9622}" destId="{DFF0953D-900D-4DDF-AE71-37DD1DA20452}" srcOrd="1" destOrd="0" presId="urn:microsoft.com/office/officeart/2005/8/layout/hierarchy5"/>
    <dgm:cxn modelId="{17C0526E-5D00-4F91-8FE8-5DE45F8EEFBB}" type="presParOf" srcId="{DFF0953D-900D-4DDF-AE71-37DD1DA20452}" destId="{81EC78CC-0CE7-4224-B299-E8BDF20D576D}" srcOrd="0" destOrd="0" presId="urn:microsoft.com/office/officeart/2005/8/layout/hierarchy5"/>
    <dgm:cxn modelId="{28D4ACEF-C8FD-4358-8E8E-D25F50F7795D}" type="presParOf" srcId="{DFF0953D-900D-4DDF-AE71-37DD1DA20452}" destId="{231FCCF0-CF88-465C-9F41-B3D8F90935AC}" srcOrd="1" destOrd="0" presId="urn:microsoft.com/office/officeart/2005/8/layout/hierarchy5"/>
    <dgm:cxn modelId="{006531DA-ADBE-492E-9879-DC80986C7943}" type="presParOf" srcId="{231FCCF0-CF88-465C-9F41-B3D8F90935AC}" destId="{F9DB56D6-7416-40E5-A4CB-B0E57D8C384F}" srcOrd="0" destOrd="0" presId="urn:microsoft.com/office/officeart/2005/8/layout/hierarchy5"/>
    <dgm:cxn modelId="{7E87AB69-D0E4-40C4-B504-E2D63E62ED11}" type="presParOf" srcId="{F9DB56D6-7416-40E5-A4CB-B0E57D8C384F}" destId="{1FE53CFB-5892-496B-95DB-6171730B058D}" srcOrd="0" destOrd="0" presId="urn:microsoft.com/office/officeart/2005/8/layout/hierarchy5"/>
    <dgm:cxn modelId="{564D882A-25B2-43B2-914D-29047B516A71}" type="presParOf" srcId="{231FCCF0-CF88-465C-9F41-B3D8F90935AC}" destId="{4BF92B6F-9203-4F1F-9EE8-006169FD204A}" srcOrd="1" destOrd="0" presId="urn:microsoft.com/office/officeart/2005/8/layout/hierarchy5"/>
    <dgm:cxn modelId="{22C51074-FB92-4D45-8C38-023845A0A748}" type="presParOf" srcId="{4BF92B6F-9203-4F1F-9EE8-006169FD204A}" destId="{F6F88F0A-A544-487E-97FC-B6A48CE427AF}" srcOrd="0" destOrd="0" presId="urn:microsoft.com/office/officeart/2005/8/layout/hierarchy5"/>
    <dgm:cxn modelId="{215D808C-1B5A-4CC8-B7D1-AD027F6C485B}" type="presParOf" srcId="{4BF92B6F-9203-4F1F-9EE8-006169FD204A}" destId="{A7A9829E-990C-48E9-8BB9-F486812AA20B}" srcOrd="1" destOrd="0" presId="urn:microsoft.com/office/officeart/2005/8/layout/hierarchy5"/>
    <dgm:cxn modelId="{E709D83A-5CA9-4421-A622-417D35605F4A}" type="presParOf" srcId="{EE8E1562-019A-4A2E-BC99-6514C2FE9622}" destId="{6DD4B419-482F-4D1C-BCC4-FE24F17C2667}" srcOrd="2" destOrd="0" presId="urn:microsoft.com/office/officeart/2005/8/layout/hierarchy5"/>
    <dgm:cxn modelId="{E64840F7-2F42-4990-80F4-E21D7D560E83}" type="presParOf" srcId="{6DD4B419-482F-4D1C-BCC4-FE24F17C2667}" destId="{7E09CBA6-111C-4997-8E73-1B97BCF712B4}" srcOrd="0" destOrd="0" presId="urn:microsoft.com/office/officeart/2005/8/layout/hierarchy5"/>
    <dgm:cxn modelId="{53EA47C0-B31C-416E-B759-542808FDD821}" type="presParOf" srcId="{EE8E1562-019A-4A2E-BC99-6514C2FE9622}" destId="{0485FBA7-B47D-4C97-ABFD-6D5026CF3243}" srcOrd="3" destOrd="0" presId="urn:microsoft.com/office/officeart/2005/8/layout/hierarchy5"/>
    <dgm:cxn modelId="{8842CBB8-DD16-4F83-84E7-CE873B767970}" type="presParOf" srcId="{0485FBA7-B47D-4C97-ABFD-6D5026CF3243}" destId="{9AAF0A33-E32D-46D8-AEB8-FBAB0271F5D7}" srcOrd="0" destOrd="0" presId="urn:microsoft.com/office/officeart/2005/8/layout/hierarchy5"/>
    <dgm:cxn modelId="{978E6852-FAC6-47DC-B1A3-3971C651AED4}" type="presParOf" srcId="{0485FBA7-B47D-4C97-ABFD-6D5026CF3243}" destId="{B203A5F2-6E67-4A06-B6BB-7A6B17A174BE}" srcOrd="1" destOrd="0" presId="urn:microsoft.com/office/officeart/2005/8/layout/hierarchy5"/>
    <dgm:cxn modelId="{8CAA0F57-0802-4D10-8F8D-AEAE3432D1A7}" type="presParOf" srcId="{B203A5F2-6E67-4A06-B6BB-7A6B17A174BE}" destId="{CB37C5E8-4635-4A6F-8790-B0B8F5D3653F}" srcOrd="0" destOrd="0" presId="urn:microsoft.com/office/officeart/2005/8/layout/hierarchy5"/>
    <dgm:cxn modelId="{7426A883-A6F3-4F35-8E75-00D7BCD5207E}" type="presParOf" srcId="{CB37C5E8-4635-4A6F-8790-B0B8F5D3653F}" destId="{A52B4224-8F6E-48E3-85BE-DCE89B5FFFED}" srcOrd="0" destOrd="0" presId="urn:microsoft.com/office/officeart/2005/8/layout/hierarchy5"/>
    <dgm:cxn modelId="{63DFF7A1-7009-41A0-93CD-D8F0E769C993}" type="presParOf" srcId="{B203A5F2-6E67-4A06-B6BB-7A6B17A174BE}" destId="{7480A800-D981-417A-8287-8D1C0E2ABC47}" srcOrd="1" destOrd="0" presId="urn:microsoft.com/office/officeart/2005/8/layout/hierarchy5"/>
    <dgm:cxn modelId="{C7A3E1B2-D2A2-4EB8-BFBC-2517F6AC1A28}" type="presParOf" srcId="{7480A800-D981-417A-8287-8D1C0E2ABC47}" destId="{4047A8FF-4F6E-43F5-A730-DD7D230BC329}" srcOrd="0" destOrd="0" presId="urn:microsoft.com/office/officeart/2005/8/layout/hierarchy5"/>
    <dgm:cxn modelId="{FE8734EF-2015-47D1-834E-DCCD4F376E30}" type="presParOf" srcId="{7480A800-D981-417A-8287-8D1C0E2ABC47}" destId="{ECDDDE5F-CB59-4F22-93A4-B3A11424E2AD}" srcOrd="1" destOrd="0" presId="urn:microsoft.com/office/officeart/2005/8/layout/hierarchy5"/>
    <dgm:cxn modelId="{38F3D0FF-10D3-4DE8-9BE0-E0E5FB1C06FC}" type="presParOf" srcId="{EA415DD2-FCB0-44D4-9B72-72736F1BF773}" destId="{BF14D4F6-2DF3-4999-902B-121320A7D34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BBC3E-D6D9-4CBC-AD93-8EA514F562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E216AD-D8BE-420A-BC36-66BE11AF9433}">
      <dgm:prSet phldrT="[Текст]" custT="1"/>
      <dgm:spPr/>
      <dgm:t>
        <a:bodyPr/>
        <a:lstStyle/>
        <a:p>
          <a:r>
            <a:rPr lang="ru-RU" sz="2000" dirty="0" smtClean="0"/>
            <a:t>Не в процессе ликвидации</a:t>
          </a:r>
          <a:endParaRPr lang="ru-RU" sz="2000" dirty="0"/>
        </a:p>
      </dgm:t>
    </dgm:pt>
    <dgm:pt modelId="{75C218B6-D5B8-48D4-A50A-C266CC3BF908}" type="parTrans" cxnId="{D63BA08D-F807-42C6-8B0A-65404BE88B79}">
      <dgm:prSet/>
      <dgm:spPr/>
      <dgm:t>
        <a:bodyPr/>
        <a:lstStyle/>
        <a:p>
          <a:endParaRPr lang="ru-RU" sz="2000"/>
        </a:p>
      </dgm:t>
    </dgm:pt>
    <dgm:pt modelId="{3457E4A1-9827-4EEB-ADA2-A215AA16BD5E}" type="sibTrans" cxnId="{D63BA08D-F807-42C6-8B0A-65404BE88B79}">
      <dgm:prSet/>
      <dgm:spPr/>
      <dgm:t>
        <a:bodyPr/>
        <a:lstStyle/>
        <a:p>
          <a:endParaRPr lang="ru-RU" sz="2000"/>
        </a:p>
      </dgm:t>
    </dgm:pt>
    <dgm:pt modelId="{F294BDB0-8582-4380-A675-71C9523BE6C8}">
      <dgm:prSet phldrT="[Текст]" custT="1"/>
      <dgm:spPr/>
      <dgm:t>
        <a:bodyPr/>
        <a:lstStyle/>
        <a:p>
          <a:r>
            <a:rPr lang="ru-RU" sz="2000" dirty="0" smtClean="0"/>
            <a:t>Не в процедуре банкротства</a:t>
          </a:r>
          <a:endParaRPr lang="ru-RU" sz="2000" dirty="0"/>
        </a:p>
      </dgm:t>
    </dgm:pt>
    <dgm:pt modelId="{68E89F3E-90C9-42B6-A425-F660D56FE401}" type="parTrans" cxnId="{E852BE88-6C82-4274-B905-295CBF25E1EC}">
      <dgm:prSet/>
      <dgm:spPr/>
      <dgm:t>
        <a:bodyPr/>
        <a:lstStyle/>
        <a:p>
          <a:endParaRPr lang="ru-RU" sz="2000"/>
        </a:p>
      </dgm:t>
    </dgm:pt>
    <dgm:pt modelId="{0266C83D-F68B-4D6D-ABBC-2E54592BC993}" type="sibTrans" cxnId="{E852BE88-6C82-4274-B905-295CBF25E1EC}">
      <dgm:prSet/>
      <dgm:spPr/>
      <dgm:t>
        <a:bodyPr/>
        <a:lstStyle/>
        <a:p>
          <a:endParaRPr lang="ru-RU" sz="2000"/>
        </a:p>
      </dgm:t>
    </dgm:pt>
    <dgm:pt modelId="{92CD992B-44C8-4899-AAD2-269D4AA95D89}">
      <dgm:prSet phldrT="[Текст]" custT="1"/>
      <dgm:spPr/>
      <dgm:t>
        <a:bodyPr/>
        <a:lstStyle/>
        <a:p>
          <a:r>
            <a:rPr lang="ru-RU" sz="2000" dirty="0" smtClean="0"/>
            <a:t>Нет недоимки более 3 000 рублей</a:t>
          </a:r>
          <a:endParaRPr lang="ru-RU" sz="2000" dirty="0"/>
        </a:p>
      </dgm:t>
    </dgm:pt>
    <dgm:pt modelId="{7B402C53-3F97-4BA1-AADB-FF76C21F86D2}" type="parTrans" cxnId="{DCB54E2A-39B9-4AF6-8128-D97D9D9EA387}">
      <dgm:prSet/>
      <dgm:spPr/>
      <dgm:t>
        <a:bodyPr/>
        <a:lstStyle/>
        <a:p>
          <a:endParaRPr lang="ru-RU" sz="2000"/>
        </a:p>
      </dgm:t>
    </dgm:pt>
    <dgm:pt modelId="{F719D154-9AAC-43D9-A0C3-ABC316C92CC1}" type="sibTrans" cxnId="{DCB54E2A-39B9-4AF6-8128-D97D9D9EA387}">
      <dgm:prSet/>
      <dgm:spPr/>
      <dgm:t>
        <a:bodyPr/>
        <a:lstStyle/>
        <a:p>
          <a:endParaRPr lang="ru-RU" sz="2000"/>
        </a:p>
      </dgm:t>
    </dgm:pt>
    <dgm:pt modelId="{A9666407-C5A7-49C7-90D0-6356800E1575}">
      <dgm:prSet phldrT="[Текст]" custT="1"/>
      <dgm:spPr/>
      <dgm:t>
        <a:bodyPr/>
        <a:lstStyle/>
        <a:p>
          <a:r>
            <a:rPr lang="ru-RU" sz="2000" dirty="0" smtClean="0"/>
            <a:t>Количество работников сохранено на 90% по сравнению с мартом или снижено не более чем на 1 человека</a:t>
          </a:r>
          <a:endParaRPr lang="ru-RU" sz="2000" dirty="0"/>
        </a:p>
      </dgm:t>
    </dgm:pt>
    <dgm:pt modelId="{B90D0720-7290-4678-B7B0-F1B4500B5C5A}" type="parTrans" cxnId="{B36C3764-BA81-40D1-B5EB-D7948AD3B583}">
      <dgm:prSet/>
      <dgm:spPr/>
      <dgm:t>
        <a:bodyPr/>
        <a:lstStyle/>
        <a:p>
          <a:endParaRPr lang="ru-RU" sz="2000"/>
        </a:p>
      </dgm:t>
    </dgm:pt>
    <dgm:pt modelId="{4E6586C6-622C-4F67-A736-541C110D6BAF}" type="sibTrans" cxnId="{B36C3764-BA81-40D1-B5EB-D7948AD3B583}">
      <dgm:prSet/>
      <dgm:spPr/>
      <dgm:t>
        <a:bodyPr/>
        <a:lstStyle/>
        <a:p>
          <a:endParaRPr lang="ru-RU" sz="2000"/>
        </a:p>
      </dgm:t>
    </dgm:pt>
    <dgm:pt modelId="{CE974DFC-07F0-4949-98BD-732FBBC8E49F}" type="pres">
      <dgm:prSet presAssocID="{93BBBC3E-D6D9-4CBC-AD93-8EA514F562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70D8A-AEC9-4F22-8FAB-8340DD1C9BF0}" type="pres">
      <dgm:prSet presAssocID="{2DE216AD-D8BE-420A-BC36-66BE11AF9433}" presName="parentLin" presStyleCnt="0"/>
      <dgm:spPr/>
    </dgm:pt>
    <dgm:pt modelId="{B7D513A8-C847-45B5-9373-1E6B642C8612}" type="pres">
      <dgm:prSet presAssocID="{2DE216AD-D8BE-420A-BC36-66BE11AF943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CF6A09F-1764-4AF1-A69C-717620AB5100}" type="pres">
      <dgm:prSet presAssocID="{2DE216AD-D8BE-420A-BC36-66BE11AF9433}" presName="parentText" presStyleLbl="node1" presStyleIdx="0" presStyleCnt="4" custScaleX="141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126EB-D7FC-48A0-A23B-46AF16DC6EBE}" type="pres">
      <dgm:prSet presAssocID="{2DE216AD-D8BE-420A-BC36-66BE11AF9433}" presName="negativeSpace" presStyleCnt="0"/>
      <dgm:spPr/>
    </dgm:pt>
    <dgm:pt modelId="{83433CE1-6E2D-46BB-BFEA-2C81DC45D3B2}" type="pres">
      <dgm:prSet presAssocID="{2DE216AD-D8BE-420A-BC36-66BE11AF9433}" presName="childText" presStyleLbl="conFgAcc1" presStyleIdx="0" presStyleCnt="4">
        <dgm:presLayoutVars>
          <dgm:bulletEnabled val="1"/>
        </dgm:presLayoutVars>
      </dgm:prSet>
      <dgm:spPr/>
    </dgm:pt>
    <dgm:pt modelId="{0A30F5E8-8028-4A46-95C0-48117DAC5388}" type="pres">
      <dgm:prSet presAssocID="{3457E4A1-9827-4EEB-ADA2-A215AA16BD5E}" presName="spaceBetweenRectangles" presStyleCnt="0"/>
      <dgm:spPr/>
    </dgm:pt>
    <dgm:pt modelId="{3104D3C9-1A3C-453C-A087-723FC62B30ED}" type="pres">
      <dgm:prSet presAssocID="{F294BDB0-8582-4380-A675-71C9523BE6C8}" presName="parentLin" presStyleCnt="0"/>
      <dgm:spPr/>
    </dgm:pt>
    <dgm:pt modelId="{1CC96DE6-D6D7-41AE-9148-34185FA206F5}" type="pres">
      <dgm:prSet presAssocID="{F294BDB0-8582-4380-A675-71C9523BE6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CBEB19A-CF82-42BE-B10D-A55BA330374B}" type="pres">
      <dgm:prSet presAssocID="{F294BDB0-8582-4380-A675-71C9523BE6C8}" presName="parentText" presStyleLbl="node1" presStyleIdx="1" presStyleCnt="4" custScaleX="1360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9413F-BCEA-43D1-AF04-F8F9FC7539A9}" type="pres">
      <dgm:prSet presAssocID="{F294BDB0-8582-4380-A675-71C9523BE6C8}" presName="negativeSpace" presStyleCnt="0"/>
      <dgm:spPr/>
    </dgm:pt>
    <dgm:pt modelId="{4A6027C4-1CFE-41CA-B96F-7763BB4B52DF}" type="pres">
      <dgm:prSet presAssocID="{F294BDB0-8582-4380-A675-71C9523BE6C8}" presName="childText" presStyleLbl="conFgAcc1" presStyleIdx="1" presStyleCnt="4">
        <dgm:presLayoutVars>
          <dgm:bulletEnabled val="1"/>
        </dgm:presLayoutVars>
      </dgm:prSet>
      <dgm:spPr/>
    </dgm:pt>
    <dgm:pt modelId="{C505D256-CEAA-44AE-98B5-A34CF8B22CC2}" type="pres">
      <dgm:prSet presAssocID="{0266C83D-F68B-4D6D-ABBC-2E54592BC993}" presName="spaceBetweenRectangles" presStyleCnt="0"/>
      <dgm:spPr/>
    </dgm:pt>
    <dgm:pt modelId="{343157B5-478F-4D1B-9402-9DA8B5220C1C}" type="pres">
      <dgm:prSet presAssocID="{92CD992B-44C8-4899-AAD2-269D4AA95D89}" presName="parentLin" presStyleCnt="0"/>
      <dgm:spPr/>
    </dgm:pt>
    <dgm:pt modelId="{3B3068B5-BF65-4B5A-BC4C-28662778ED31}" type="pres">
      <dgm:prSet presAssocID="{92CD992B-44C8-4899-AAD2-269D4AA95D8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1D166C4-130D-42FD-873F-DC4E33FE9E5A}" type="pres">
      <dgm:prSet presAssocID="{92CD992B-44C8-4899-AAD2-269D4AA95D89}" presName="parentText" presStyleLbl="node1" presStyleIdx="2" presStyleCnt="4" custScaleX="1360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0B163-B8BF-444E-97ED-C136BB0A2E02}" type="pres">
      <dgm:prSet presAssocID="{92CD992B-44C8-4899-AAD2-269D4AA95D89}" presName="negativeSpace" presStyleCnt="0"/>
      <dgm:spPr/>
    </dgm:pt>
    <dgm:pt modelId="{4D3055A8-75B5-4F7C-825E-2916AF033A53}" type="pres">
      <dgm:prSet presAssocID="{92CD992B-44C8-4899-AAD2-269D4AA95D89}" presName="childText" presStyleLbl="conFgAcc1" presStyleIdx="2" presStyleCnt="4">
        <dgm:presLayoutVars>
          <dgm:bulletEnabled val="1"/>
        </dgm:presLayoutVars>
      </dgm:prSet>
      <dgm:spPr/>
    </dgm:pt>
    <dgm:pt modelId="{B569FF5A-9223-41AE-8001-13052B9F8624}" type="pres">
      <dgm:prSet presAssocID="{F719D154-9AAC-43D9-A0C3-ABC316C92CC1}" presName="spaceBetweenRectangles" presStyleCnt="0"/>
      <dgm:spPr/>
    </dgm:pt>
    <dgm:pt modelId="{88C05AF3-79B0-4D3E-995E-2FB10820FFA1}" type="pres">
      <dgm:prSet presAssocID="{A9666407-C5A7-49C7-90D0-6356800E1575}" presName="parentLin" presStyleCnt="0"/>
      <dgm:spPr/>
    </dgm:pt>
    <dgm:pt modelId="{2C113EB4-70FC-4CA4-9AEB-6DF9C2343829}" type="pres">
      <dgm:prSet presAssocID="{A9666407-C5A7-49C7-90D0-6356800E157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7495D6-F29C-4938-A566-4A4A5BDB9703}" type="pres">
      <dgm:prSet presAssocID="{A9666407-C5A7-49C7-90D0-6356800E1575}" presName="parentText" presStyleLbl="node1" presStyleIdx="3" presStyleCnt="4" custScaleX="142857" custScaleY="1331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3B8EC-5123-48C7-A68F-1CB827B0F0DD}" type="pres">
      <dgm:prSet presAssocID="{A9666407-C5A7-49C7-90D0-6356800E1575}" presName="negativeSpace" presStyleCnt="0"/>
      <dgm:spPr/>
    </dgm:pt>
    <dgm:pt modelId="{C6F26408-01E1-4A3A-ADCF-9B2B1D1F0C3D}" type="pres">
      <dgm:prSet presAssocID="{A9666407-C5A7-49C7-90D0-6356800E15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7FE2FD2-374F-471D-86DB-D1F057FB02C0}" type="presOf" srcId="{92CD992B-44C8-4899-AAD2-269D4AA95D89}" destId="{71D166C4-130D-42FD-873F-DC4E33FE9E5A}" srcOrd="1" destOrd="0" presId="urn:microsoft.com/office/officeart/2005/8/layout/list1"/>
    <dgm:cxn modelId="{DCB54E2A-39B9-4AF6-8128-D97D9D9EA387}" srcId="{93BBBC3E-D6D9-4CBC-AD93-8EA514F56215}" destId="{92CD992B-44C8-4899-AAD2-269D4AA95D89}" srcOrd="2" destOrd="0" parTransId="{7B402C53-3F97-4BA1-AADB-FF76C21F86D2}" sibTransId="{F719D154-9AAC-43D9-A0C3-ABC316C92CC1}"/>
    <dgm:cxn modelId="{BAFE78FC-29A2-45C4-8FBD-6C1205B75BCB}" type="presOf" srcId="{2DE216AD-D8BE-420A-BC36-66BE11AF9433}" destId="{DCF6A09F-1764-4AF1-A69C-717620AB5100}" srcOrd="1" destOrd="0" presId="urn:microsoft.com/office/officeart/2005/8/layout/list1"/>
    <dgm:cxn modelId="{80652870-03E4-4DCF-81AA-4348C9C5BD97}" type="presOf" srcId="{93BBBC3E-D6D9-4CBC-AD93-8EA514F56215}" destId="{CE974DFC-07F0-4949-98BD-732FBBC8E49F}" srcOrd="0" destOrd="0" presId="urn:microsoft.com/office/officeart/2005/8/layout/list1"/>
    <dgm:cxn modelId="{47C9F73A-547F-4B1B-A2B1-CBE5A9BAF468}" type="presOf" srcId="{A9666407-C5A7-49C7-90D0-6356800E1575}" destId="{2C113EB4-70FC-4CA4-9AEB-6DF9C2343829}" srcOrd="0" destOrd="0" presId="urn:microsoft.com/office/officeart/2005/8/layout/list1"/>
    <dgm:cxn modelId="{55163111-91FC-4C28-8DB5-C289FE717EF5}" type="presOf" srcId="{F294BDB0-8582-4380-A675-71C9523BE6C8}" destId="{BCBEB19A-CF82-42BE-B10D-A55BA330374B}" srcOrd="1" destOrd="0" presId="urn:microsoft.com/office/officeart/2005/8/layout/list1"/>
    <dgm:cxn modelId="{1A44A36F-42C0-43FA-B696-6B0E334BD4BD}" type="presOf" srcId="{F294BDB0-8582-4380-A675-71C9523BE6C8}" destId="{1CC96DE6-D6D7-41AE-9148-34185FA206F5}" srcOrd="0" destOrd="0" presId="urn:microsoft.com/office/officeart/2005/8/layout/list1"/>
    <dgm:cxn modelId="{B36C3764-BA81-40D1-B5EB-D7948AD3B583}" srcId="{93BBBC3E-D6D9-4CBC-AD93-8EA514F56215}" destId="{A9666407-C5A7-49C7-90D0-6356800E1575}" srcOrd="3" destOrd="0" parTransId="{B90D0720-7290-4678-B7B0-F1B4500B5C5A}" sibTransId="{4E6586C6-622C-4F67-A736-541C110D6BAF}"/>
    <dgm:cxn modelId="{D63BA08D-F807-42C6-8B0A-65404BE88B79}" srcId="{93BBBC3E-D6D9-4CBC-AD93-8EA514F56215}" destId="{2DE216AD-D8BE-420A-BC36-66BE11AF9433}" srcOrd="0" destOrd="0" parTransId="{75C218B6-D5B8-48D4-A50A-C266CC3BF908}" sibTransId="{3457E4A1-9827-4EEB-ADA2-A215AA16BD5E}"/>
    <dgm:cxn modelId="{B67DB3B1-7C4D-4BCA-9CFE-76D2E5B1A623}" type="presOf" srcId="{2DE216AD-D8BE-420A-BC36-66BE11AF9433}" destId="{B7D513A8-C847-45B5-9373-1E6B642C8612}" srcOrd="0" destOrd="0" presId="urn:microsoft.com/office/officeart/2005/8/layout/list1"/>
    <dgm:cxn modelId="{7B81C51E-8F25-48CA-AD4B-D4862AD79EE2}" type="presOf" srcId="{92CD992B-44C8-4899-AAD2-269D4AA95D89}" destId="{3B3068B5-BF65-4B5A-BC4C-28662778ED31}" srcOrd="0" destOrd="0" presId="urn:microsoft.com/office/officeart/2005/8/layout/list1"/>
    <dgm:cxn modelId="{E852BE88-6C82-4274-B905-295CBF25E1EC}" srcId="{93BBBC3E-D6D9-4CBC-AD93-8EA514F56215}" destId="{F294BDB0-8582-4380-A675-71C9523BE6C8}" srcOrd="1" destOrd="0" parTransId="{68E89F3E-90C9-42B6-A425-F660D56FE401}" sibTransId="{0266C83D-F68B-4D6D-ABBC-2E54592BC993}"/>
    <dgm:cxn modelId="{A406A5F1-581D-4982-BDAF-BDD186C2DC17}" type="presOf" srcId="{A9666407-C5A7-49C7-90D0-6356800E1575}" destId="{D77495D6-F29C-4938-A566-4A4A5BDB9703}" srcOrd="1" destOrd="0" presId="urn:microsoft.com/office/officeart/2005/8/layout/list1"/>
    <dgm:cxn modelId="{475DF1B7-4DE0-4AB9-96F6-7FF7F7CF3026}" type="presParOf" srcId="{CE974DFC-07F0-4949-98BD-732FBBC8E49F}" destId="{FC370D8A-AEC9-4F22-8FAB-8340DD1C9BF0}" srcOrd="0" destOrd="0" presId="urn:microsoft.com/office/officeart/2005/8/layout/list1"/>
    <dgm:cxn modelId="{F615988F-B15E-45E9-9B04-0E34E316981A}" type="presParOf" srcId="{FC370D8A-AEC9-4F22-8FAB-8340DD1C9BF0}" destId="{B7D513A8-C847-45B5-9373-1E6B642C8612}" srcOrd="0" destOrd="0" presId="urn:microsoft.com/office/officeart/2005/8/layout/list1"/>
    <dgm:cxn modelId="{25515FDD-7E67-4970-B2A9-CABA5DA6A4B3}" type="presParOf" srcId="{FC370D8A-AEC9-4F22-8FAB-8340DD1C9BF0}" destId="{DCF6A09F-1764-4AF1-A69C-717620AB5100}" srcOrd="1" destOrd="0" presId="urn:microsoft.com/office/officeart/2005/8/layout/list1"/>
    <dgm:cxn modelId="{478EB273-6723-4830-9C82-41ED790E1A28}" type="presParOf" srcId="{CE974DFC-07F0-4949-98BD-732FBBC8E49F}" destId="{F68126EB-D7FC-48A0-A23B-46AF16DC6EBE}" srcOrd="1" destOrd="0" presId="urn:microsoft.com/office/officeart/2005/8/layout/list1"/>
    <dgm:cxn modelId="{98FF5955-5502-4E26-9D88-E77E996634AE}" type="presParOf" srcId="{CE974DFC-07F0-4949-98BD-732FBBC8E49F}" destId="{83433CE1-6E2D-46BB-BFEA-2C81DC45D3B2}" srcOrd="2" destOrd="0" presId="urn:microsoft.com/office/officeart/2005/8/layout/list1"/>
    <dgm:cxn modelId="{9E3DDBC5-EA19-4E8C-B3DD-9192FCBCC4D1}" type="presParOf" srcId="{CE974DFC-07F0-4949-98BD-732FBBC8E49F}" destId="{0A30F5E8-8028-4A46-95C0-48117DAC5388}" srcOrd="3" destOrd="0" presId="urn:microsoft.com/office/officeart/2005/8/layout/list1"/>
    <dgm:cxn modelId="{2F11A300-9413-4CC2-B560-BDD9560FB6DE}" type="presParOf" srcId="{CE974DFC-07F0-4949-98BD-732FBBC8E49F}" destId="{3104D3C9-1A3C-453C-A087-723FC62B30ED}" srcOrd="4" destOrd="0" presId="urn:microsoft.com/office/officeart/2005/8/layout/list1"/>
    <dgm:cxn modelId="{1CF8676B-864A-4FF3-A8E1-9F57C0E224DE}" type="presParOf" srcId="{3104D3C9-1A3C-453C-A087-723FC62B30ED}" destId="{1CC96DE6-D6D7-41AE-9148-34185FA206F5}" srcOrd="0" destOrd="0" presId="urn:microsoft.com/office/officeart/2005/8/layout/list1"/>
    <dgm:cxn modelId="{69248B9C-7ECA-4C54-891A-974E885507DF}" type="presParOf" srcId="{3104D3C9-1A3C-453C-A087-723FC62B30ED}" destId="{BCBEB19A-CF82-42BE-B10D-A55BA330374B}" srcOrd="1" destOrd="0" presId="urn:microsoft.com/office/officeart/2005/8/layout/list1"/>
    <dgm:cxn modelId="{7DD2471A-A046-4491-A68B-4B598D6151E8}" type="presParOf" srcId="{CE974DFC-07F0-4949-98BD-732FBBC8E49F}" destId="{51E9413F-BCEA-43D1-AF04-F8F9FC7539A9}" srcOrd="5" destOrd="0" presId="urn:microsoft.com/office/officeart/2005/8/layout/list1"/>
    <dgm:cxn modelId="{1D88F4D2-4273-43C8-8264-D6ED9ABEA57A}" type="presParOf" srcId="{CE974DFC-07F0-4949-98BD-732FBBC8E49F}" destId="{4A6027C4-1CFE-41CA-B96F-7763BB4B52DF}" srcOrd="6" destOrd="0" presId="urn:microsoft.com/office/officeart/2005/8/layout/list1"/>
    <dgm:cxn modelId="{F8BFB74D-41AD-41B4-933D-403ADE34C770}" type="presParOf" srcId="{CE974DFC-07F0-4949-98BD-732FBBC8E49F}" destId="{C505D256-CEAA-44AE-98B5-A34CF8B22CC2}" srcOrd="7" destOrd="0" presId="urn:microsoft.com/office/officeart/2005/8/layout/list1"/>
    <dgm:cxn modelId="{B55AAB1E-E8CF-47DE-B4C2-3201CB20F891}" type="presParOf" srcId="{CE974DFC-07F0-4949-98BD-732FBBC8E49F}" destId="{343157B5-478F-4D1B-9402-9DA8B5220C1C}" srcOrd="8" destOrd="0" presId="urn:microsoft.com/office/officeart/2005/8/layout/list1"/>
    <dgm:cxn modelId="{4E30D085-A4A3-4A39-8FD9-008FABD28329}" type="presParOf" srcId="{343157B5-478F-4D1B-9402-9DA8B5220C1C}" destId="{3B3068B5-BF65-4B5A-BC4C-28662778ED31}" srcOrd="0" destOrd="0" presId="urn:microsoft.com/office/officeart/2005/8/layout/list1"/>
    <dgm:cxn modelId="{876BA88F-06B1-4F84-BBF0-62BE01377DBA}" type="presParOf" srcId="{343157B5-478F-4D1B-9402-9DA8B5220C1C}" destId="{71D166C4-130D-42FD-873F-DC4E33FE9E5A}" srcOrd="1" destOrd="0" presId="urn:microsoft.com/office/officeart/2005/8/layout/list1"/>
    <dgm:cxn modelId="{9D956788-3387-4CB0-8D6A-81DED256AA70}" type="presParOf" srcId="{CE974DFC-07F0-4949-98BD-732FBBC8E49F}" destId="{6300B163-B8BF-444E-97ED-C136BB0A2E02}" srcOrd="9" destOrd="0" presId="urn:microsoft.com/office/officeart/2005/8/layout/list1"/>
    <dgm:cxn modelId="{0957A1EB-8381-46DD-B38B-87FD5C9A7E42}" type="presParOf" srcId="{CE974DFC-07F0-4949-98BD-732FBBC8E49F}" destId="{4D3055A8-75B5-4F7C-825E-2916AF033A53}" srcOrd="10" destOrd="0" presId="urn:microsoft.com/office/officeart/2005/8/layout/list1"/>
    <dgm:cxn modelId="{F5FE7356-74B1-4F75-B8B8-DA7AB1CE715C}" type="presParOf" srcId="{CE974DFC-07F0-4949-98BD-732FBBC8E49F}" destId="{B569FF5A-9223-41AE-8001-13052B9F8624}" srcOrd="11" destOrd="0" presId="urn:microsoft.com/office/officeart/2005/8/layout/list1"/>
    <dgm:cxn modelId="{874B8B9B-F686-480B-AF07-6499BBF37D8C}" type="presParOf" srcId="{CE974DFC-07F0-4949-98BD-732FBBC8E49F}" destId="{88C05AF3-79B0-4D3E-995E-2FB10820FFA1}" srcOrd="12" destOrd="0" presId="urn:microsoft.com/office/officeart/2005/8/layout/list1"/>
    <dgm:cxn modelId="{42601F9C-D03B-4A89-B07A-6ADE85A2E358}" type="presParOf" srcId="{88C05AF3-79B0-4D3E-995E-2FB10820FFA1}" destId="{2C113EB4-70FC-4CA4-9AEB-6DF9C2343829}" srcOrd="0" destOrd="0" presId="urn:microsoft.com/office/officeart/2005/8/layout/list1"/>
    <dgm:cxn modelId="{1923A574-0AE7-4FCD-8E2A-14ECBEA0982A}" type="presParOf" srcId="{88C05AF3-79B0-4D3E-995E-2FB10820FFA1}" destId="{D77495D6-F29C-4938-A566-4A4A5BDB9703}" srcOrd="1" destOrd="0" presId="urn:microsoft.com/office/officeart/2005/8/layout/list1"/>
    <dgm:cxn modelId="{8AB387E6-8FA7-4706-926A-2AE4131B7CAF}" type="presParOf" srcId="{CE974DFC-07F0-4949-98BD-732FBBC8E49F}" destId="{0A43B8EC-5123-48C7-A68F-1CB827B0F0DD}" srcOrd="13" destOrd="0" presId="urn:microsoft.com/office/officeart/2005/8/layout/list1"/>
    <dgm:cxn modelId="{F3AE63F4-DF70-41E8-951A-E268AD268148}" type="presParOf" srcId="{CE974DFC-07F0-4949-98BD-732FBBC8E49F}" destId="{C6F26408-01E1-4A3A-ADCF-9B2B1D1F0C3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3F9D0-D67F-42DA-B983-A6789CAAC0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911C5A-B5BC-475D-88E9-2D7DCC1C7F2C}">
      <dgm:prSet phldrT="[Текст]" custT="1"/>
      <dgm:spPr/>
      <dgm:t>
        <a:bodyPr/>
        <a:lstStyle/>
        <a:p>
          <a:r>
            <a:rPr lang="ru-RU" sz="2000" dirty="0" smtClean="0"/>
            <a:t>Для организаций</a:t>
          </a:r>
          <a:endParaRPr lang="ru-RU" sz="2000" dirty="0"/>
        </a:p>
      </dgm:t>
    </dgm:pt>
    <dgm:pt modelId="{DCC641B6-92C1-4660-BDAE-BA4220B096BE}" type="parTrans" cxnId="{D9B7A628-7E81-4025-B273-A0234BE395B1}">
      <dgm:prSet/>
      <dgm:spPr/>
      <dgm:t>
        <a:bodyPr/>
        <a:lstStyle/>
        <a:p>
          <a:endParaRPr lang="ru-RU" sz="2000"/>
        </a:p>
      </dgm:t>
    </dgm:pt>
    <dgm:pt modelId="{803C575F-9108-4D10-87F8-DDF6E8D709FA}" type="sibTrans" cxnId="{D9B7A628-7E81-4025-B273-A0234BE395B1}">
      <dgm:prSet/>
      <dgm:spPr/>
      <dgm:t>
        <a:bodyPr/>
        <a:lstStyle/>
        <a:p>
          <a:endParaRPr lang="ru-RU" sz="2000"/>
        </a:p>
      </dgm:t>
    </dgm:pt>
    <dgm:pt modelId="{1D8F1005-19DA-43C9-A202-014A51F81A86}">
      <dgm:prSet phldrT="[Текст]" custT="1"/>
      <dgm:spPr/>
      <dgm:t>
        <a:bodyPr/>
        <a:lstStyle/>
        <a:p>
          <a:r>
            <a:rPr lang="ru-RU" sz="2000" dirty="0" smtClean="0"/>
            <a:t>Количество работников в марте * 12 130 рублей</a:t>
          </a:r>
          <a:endParaRPr lang="ru-RU" sz="2000" dirty="0"/>
        </a:p>
      </dgm:t>
    </dgm:pt>
    <dgm:pt modelId="{AFC5E446-D410-4237-BED9-A3C5F16C01DD}" type="parTrans" cxnId="{BB5BF6DB-E7AD-461F-BC4D-0426112261E3}">
      <dgm:prSet/>
      <dgm:spPr/>
      <dgm:t>
        <a:bodyPr/>
        <a:lstStyle/>
        <a:p>
          <a:endParaRPr lang="ru-RU" sz="2000"/>
        </a:p>
      </dgm:t>
    </dgm:pt>
    <dgm:pt modelId="{F16067C5-80AD-478F-B808-1F0E6B8FC446}" type="sibTrans" cxnId="{BB5BF6DB-E7AD-461F-BC4D-0426112261E3}">
      <dgm:prSet/>
      <dgm:spPr/>
      <dgm:t>
        <a:bodyPr/>
        <a:lstStyle/>
        <a:p>
          <a:endParaRPr lang="ru-RU" sz="2000"/>
        </a:p>
      </dgm:t>
    </dgm:pt>
    <dgm:pt modelId="{D11A6347-B19B-431C-8C6A-29391CA6BBCA}">
      <dgm:prSet phldrT="[Текст]" custT="1"/>
      <dgm:spPr/>
      <dgm:t>
        <a:bodyPr/>
        <a:lstStyle/>
        <a:p>
          <a:r>
            <a:rPr lang="ru-RU" sz="2000" dirty="0" smtClean="0"/>
            <a:t>Для ИП - работодателей</a:t>
          </a:r>
          <a:endParaRPr lang="ru-RU" sz="2000" dirty="0"/>
        </a:p>
      </dgm:t>
    </dgm:pt>
    <dgm:pt modelId="{6146C1CE-C25C-4D8D-81E2-246575BBDB86}" type="parTrans" cxnId="{831D0005-BAB9-4F44-B270-4098CA2047EF}">
      <dgm:prSet/>
      <dgm:spPr/>
      <dgm:t>
        <a:bodyPr/>
        <a:lstStyle/>
        <a:p>
          <a:endParaRPr lang="ru-RU" sz="2000"/>
        </a:p>
      </dgm:t>
    </dgm:pt>
    <dgm:pt modelId="{BD341729-9DE9-44C9-A852-4B925F550C4B}" type="sibTrans" cxnId="{831D0005-BAB9-4F44-B270-4098CA2047EF}">
      <dgm:prSet/>
      <dgm:spPr/>
      <dgm:t>
        <a:bodyPr/>
        <a:lstStyle/>
        <a:p>
          <a:endParaRPr lang="ru-RU" sz="2000"/>
        </a:p>
      </dgm:t>
    </dgm:pt>
    <dgm:pt modelId="{7D8A533B-2418-4A62-BC81-F33ABFD62AD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(Количество работников в марте  + 1) * 12 130 рублей</a:t>
          </a:r>
          <a:endParaRPr lang="ru-RU" sz="2000" dirty="0"/>
        </a:p>
      </dgm:t>
    </dgm:pt>
    <dgm:pt modelId="{D0C0A732-494B-4196-AFD4-EBB4A45660B9}" type="parTrans" cxnId="{B74C6D40-A37F-44F9-820A-39EE43793E0C}">
      <dgm:prSet/>
      <dgm:spPr/>
      <dgm:t>
        <a:bodyPr/>
        <a:lstStyle/>
        <a:p>
          <a:endParaRPr lang="ru-RU" sz="2000"/>
        </a:p>
      </dgm:t>
    </dgm:pt>
    <dgm:pt modelId="{CE0C0CDB-AD97-4F1C-A81A-6E2050B5DC20}" type="sibTrans" cxnId="{B74C6D40-A37F-44F9-820A-39EE43793E0C}">
      <dgm:prSet/>
      <dgm:spPr/>
      <dgm:t>
        <a:bodyPr/>
        <a:lstStyle/>
        <a:p>
          <a:endParaRPr lang="ru-RU" sz="2000"/>
        </a:p>
      </dgm:t>
    </dgm:pt>
    <dgm:pt modelId="{175C40C9-366C-4B6D-AEAB-9809BEDFAFBC}">
      <dgm:prSet phldrT="[Текст]" custT="1"/>
      <dgm:spPr/>
      <dgm:t>
        <a:bodyPr/>
        <a:lstStyle/>
        <a:p>
          <a:r>
            <a:rPr lang="ru-RU" sz="2000" dirty="0" smtClean="0"/>
            <a:t>Для ИП без работников</a:t>
          </a:r>
          <a:endParaRPr lang="ru-RU" sz="2000" dirty="0"/>
        </a:p>
      </dgm:t>
    </dgm:pt>
    <dgm:pt modelId="{014425FA-D057-4842-95A8-90863AB22FF0}" type="parTrans" cxnId="{BC64B0F1-B8F2-4F84-9377-20B40E9EA092}">
      <dgm:prSet/>
      <dgm:spPr/>
      <dgm:t>
        <a:bodyPr/>
        <a:lstStyle/>
        <a:p>
          <a:endParaRPr lang="ru-RU" sz="2000"/>
        </a:p>
      </dgm:t>
    </dgm:pt>
    <dgm:pt modelId="{5E703345-63A0-4F78-8437-6D890DB392BE}" type="sibTrans" cxnId="{BC64B0F1-B8F2-4F84-9377-20B40E9EA092}">
      <dgm:prSet/>
      <dgm:spPr/>
      <dgm:t>
        <a:bodyPr/>
        <a:lstStyle/>
        <a:p>
          <a:endParaRPr lang="ru-RU" sz="2000"/>
        </a:p>
      </dgm:t>
    </dgm:pt>
    <dgm:pt modelId="{34753F4F-0B44-4FF2-8C0B-6AABE39C24C3}">
      <dgm:prSet phldrT="[Текст]" custT="1"/>
      <dgm:spPr/>
      <dgm:t>
        <a:bodyPr/>
        <a:lstStyle/>
        <a:p>
          <a:r>
            <a:rPr lang="ru-RU" sz="2000" dirty="0" smtClean="0"/>
            <a:t>12 130 рублей</a:t>
          </a:r>
          <a:endParaRPr lang="ru-RU" sz="2000" dirty="0"/>
        </a:p>
      </dgm:t>
    </dgm:pt>
    <dgm:pt modelId="{A81E474E-338A-4DBE-A4F0-1CFB1E61242E}" type="parTrans" cxnId="{4C12CBAA-6C08-4F5B-970F-E4DE21DA475F}">
      <dgm:prSet/>
      <dgm:spPr/>
      <dgm:t>
        <a:bodyPr/>
        <a:lstStyle/>
        <a:p>
          <a:endParaRPr lang="ru-RU" sz="2000"/>
        </a:p>
      </dgm:t>
    </dgm:pt>
    <dgm:pt modelId="{2BF6764C-65E5-4502-8575-0B567A7983F4}" type="sibTrans" cxnId="{4C12CBAA-6C08-4F5B-970F-E4DE21DA475F}">
      <dgm:prSet/>
      <dgm:spPr/>
      <dgm:t>
        <a:bodyPr/>
        <a:lstStyle/>
        <a:p>
          <a:endParaRPr lang="ru-RU" sz="2000"/>
        </a:p>
      </dgm:t>
    </dgm:pt>
    <dgm:pt modelId="{67D2EA6E-4BCC-455A-BD1D-0818DCF02EC2}" type="pres">
      <dgm:prSet presAssocID="{8483F9D0-D67F-42DA-B983-A6789CAAC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79992-4004-4DAA-9D7D-80B5A527F663}" type="pres">
      <dgm:prSet presAssocID="{8D911C5A-B5BC-475D-88E9-2D7DCC1C7F2C}" presName="parentText" presStyleLbl="node1" presStyleIdx="0" presStyleCnt="3" custScaleY="52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F04AD-EE7D-4018-BBE5-5F070CE36297}" type="pres">
      <dgm:prSet presAssocID="{8D911C5A-B5BC-475D-88E9-2D7DCC1C7F2C}" presName="childText" presStyleLbl="revTx" presStyleIdx="0" presStyleCnt="3" custScaleY="77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9E521-3495-4C6E-8B43-F63D10834286}" type="pres">
      <dgm:prSet presAssocID="{D11A6347-B19B-431C-8C6A-29391CA6BBCA}" presName="parentText" presStyleLbl="node1" presStyleIdx="1" presStyleCnt="3" custScaleY="57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59F35-66C3-4512-88A8-3F5B359A1E11}" type="pres">
      <dgm:prSet presAssocID="{D11A6347-B19B-431C-8C6A-29391CA6BBCA}" presName="childText" presStyleLbl="revTx" presStyleIdx="1" presStyleCnt="3" custScaleY="9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0EE7-51D2-488F-B740-962B739DC69F}" type="pres">
      <dgm:prSet presAssocID="{175C40C9-366C-4B6D-AEAB-9809BEDFAFBC}" presName="parentText" presStyleLbl="node1" presStyleIdx="2" presStyleCnt="3" custScaleY="53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DEB5A-A4C1-4389-AFC2-AC9D63DFF686}" type="pres">
      <dgm:prSet presAssocID="{175C40C9-366C-4B6D-AEAB-9809BEDFAFBC}" presName="childText" presStyleLbl="revTx" presStyleIdx="2" presStyleCnt="3" custScaleY="4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2CBAA-6C08-4F5B-970F-E4DE21DA475F}" srcId="{175C40C9-366C-4B6D-AEAB-9809BEDFAFBC}" destId="{34753F4F-0B44-4FF2-8C0B-6AABE39C24C3}" srcOrd="0" destOrd="0" parTransId="{A81E474E-338A-4DBE-A4F0-1CFB1E61242E}" sibTransId="{2BF6764C-65E5-4502-8575-0B567A7983F4}"/>
    <dgm:cxn modelId="{ECFF476F-AB47-4282-B7B2-7505C024494A}" type="presOf" srcId="{D11A6347-B19B-431C-8C6A-29391CA6BBCA}" destId="{9D79E521-3495-4C6E-8B43-F63D10834286}" srcOrd="0" destOrd="0" presId="urn:microsoft.com/office/officeart/2005/8/layout/vList2"/>
    <dgm:cxn modelId="{BB5BF6DB-E7AD-461F-BC4D-0426112261E3}" srcId="{8D911C5A-B5BC-475D-88E9-2D7DCC1C7F2C}" destId="{1D8F1005-19DA-43C9-A202-014A51F81A86}" srcOrd="0" destOrd="0" parTransId="{AFC5E446-D410-4237-BED9-A3C5F16C01DD}" sibTransId="{F16067C5-80AD-478F-B808-1F0E6B8FC446}"/>
    <dgm:cxn modelId="{B74C6D40-A37F-44F9-820A-39EE43793E0C}" srcId="{D11A6347-B19B-431C-8C6A-29391CA6BBCA}" destId="{7D8A533B-2418-4A62-BC81-F33ABFD62ADB}" srcOrd="0" destOrd="0" parTransId="{D0C0A732-494B-4196-AFD4-EBB4A45660B9}" sibTransId="{CE0C0CDB-AD97-4F1C-A81A-6E2050B5DC20}"/>
    <dgm:cxn modelId="{831D0005-BAB9-4F44-B270-4098CA2047EF}" srcId="{8483F9D0-D67F-42DA-B983-A6789CAAC0AA}" destId="{D11A6347-B19B-431C-8C6A-29391CA6BBCA}" srcOrd="1" destOrd="0" parTransId="{6146C1CE-C25C-4D8D-81E2-246575BBDB86}" sibTransId="{BD341729-9DE9-44C9-A852-4B925F550C4B}"/>
    <dgm:cxn modelId="{A5E7F04F-5C00-49A5-AB24-6E426E73D33F}" type="presOf" srcId="{1D8F1005-19DA-43C9-A202-014A51F81A86}" destId="{DB9F04AD-EE7D-4018-BBE5-5F070CE36297}" srcOrd="0" destOrd="0" presId="urn:microsoft.com/office/officeart/2005/8/layout/vList2"/>
    <dgm:cxn modelId="{EA53FC00-8727-4C62-BDB0-1DF871960050}" type="presOf" srcId="{34753F4F-0B44-4FF2-8C0B-6AABE39C24C3}" destId="{F3CDEB5A-A4C1-4389-AFC2-AC9D63DFF686}" srcOrd="0" destOrd="0" presId="urn:microsoft.com/office/officeart/2005/8/layout/vList2"/>
    <dgm:cxn modelId="{3261A99D-8D7A-4539-841E-AE73CF62ACEC}" type="presOf" srcId="{8483F9D0-D67F-42DA-B983-A6789CAAC0AA}" destId="{67D2EA6E-4BCC-455A-BD1D-0818DCF02EC2}" srcOrd="0" destOrd="0" presId="urn:microsoft.com/office/officeart/2005/8/layout/vList2"/>
    <dgm:cxn modelId="{6C613FC5-EA5A-4D3F-8BE7-D841E47ADBDA}" type="presOf" srcId="{8D911C5A-B5BC-475D-88E9-2D7DCC1C7F2C}" destId="{4C279992-4004-4DAA-9D7D-80B5A527F663}" srcOrd="0" destOrd="0" presId="urn:microsoft.com/office/officeart/2005/8/layout/vList2"/>
    <dgm:cxn modelId="{BC64B0F1-B8F2-4F84-9377-20B40E9EA092}" srcId="{8483F9D0-D67F-42DA-B983-A6789CAAC0AA}" destId="{175C40C9-366C-4B6D-AEAB-9809BEDFAFBC}" srcOrd="2" destOrd="0" parTransId="{014425FA-D057-4842-95A8-90863AB22FF0}" sibTransId="{5E703345-63A0-4F78-8437-6D890DB392BE}"/>
    <dgm:cxn modelId="{45919A63-56EB-4BCF-9A32-92A6955B2DAF}" type="presOf" srcId="{175C40C9-366C-4B6D-AEAB-9809BEDFAFBC}" destId="{217D0EE7-51D2-488F-B740-962B739DC69F}" srcOrd="0" destOrd="0" presId="urn:microsoft.com/office/officeart/2005/8/layout/vList2"/>
    <dgm:cxn modelId="{13A35D41-E769-4C6B-84FC-C1B0A08F9877}" type="presOf" srcId="{7D8A533B-2418-4A62-BC81-F33ABFD62ADB}" destId="{12559F35-66C3-4512-88A8-3F5B359A1E11}" srcOrd="0" destOrd="0" presId="urn:microsoft.com/office/officeart/2005/8/layout/vList2"/>
    <dgm:cxn modelId="{D9B7A628-7E81-4025-B273-A0234BE395B1}" srcId="{8483F9D0-D67F-42DA-B983-A6789CAAC0AA}" destId="{8D911C5A-B5BC-475D-88E9-2D7DCC1C7F2C}" srcOrd="0" destOrd="0" parTransId="{DCC641B6-92C1-4660-BDAE-BA4220B096BE}" sibTransId="{803C575F-9108-4D10-87F8-DDF6E8D709FA}"/>
    <dgm:cxn modelId="{CB5AB999-C988-456E-8D83-D8E6BBD574FD}" type="presParOf" srcId="{67D2EA6E-4BCC-455A-BD1D-0818DCF02EC2}" destId="{4C279992-4004-4DAA-9D7D-80B5A527F663}" srcOrd="0" destOrd="0" presId="urn:microsoft.com/office/officeart/2005/8/layout/vList2"/>
    <dgm:cxn modelId="{6CF1D7AB-E4AF-43CD-A14C-7C001FA4EFC6}" type="presParOf" srcId="{67D2EA6E-4BCC-455A-BD1D-0818DCF02EC2}" destId="{DB9F04AD-EE7D-4018-BBE5-5F070CE36297}" srcOrd="1" destOrd="0" presId="urn:microsoft.com/office/officeart/2005/8/layout/vList2"/>
    <dgm:cxn modelId="{0334559F-D916-4604-865F-74D117054E8F}" type="presParOf" srcId="{67D2EA6E-4BCC-455A-BD1D-0818DCF02EC2}" destId="{9D79E521-3495-4C6E-8B43-F63D10834286}" srcOrd="2" destOrd="0" presId="urn:microsoft.com/office/officeart/2005/8/layout/vList2"/>
    <dgm:cxn modelId="{EAF8923F-40A5-4E30-A56F-6F1D745B1B9C}" type="presParOf" srcId="{67D2EA6E-4BCC-455A-BD1D-0818DCF02EC2}" destId="{12559F35-66C3-4512-88A8-3F5B359A1E11}" srcOrd="3" destOrd="0" presId="urn:microsoft.com/office/officeart/2005/8/layout/vList2"/>
    <dgm:cxn modelId="{0A6E6C85-AED8-44E9-AAC6-1E4988283DA7}" type="presParOf" srcId="{67D2EA6E-4BCC-455A-BD1D-0818DCF02EC2}" destId="{217D0EE7-51D2-488F-B740-962B739DC69F}" srcOrd="4" destOrd="0" presId="urn:microsoft.com/office/officeart/2005/8/layout/vList2"/>
    <dgm:cxn modelId="{FEEC5892-1C1F-43CB-8B45-6E610EF9267C}" type="presParOf" srcId="{67D2EA6E-4BCC-455A-BD1D-0818DCF02EC2}" destId="{F3CDEB5A-A4C1-4389-AFC2-AC9D63DFF68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4944D-7E9F-4475-B03C-75B4481468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5983A-B4FD-4ABF-A026-3FACF99A912A}">
      <dgm:prSet phldrT="[Текст]" custT="1"/>
      <dgm:spPr/>
      <dgm:t>
        <a:bodyPr/>
        <a:lstStyle/>
        <a:p>
          <a:r>
            <a:rPr lang="ru-RU" sz="2400" dirty="0" smtClean="0"/>
            <a:t>Заявление за апрель</a:t>
          </a:r>
          <a:endParaRPr lang="ru-RU" sz="2400" dirty="0"/>
        </a:p>
      </dgm:t>
    </dgm:pt>
    <dgm:pt modelId="{2C0D7003-1274-4BD6-B56B-552D2EEEFE03}" type="parTrans" cxnId="{741BDA67-0106-4FCB-8B25-C5307CC296B5}">
      <dgm:prSet/>
      <dgm:spPr/>
      <dgm:t>
        <a:bodyPr/>
        <a:lstStyle/>
        <a:p>
          <a:endParaRPr lang="ru-RU" sz="2400"/>
        </a:p>
      </dgm:t>
    </dgm:pt>
    <dgm:pt modelId="{44713A6C-A345-4BA1-9125-D6231543E982}" type="sibTrans" cxnId="{741BDA67-0106-4FCB-8B25-C5307CC296B5}">
      <dgm:prSet/>
      <dgm:spPr/>
      <dgm:t>
        <a:bodyPr/>
        <a:lstStyle/>
        <a:p>
          <a:endParaRPr lang="ru-RU" sz="2400"/>
        </a:p>
      </dgm:t>
    </dgm:pt>
    <dgm:pt modelId="{F5D37F1C-CBBD-4B98-8708-6AA2C62836FF}">
      <dgm:prSet phldrT="[Текст]" custT="1"/>
      <dgm:spPr/>
      <dgm:t>
        <a:bodyPr/>
        <a:lstStyle/>
        <a:p>
          <a:r>
            <a:rPr lang="ru-RU" sz="2400" dirty="0" smtClean="0"/>
            <a:t>С 1 мая по 1 июня</a:t>
          </a:r>
          <a:endParaRPr lang="ru-RU" sz="2400" dirty="0"/>
        </a:p>
      </dgm:t>
    </dgm:pt>
    <dgm:pt modelId="{9A57F79A-218B-40F0-A30C-45A2700FC615}" type="parTrans" cxnId="{B3BCA2C2-2B40-4D38-9E6A-65645F8DECEA}">
      <dgm:prSet/>
      <dgm:spPr/>
      <dgm:t>
        <a:bodyPr/>
        <a:lstStyle/>
        <a:p>
          <a:endParaRPr lang="ru-RU" sz="2400"/>
        </a:p>
      </dgm:t>
    </dgm:pt>
    <dgm:pt modelId="{84AFA52F-43F2-480E-A3D4-F367A36B81BA}" type="sibTrans" cxnId="{B3BCA2C2-2B40-4D38-9E6A-65645F8DECEA}">
      <dgm:prSet/>
      <dgm:spPr/>
      <dgm:t>
        <a:bodyPr/>
        <a:lstStyle/>
        <a:p>
          <a:endParaRPr lang="ru-RU" sz="2400"/>
        </a:p>
      </dgm:t>
    </dgm:pt>
    <dgm:pt modelId="{C29DBB31-8D1B-4745-A65C-ABD4E7B3E30D}">
      <dgm:prSet phldrT="[Текст]" custT="1"/>
      <dgm:spPr/>
      <dgm:t>
        <a:bodyPr/>
        <a:lstStyle/>
        <a:p>
          <a:r>
            <a:rPr lang="ru-RU" sz="2400" dirty="0" smtClean="0"/>
            <a:t>Заявление за май</a:t>
          </a:r>
          <a:endParaRPr lang="ru-RU" sz="2400" dirty="0"/>
        </a:p>
      </dgm:t>
    </dgm:pt>
    <dgm:pt modelId="{DE455704-E2BA-4A70-99E2-0EB9AF885E9F}" type="parTrans" cxnId="{44D1C317-B6F0-4CF6-97A8-5CAB7E1D35F0}">
      <dgm:prSet/>
      <dgm:spPr/>
      <dgm:t>
        <a:bodyPr/>
        <a:lstStyle/>
        <a:p>
          <a:endParaRPr lang="ru-RU" sz="2400"/>
        </a:p>
      </dgm:t>
    </dgm:pt>
    <dgm:pt modelId="{30C952C5-5F3D-45EC-B9B3-490464471DFC}" type="sibTrans" cxnId="{44D1C317-B6F0-4CF6-97A8-5CAB7E1D35F0}">
      <dgm:prSet/>
      <dgm:spPr/>
      <dgm:t>
        <a:bodyPr/>
        <a:lstStyle/>
        <a:p>
          <a:endParaRPr lang="ru-RU" sz="2400"/>
        </a:p>
      </dgm:t>
    </dgm:pt>
    <dgm:pt modelId="{6EAE7203-1177-49C4-8AE9-67EC9A6F6F7E}">
      <dgm:prSet phldrT="[Текст]" custT="1"/>
      <dgm:spPr/>
      <dgm:t>
        <a:bodyPr/>
        <a:lstStyle/>
        <a:p>
          <a:r>
            <a:rPr lang="ru-RU" sz="2400" dirty="0" smtClean="0"/>
            <a:t>С 1 июня до 1 июля</a:t>
          </a:r>
          <a:endParaRPr lang="ru-RU" sz="2400" dirty="0"/>
        </a:p>
      </dgm:t>
    </dgm:pt>
    <dgm:pt modelId="{A37A1029-301B-4446-BDDB-105F970C1D05}" type="parTrans" cxnId="{F3C77B90-78E2-4CEE-81DB-558A1E14E3EB}">
      <dgm:prSet/>
      <dgm:spPr/>
      <dgm:t>
        <a:bodyPr/>
        <a:lstStyle/>
        <a:p>
          <a:endParaRPr lang="ru-RU" sz="2400"/>
        </a:p>
      </dgm:t>
    </dgm:pt>
    <dgm:pt modelId="{401C27E2-F731-457E-B9CB-7E59EAF65C0F}" type="sibTrans" cxnId="{F3C77B90-78E2-4CEE-81DB-558A1E14E3EB}">
      <dgm:prSet/>
      <dgm:spPr/>
      <dgm:t>
        <a:bodyPr/>
        <a:lstStyle/>
        <a:p>
          <a:endParaRPr lang="ru-RU" sz="2400"/>
        </a:p>
      </dgm:t>
    </dgm:pt>
    <dgm:pt modelId="{8D25E4BF-6128-490F-B78E-7A8872FC2EC6}" type="pres">
      <dgm:prSet presAssocID="{F444944D-7E9F-4475-B03C-75B448146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D524D-E141-43FB-8EB0-D66574B35F88}" type="pres">
      <dgm:prSet presAssocID="{BF55983A-B4FD-4ABF-A026-3FACF99A91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B214C-A5B2-4455-8DCD-1189FF830F01}" type="pres">
      <dgm:prSet presAssocID="{BF55983A-B4FD-4ABF-A026-3FACF99A91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413EC-3A1E-44B9-9757-FA2B515ADAAB}" type="pres">
      <dgm:prSet presAssocID="{C29DBB31-8D1B-4745-A65C-ABD4E7B3E3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10EBE-BAD6-424C-BDC5-A7E958D9636F}" type="pres">
      <dgm:prSet presAssocID="{C29DBB31-8D1B-4745-A65C-ABD4E7B3E3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682AE-F494-4996-ABC8-D011B9BE3905}" type="presOf" srcId="{BF55983A-B4FD-4ABF-A026-3FACF99A912A}" destId="{F12D524D-E141-43FB-8EB0-D66574B35F88}" srcOrd="0" destOrd="0" presId="urn:microsoft.com/office/officeart/2005/8/layout/vList2"/>
    <dgm:cxn modelId="{44D1C317-B6F0-4CF6-97A8-5CAB7E1D35F0}" srcId="{F444944D-7E9F-4475-B03C-75B44814687F}" destId="{C29DBB31-8D1B-4745-A65C-ABD4E7B3E30D}" srcOrd="1" destOrd="0" parTransId="{DE455704-E2BA-4A70-99E2-0EB9AF885E9F}" sibTransId="{30C952C5-5F3D-45EC-B9B3-490464471DFC}"/>
    <dgm:cxn modelId="{741BDA67-0106-4FCB-8B25-C5307CC296B5}" srcId="{F444944D-7E9F-4475-B03C-75B44814687F}" destId="{BF55983A-B4FD-4ABF-A026-3FACF99A912A}" srcOrd="0" destOrd="0" parTransId="{2C0D7003-1274-4BD6-B56B-552D2EEEFE03}" sibTransId="{44713A6C-A345-4BA1-9125-D6231543E982}"/>
    <dgm:cxn modelId="{B3BCA2C2-2B40-4D38-9E6A-65645F8DECEA}" srcId="{BF55983A-B4FD-4ABF-A026-3FACF99A912A}" destId="{F5D37F1C-CBBD-4B98-8708-6AA2C62836FF}" srcOrd="0" destOrd="0" parTransId="{9A57F79A-218B-40F0-A30C-45A2700FC615}" sibTransId="{84AFA52F-43F2-480E-A3D4-F367A36B81BA}"/>
    <dgm:cxn modelId="{DCE1FAC4-AC84-4EC1-8FBA-080BDC9BCC84}" type="presOf" srcId="{F444944D-7E9F-4475-B03C-75B44814687F}" destId="{8D25E4BF-6128-490F-B78E-7A8872FC2EC6}" srcOrd="0" destOrd="0" presId="urn:microsoft.com/office/officeart/2005/8/layout/vList2"/>
    <dgm:cxn modelId="{C117E769-5054-4379-B2B2-40B0ED2E2178}" type="presOf" srcId="{6EAE7203-1177-49C4-8AE9-67EC9A6F6F7E}" destId="{B3010EBE-BAD6-424C-BDC5-A7E958D9636F}" srcOrd="0" destOrd="0" presId="urn:microsoft.com/office/officeart/2005/8/layout/vList2"/>
    <dgm:cxn modelId="{D32CFB6A-584C-4E4F-A478-D8AC3B5426E0}" type="presOf" srcId="{C29DBB31-8D1B-4745-A65C-ABD4E7B3E30D}" destId="{D1A413EC-3A1E-44B9-9757-FA2B515ADAAB}" srcOrd="0" destOrd="0" presId="urn:microsoft.com/office/officeart/2005/8/layout/vList2"/>
    <dgm:cxn modelId="{F3C77B90-78E2-4CEE-81DB-558A1E14E3EB}" srcId="{C29DBB31-8D1B-4745-A65C-ABD4E7B3E30D}" destId="{6EAE7203-1177-49C4-8AE9-67EC9A6F6F7E}" srcOrd="0" destOrd="0" parTransId="{A37A1029-301B-4446-BDDB-105F970C1D05}" sibTransId="{401C27E2-F731-457E-B9CB-7E59EAF65C0F}"/>
    <dgm:cxn modelId="{B619DCC5-A147-4495-B6E4-08F7151B42C2}" type="presOf" srcId="{F5D37F1C-CBBD-4B98-8708-6AA2C62836FF}" destId="{A62B214C-A5B2-4455-8DCD-1189FF830F01}" srcOrd="0" destOrd="0" presId="urn:microsoft.com/office/officeart/2005/8/layout/vList2"/>
    <dgm:cxn modelId="{9216D161-E501-4BB1-BC20-D5F5F51A399F}" type="presParOf" srcId="{8D25E4BF-6128-490F-B78E-7A8872FC2EC6}" destId="{F12D524D-E141-43FB-8EB0-D66574B35F88}" srcOrd="0" destOrd="0" presId="urn:microsoft.com/office/officeart/2005/8/layout/vList2"/>
    <dgm:cxn modelId="{5FA67637-467B-4BEB-ABA4-DE8232A249E9}" type="presParOf" srcId="{8D25E4BF-6128-490F-B78E-7A8872FC2EC6}" destId="{A62B214C-A5B2-4455-8DCD-1189FF830F01}" srcOrd="1" destOrd="0" presId="urn:microsoft.com/office/officeart/2005/8/layout/vList2"/>
    <dgm:cxn modelId="{C14BD761-CB98-47A6-9A20-2E44F3857B1B}" type="presParOf" srcId="{8D25E4BF-6128-490F-B78E-7A8872FC2EC6}" destId="{D1A413EC-3A1E-44B9-9757-FA2B515ADAAB}" srcOrd="2" destOrd="0" presId="urn:microsoft.com/office/officeart/2005/8/layout/vList2"/>
    <dgm:cxn modelId="{77267403-6772-4122-9BB1-B425713B77C6}" type="presParOf" srcId="{8D25E4BF-6128-490F-B78E-7A8872FC2EC6}" destId="{B3010EBE-BAD6-424C-BDC5-A7E958D963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8493D-9EFF-4F46-AA4E-9A513B91EAAB}">
      <dsp:nvSpPr>
        <dsp:cNvPr id="0" name=""/>
        <dsp:cNvSpPr/>
      </dsp:nvSpPr>
      <dsp:spPr>
        <a:xfrm>
          <a:off x="1584173" y="1275917"/>
          <a:ext cx="1440165" cy="1296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dirty="0" smtClean="0"/>
            <a:t>Снижение доходов</a:t>
          </a:r>
          <a:endParaRPr lang="ru-RU" sz="1650" b="1" kern="1200" dirty="0"/>
        </a:p>
      </dsp:txBody>
      <dsp:txXfrm>
        <a:off x="1795080" y="1465732"/>
        <a:ext cx="1018351" cy="916510"/>
      </dsp:txXfrm>
    </dsp:sp>
    <dsp:sp modelId="{2425C9CC-3F9B-44AB-88B2-5496646857A9}">
      <dsp:nvSpPr>
        <dsp:cNvPr id="0" name=""/>
        <dsp:cNvSpPr/>
      </dsp:nvSpPr>
      <dsp:spPr>
        <a:xfrm rot="16200000">
          <a:off x="2234917" y="977062"/>
          <a:ext cx="138677" cy="343905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255719" y="1066645"/>
        <a:ext cx="97074" cy="206343"/>
      </dsp:txXfrm>
    </dsp:sp>
    <dsp:sp modelId="{3C105DA3-12FB-4FB9-B80C-E1CF95D9B6DB}">
      <dsp:nvSpPr>
        <dsp:cNvPr id="0" name=""/>
        <dsp:cNvSpPr/>
      </dsp:nvSpPr>
      <dsp:spPr>
        <a:xfrm>
          <a:off x="1798512" y="2775"/>
          <a:ext cx="1011487" cy="1011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&gt; 20%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 месяцев</a:t>
          </a:r>
          <a:endParaRPr lang="ru-RU" sz="1400" kern="1200" dirty="0"/>
        </a:p>
      </dsp:txBody>
      <dsp:txXfrm>
        <a:off x="1946641" y="150904"/>
        <a:ext cx="715229" cy="715229"/>
      </dsp:txXfrm>
    </dsp:sp>
    <dsp:sp modelId="{6C2DA4C2-A9A1-4454-AC7A-374323A7BA02}">
      <dsp:nvSpPr>
        <dsp:cNvPr id="0" name=""/>
        <dsp:cNvSpPr/>
      </dsp:nvSpPr>
      <dsp:spPr>
        <a:xfrm>
          <a:off x="3066060" y="1752035"/>
          <a:ext cx="100510" cy="343905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066060" y="1820816"/>
        <a:ext cx="70357" cy="206343"/>
      </dsp:txXfrm>
    </dsp:sp>
    <dsp:sp modelId="{4F84ABF5-EBED-434E-8100-8E36FE1EAD93}">
      <dsp:nvSpPr>
        <dsp:cNvPr id="0" name=""/>
        <dsp:cNvSpPr/>
      </dsp:nvSpPr>
      <dsp:spPr>
        <a:xfrm>
          <a:off x="3213980" y="1418244"/>
          <a:ext cx="1011487" cy="1011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&gt; </a:t>
          </a:r>
          <a:r>
            <a:rPr lang="ru-RU" sz="1400" b="1" kern="1200" dirty="0" smtClean="0"/>
            <a:t>10%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 месяца</a:t>
          </a:r>
          <a:endParaRPr lang="ru-RU" sz="1400" kern="1200" dirty="0"/>
        </a:p>
      </dsp:txBody>
      <dsp:txXfrm>
        <a:off x="3362109" y="1566373"/>
        <a:ext cx="715229" cy="715229"/>
      </dsp:txXfrm>
    </dsp:sp>
    <dsp:sp modelId="{53319E80-169A-40FD-83B1-F719FF5AF93E}">
      <dsp:nvSpPr>
        <dsp:cNvPr id="0" name=""/>
        <dsp:cNvSpPr/>
      </dsp:nvSpPr>
      <dsp:spPr>
        <a:xfrm rot="5400000">
          <a:off x="2234917" y="2527007"/>
          <a:ext cx="138677" cy="343905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255719" y="2574987"/>
        <a:ext cx="97074" cy="206343"/>
      </dsp:txXfrm>
    </dsp:sp>
    <dsp:sp modelId="{DCA4E31F-B4C3-4C64-9D71-E589A9F34B25}">
      <dsp:nvSpPr>
        <dsp:cNvPr id="0" name=""/>
        <dsp:cNvSpPr/>
      </dsp:nvSpPr>
      <dsp:spPr>
        <a:xfrm>
          <a:off x="1798512" y="2833712"/>
          <a:ext cx="1011487" cy="1011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&gt;</a:t>
          </a:r>
          <a:r>
            <a:rPr lang="ru-RU" sz="1400" b="1" kern="1200" dirty="0" smtClean="0"/>
            <a:t> 50%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 год</a:t>
          </a:r>
          <a:endParaRPr lang="ru-RU" sz="1400" kern="1200" dirty="0"/>
        </a:p>
      </dsp:txBody>
      <dsp:txXfrm>
        <a:off x="1946641" y="2981841"/>
        <a:ext cx="715229" cy="715229"/>
      </dsp:txXfrm>
    </dsp:sp>
    <dsp:sp modelId="{B9CCF1C3-0BF2-482D-AEF4-504ED7894046}">
      <dsp:nvSpPr>
        <dsp:cNvPr id="0" name=""/>
        <dsp:cNvSpPr/>
      </dsp:nvSpPr>
      <dsp:spPr>
        <a:xfrm rot="10800000">
          <a:off x="1441941" y="1752035"/>
          <a:ext cx="100510" cy="343905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1472094" y="1820816"/>
        <a:ext cx="70357" cy="206343"/>
      </dsp:txXfrm>
    </dsp:sp>
    <dsp:sp modelId="{C7B0E5C8-FC2C-42B8-83CA-41FBD3C117BB}">
      <dsp:nvSpPr>
        <dsp:cNvPr id="0" name=""/>
        <dsp:cNvSpPr/>
      </dsp:nvSpPr>
      <dsp:spPr>
        <a:xfrm>
          <a:off x="383043" y="1418244"/>
          <a:ext cx="1011487" cy="1011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&gt;</a:t>
          </a:r>
          <a:r>
            <a:rPr lang="ru-RU" sz="1400" b="1" i="0" kern="1200" dirty="0" smtClean="0"/>
            <a:t> 30%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 месяцев </a:t>
          </a:r>
          <a:endParaRPr lang="ru-RU" sz="1400" kern="1200" dirty="0"/>
        </a:p>
      </dsp:txBody>
      <dsp:txXfrm>
        <a:off x="531172" y="1566373"/>
        <a:ext cx="715229" cy="715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5276F-5046-455A-BE5A-D2237B9BAAE1}">
      <dsp:nvSpPr>
        <dsp:cNvPr id="0" name=""/>
        <dsp:cNvSpPr/>
      </dsp:nvSpPr>
      <dsp:spPr>
        <a:xfrm>
          <a:off x="-4675231" y="-716706"/>
          <a:ext cx="5568914" cy="5568914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5F507-B8A1-4D4F-B8A2-AE3D5EF14250}">
      <dsp:nvSpPr>
        <dsp:cNvPr id="0" name=""/>
        <dsp:cNvSpPr/>
      </dsp:nvSpPr>
      <dsp:spPr>
        <a:xfrm>
          <a:off x="574761" y="413550"/>
          <a:ext cx="5586842" cy="8271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651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err="1" smtClean="0"/>
            <a:t>Неначисление</a:t>
          </a:r>
          <a:r>
            <a:rPr lang="ru-RU" sz="2800" i="1" kern="1200" dirty="0" smtClean="0"/>
            <a:t> пени</a:t>
          </a:r>
          <a:endParaRPr lang="ru-RU" sz="2800" i="1" kern="1200" dirty="0"/>
        </a:p>
      </dsp:txBody>
      <dsp:txXfrm>
        <a:off x="574761" y="413550"/>
        <a:ext cx="5586842" cy="827100"/>
      </dsp:txXfrm>
    </dsp:sp>
    <dsp:sp modelId="{F874EC5D-92FE-40E3-BCBC-D0F2624BA08F}">
      <dsp:nvSpPr>
        <dsp:cNvPr id="0" name=""/>
        <dsp:cNvSpPr/>
      </dsp:nvSpPr>
      <dsp:spPr>
        <a:xfrm>
          <a:off x="57823" y="310162"/>
          <a:ext cx="1033875" cy="10338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360185-16CC-4DB7-8C7A-AE79E7C77D8C}">
      <dsp:nvSpPr>
        <dsp:cNvPr id="0" name=""/>
        <dsp:cNvSpPr/>
      </dsp:nvSpPr>
      <dsp:spPr>
        <a:xfrm>
          <a:off x="869915" y="1663100"/>
          <a:ext cx="5286191" cy="8271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651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/>
            <a:t>Неприменение мер взыскания</a:t>
          </a:r>
          <a:endParaRPr lang="ru-RU" sz="2600" i="1" kern="1200" dirty="0"/>
        </a:p>
      </dsp:txBody>
      <dsp:txXfrm>
        <a:off x="869915" y="1663100"/>
        <a:ext cx="5286191" cy="827100"/>
      </dsp:txXfrm>
    </dsp:sp>
    <dsp:sp modelId="{21F12572-59E0-40E2-975A-891E73E92AB9}">
      <dsp:nvSpPr>
        <dsp:cNvPr id="0" name=""/>
        <dsp:cNvSpPr/>
      </dsp:nvSpPr>
      <dsp:spPr>
        <a:xfrm>
          <a:off x="358474" y="1550813"/>
          <a:ext cx="1033875" cy="10338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C6225D-6703-4E5F-BAB4-DE052886D43C}">
      <dsp:nvSpPr>
        <dsp:cNvPr id="0" name=""/>
        <dsp:cNvSpPr/>
      </dsp:nvSpPr>
      <dsp:spPr>
        <a:xfrm>
          <a:off x="574761" y="2894851"/>
          <a:ext cx="5586842" cy="8271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65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err="1" smtClean="0"/>
            <a:t>Неотражение</a:t>
          </a:r>
          <a:r>
            <a:rPr lang="ru-RU" sz="2000" i="1" kern="1200" dirty="0" smtClean="0"/>
            <a:t> в справке об исполнении обязанности по уплате </a:t>
          </a:r>
          <a:endParaRPr lang="ru-RU" sz="2000" i="1" kern="1200" dirty="0"/>
        </a:p>
      </dsp:txBody>
      <dsp:txXfrm>
        <a:off x="574761" y="2894851"/>
        <a:ext cx="5586842" cy="827100"/>
      </dsp:txXfrm>
    </dsp:sp>
    <dsp:sp modelId="{6904A5BA-709A-42B5-97B7-DB9B41DA6C26}">
      <dsp:nvSpPr>
        <dsp:cNvPr id="0" name=""/>
        <dsp:cNvSpPr/>
      </dsp:nvSpPr>
      <dsp:spPr>
        <a:xfrm>
          <a:off x="57823" y="2791463"/>
          <a:ext cx="1033875" cy="10338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4ABA-8AED-458A-A6E6-91772B3E00A1}">
      <dsp:nvSpPr>
        <dsp:cNvPr id="0" name=""/>
        <dsp:cNvSpPr/>
      </dsp:nvSpPr>
      <dsp:spPr>
        <a:xfrm>
          <a:off x="72012" y="1584178"/>
          <a:ext cx="2263791" cy="1131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10</a:t>
          </a:r>
          <a:r>
            <a:rPr lang="ru-RU" sz="2100" kern="1200" dirty="0" smtClean="0"/>
            <a:t> решений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сумму 9 </a:t>
          </a:r>
          <a:r>
            <a:rPr lang="en-US" sz="2100" kern="1200" dirty="0" smtClean="0"/>
            <a:t>906</a:t>
          </a:r>
          <a:r>
            <a:rPr lang="ru-RU" sz="2100" kern="1200" dirty="0" smtClean="0"/>
            <a:t> тыс. рублей</a:t>
          </a:r>
          <a:endParaRPr lang="ru-RU" sz="2100" kern="1200" dirty="0"/>
        </a:p>
      </dsp:txBody>
      <dsp:txXfrm>
        <a:off x="105164" y="1617330"/>
        <a:ext cx="2197487" cy="1065591"/>
      </dsp:txXfrm>
    </dsp:sp>
    <dsp:sp modelId="{BB202CF1-43B5-4679-ACB2-8C49EF0CD37C}">
      <dsp:nvSpPr>
        <dsp:cNvPr id="0" name=""/>
        <dsp:cNvSpPr/>
      </dsp:nvSpPr>
      <dsp:spPr>
        <a:xfrm rot="19438973">
          <a:off x="2227088" y="1791815"/>
          <a:ext cx="1137435" cy="47778"/>
        </a:xfrm>
        <a:custGeom>
          <a:avLst/>
          <a:gdLst/>
          <a:ahLst/>
          <a:cxnLst/>
          <a:rect l="0" t="0" r="0" b="0"/>
          <a:pathLst>
            <a:path>
              <a:moveTo>
                <a:pt x="0" y="23889"/>
              </a:moveTo>
              <a:lnTo>
                <a:pt x="1137435" y="2388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67370" y="1787269"/>
        <a:ext cx="56871" cy="56871"/>
      </dsp:txXfrm>
    </dsp:sp>
    <dsp:sp modelId="{81EC78CC-0CE7-4224-B299-E8BDF20D576D}">
      <dsp:nvSpPr>
        <dsp:cNvPr id="0" name=""/>
        <dsp:cNvSpPr/>
      </dsp:nvSpPr>
      <dsp:spPr>
        <a:xfrm>
          <a:off x="3255808" y="1152128"/>
          <a:ext cx="1553278" cy="65831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на 6 месяцев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275089" y="1171409"/>
        <a:ext cx="1514716" cy="619748"/>
      </dsp:txXfrm>
    </dsp:sp>
    <dsp:sp modelId="{F9DB56D6-7416-40E5-A4CB-B0E57D8C384F}">
      <dsp:nvSpPr>
        <dsp:cNvPr id="0" name=""/>
        <dsp:cNvSpPr/>
      </dsp:nvSpPr>
      <dsp:spPr>
        <a:xfrm>
          <a:off x="4809087" y="1457394"/>
          <a:ext cx="905516" cy="47778"/>
        </a:xfrm>
        <a:custGeom>
          <a:avLst/>
          <a:gdLst/>
          <a:ahLst/>
          <a:cxnLst/>
          <a:rect l="0" t="0" r="0" b="0"/>
          <a:pathLst>
            <a:path>
              <a:moveTo>
                <a:pt x="0" y="23889"/>
              </a:moveTo>
              <a:lnTo>
                <a:pt x="905516" y="2388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9207" y="1458645"/>
        <a:ext cx="45275" cy="45275"/>
      </dsp:txXfrm>
    </dsp:sp>
    <dsp:sp modelId="{F6F88F0A-A544-487E-97FC-B6A48CE427AF}">
      <dsp:nvSpPr>
        <dsp:cNvPr id="0" name=""/>
        <dsp:cNvSpPr/>
      </dsp:nvSpPr>
      <dsp:spPr>
        <a:xfrm>
          <a:off x="5714603" y="915335"/>
          <a:ext cx="2263791" cy="1131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7</a:t>
          </a:r>
          <a:r>
            <a:rPr lang="ru-RU" sz="2100" kern="1200" dirty="0" smtClean="0"/>
            <a:t> решений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сумму </a:t>
          </a:r>
          <a:r>
            <a:rPr lang="en-US" sz="2100" kern="1200" dirty="0" smtClean="0"/>
            <a:t>8 040 </a:t>
          </a:r>
          <a:r>
            <a:rPr lang="ru-RU" sz="2100" kern="1200" dirty="0" smtClean="0"/>
            <a:t>тыс. рублей</a:t>
          </a:r>
          <a:endParaRPr lang="ru-RU" sz="2100" kern="1200" dirty="0"/>
        </a:p>
      </dsp:txBody>
      <dsp:txXfrm>
        <a:off x="5747755" y="948487"/>
        <a:ext cx="2197487" cy="1065591"/>
      </dsp:txXfrm>
    </dsp:sp>
    <dsp:sp modelId="{6DD4B419-482F-4D1C-BCC4-FE24F17C2667}">
      <dsp:nvSpPr>
        <dsp:cNvPr id="0" name=""/>
        <dsp:cNvSpPr/>
      </dsp:nvSpPr>
      <dsp:spPr>
        <a:xfrm rot="2071358">
          <a:off x="2237484" y="2442655"/>
          <a:ext cx="1116643" cy="47778"/>
        </a:xfrm>
        <a:custGeom>
          <a:avLst/>
          <a:gdLst/>
          <a:ahLst/>
          <a:cxnLst/>
          <a:rect l="0" t="0" r="0" b="0"/>
          <a:pathLst>
            <a:path>
              <a:moveTo>
                <a:pt x="0" y="23889"/>
              </a:moveTo>
              <a:lnTo>
                <a:pt x="1116643" y="2388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67890" y="2438629"/>
        <a:ext cx="55832" cy="55832"/>
      </dsp:txXfrm>
    </dsp:sp>
    <dsp:sp modelId="{9AAF0A33-E32D-46D8-AEB8-FBAB0271F5D7}">
      <dsp:nvSpPr>
        <dsp:cNvPr id="0" name=""/>
        <dsp:cNvSpPr/>
      </dsp:nvSpPr>
      <dsp:spPr>
        <a:xfrm>
          <a:off x="3255808" y="2448273"/>
          <a:ext cx="1548614" cy="6693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на 3 месяца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275413" y="2467878"/>
        <a:ext cx="1509404" cy="630170"/>
      </dsp:txXfrm>
    </dsp:sp>
    <dsp:sp modelId="{CB37C5E8-4635-4A6F-8790-B0B8F5D3653F}">
      <dsp:nvSpPr>
        <dsp:cNvPr id="0" name=""/>
        <dsp:cNvSpPr/>
      </dsp:nvSpPr>
      <dsp:spPr>
        <a:xfrm>
          <a:off x="4804423" y="2759074"/>
          <a:ext cx="905516" cy="47778"/>
        </a:xfrm>
        <a:custGeom>
          <a:avLst/>
          <a:gdLst/>
          <a:ahLst/>
          <a:cxnLst/>
          <a:rect l="0" t="0" r="0" b="0"/>
          <a:pathLst>
            <a:path>
              <a:moveTo>
                <a:pt x="0" y="23889"/>
              </a:moveTo>
              <a:lnTo>
                <a:pt x="905516" y="2388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4544" y="2760326"/>
        <a:ext cx="45275" cy="45275"/>
      </dsp:txXfrm>
    </dsp:sp>
    <dsp:sp modelId="{4047A8FF-4F6E-43F5-A730-DD7D230BC329}">
      <dsp:nvSpPr>
        <dsp:cNvPr id="0" name=""/>
        <dsp:cNvSpPr/>
      </dsp:nvSpPr>
      <dsp:spPr>
        <a:xfrm>
          <a:off x="5709940" y="2217016"/>
          <a:ext cx="2263791" cy="1131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 решения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сумму 1 866 тыс. рублей</a:t>
          </a:r>
          <a:endParaRPr lang="ru-RU" sz="2100" kern="1200" dirty="0"/>
        </a:p>
      </dsp:txBody>
      <dsp:txXfrm>
        <a:off x="5743092" y="2250168"/>
        <a:ext cx="2197487" cy="1065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33CE1-6E2D-46BB-BFEA-2C81DC45D3B2}">
      <dsp:nvSpPr>
        <dsp:cNvPr id="0" name=""/>
        <dsp:cNvSpPr/>
      </dsp:nvSpPr>
      <dsp:spPr>
        <a:xfrm>
          <a:off x="0" y="326127"/>
          <a:ext cx="73215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6A09F-1764-4AF1-A69C-717620AB5100}">
      <dsp:nvSpPr>
        <dsp:cNvPr id="0" name=""/>
        <dsp:cNvSpPr/>
      </dsp:nvSpPr>
      <dsp:spPr>
        <a:xfrm>
          <a:off x="351420" y="45687"/>
          <a:ext cx="696812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6" tIns="0" rIns="1937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в процессе ликвидации</a:t>
          </a:r>
          <a:endParaRPr lang="ru-RU" sz="2000" kern="1200" dirty="0"/>
        </a:p>
      </dsp:txBody>
      <dsp:txXfrm>
        <a:off x="378800" y="73067"/>
        <a:ext cx="6913366" cy="506120"/>
      </dsp:txXfrm>
    </dsp:sp>
    <dsp:sp modelId="{4A6027C4-1CFE-41CA-B96F-7763BB4B52DF}">
      <dsp:nvSpPr>
        <dsp:cNvPr id="0" name=""/>
        <dsp:cNvSpPr/>
      </dsp:nvSpPr>
      <dsp:spPr>
        <a:xfrm>
          <a:off x="0" y="1187967"/>
          <a:ext cx="73215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EB19A-CF82-42BE-B10D-A55BA330374B}">
      <dsp:nvSpPr>
        <dsp:cNvPr id="0" name=""/>
        <dsp:cNvSpPr/>
      </dsp:nvSpPr>
      <dsp:spPr>
        <a:xfrm>
          <a:off x="365005" y="907527"/>
          <a:ext cx="695025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6" tIns="0" rIns="1937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в процедуре банкротства</a:t>
          </a:r>
          <a:endParaRPr lang="ru-RU" sz="2000" kern="1200" dirty="0"/>
        </a:p>
      </dsp:txBody>
      <dsp:txXfrm>
        <a:off x="392385" y="934907"/>
        <a:ext cx="6895497" cy="506120"/>
      </dsp:txXfrm>
    </dsp:sp>
    <dsp:sp modelId="{4D3055A8-75B5-4F7C-825E-2916AF033A53}">
      <dsp:nvSpPr>
        <dsp:cNvPr id="0" name=""/>
        <dsp:cNvSpPr/>
      </dsp:nvSpPr>
      <dsp:spPr>
        <a:xfrm>
          <a:off x="0" y="2049807"/>
          <a:ext cx="73215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166C4-130D-42FD-873F-DC4E33FE9E5A}">
      <dsp:nvSpPr>
        <dsp:cNvPr id="0" name=""/>
        <dsp:cNvSpPr/>
      </dsp:nvSpPr>
      <dsp:spPr>
        <a:xfrm>
          <a:off x="365005" y="1769367"/>
          <a:ext cx="695025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6" tIns="0" rIns="1937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 недоимки более 3 000 рублей</a:t>
          </a:r>
          <a:endParaRPr lang="ru-RU" sz="2000" kern="1200" dirty="0"/>
        </a:p>
      </dsp:txBody>
      <dsp:txXfrm>
        <a:off x="392385" y="1796747"/>
        <a:ext cx="6895497" cy="506120"/>
      </dsp:txXfrm>
    </dsp:sp>
    <dsp:sp modelId="{C6F26408-01E1-4A3A-ADCF-9B2B1D1F0C3D}">
      <dsp:nvSpPr>
        <dsp:cNvPr id="0" name=""/>
        <dsp:cNvSpPr/>
      </dsp:nvSpPr>
      <dsp:spPr>
        <a:xfrm>
          <a:off x="0" y="3097393"/>
          <a:ext cx="732155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495D6-F29C-4938-A566-4A4A5BDB9703}">
      <dsp:nvSpPr>
        <dsp:cNvPr id="0" name=""/>
        <dsp:cNvSpPr/>
      </dsp:nvSpPr>
      <dsp:spPr>
        <a:xfrm>
          <a:off x="348560" y="2631207"/>
          <a:ext cx="6971195" cy="746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16" tIns="0" rIns="1937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Количество работников сохранено на 90% по сравнению с мартом или снижено не более чем на 1 человека</a:t>
          </a:r>
          <a:endParaRPr lang="ru-RU" sz="2000" kern="1200" dirty="0"/>
        </a:p>
      </dsp:txBody>
      <dsp:txXfrm>
        <a:off x="385007" y="2667654"/>
        <a:ext cx="6898301" cy="673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79992-4004-4DAA-9D7D-80B5A527F663}">
      <dsp:nvSpPr>
        <dsp:cNvPr id="0" name=""/>
        <dsp:cNvSpPr/>
      </dsp:nvSpPr>
      <dsp:spPr>
        <a:xfrm>
          <a:off x="0" y="15877"/>
          <a:ext cx="7320689" cy="52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организаций</a:t>
          </a:r>
          <a:endParaRPr lang="ru-RU" sz="2000" kern="1200" dirty="0"/>
        </a:p>
      </dsp:txBody>
      <dsp:txXfrm>
        <a:off x="25798" y="41675"/>
        <a:ext cx="7269093" cy="476871"/>
      </dsp:txXfrm>
    </dsp:sp>
    <dsp:sp modelId="{DB9F04AD-EE7D-4018-BBE5-5F070CE36297}">
      <dsp:nvSpPr>
        <dsp:cNvPr id="0" name=""/>
        <dsp:cNvSpPr/>
      </dsp:nvSpPr>
      <dsp:spPr>
        <a:xfrm>
          <a:off x="0" y="544345"/>
          <a:ext cx="7320689" cy="691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3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Количество работников в марте * 12 130 рублей</a:t>
          </a:r>
          <a:endParaRPr lang="ru-RU" sz="2000" kern="1200" dirty="0"/>
        </a:p>
      </dsp:txBody>
      <dsp:txXfrm>
        <a:off x="0" y="544345"/>
        <a:ext cx="7320689" cy="691971"/>
      </dsp:txXfrm>
    </dsp:sp>
    <dsp:sp modelId="{9D79E521-3495-4C6E-8B43-F63D10834286}">
      <dsp:nvSpPr>
        <dsp:cNvPr id="0" name=""/>
        <dsp:cNvSpPr/>
      </dsp:nvSpPr>
      <dsp:spPr>
        <a:xfrm>
          <a:off x="0" y="1236317"/>
          <a:ext cx="7320689" cy="584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ИП - работодателей</a:t>
          </a:r>
          <a:endParaRPr lang="ru-RU" sz="2000" kern="1200" dirty="0"/>
        </a:p>
      </dsp:txBody>
      <dsp:txXfrm>
        <a:off x="28516" y="1264833"/>
        <a:ext cx="7263657" cy="527125"/>
      </dsp:txXfrm>
    </dsp:sp>
    <dsp:sp modelId="{12559F35-66C3-4512-88A8-3F5B359A1E11}">
      <dsp:nvSpPr>
        <dsp:cNvPr id="0" name=""/>
        <dsp:cNvSpPr/>
      </dsp:nvSpPr>
      <dsp:spPr>
        <a:xfrm>
          <a:off x="0" y="1820474"/>
          <a:ext cx="7320689" cy="82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32" tIns="25400" rIns="142240" bIns="254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(Количество работников в марте  + 1) * 12 130 рублей</a:t>
          </a:r>
          <a:endParaRPr lang="ru-RU" sz="2000" kern="1200" dirty="0"/>
        </a:p>
      </dsp:txBody>
      <dsp:txXfrm>
        <a:off x="0" y="1820474"/>
        <a:ext cx="7320689" cy="827216"/>
      </dsp:txXfrm>
    </dsp:sp>
    <dsp:sp modelId="{217D0EE7-51D2-488F-B740-962B739DC69F}">
      <dsp:nvSpPr>
        <dsp:cNvPr id="0" name=""/>
        <dsp:cNvSpPr/>
      </dsp:nvSpPr>
      <dsp:spPr>
        <a:xfrm>
          <a:off x="0" y="2647691"/>
          <a:ext cx="7320689" cy="5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ИП без работников</a:t>
          </a:r>
          <a:endParaRPr lang="ru-RU" sz="2000" kern="1200" dirty="0"/>
        </a:p>
      </dsp:txBody>
      <dsp:txXfrm>
        <a:off x="26501" y="2674192"/>
        <a:ext cx="7267687" cy="489870"/>
      </dsp:txXfrm>
    </dsp:sp>
    <dsp:sp modelId="{F3CDEB5A-A4C1-4389-AFC2-AC9D63DFF686}">
      <dsp:nvSpPr>
        <dsp:cNvPr id="0" name=""/>
        <dsp:cNvSpPr/>
      </dsp:nvSpPr>
      <dsp:spPr>
        <a:xfrm>
          <a:off x="0" y="3190563"/>
          <a:ext cx="7320689" cy="41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3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12 130 рублей</a:t>
          </a:r>
          <a:endParaRPr lang="ru-RU" sz="2000" kern="1200" dirty="0"/>
        </a:p>
      </dsp:txBody>
      <dsp:txXfrm>
        <a:off x="0" y="3190563"/>
        <a:ext cx="7320689" cy="415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0.34546</cdr:x>
      <cdr:y>0.33655</cdr:y>
    </cdr:from>
    <cdr:to>
      <cdr:x>0.53233</cdr:x>
      <cdr:y>0.5304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9309" y="1218948"/>
          <a:ext cx="1368178" cy="702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66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 054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0.40023</cdr:x>
      <cdr:y>0.46178</cdr:y>
    </cdr:from>
    <cdr:to>
      <cdr:x>0.57257</cdr:x>
      <cdr:y>0.59598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0278" y="1672499"/>
          <a:ext cx="1261790" cy="48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rPr>
            <a:t>18 122</a:t>
          </a:r>
          <a:endParaRPr kumimoji="0" lang="ru-RU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7886-7A9F-40E2-8D27-CDE4626B6C5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D56F-CFD9-4827-A819-18AE85B4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539C-D5C9-4338-8351-EA081E2F4F8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B576-3BC1-4962-A043-5DA4FF8C5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9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2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</a:t>
            </a:r>
            <a:r>
              <a:rPr lang="en-US" sz="2200" dirty="0" smtClean="0">
                <a:cs typeface="Arial" panose="020B0604020202020204" pitchFamily="34" charset="0"/>
              </a:rPr>
              <a:t>20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5429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28.05.2020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326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68952" cy="648072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Преимущества отсрочки</a:t>
            </a:r>
            <a:endParaRPr lang="ru-RU" sz="2600" dirty="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45213239"/>
              </p:ext>
            </p:extLst>
          </p:nvPr>
        </p:nvGraphicFramePr>
        <p:xfrm>
          <a:off x="1188720" y="609600"/>
          <a:ext cx="6217920" cy="413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62491" y="893108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00B050"/>
                </a:solidFill>
                <a:sym typeface="Wingdings"/>
              </a:rPr>
              <a:t></a:t>
            </a:r>
            <a:endParaRPr lang="ru-RU" sz="6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31092" y="2183834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00B050"/>
                </a:solidFill>
                <a:sym typeface="Wingdings"/>
              </a:rPr>
              <a:t></a:t>
            </a:r>
            <a:endParaRPr lang="ru-RU" sz="6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3451" y="3467090"/>
            <a:ext cx="8499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00B050"/>
                </a:solidFill>
                <a:sym typeface="Wingdings"/>
              </a:rPr>
              <a:t></a:t>
            </a:r>
            <a:endParaRPr lang="ru-RU" sz="6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0021362"/>
              </p:ext>
            </p:extLst>
          </p:nvPr>
        </p:nvGraphicFramePr>
        <p:xfrm>
          <a:off x="395536" y="339502"/>
          <a:ext cx="806489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154" y="445624"/>
            <a:ext cx="8568952" cy="576064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Принятые налоговыми органами Омской области решения об отсрочке</a:t>
            </a:r>
            <a:endParaRPr lang="ru-RU" sz="26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 bwMode="auto">
          <a:xfrm>
            <a:off x="251520" y="109729"/>
            <a:ext cx="8618160" cy="45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Проверка возможности получения отсрочки на сайте ФНС России </a:t>
            </a:r>
            <a:r>
              <a:rPr lang="en-US" sz="2000" dirty="0" smtClean="0">
                <a:solidFill>
                  <a:srgbClr val="0070C0"/>
                </a:solidFill>
              </a:rPr>
              <a:t>nalog.ru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4109" r="10304" b="8689"/>
          <a:stretch/>
        </p:blipFill>
        <p:spPr bwMode="auto">
          <a:xfrm>
            <a:off x="298703" y="445008"/>
            <a:ext cx="4598781" cy="264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 r="7964" b="15389"/>
          <a:stretch/>
        </p:blipFill>
        <p:spPr bwMode="auto">
          <a:xfrm>
            <a:off x="3402557" y="2365248"/>
            <a:ext cx="5126613" cy="249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121409" y="2389632"/>
            <a:ext cx="1120139" cy="3124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>
                <a:noFill/>
              </a:ln>
              <a:noFill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704339" y="2744724"/>
            <a:ext cx="0" cy="159312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04339" y="4337848"/>
            <a:ext cx="943152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03" y="2563371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cs typeface="Arial" panose="020B0604020202020204" pitchFamily="34" charset="0"/>
              </a:rPr>
              <a:t>«О реализации мер поддержки субъектам малого и среднего предпринимательства в части получения субсидий из федерального бюджета»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768" y="3651870"/>
            <a:ext cx="582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Начальник отдела налогообложения доходов физических лиц и администрирования страховых взносов УФНС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России по Омской области  </a:t>
            </a:r>
          </a:p>
          <a:p>
            <a:pPr lvl="0"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Кочкина Е.В.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</a:t>
            </a:r>
            <a:r>
              <a:rPr lang="ru-RU" sz="2200" b="1" dirty="0">
                <a:cs typeface="Arial" pitchFamily="34" charset="0"/>
              </a:rPr>
              <a:t>8</a:t>
            </a:r>
            <a:r>
              <a:rPr lang="en-US" sz="2200" b="1" dirty="0" smtClean="0">
                <a:cs typeface="Arial" pitchFamily="34" charset="0"/>
              </a:rPr>
              <a:t>.</a:t>
            </a:r>
            <a:r>
              <a:rPr lang="ru-RU" sz="2200" b="1" dirty="0" smtClean="0">
                <a:cs typeface="Arial" pitchFamily="34" charset="0"/>
              </a:rPr>
              <a:t>05</a:t>
            </a:r>
            <a:r>
              <a:rPr lang="en-US" sz="2200" b="1" dirty="0" smtClean="0">
                <a:cs typeface="Arial" pitchFamily="34" charset="0"/>
              </a:rPr>
              <a:t>.20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803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8060" y="1124941"/>
            <a:ext cx="7632700" cy="3206749"/>
          </a:xfrm>
        </p:spPr>
        <p:txBody>
          <a:bodyPr/>
          <a:lstStyle/>
          <a:p>
            <a:pPr algn="ctr"/>
            <a:r>
              <a:rPr lang="ru-RU" sz="3600" dirty="0" smtClean="0"/>
              <a:t>от 24 апреля 2020 года</a:t>
            </a:r>
            <a:r>
              <a:rPr lang="en-US" sz="3600" dirty="0" smtClean="0"/>
              <a:t> </a:t>
            </a:r>
            <a:r>
              <a:rPr lang="ru-RU" sz="3600" dirty="0" smtClean="0"/>
              <a:t>№ </a:t>
            </a:r>
            <a:r>
              <a:rPr lang="ru-RU" sz="3600" dirty="0"/>
              <a:t>576</a:t>
            </a:r>
            <a:r>
              <a:rPr lang="en-US" sz="3600" dirty="0"/>
              <a:t> </a:t>
            </a:r>
            <a:endParaRPr lang="en-US" sz="3600" dirty="0" smtClean="0"/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«Об утверждении Правил предоставления в 2020 году из федерального бюджета субсидий субъектам малого и среднего предпринимательства, ведущим деятельность в отраслях российской экономики, в наибольшей степени пострадавших в условиях ухудшения ситуации в результате распространения новой </a:t>
            </a:r>
            <a:r>
              <a:rPr lang="ru-RU" sz="2400" dirty="0" err="1" smtClean="0"/>
              <a:t>коронавирусной</a:t>
            </a:r>
            <a:r>
              <a:rPr lang="ru-RU" sz="2400" dirty="0" smtClean="0"/>
              <a:t> инфекции»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3687" y="321293"/>
            <a:ext cx="7548638" cy="946151"/>
          </a:xfrm>
        </p:spPr>
        <p:txBody>
          <a:bodyPr/>
          <a:lstStyle/>
          <a:p>
            <a:pPr algn="ctr"/>
            <a:r>
              <a:rPr lang="ru-RU" sz="2200" dirty="0" smtClean="0"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ПОСТАНОВЛЕНИЕ ПРАВИТЕЛЬСТВА 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РОССИЙСКОЙ </a:t>
            </a:r>
            <a:r>
              <a:rPr lang="ru-RU" sz="2400" dirty="0"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cs typeface="Times New Roman" panose="02020603050405020304" pitchFamily="18" charset="0"/>
              </a:rPr>
              <a:t>ЕДЕРАЦИИ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116089"/>
              </p:ext>
            </p:extLst>
          </p:nvPr>
        </p:nvGraphicFramePr>
        <p:xfrm>
          <a:off x="822325" y="1204913"/>
          <a:ext cx="7321550" cy="362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690" y="309418"/>
            <a:ext cx="7548638" cy="946151"/>
          </a:xfrm>
        </p:spPr>
        <p:txBody>
          <a:bodyPr>
            <a:normAutofit/>
          </a:bodyPr>
          <a:lstStyle/>
          <a:p>
            <a:pPr algn="ctr" defTabSz="914239">
              <a:defRPr/>
            </a:pPr>
            <a:r>
              <a:rPr lang="ru-RU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Структура реестра субъектов малого и среднего предпринимательства по Омской области на 01.03.2020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317612"/>
              </p:ext>
            </p:extLst>
          </p:nvPr>
        </p:nvGraphicFramePr>
        <p:xfrm>
          <a:off x="822325" y="1204913"/>
          <a:ext cx="7321550" cy="362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1105" y="655523"/>
            <a:ext cx="7337192" cy="829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Структура реестра субъектов малого и среднего предпринимательства по Омской области на 01.03.2020, ведущих деятельность в пострадавших отраслях</a:t>
            </a:r>
            <a:r>
              <a:rPr lang="ru-RU" sz="48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009" y="1353787"/>
            <a:ext cx="8039595" cy="3357913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/>
              <a:t>от 3 апреля 2020 </a:t>
            </a:r>
            <a:r>
              <a:rPr lang="ru-RU" sz="5500" dirty="0" smtClean="0"/>
              <a:t>года № </a:t>
            </a:r>
            <a:r>
              <a:rPr lang="ru-RU" sz="5500" dirty="0"/>
              <a:t>434</a:t>
            </a:r>
            <a:endParaRPr lang="ru-RU" sz="5500" dirty="0" smtClean="0"/>
          </a:p>
          <a:p>
            <a:pPr algn="just"/>
            <a:r>
              <a:rPr lang="ru-RU" sz="4300" b="0" dirty="0" smtClean="0"/>
              <a:t>«Об </a:t>
            </a:r>
            <a:r>
              <a:rPr lang="ru-RU" sz="4300" b="0" dirty="0"/>
              <a:t>утверждении перечня отраслей российской экономики, в наибольшей степени пострадавших в условиях ухудшения ситуации в результате распространения новой </a:t>
            </a:r>
            <a:r>
              <a:rPr lang="ru-RU" sz="4300" b="0" dirty="0" err="1"/>
              <a:t>коронавирусной</a:t>
            </a:r>
            <a:r>
              <a:rPr lang="ru-RU" sz="4300" b="0" dirty="0"/>
              <a:t> </a:t>
            </a:r>
            <a:r>
              <a:rPr lang="ru-RU" sz="4300" b="0" dirty="0" smtClean="0"/>
              <a:t>инфекции»</a:t>
            </a:r>
            <a:endParaRPr lang="ru-RU" sz="4300" dirty="0" smtClean="0"/>
          </a:p>
          <a:p>
            <a:pPr algn="just"/>
            <a:r>
              <a:rPr lang="ru-RU" sz="5500" dirty="0" smtClean="0"/>
              <a:t>от 10 </a:t>
            </a:r>
            <a:r>
              <a:rPr lang="ru-RU" sz="5500" dirty="0"/>
              <a:t>апреля 2020 </a:t>
            </a:r>
            <a:r>
              <a:rPr lang="ru-RU" sz="5500" dirty="0" smtClean="0"/>
              <a:t>года № </a:t>
            </a:r>
            <a:r>
              <a:rPr lang="ru-RU" sz="5500" dirty="0"/>
              <a:t>479 </a:t>
            </a:r>
          </a:p>
          <a:p>
            <a:pPr algn="just"/>
            <a:r>
              <a:rPr lang="ru-RU" sz="4300" b="0" dirty="0" smtClean="0"/>
              <a:t>«О </a:t>
            </a:r>
            <a:r>
              <a:rPr lang="ru-RU" sz="4300" b="0" dirty="0"/>
              <a:t>внесении изменений в перечень отраслей российской экономики, в наибольшей степени пострадавших в условиях ухудшения ситуации в результате распространения новой </a:t>
            </a:r>
            <a:r>
              <a:rPr lang="ru-RU" sz="4300" b="0" dirty="0" err="1"/>
              <a:t>коронавирусной</a:t>
            </a:r>
            <a:r>
              <a:rPr lang="ru-RU" sz="4300" b="0" dirty="0"/>
              <a:t> </a:t>
            </a:r>
            <a:r>
              <a:rPr lang="ru-RU" sz="4300" b="0" dirty="0" smtClean="0"/>
              <a:t>инфекции»</a:t>
            </a:r>
            <a:endParaRPr lang="ru-RU" sz="4300" dirty="0" smtClean="0"/>
          </a:p>
          <a:p>
            <a:pPr algn="just"/>
            <a:r>
              <a:rPr lang="ru-RU" sz="5500" dirty="0" smtClean="0"/>
              <a:t>от 18 </a:t>
            </a:r>
            <a:r>
              <a:rPr lang="ru-RU" sz="5500" dirty="0"/>
              <a:t>апреля 2020 </a:t>
            </a:r>
            <a:r>
              <a:rPr lang="ru-RU" sz="5500" dirty="0" smtClean="0"/>
              <a:t>года № 540 </a:t>
            </a:r>
          </a:p>
          <a:p>
            <a:r>
              <a:rPr lang="ru-RU" sz="4300" b="0" dirty="0" smtClean="0"/>
              <a:t>«О </a:t>
            </a:r>
            <a:r>
              <a:rPr lang="ru-RU" sz="4300" b="0" dirty="0"/>
              <a:t>внесении изменений в постановление Правительства Российской Федерации от 3 апреля 2020 г. N </a:t>
            </a:r>
            <a:r>
              <a:rPr lang="ru-RU" sz="4300" b="0" dirty="0" smtClean="0"/>
              <a:t>434»</a:t>
            </a:r>
            <a:endParaRPr lang="ru-RU" sz="4300" dirty="0" smtClean="0"/>
          </a:p>
          <a:p>
            <a:pPr algn="just"/>
            <a:r>
              <a:rPr lang="ru-RU" sz="5500" dirty="0" smtClean="0"/>
              <a:t>от 12 мая 2020 года </a:t>
            </a:r>
            <a:r>
              <a:rPr lang="ru-RU" sz="6200" dirty="0" smtClean="0"/>
              <a:t>№ 657 </a:t>
            </a:r>
            <a:endParaRPr lang="ru-RU" sz="6200" dirty="0"/>
          </a:p>
          <a:p>
            <a:pPr algn="just"/>
            <a:r>
              <a:rPr lang="ru-RU" sz="4300" b="0" dirty="0" smtClean="0"/>
              <a:t>«</a:t>
            </a:r>
            <a:r>
              <a:rPr lang="ru-RU" sz="4300" b="0" dirty="0"/>
              <a:t>О внесении изменений в перечень отраслей российской экономики</a:t>
            </a:r>
            <a:r>
              <a:rPr lang="ru-RU" sz="4300" b="0" dirty="0" smtClean="0"/>
              <a:t>, в </a:t>
            </a:r>
            <a:r>
              <a:rPr lang="ru-RU" sz="4300" b="0" dirty="0"/>
              <a:t>наибольшей степени пострадавших в условиях ухудшения </a:t>
            </a:r>
            <a:r>
              <a:rPr lang="ru-RU" sz="4300" b="0" dirty="0" smtClean="0"/>
              <a:t>ситуации в </a:t>
            </a:r>
            <a:r>
              <a:rPr lang="ru-RU" sz="4300" b="0" dirty="0"/>
              <a:t>результате распространения новой </a:t>
            </a:r>
            <a:r>
              <a:rPr lang="ru-RU" sz="4300" b="0" dirty="0" err="1"/>
              <a:t>коронавирусной</a:t>
            </a:r>
            <a:r>
              <a:rPr lang="ru-RU" sz="4300" b="0" dirty="0"/>
              <a:t> инфекции</a:t>
            </a:r>
            <a:r>
              <a:rPr lang="ru-RU" sz="4300" b="0" dirty="0" smtClean="0"/>
              <a:t>»</a:t>
            </a:r>
            <a:endParaRPr lang="ru-RU" sz="4300" b="0" dirty="0"/>
          </a:p>
          <a:p>
            <a:pPr algn="just"/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439" y="416296"/>
            <a:ext cx="7548638" cy="946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ПОСТАНОВЛЕНИЯ ПРАВИТЕЛЬСТВА </a:t>
            </a:r>
            <a:b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РОССИЙСКОЙ ФЕДЕРАЦИИ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95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216091"/>
              </p:ext>
            </p:extLst>
          </p:nvPr>
        </p:nvGraphicFramePr>
        <p:xfrm>
          <a:off x="822325" y="1204913"/>
          <a:ext cx="7321550" cy="362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9314" y="285666"/>
            <a:ext cx="7548638" cy="94615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Условия получения субсидии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2" y="2604454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О реализации мер поддержки бизнес – сообществу, связанных с предоставлением  отсрочки по уплате налогов»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55576" y="3795886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cs typeface="Arial" pitchFamily="34" charset="0"/>
              </a:rPr>
              <a:t>				</a:t>
            </a:r>
            <a:r>
              <a:rPr lang="ru-RU" sz="1600" b="1" dirty="0" smtClean="0"/>
              <a:t> Начальник отдела по работе с задолженностью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УФНС России по Омской области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err="1" smtClean="0"/>
              <a:t>Губер</a:t>
            </a:r>
            <a:r>
              <a:rPr lang="ru-RU" sz="1600" b="1" dirty="0" smtClean="0"/>
              <a:t> Е.В.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		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600" b="1" dirty="0" smtClean="0">
                <a:cs typeface="Arial" pitchFamily="34" charset="0"/>
              </a:rPr>
              <a:t> </a:t>
            </a:r>
            <a:endParaRPr lang="ru-RU" sz="1600" b="1" dirty="0" smtClean="0"/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28.</a:t>
            </a:r>
            <a:r>
              <a:rPr lang="ru-RU" sz="2200" b="1" dirty="0" smtClean="0">
                <a:cs typeface="Arial" pitchFamily="34" charset="0"/>
              </a:rPr>
              <a:t>0</a:t>
            </a:r>
            <a:r>
              <a:rPr lang="en-US" sz="2200" b="1" dirty="0" smtClean="0">
                <a:cs typeface="Arial" pitchFamily="34" charset="0"/>
              </a:rPr>
              <a:t>5.20</a:t>
            </a:r>
            <a:r>
              <a:rPr lang="ru-RU" sz="2200" b="1" dirty="0" smtClean="0">
                <a:cs typeface="Arial" pitchFamily="34" charset="0"/>
              </a:rPr>
              <a:t>20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31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367709"/>
              </p:ext>
            </p:extLst>
          </p:nvPr>
        </p:nvGraphicFramePr>
        <p:xfrm>
          <a:off x="822885" y="1205163"/>
          <a:ext cx="7320689" cy="362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317" y="250042"/>
            <a:ext cx="7548638" cy="818737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Расчет субсидии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04otdel NFL\!!!!!!!!!!!!!!!! СИТУАЦИОННЫЙ ЦЕНТР\ПУБЛИЧНЫЕ СЛУШАНИЯ\ЛКИП_Заяв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0375"/>
            <a:ext cx="7704856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573528"/>
              </p:ext>
            </p:extLst>
          </p:nvPr>
        </p:nvGraphicFramePr>
        <p:xfrm>
          <a:off x="822885" y="1205163"/>
          <a:ext cx="7320689" cy="362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4939" y="333169"/>
            <a:ext cx="7548638" cy="7593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Сроки подачи заявления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950027"/>
            <a:ext cx="7621361" cy="38899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065" y="345044"/>
            <a:ext cx="7548638" cy="58123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Сервис для получения субсидии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10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573529"/>
            <a:ext cx="7350076" cy="387088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11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573529"/>
            <a:ext cx="7321550" cy="387660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946862"/>
              </p:ext>
            </p:extLst>
          </p:nvPr>
        </p:nvGraphicFramePr>
        <p:xfrm>
          <a:off x="822325" y="1204913"/>
          <a:ext cx="7321550" cy="362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5988" y="285667"/>
            <a:ext cx="7548638" cy="94615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Структура налогоплательщиков, подавших заявление на получение субсидии за апрель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987824" y="2949792"/>
            <a:ext cx="1368104" cy="48605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609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626786" y="2106567"/>
            <a:ext cx="997568" cy="3673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1 896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978485" y="2169565"/>
            <a:ext cx="754883" cy="30430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1 965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987824" y="4052218"/>
            <a:ext cx="1368104" cy="48605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6 748</a:t>
            </a:r>
          </a:p>
        </p:txBody>
      </p:sp>
    </p:spTree>
    <p:extLst>
      <p:ext uri="{BB962C8B-B14F-4D97-AF65-F5344CB8AC3E}">
        <p14:creationId xmlns:p14="http://schemas.microsoft.com/office/powerpoint/2010/main" val="42483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574330"/>
              </p:ext>
            </p:extLst>
          </p:nvPr>
        </p:nvGraphicFramePr>
        <p:xfrm>
          <a:off x="653143" y="890650"/>
          <a:ext cx="7645111" cy="381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191" y="356919"/>
            <a:ext cx="7548638" cy="55748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Суммы рассчитанных субсидий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109829" y="2721764"/>
            <a:ext cx="773403" cy="48605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428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448489" y="1485545"/>
            <a:ext cx="1368104" cy="81468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164 млн. рублей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+mj-lt"/>
                <a:ea typeface="+mj-ea"/>
                <a:cs typeface="+mj-cs"/>
              </a:rPr>
              <a:t>1273 НП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13538 сотрудников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096987" y="3982945"/>
            <a:ext cx="1368104" cy="73155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68 млн. рублей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+mj-lt"/>
                <a:ea typeface="+mj-ea"/>
                <a:cs typeface="+mj-cs"/>
              </a:rPr>
              <a:t>5590 НП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+mj-lt"/>
                <a:ea typeface="+mj-ea"/>
                <a:cs typeface="+mj-cs"/>
              </a:rPr>
              <a:t>б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ез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сотрудников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42151" y="1615044"/>
            <a:ext cx="1368104" cy="9025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196 млн. рублей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+mj-lt"/>
                <a:ea typeface="+mj-ea"/>
                <a:cs typeface="+mj-cs"/>
              </a:rPr>
              <a:t>1537 НП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16180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2085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0639" y="411510"/>
            <a:ext cx="7885216" cy="4415594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Важно! Если налогоплательщик получил субсидию необоснованно, то ее необходимо вернуть</a:t>
            </a:r>
          </a:p>
          <a:p>
            <a:r>
              <a:rPr lang="ru-RU" sz="1800" u="sng" dirty="0" smtClean="0"/>
              <a:t>Реквизиты </a:t>
            </a:r>
            <a:r>
              <a:rPr lang="ru-RU" sz="1800" u="sng" dirty="0"/>
              <a:t>для осуществления возвратов </a:t>
            </a:r>
            <a:r>
              <a:rPr lang="ru-RU" sz="1800" u="sng" dirty="0" smtClean="0"/>
              <a:t>средств:</a:t>
            </a:r>
          </a:p>
          <a:p>
            <a:r>
              <a:rPr lang="ru-RU" sz="1800" dirty="0"/>
              <a:t>Получатель: Сбербанк ПАО;</a:t>
            </a:r>
          </a:p>
          <a:p>
            <a:r>
              <a:rPr lang="ru-RU" sz="1800" dirty="0"/>
              <a:t>Счет получателя: 47422810000009999900;</a:t>
            </a:r>
          </a:p>
          <a:p>
            <a:r>
              <a:rPr lang="ru-RU" sz="1800" dirty="0"/>
              <a:t>Кор. счет получателя: 30101810400000000225;</a:t>
            </a:r>
          </a:p>
          <a:p>
            <a:r>
              <a:rPr lang="ru-RU" sz="1800" dirty="0"/>
              <a:t>ИНН/КПП получателя: 7707083893/773601001;</a:t>
            </a:r>
          </a:p>
          <a:p>
            <a:r>
              <a:rPr lang="ru-RU" sz="1800" dirty="0"/>
              <a:t>Банк получателя: ПАО СБЕРБАНК г. Москва;</a:t>
            </a:r>
          </a:p>
          <a:p>
            <a:r>
              <a:rPr lang="ru-RU" sz="1800" dirty="0"/>
              <a:t>БИК: 044525225. </a:t>
            </a:r>
          </a:p>
          <a:p>
            <a:pPr algn="just"/>
            <a:r>
              <a:rPr lang="ru-RU" sz="1800" dirty="0"/>
              <a:t>При формировании возвратов необходимо учесть обязательность указания в поле «Назначение платежа» ссылки на номер и дату платежного поручения, которым пришли средства, и номер и дату реестра из поля «Назначение платежа» данного платежного поручения. 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</a:t>
            </a:r>
            <a:r>
              <a:rPr lang="en-US" sz="2200" dirty="0" smtClean="0">
                <a:latin typeface="+mn-lt"/>
                <a:cs typeface="Arial" panose="020B0604020202020204" pitchFamily="34" charset="0"/>
              </a:rPr>
              <a:t>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5200" y="1704061"/>
            <a:ext cx="7632700" cy="3206749"/>
          </a:xfrm>
        </p:spPr>
        <p:txBody>
          <a:bodyPr/>
          <a:lstStyle/>
          <a:p>
            <a:pPr algn="ctr"/>
            <a:r>
              <a:rPr lang="ru-RU" sz="3200" dirty="0" smtClean="0"/>
              <a:t>от </a:t>
            </a:r>
            <a:r>
              <a:rPr lang="ru-RU" sz="3200" dirty="0"/>
              <a:t>2</a:t>
            </a:r>
            <a:r>
              <a:rPr lang="ru-RU" sz="3200" dirty="0" smtClean="0"/>
              <a:t> апреля 2020 года</a:t>
            </a:r>
            <a:r>
              <a:rPr lang="en-US" sz="3200" dirty="0" smtClean="0"/>
              <a:t> </a:t>
            </a:r>
            <a:r>
              <a:rPr lang="ru-RU" sz="3200" dirty="0" smtClean="0"/>
              <a:t>№ 409</a:t>
            </a:r>
            <a:endParaRPr lang="en-US" sz="3200" dirty="0" smtClean="0"/>
          </a:p>
          <a:p>
            <a:pPr algn="ctr"/>
            <a:r>
              <a:rPr lang="ru-RU" sz="3600" dirty="0" smtClean="0"/>
              <a:t>«О </a:t>
            </a:r>
            <a:r>
              <a:rPr lang="ru-RU" sz="3600" dirty="0"/>
              <a:t>мерах по обеспечению устойчивого развития </a:t>
            </a:r>
            <a:r>
              <a:rPr lang="ru-RU" sz="3600" dirty="0" smtClean="0"/>
              <a:t>экономики»</a:t>
            </a:r>
            <a:endParaRPr lang="ru-RU" sz="3600" dirty="0"/>
          </a:p>
          <a:p>
            <a:pPr algn="just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7967" y="382253"/>
            <a:ext cx="7548638" cy="623587"/>
          </a:xfrm>
        </p:spPr>
        <p:txBody>
          <a:bodyPr/>
          <a:lstStyle/>
          <a:p>
            <a:pPr algn="ctr"/>
            <a:r>
              <a:rPr lang="ru-RU" sz="2200" dirty="0" smtClean="0"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ПОСТАНОВЛЕНИЕ ПРАВИТЕЛЬСТВА 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</a:t>
            </a:r>
            <a:r>
              <a:rPr lang="en-US" sz="2200" dirty="0" smtClean="0">
                <a:cs typeface="Arial" panose="020B0604020202020204" pitchFamily="34" charset="0"/>
              </a:rPr>
              <a:t>20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28.05.2020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948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59263"/>
              </p:ext>
            </p:extLst>
          </p:nvPr>
        </p:nvGraphicFramePr>
        <p:xfrm>
          <a:off x="341376" y="785622"/>
          <a:ext cx="8042603" cy="4045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29"/>
                <a:gridCol w="2832500"/>
                <a:gridCol w="2504974"/>
              </a:tblGrid>
              <a:tr h="572236">
                <a:tc>
                  <a:txBody>
                    <a:bodyPr/>
                    <a:lstStyle/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6 месяцев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4 месяца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З месяца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66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</a:t>
                      </a:r>
                      <a:r>
                        <a:rPr lang="ru-RU" sz="2400" baseline="0" dirty="0" smtClean="0"/>
                        <a:t> 2019 год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год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 2019 год</a:t>
                      </a:r>
                      <a:endParaRPr lang="ru-RU" sz="2400" dirty="0"/>
                    </a:p>
                  </a:txBody>
                  <a:tcPr anchor="ctr"/>
                </a:tc>
              </a:tr>
              <a:tr h="807862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A79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 на прибыль, УСН, ЕСХН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A79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Страховые взносы, исчисленные ИП с доходов более 300 тыс. рублей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kern="1200" dirty="0" smtClean="0">
                          <a:solidFill>
                            <a:srgbClr val="0A79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НДФЛ,</a:t>
                      </a:r>
                      <a:r>
                        <a:rPr lang="ru-RU" sz="1600" b="1" i="1" kern="1200" baseline="0" dirty="0" smtClean="0">
                          <a:solidFill>
                            <a:srgbClr val="0A79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исчисленный  ИП</a:t>
                      </a:r>
                      <a:endParaRPr lang="ru-RU" sz="1600" b="1" i="1" kern="1200" dirty="0">
                        <a:solidFill>
                          <a:srgbClr val="0A79B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41307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1 квартал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2 квартал 2020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47420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A79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налоги и авансовые платежи 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CC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исключением НДС, НПД, НДФЛ, уплачиваемые налоговыми агентами</a:t>
                      </a:r>
                      <a:endParaRPr lang="ru-RU" sz="1600" b="1" i="1" kern="1200" dirty="0">
                        <a:solidFill>
                          <a:srgbClr val="CC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0A79B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налоги и авансовые платежи 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CC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исключением НДС, НПД, НДФЛ, уплачиваемые налоговыми агентами</a:t>
                      </a:r>
                      <a:endParaRPr lang="ru-RU" sz="1600" b="1" i="1" kern="1200" dirty="0">
                        <a:solidFill>
                          <a:srgbClr val="CC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 bwMode="auto">
          <a:xfrm>
            <a:off x="251520" y="262541"/>
            <a:ext cx="8398704" cy="40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500" dirty="0" smtClean="0">
                <a:solidFill>
                  <a:srgbClr val="0070C0"/>
                </a:solidFill>
              </a:rPr>
              <a:t>Продление сроков уплаты налогов и страховых взносов</a:t>
            </a:r>
            <a:endParaRPr lang="ru-RU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40496" y="4398963"/>
            <a:ext cx="366967" cy="512762"/>
          </a:xfrm>
        </p:spPr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 bwMode="auto">
          <a:xfrm>
            <a:off x="251520" y="171101"/>
            <a:ext cx="8618160" cy="35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Информация о продлении сроков уплаты на сайте ФНС России </a:t>
            </a:r>
            <a:r>
              <a:rPr lang="en-US" sz="2000" dirty="0" smtClean="0">
                <a:solidFill>
                  <a:srgbClr val="0070C0"/>
                </a:solidFill>
              </a:rPr>
              <a:t>nalog.ru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" r="11873" b="9600"/>
          <a:stretch/>
        </p:blipFill>
        <p:spPr bwMode="auto">
          <a:xfrm>
            <a:off x="311719" y="502180"/>
            <a:ext cx="5539044" cy="30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" t="3653" r="13926" b="6165"/>
          <a:stretch/>
        </p:blipFill>
        <p:spPr bwMode="auto">
          <a:xfrm>
            <a:off x="3680461" y="2042161"/>
            <a:ext cx="495930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223773" y="2416324"/>
            <a:ext cx="1318260" cy="3112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>
                <a:noFill/>
              </a:ln>
              <a:noFill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6999" y="3438144"/>
            <a:ext cx="2460686" cy="6400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>
                <a:noFill/>
              </a:ln>
              <a:noFill/>
            </a:endParaRPr>
          </a:p>
        </p:txBody>
      </p:sp>
      <p:cxnSp>
        <p:nvCxnSpPr>
          <p:cNvPr id="19" name="Прямая соединительная линия 18"/>
          <p:cNvCxnSpPr>
            <a:stCxn id="14" idx="4"/>
          </p:cNvCxnSpPr>
          <p:nvPr/>
        </p:nvCxnSpPr>
        <p:spPr>
          <a:xfrm flipH="1">
            <a:off x="1877568" y="2727590"/>
            <a:ext cx="5335" cy="108850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877568" y="3827036"/>
            <a:ext cx="2446579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 bwMode="auto">
          <a:xfrm>
            <a:off x="251520" y="285401"/>
            <a:ext cx="8572440" cy="6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300" dirty="0" smtClean="0">
                <a:solidFill>
                  <a:srgbClr val="0070C0"/>
                </a:solidFill>
              </a:rPr>
              <a:t>Количество налогоплательщиков Омской области,</a:t>
            </a:r>
          </a:p>
          <a:p>
            <a:pPr algn="ctr"/>
            <a:r>
              <a:rPr lang="ru-RU" sz="2300" dirty="0" smtClean="0">
                <a:solidFill>
                  <a:srgbClr val="0070C0"/>
                </a:solidFill>
              </a:rPr>
              <a:t>которым перенесен срок уплаты налогов и страховых взносов</a:t>
            </a:r>
            <a:endParaRPr lang="ru-RU" sz="2300" dirty="0">
              <a:solidFill>
                <a:srgbClr val="0070C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3255" y="1269630"/>
            <a:ext cx="6756000" cy="3410850"/>
            <a:chOff x="983255" y="1056270"/>
            <a:chExt cx="6756000" cy="341085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230880" y="1056270"/>
              <a:ext cx="2156461" cy="879210"/>
            </a:xfrm>
            <a:prstGeom prst="round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800" b="1" i="1" dirty="0" smtClean="0">
                  <a:solidFill>
                    <a:schemeClr val="bg1"/>
                  </a:solidFill>
                </a:rPr>
                <a:t>18 122</a:t>
              </a:r>
            </a:p>
            <a:p>
              <a:pPr lvl="0" algn="ctr"/>
              <a:r>
                <a:rPr lang="ru-RU" sz="2800" b="1" i="1" dirty="0" smtClean="0">
                  <a:solidFill>
                    <a:schemeClr val="bg1"/>
                  </a:solidFill>
                </a:rPr>
                <a:t>всего </a:t>
              </a:r>
              <a:endParaRPr lang="ru-RU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983255" y="2018068"/>
              <a:ext cx="2179043" cy="85405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800" b="1" dirty="0" smtClean="0">
                  <a:solidFill>
                    <a:schemeClr val="bg1"/>
                  </a:solidFill>
                </a:rPr>
                <a:t>3 512 </a:t>
              </a:r>
            </a:p>
            <a:p>
              <a:pPr lvl="0" algn="ctr"/>
              <a:r>
                <a:rPr lang="ru-RU" sz="2800" b="1" dirty="0" smtClean="0">
                  <a:solidFill>
                    <a:schemeClr val="bg1"/>
                  </a:solidFill>
                </a:rPr>
                <a:t>ЮЛ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 rot="5400000">
              <a:off x="4264182" y="513795"/>
              <a:ext cx="373380" cy="5425440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432137" y="3587910"/>
              <a:ext cx="2037470" cy="879210"/>
            </a:xfrm>
            <a:prstGeom prst="round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800" b="1" i="1" dirty="0" smtClean="0">
                  <a:solidFill>
                    <a:schemeClr val="bg1"/>
                  </a:solidFill>
                </a:rPr>
                <a:t>343</a:t>
              </a:r>
            </a:p>
            <a:p>
              <a:pPr lvl="0" algn="ctr"/>
              <a:r>
                <a:rPr lang="ru-RU" sz="2600" b="1" i="1" dirty="0" smtClean="0">
                  <a:solidFill>
                    <a:schemeClr val="bg1"/>
                  </a:solidFill>
                </a:rPr>
                <a:t>млн. рублей</a:t>
              </a:r>
              <a:endParaRPr lang="ru-RU" sz="26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>
              <a:off x="2072776" y="1613985"/>
              <a:ext cx="937260" cy="23622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5560212" y="1613985"/>
              <a:ext cx="885361" cy="23622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Скругленный прямоугольник 28"/>
            <p:cNvSpPr/>
            <p:nvPr/>
          </p:nvSpPr>
          <p:spPr>
            <a:xfrm>
              <a:off x="5560212" y="2055245"/>
              <a:ext cx="2179043" cy="85405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800" b="1" dirty="0" smtClean="0">
                  <a:solidFill>
                    <a:schemeClr val="bg1"/>
                  </a:solidFill>
                </a:rPr>
                <a:t>14 610</a:t>
              </a:r>
            </a:p>
            <a:p>
              <a:pPr lvl="0" algn="ctr"/>
              <a:r>
                <a:rPr lang="ru-RU" sz="2800" b="1" dirty="0" smtClean="0">
                  <a:solidFill>
                    <a:schemeClr val="bg1"/>
                  </a:solidFill>
                </a:rPr>
                <a:t>ФЛ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7506" y="1563638"/>
            <a:ext cx="2787456" cy="2088232"/>
          </a:xfrm>
        </p:spPr>
        <p:txBody>
          <a:bodyPr/>
          <a:lstStyle/>
          <a:p>
            <a:pPr lvl="3" indent="0" algn="ctr">
              <a:spcBef>
                <a:spcPts val="0"/>
              </a:spcBef>
            </a:pPr>
            <a:r>
              <a:rPr lang="ru-RU" sz="2500" dirty="0">
                <a:solidFill>
                  <a:srgbClr val="00B050"/>
                </a:solidFill>
                <a:latin typeface="+mn-lt"/>
                <a:sym typeface="Wingdings"/>
              </a:rPr>
              <a:t></a:t>
            </a:r>
            <a:r>
              <a:rPr lang="ru-RU" sz="2500" b="1" dirty="0" smtClean="0">
                <a:latin typeface="+mn-lt"/>
              </a:rPr>
              <a:t>Пострадавшие отрасли по основному коду ОКВЭД </a:t>
            </a:r>
          </a:p>
          <a:p>
            <a:pPr lvl="3" indent="0" algn="ctr">
              <a:spcBef>
                <a:spcPts val="0"/>
              </a:spcBef>
            </a:pPr>
            <a:r>
              <a:rPr lang="ru-RU" sz="2500" b="1" dirty="0" smtClean="0">
                <a:latin typeface="+mn-lt"/>
              </a:rPr>
              <a:t>на 01.03.2020</a:t>
            </a:r>
          </a:p>
          <a:p>
            <a:pPr lvl="3" indent="0" algn="ctr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(перечень утвержден Постановлениями Правительства РФ №№434, 479, 540, 657)</a:t>
            </a:r>
          </a:p>
          <a:p>
            <a:pPr lvl="3" algn="ctr"/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6480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Лица, имеющие право на отсрочку уплаты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налогов и страховых взносов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3034594" y="1563638"/>
            <a:ext cx="3004204" cy="216024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 algn="ctr">
              <a:spcBef>
                <a:spcPts val="0"/>
              </a:spcBef>
            </a:pPr>
            <a:r>
              <a:rPr lang="ru-RU" sz="2500" dirty="0" smtClean="0">
                <a:solidFill>
                  <a:srgbClr val="00B050"/>
                </a:solidFill>
                <a:latin typeface="+mn-lt"/>
                <a:sym typeface="Wingdings"/>
              </a:rPr>
              <a:t></a:t>
            </a:r>
            <a:r>
              <a:rPr lang="ru-RU" sz="2500" b="1" dirty="0" smtClean="0">
                <a:latin typeface="+mn-lt"/>
              </a:rPr>
              <a:t>Стратегические, </a:t>
            </a:r>
            <a:r>
              <a:rPr lang="ru-RU" sz="2350" b="1" dirty="0" smtClean="0">
                <a:latin typeface="+mn-lt"/>
              </a:rPr>
              <a:t>системообразующие, </a:t>
            </a:r>
            <a:r>
              <a:rPr lang="ru-RU" sz="2500" b="1" dirty="0" smtClean="0">
                <a:latin typeface="+mn-lt"/>
              </a:rPr>
              <a:t>градообразующие организации</a:t>
            </a:r>
            <a:endParaRPr lang="ru-RU" b="1" dirty="0">
              <a:latin typeface="+mn-lt"/>
            </a:endParaRPr>
          </a:p>
          <a:p>
            <a:pPr lvl="3" indent="0" algn="ctr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(в случае принятия  Правительством РФ отдельных решений)</a:t>
            </a:r>
          </a:p>
          <a:p>
            <a:pPr lvl="3"/>
            <a:endParaRPr lang="ru-RU" dirty="0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5920046" y="1563637"/>
            <a:ext cx="2606438" cy="2083571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 algn="ctr">
              <a:spcBef>
                <a:spcPts val="0"/>
              </a:spcBef>
            </a:pPr>
            <a:r>
              <a:rPr lang="ru-RU" sz="23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ru-RU" sz="2300" b="1" dirty="0" smtClean="0">
                <a:latin typeface="+mn-lt"/>
              </a:rPr>
              <a:t>Организации и индивидуальные предприниматели, предоставившие отсрочку уплаты арендных платежей </a:t>
            </a:r>
          </a:p>
          <a:p>
            <a:pPr lvl="3" indent="0" algn="ctr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(перечень определяется органом исполнительной власти</a:t>
            </a:r>
          </a:p>
          <a:p>
            <a:pPr lvl="3" indent="0" algn="ctr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субъекта РФ)</a:t>
            </a:r>
          </a:p>
          <a:p>
            <a:pPr lvl="3"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6177132"/>
              </p:ext>
            </p:extLst>
          </p:nvPr>
        </p:nvGraphicFramePr>
        <p:xfrm>
          <a:off x="4211960" y="863786"/>
          <a:ext cx="460851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362497"/>
            <a:ext cx="3418904" cy="43204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Условия </a:t>
            </a:r>
            <a:r>
              <a:rPr lang="ru-RU" sz="1800" dirty="0">
                <a:solidFill>
                  <a:srgbClr val="0070C0"/>
                </a:solidFill>
              </a:rPr>
              <a:t>предоставления отсрочки</a:t>
            </a:r>
          </a:p>
        </p:txBody>
      </p:sp>
      <p:sp>
        <p:nvSpPr>
          <p:cNvPr id="12" name="Содержимое 4"/>
          <p:cNvSpPr>
            <a:spLocks noGrp="1"/>
          </p:cNvSpPr>
          <p:nvPr>
            <p:ph idx="1"/>
          </p:nvPr>
        </p:nvSpPr>
        <p:spPr>
          <a:xfrm>
            <a:off x="251520" y="915566"/>
            <a:ext cx="2808684" cy="1080120"/>
          </a:xfrm>
        </p:spPr>
        <p:txBody>
          <a:bodyPr/>
          <a:lstStyle/>
          <a:p>
            <a:pPr lvl="3" indent="0" algn="ctr">
              <a:spcBef>
                <a:spcPts val="0"/>
              </a:spcBef>
            </a:pPr>
            <a:r>
              <a:rPr lang="ru-RU" sz="2500" dirty="0" smtClean="0">
                <a:solidFill>
                  <a:srgbClr val="00B050"/>
                </a:solidFill>
                <a:latin typeface="+mn-lt"/>
                <a:sym typeface="Wingdings"/>
              </a:rPr>
              <a:t></a:t>
            </a:r>
            <a:r>
              <a:rPr lang="ru-RU" b="1" dirty="0" smtClean="0">
                <a:latin typeface="+mn-lt"/>
              </a:rPr>
              <a:t>Снижение доходов в любом квартале 2020 года более чем на 10% или по</a:t>
            </a:r>
            <a:r>
              <a:rPr lang="ru-RU" b="1" dirty="0">
                <a:latin typeface="+mn-lt"/>
              </a:rPr>
              <a:t>л</a:t>
            </a:r>
            <a:r>
              <a:rPr lang="ru-RU" b="1" dirty="0" smtClean="0">
                <a:latin typeface="+mn-lt"/>
              </a:rPr>
              <a:t>учение убытков</a:t>
            </a:r>
            <a:endParaRPr lang="ru-RU" sz="1200" dirty="0" smtClean="0">
              <a:latin typeface="+mn-lt"/>
            </a:endParaRPr>
          </a:p>
          <a:p>
            <a:pPr lvl="3"/>
            <a:endParaRPr lang="ru-RU" dirty="0"/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251520" y="2139702"/>
            <a:ext cx="2808684" cy="648072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 algn="ctr">
              <a:spcBef>
                <a:spcPts val="0"/>
              </a:spcBef>
            </a:pPr>
            <a:r>
              <a:rPr lang="ru-RU" sz="2500" dirty="0">
                <a:solidFill>
                  <a:srgbClr val="00B050"/>
                </a:solidFill>
                <a:latin typeface="+mn-lt"/>
                <a:sym typeface="Wingdings"/>
              </a:rPr>
              <a:t></a:t>
            </a:r>
            <a:r>
              <a:rPr lang="ru-RU" sz="1100" dirty="0">
                <a:solidFill>
                  <a:srgbClr val="00B050"/>
                </a:solidFill>
                <a:sym typeface="Wingdings"/>
              </a:rPr>
              <a:t> </a:t>
            </a:r>
            <a:r>
              <a:rPr lang="ru-RU" b="1" dirty="0" smtClean="0">
                <a:latin typeface="+mn-lt"/>
              </a:rPr>
              <a:t>Сроки уплаты налогов наступили в 2020 году</a:t>
            </a:r>
            <a:endParaRPr lang="ru-RU" sz="1200" dirty="0" smtClean="0">
              <a:latin typeface="+mn-lt"/>
            </a:endParaRPr>
          </a:p>
          <a:p>
            <a:pPr lvl="3"/>
            <a:endParaRPr lang="ru-RU" dirty="0"/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4870754" y="338715"/>
            <a:ext cx="3418904" cy="432048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Сроки предоставления</a:t>
            </a:r>
          </a:p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отсрочки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5" name="Содержимое 4"/>
          <p:cNvSpPr txBox="1">
            <a:spLocks/>
          </p:cNvSpPr>
          <p:nvPr/>
        </p:nvSpPr>
        <p:spPr>
          <a:xfrm>
            <a:off x="2555776" y="3579862"/>
            <a:ext cx="2808684" cy="1224136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284505" indent="0" algn="l" defTabSz="816296" rtl="0" eaLnBrk="1" latinLnBrk="0" hangingPunct="1">
              <a:spcBef>
                <a:spcPct val="20000"/>
              </a:spcBef>
              <a:buFontTx/>
              <a:buNone/>
              <a:defRPr sz="24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2020" indent="2485" algn="l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6296" rtl="0" eaLnBrk="1" latinLnBrk="0" hangingPunct="1">
              <a:lnSpc>
                <a:spcPts val="19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629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 algn="ctr">
              <a:spcBef>
                <a:spcPts val="0"/>
              </a:spcBef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/>
              </a:rPr>
              <a:t></a:t>
            </a:r>
            <a:r>
              <a:rPr lang="ru-RU" sz="11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ru-RU" b="1" dirty="0" smtClean="0">
                <a:latin typeface="+mn-lt"/>
              </a:rPr>
              <a:t>Необходимо обеспечение обязанности по уплате:</a:t>
            </a:r>
          </a:p>
          <a:p>
            <a:pPr lvl="3" indent="0" algn="ctr">
              <a:spcBef>
                <a:spcPts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</a:t>
            </a:r>
            <a:r>
              <a:rPr lang="ru-RU" sz="1200" b="1" dirty="0" smtClean="0">
                <a:latin typeface="+mn-lt"/>
              </a:rPr>
              <a:t>залог недвижимого имущества</a:t>
            </a:r>
          </a:p>
          <a:p>
            <a:pPr lvl="3" indent="0" algn="ctr">
              <a:spcBef>
                <a:spcPts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</a:t>
            </a:r>
            <a:r>
              <a:rPr lang="ru-RU" sz="1200" b="1" dirty="0" smtClean="0">
                <a:latin typeface="+mn-lt"/>
              </a:rPr>
              <a:t> поручительство 3-го лица</a:t>
            </a:r>
          </a:p>
          <a:p>
            <a:pPr lvl="3" indent="0" algn="ctr">
              <a:spcBef>
                <a:spcPts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</a:t>
            </a:r>
            <a:r>
              <a:rPr lang="ru-RU" sz="1200" b="1" dirty="0" smtClean="0">
                <a:latin typeface="+mn-lt"/>
              </a:rPr>
              <a:t>банковская гарантия</a:t>
            </a:r>
            <a:endParaRPr lang="ru-RU" sz="1200" dirty="0" smtClean="0">
              <a:latin typeface="+mn-lt"/>
            </a:endParaRPr>
          </a:p>
          <a:p>
            <a:pPr lvl="3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870754" y="3377184"/>
            <a:ext cx="152350" cy="27432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187696" y="4191930"/>
            <a:ext cx="755904" cy="7527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6014" y="130629"/>
            <a:ext cx="8640960" cy="33950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Предоставление отсрочки по видам налогов и страховых взносов 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58945"/>
              </p:ext>
            </p:extLst>
          </p:nvPr>
        </p:nvGraphicFramePr>
        <p:xfrm>
          <a:off x="273132" y="456011"/>
          <a:ext cx="811084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464"/>
                <a:gridCol w="3043140"/>
                <a:gridCol w="1886244"/>
              </a:tblGrid>
              <a:tr h="1505197">
                <a:tc>
                  <a:txBody>
                    <a:bodyPr/>
                    <a:lstStyle/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всем налогам и страховым взносам</a:t>
                      </a:r>
                    </a:p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исключением НДПИ и акцизов, налогов, уплачиваемых налоговыми агентами</a:t>
                      </a:r>
                    </a:p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основной вид деятельности</a:t>
                      </a:r>
                    </a:p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установлен Постановлением Правительства РФ</a:t>
                      </a:r>
                    </a:p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02.04.2020 №409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налогам</a:t>
                      </a:r>
                    </a:p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исключением НДС, страховых взносов, акцизов, НДПИ, налога на дополнительный доход от добычи углеводородного сырья, налогов, уплачиваемых налоговыми агентами  </a:t>
                      </a:r>
                    </a:p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основной вид деятельности</a:t>
                      </a:r>
                    </a:p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установлен  Постановлениями</a:t>
                      </a:r>
                    </a:p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Правительства РФ от 10.04.2020 №479, 18.04.2020 №540, 12.05.2020 №657 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Аренда и управление собственным и арендованным недвижимым имуществом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4191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Авиаперевозки, аэропортовая деятельность, автоперевозки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49.3, 49.4, 51.1, 51.21, 52.21.21, 52.23.1)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Деятельность в области демонстрации кинофильмов 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59.14)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Аренда и управление собственным и арендованным недвижимым имуществом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68.2)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2623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Культура, организация досуга и развлечений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90)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Стоматологическая практика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ОКВЭД 86.23)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353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Физкультурно</a:t>
                      </a: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оздоровительная деятельность и спорт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93,96.04,86.90.4) 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Розничная торговля непродовольственными товарами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45.11.2, 45.11.3, 45.19.2, 45.19.3, 45.32, 45.40.2, 45.40.3, 47.19, 47.4, 47.5, 47.6, 47.7, 47.82, 47.89, 47.99.2) 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353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Деятельность туристических агентств и прочих организаций, предоставляющих услуги в сфере </a:t>
                      </a: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туризма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ОКВЭД 79)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Производство изделий народных художественных промыслов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32.99.8)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2623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Гостиничный бизнес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ОКВЭД 55)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Деятельность музеев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91.02)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02623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Общественное питание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ОКВЭД 56)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Деятельность зоопарков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КВЭД 91.04.1)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353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Деятельность организаций дополнительного образования, негосударственных образовательных учреждений 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85.41, 88.91)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31569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Деятельность по организации конференций и выставок</a:t>
                      </a:r>
                    </a:p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82.3)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7353"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Деятельность по предоставлению бытовых услуг населению (ремонт, стирка, химчистка, услуги парикмахерских и салонов </a:t>
                      </a: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красоты)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(ОКВЭД 95, 96.01, 96.02)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endParaRPr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3350-8882-4938-8660-22DF16F12EAB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1267</Words>
  <Application>Microsoft Office PowerPoint</Application>
  <PresentationFormat>Экран (16:9)</PresentationFormat>
  <Paragraphs>237</Paragraphs>
  <Slides>30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Слайды - обзорный доклад с-х отрасль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2020 год»</vt:lpstr>
      <vt:lpstr>«О реализации мер поддержки бизнес – сообществу, связанных с предоставлением  отсрочки по уплате налогов»</vt:lpstr>
      <vt:lpstr> ПОСТАНОВЛЕНИЕ ПРАВИТЕЛЬСТВА  РОССИЙСКОЙ ФЕДЕРАЦИИ</vt:lpstr>
      <vt:lpstr>Презентация PowerPoint</vt:lpstr>
      <vt:lpstr>Презентация PowerPoint</vt:lpstr>
      <vt:lpstr>Презентация PowerPoint</vt:lpstr>
      <vt:lpstr> Лица, имеющие право на отсрочку уплаты налогов и страховых взносов</vt:lpstr>
      <vt:lpstr>Условия предоставления отсрочки</vt:lpstr>
      <vt:lpstr>Предоставление отсрочки по видам налогов и страховых взносов </vt:lpstr>
      <vt:lpstr>Преимущества отсрочки</vt:lpstr>
      <vt:lpstr>Принятые налоговыми органами Омской области решения об отсрочке</vt:lpstr>
      <vt:lpstr>Презентация PowerPoint</vt:lpstr>
      <vt:lpstr> Спасибо за внимание!</vt:lpstr>
      <vt:lpstr>«О реализации мер поддержки субъектам малого и среднего предпринимательства в части получения субсидий из федерального бюджета»</vt:lpstr>
      <vt:lpstr> ПОСТАНОВЛЕНИЕ ПРАВИТЕЛЬСТВА  РОССИЙСКОЙ ФЕДЕРАЦИИ </vt:lpstr>
      <vt:lpstr>Структура реестра субъектов малого и среднего предпринимательства по Омской области на 01.03.2020</vt:lpstr>
      <vt:lpstr>Структура реестра субъектов малого и среднего предпринимательства по Омской области на 01.03.2020, ведущих деятельность в пострадавших отраслях </vt:lpstr>
      <vt:lpstr> ПОСТАНОВЛЕНИЯ ПРАВИТЕЛЬСТВА  РОССИЙСКОЙ ФЕДЕРАЦИИ </vt:lpstr>
      <vt:lpstr>Условия получения субсидии</vt:lpstr>
      <vt:lpstr>Расчет субсидии</vt:lpstr>
      <vt:lpstr>Презентация PowerPoint</vt:lpstr>
      <vt:lpstr>Сроки подачи заявления</vt:lpstr>
      <vt:lpstr>Сервис для получения субсидии</vt:lpstr>
      <vt:lpstr>Презентация PowerPoint</vt:lpstr>
      <vt:lpstr>Презентация PowerPoint</vt:lpstr>
      <vt:lpstr>Структура налогоплательщиков, подавших заявление на получение субсидии за апрель</vt:lpstr>
      <vt:lpstr>Суммы рассчитанных субсидий</vt:lpstr>
      <vt:lpstr>Презентация PowerPoint</vt:lpstr>
      <vt:lpstr> Спасибо за внимание!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2020 год»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Тюнева Юлия Сергеевна</dc:creator>
  <cp:lastModifiedBy>Егоров Олег Борисович</cp:lastModifiedBy>
  <cp:revision>1100</cp:revision>
  <cp:lastPrinted>2018-05-22T09:02:56Z</cp:lastPrinted>
  <dcterms:created xsi:type="dcterms:W3CDTF">2015-08-19T10:00:55Z</dcterms:created>
  <dcterms:modified xsi:type="dcterms:W3CDTF">2020-05-29T09:05:28Z</dcterms:modified>
</cp:coreProperties>
</file>