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1"/>
  </p:notesMasterIdLst>
  <p:sldIdLst>
    <p:sldId id="277" r:id="rId3"/>
    <p:sldId id="324" r:id="rId4"/>
    <p:sldId id="285" r:id="rId5"/>
    <p:sldId id="326" r:id="rId6"/>
    <p:sldId id="309" r:id="rId7"/>
    <p:sldId id="310" r:id="rId8"/>
    <p:sldId id="313" r:id="rId9"/>
    <p:sldId id="315" r:id="rId10"/>
    <p:sldId id="319" r:id="rId11"/>
    <p:sldId id="316" r:id="rId12"/>
    <p:sldId id="317" r:id="rId13"/>
    <p:sldId id="318" r:id="rId14"/>
    <p:sldId id="329" r:id="rId15"/>
    <p:sldId id="322" r:id="rId16"/>
    <p:sldId id="325" r:id="rId17"/>
    <p:sldId id="327" r:id="rId18"/>
    <p:sldId id="328" r:id="rId19"/>
    <p:sldId id="284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2A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1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06914370078737"/>
          <c:y val="0.13178593483035853"/>
          <c:w val="0.45899335629921262"/>
          <c:h val="0.84946400693254409"/>
        </c:manualLayout>
      </c:layout>
      <c:barChart>
        <c:barDir val="bar"/>
        <c:grouping val="stack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581376"/>
        <c:axId val="144582912"/>
      </c:barChart>
      <c:catAx>
        <c:axId val="14458137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44582912"/>
        <c:crosses val="autoZero"/>
        <c:auto val="1"/>
        <c:lblAlgn val="ctr"/>
        <c:lblOffset val="100"/>
        <c:noMultiLvlLbl val="0"/>
      </c:catAx>
      <c:valAx>
        <c:axId val="144582912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44581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06914370078737"/>
          <c:y val="0.13178593483035853"/>
          <c:w val="0.45899335629921262"/>
          <c:h val="0.84946400693254409"/>
        </c:manualLayout>
      </c:layout>
      <c:barChart>
        <c:barDir val="bar"/>
        <c:grouping val="stack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789760"/>
        <c:axId val="66791296"/>
      </c:barChart>
      <c:catAx>
        <c:axId val="6678976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66791296"/>
        <c:crosses val="autoZero"/>
        <c:auto val="1"/>
        <c:lblAlgn val="ctr"/>
        <c:lblOffset val="100"/>
        <c:noMultiLvlLbl val="0"/>
      </c:catAx>
      <c:valAx>
        <c:axId val="66791296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66789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0.06935</cdr:x>
      <cdr:y>0.07454</cdr:y>
    </cdr:from>
    <cdr:to>
      <cdr:x>0.44418</cdr:x>
      <cdr:y>0.1368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658" y="440008"/>
          <a:ext cx="3581399" cy="36744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/>
              </a:solidFill>
              <a:latin typeface="+mj-lt"/>
            </a:rPr>
            <a:t>НАЛОГОПЛАТЕЛЬЩИК</a:t>
          </a:r>
          <a:endParaRPr lang="ru-RU" sz="1600" b="1" dirty="0">
            <a:solidFill>
              <a:schemeClr val="tx2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0.56878</cdr:x>
      <cdr:y>0.06281</cdr:y>
    </cdr:from>
    <cdr:to>
      <cdr:x>0.92168</cdr:x>
      <cdr:y>0.13543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34683" y="370768"/>
          <a:ext cx="3371849" cy="4286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/>
              </a:solidFill>
            </a:rPr>
            <a:t>НАЛОГОВЫЙ ОРГАН</a:t>
          </a:r>
          <a:endParaRPr lang="ru-RU" sz="16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0.09322</cdr:x>
      <cdr:y>0.20041</cdr:y>
    </cdr:from>
    <cdr:to>
      <cdr:x>0.40225</cdr:x>
      <cdr:y>0.32467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890678" y="1182959"/>
          <a:ext cx="2952750" cy="7334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2"/>
              </a:solidFill>
            </a:rPr>
            <a:t>Финансовые затруднения</a:t>
          </a:r>
          <a:endParaRPr lang="ru-RU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0.5908</cdr:x>
      <cdr:y>0.20687</cdr:y>
    </cdr:from>
    <cdr:to>
      <cdr:x>0.91977</cdr:x>
      <cdr:y>0.33435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645089" y="1221057"/>
          <a:ext cx="3143250" cy="7524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2"/>
              </a:solidFill>
            </a:rPr>
            <a:t>Разъяснение о возможности отсрочки/рассрочки</a:t>
          </a:r>
          <a:endParaRPr lang="ru-RU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0.09222</cdr:x>
      <cdr:y>0.37469</cdr:y>
    </cdr:from>
    <cdr:to>
      <cdr:x>0.40424</cdr:x>
      <cdr:y>0.51508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881152" y="2211658"/>
          <a:ext cx="2981325" cy="8286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2"/>
              </a:solidFill>
            </a:rPr>
            <a:t>Подготовка пакета документов</a:t>
          </a:r>
          <a:endParaRPr lang="ru-RU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0.60262</cdr:x>
      <cdr:y>0.37631</cdr:y>
    </cdr:from>
    <cdr:to>
      <cdr:x>0.91364</cdr:x>
      <cdr:y>0.50702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5757953" y="2221184"/>
          <a:ext cx="2971800" cy="7715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2"/>
              </a:solidFill>
            </a:rPr>
            <a:t>Анализ документов и принятие решения</a:t>
          </a:r>
          <a:endParaRPr lang="ru-RU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0.06331</cdr:x>
      <cdr:y>0.85719</cdr:y>
    </cdr:from>
    <cdr:to>
      <cdr:x>0.93657</cdr:x>
      <cdr:y>0.98467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604928" y="5059633"/>
          <a:ext cx="8343900" cy="75247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</a:rPr>
            <a:t>ПОСТУПЛЕНИЯ В БЮДЖЕТ</a:t>
          </a:r>
          <a:endParaRPr lang="ru-RU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0.08929</cdr:x>
      <cdr:y>0.56188</cdr:y>
    </cdr:from>
    <cdr:to>
      <cdr:x>0.4053</cdr:x>
      <cdr:y>0.70873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853158" y="3316558"/>
          <a:ext cx="3019425" cy="86677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Исполнение решения об отсрочке/рассрочке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0.58815</cdr:x>
      <cdr:y>0.57156</cdr:y>
    </cdr:from>
    <cdr:to>
      <cdr:x>0.91847</cdr:x>
      <cdr:y>0.71034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619749" y="3373708"/>
          <a:ext cx="3156161" cy="81915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В случае нарушения условий – взыскание задолженности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0.4053</cdr:x>
      <cdr:y>0.24721</cdr:y>
    </cdr:from>
    <cdr:to>
      <cdr:x>0.58872</cdr:x>
      <cdr:y>0.27626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>
          <a:off x="3872583" y="1459183"/>
          <a:ext cx="1752600" cy="17145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0.40056</cdr:x>
      <cdr:y>0.42686</cdr:y>
    </cdr:from>
    <cdr:to>
      <cdr:x>0.59944</cdr:x>
      <cdr:y>0.46075</cdr:y>
    </cdr:to>
    <cdr:sp macro="" textlink="">
      <cdr:nvSpPr>
        <cdr:cNvPr id="13" name="Стрелка вправо 12"/>
        <cdr:cNvSpPr/>
      </cdr:nvSpPr>
      <cdr:spPr>
        <a:xfrm xmlns:a="http://schemas.openxmlformats.org/drawingml/2006/main">
          <a:off x="3827337" y="2519577"/>
          <a:ext cx="1900239" cy="20002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0.40603</cdr:x>
      <cdr:y>0.33159</cdr:y>
    </cdr:from>
    <cdr:to>
      <cdr:x>0.5897</cdr:x>
      <cdr:y>0.3665</cdr:y>
    </cdr:to>
    <cdr:sp macro="" textlink="">
      <cdr:nvSpPr>
        <cdr:cNvPr id="14" name="Стрелка влево 13"/>
        <cdr:cNvSpPr/>
      </cdr:nvSpPr>
      <cdr:spPr>
        <a:xfrm xmlns:a="http://schemas.openxmlformats.org/drawingml/2006/main" rot="20718860">
          <a:off x="3879556" y="1957263"/>
          <a:ext cx="1754956" cy="206009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0.41025</cdr:x>
      <cdr:y>0.52739</cdr:y>
    </cdr:from>
    <cdr:to>
      <cdr:x>0.59978</cdr:x>
      <cdr:y>0.56206</cdr:y>
    </cdr:to>
    <cdr:sp macro="" textlink="">
      <cdr:nvSpPr>
        <cdr:cNvPr id="15" name="Стрелка влево 14"/>
        <cdr:cNvSpPr/>
      </cdr:nvSpPr>
      <cdr:spPr>
        <a:xfrm xmlns:a="http://schemas.openxmlformats.org/drawingml/2006/main" rot="20575836">
          <a:off x="3919884" y="3112941"/>
          <a:ext cx="1810947" cy="204665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0.40629</cdr:x>
      <cdr:y>0.63934</cdr:y>
    </cdr:from>
    <cdr:to>
      <cdr:x>0.58374</cdr:x>
      <cdr:y>0.67968</cdr:y>
    </cdr:to>
    <cdr:sp macro="" textlink="">
      <cdr:nvSpPr>
        <cdr:cNvPr id="16" name="Стрелка вправо 15"/>
        <cdr:cNvSpPr/>
      </cdr:nvSpPr>
      <cdr:spPr>
        <a:xfrm xmlns:a="http://schemas.openxmlformats.org/drawingml/2006/main">
          <a:off x="3882108" y="3773758"/>
          <a:ext cx="1695450" cy="23812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0.13315</cdr:x>
      <cdr:y>0.72164</cdr:y>
    </cdr:from>
    <cdr:to>
      <cdr:x>0.33552</cdr:x>
      <cdr:y>0.84428</cdr:y>
    </cdr:to>
    <cdr:sp macro="" textlink="">
      <cdr:nvSpPr>
        <cdr:cNvPr id="17" name="Стрелка вниз 16"/>
        <cdr:cNvSpPr/>
      </cdr:nvSpPr>
      <cdr:spPr>
        <a:xfrm xmlns:a="http://schemas.openxmlformats.org/drawingml/2006/main">
          <a:off x="1272258" y="4259533"/>
          <a:ext cx="1933575" cy="7239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7994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0.66448</cdr:x>
      <cdr:y>0.72002</cdr:y>
    </cdr:from>
    <cdr:to>
      <cdr:x>0.83495</cdr:x>
      <cdr:y>0.85073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6349083" y="4250008"/>
          <a:ext cx="1628775" cy="77152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7994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0.04835</cdr:x>
      <cdr:y>0.12515</cdr:y>
    </cdr:from>
    <cdr:to>
      <cdr:x>0.44817</cdr:x>
      <cdr:y>0.36779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51691" y="690394"/>
          <a:ext cx="3734717" cy="133848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2"/>
              </a:solidFill>
            </a:rPr>
            <a:t>Федеральные налоги, страховые взносы с 01.01.2017, </a:t>
          </a:r>
        </a:p>
        <a:p xmlns:a="http://schemas.openxmlformats.org/drawingml/2006/main">
          <a:pPr algn="ctr"/>
          <a:r>
            <a:rPr lang="ru-RU" sz="2000" dirty="0" err="1" smtClean="0">
              <a:solidFill>
                <a:schemeClr val="tx2"/>
              </a:solidFill>
            </a:rPr>
            <a:t>Спец.режимы</a:t>
          </a:r>
          <a:endParaRPr lang="ru-RU" sz="20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0.56021</cdr:x>
      <cdr:y>0.12515</cdr:y>
    </cdr:from>
    <cdr:to>
      <cdr:x>0.94587</cdr:x>
      <cdr:y>0.37146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233013" y="690393"/>
          <a:ext cx="3602514" cy="135874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2"/>
              </a:solidFill>
            </a:rPr>
            <a:t>Региональные налоги, местные налоги, страховые взносы до 01.01.2017, НДФЛ</a:t>
          </a:r>
          <a:endParaRPr lang="ru-RU" sz="20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0.09047</cdr:x>
      <cdr:y>0.62778</cdr:y>
    </cdr:from>
    <cdr:to>
      <cdr:x>0.40648</cdr:x>
      <cdr:y>0.80483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845092" y="3463115"/>
          <a:ext cx="2951911" cy="97668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ФНС России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0.58579</cdr:x>
      <cdr:y>0.63508</cdr:y>
    </cdr:from>
    <cdr:to>
      <cdr:x>0.91611</cdr:x>
      <cdr:y>0.80883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471990" y="3503363"/>
          <a:ext cx="3085583" cy="95846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УФНС России по субъекту Российской Федерации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0.13216</cdr:x>
      <cdr:y>0.39315</cdr:y>
    </cdr:from>
    <cdr:to>
      <cdr:x>0.33453</cdr:x>
      <cdr:y>0.58715</cdr:y>
    </cdr:to>
    <cdr:sp macro="" textlink="">
      <cdr:nvSpPr>
        <cdr:cNvPr id="17" name="Стрелка вниз 16"/>
        <cdr:cNvSpPr/>
      </cdr:nvSpPr>
      <cdr:spPr>
        <a:xfrm xmlns:a="http://schemas.openxmlformats.org/drawingml/2006/main">
          <a:off x="1234489" y="2168753"/>
          <a:ext cx="1890377" cy="107020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7994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0.67022</cdr:x>
      <cdr:y>0.39543</cdr:y>
    </cdr:from>
    <cdr:to>
      <cdr:x>0.87039</cdr:x>
      <cdr:y>0.59114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6260642" y="2181340"/>
          <a:ext cx="1869806" cy="107965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7994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652C-2DAA-4A02-B377-35A159B113BB}" type="datetimeFigureOut">
              <a:rPr lang="ru-RU" smtClean="0"/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BBA4-32D3-441D-AB8A-EF554CB009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8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3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64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_work\ФНС России Фирм_Стиль\полиграфия-дизайн\Презентация_PP_16-9\present_b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_work\ФНС России Фирм_Стиль\полиграфия-дизайн\Презентация_PP_16-9\present-b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26654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0413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810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878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3B65-EF47-4B37-A963-95CB4B718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9392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B7C-F635-404B-BC52-AE943B1C6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2705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BE09-317B-478B-B01D-B7227BA0D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481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9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2006603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0" y="745069"/>
            <a:ext cx="7548638" cy="1261535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DA30-55B3-401E-AD1A-0388A54AC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6633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503E-3A9A-440F-82F9-5AA3582951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9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517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2" b="0">
                <a:solidFill>
                  <a:schemeClr val="bg1"/>
                </a:solidFill>
                <a:latin typeface="+mj-lt"/>
              </a:defRPr>
            </a:lvl1pPr>
            <a:lvl2pPr marL="47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96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6"/>
            <a:ext cx="7320689" cy="4829253"/>
          </a:xfrm>
        </p:spPr>
        <p:txBody>
          <a:bodyPr/>
          <a:lstStyle>
            <a:lvl1pPr marL="329613" indent="0">
              <a:buFontTx/>
              <a:buNone/>
              <a:defRPr b="1">
                <a:latin typeface="+mj-lt"/>
              </a:defRPr>
            </a:lvl1pPr>
            <a:lvl2pPr marL="326733" indent="2880">
              <a:defRPr>
                <a:latin typeface="+mj-lt"/>
              </a:defRPr>
            </a:lvl2pPr>
            <a:lvl3pPr marL="569984" indent="-236054">
              <a:tabLst/>
              <a:defRPr>
                <a:latin typeface="+mj-lt"/>
              </a:defRPr>
            </a:lvl3pPr>
            <a:lvl4pPr marL="0" indent="326733">
              <a:lnSpc>
                <a:spcPts val="1633"/>
              </a:lnSpc>
              <a:spcBef>
                <a:spcPts val="363"/>
              </a:spcBef>
              <a:defRPr>
                <a:latin typeface="+mj-lt"/>
              </a:defRPr>
            </a:lvl4pPr>
            <a:lvl5pPr>
              <a:lnSpc>
                <a:spcPts val="1633"/>
              </a:lnSpc>
              <a:spcBef>
                <a:spcPts val="3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1"/>
            <a:ext cx="923618" cy="376853"/>
          </a:xfrm>
          <a:prstGeom prst="rect">
            <a:avLst/>
          </a:prstGeom>
          <a:noFill/>
        </p:spPr>
        <p:txBody>
          <a:bodyPr wrap="square" lIns="82906" tIns="41453" rIns="82906" bIns="41453" rtlCol="0">
            <a:noAutofit/>
          </a:bodyPr>
          <a:lstStyle/>
          <a:p>
            <a:pPr defTabSz="945718"/>
            <a:endParaRPr lang="ru-RU" sz="190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501071"/>
            <a:ext cx="7337192" cy="1105803"/>
          </a:xfrm>
        </p:spPr>
        <p:txBody>
          <a:bodyPr/>
          <a:lstStyle>
            <a:lvl1pPr marL="0" marR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marL="0" marR="0" lvl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5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6"/>
            <a:ext cx="7320689" cy="4829253"/>
          </a:xfrm>
        </p:spPr>
        <p:txBody>
          <a:bodyPr/>
          <a:lstStyle>
            <a:lvl1pPr marL="329613" indent="0">
              <a:buFontTx/>
              <a:buNone/>
              <a:defRPr b="1">
                <a:latin typeface="+mj-lt"/>
              </a:defRPr>
            </a:lvl1pPr>
            <a:lvl2pPr marL="329613" indent="0">
              <a:defRPr>
                <a:latin typeface="+mj-lt"/>
              </a:defRPr>
            </a:lvl2pPr>
            <a:lvl3pPr marL="569984" indent="-236054">
              <a:defRPr>
                <a:latin typeface="+mj-lt"/>
              </a:defRPr>
            </a:lvl3pPr>
            <a:lvl4pPr marL="0" indent="326733">
              <a:defRPr>
                <a:latin typeface="+mj-lt"/>
              </a:defRPr>
            </a:lvl4pPr>
            <a:lvl5pPr marL="130117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501071"/>
            <a:ext cx="7337902" cy="1105803"/>
          </a:xfrm>
        </p:spPr>
        <p:txBody>
          <a:bodyPr/>
          <a:lstStyle>
            <a:lvl1pPr marL="0" marR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marL="0" marR="0" lvl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5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_work\ФНС России Фирм_Стиль\ФНС_логотип_и_шрифты\ФНС_логотип\Герб_вектор_4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" y="1123953"/>
            <a:ext cx="1511300" cy="2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70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7947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1012506"/>
            <a:ext cx="7320689" cy="2024630"/>
          </a:xfrm>
        </p:spPr>
        <p:txBody>
          <a:bodyPr anchor="t"/>
          <a:lstStyle>
            <a:lvl1pPr algn="l">
              <a:defRPr sz="4172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3429720"/>
            <a:ext cx="7320689" cy="3006404"/>
          </a:xfrm>
        </p:spPr>
        <p:txBody>
          <a:bodyPr anchor="t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85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5718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857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43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29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15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01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287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90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606873"/>
            <a:ext cx="3620764" cy="4695797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606873"/>
            <a:ext cx="3644897" cy="4695797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7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2"/>
            <a:ext cx="3674753" cy="568003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2859" indent="0">
              <a:buNone/>
              <a:defRPr sz="2086" b="1"/>
            </a:lvl2pPr>
            <a:lvl3pPr marL="945718" indent="0">
              <a:buNone/>
              <a:defRPr sz="1905" b="1"/>
            </a:lvl3pPr>
            <a:lvl4pPr marL="1418577" indent="0">
              <a:buNone/>
              <a:defRPr sz="1633" b="1"/>
            </a:lvl4pPr>
            <a:lvl5pPr marL="1891436" indent="0">
              <a:buNone/>
              <a:defRPr sz="1633" b="1"/>
            </a:lvl5pPr>
            <a:lvl6pPr marL="2364294" indent="0">
              <a:buNone/>
              <a:defRPr sz="1633" b="1"/>
            </a:lvl6pPr>
            <a:lvl7pPr marL="2837154" indent="0">
              <a:buNone/>
              <a:defRPr sz="1633" b="1"/>
            </a:lvl7pPr>
            <a:lvl8pPr marL="3310013" indent="0">
              <a:buNone/>
              <a:defRPr sz="1633" b="1"/>
            </a:lvl8pPr>
            <a:lvl9pPr marL="3782871" indent="0">
              <a:buNone/>
              <a:defRPr sz="16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606872"/>
            <a:ext cx="3587825" cy="568003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2859" indent="0">
              <a:buNone/>
              <a:defRPr sz="2086" b="1"/>
            </a:lvl2pPr>
            <a:lvl3pPr marL="945718" indent="0">
              <a:buNone/>
              <a:defRPr sz="1905" b="1"/>
            </a:lvl3pPr>
            <a:lvl4pPr marL="1418577" indent="0">
              <a:buNone/>
              <a:defRPr sz="1633" b="1"/>
            </a:lvl4pPr>
            <a:lvl5pPr marL="1891436" indent="0">
              <a:buNone/>
              <a:defRPr sz="1633" b="1"/>
            </a:lvl5pPr>
            <a:lvl6pPr marL="2364294" indent="0">
              <a:buNone/>
              <a:defRPr sz="1633" b="1"/>
            </a:lvl6pPr>
            <a:lvl7pPr marL="2837154" indent="0">
              <a:buNone/>
              <a:defRPr sz="1633" b="1"/>
            </a:lvl7pPr>
            <a:lvl8pPr marL="3310013" indent="0">
              <a:buNone/>
              <a:defRPr sz="1633" b="1"/>
            </a:lvl8pPr>
            <a:lvl9pPr marL="3782871" indent="0">
              <a:buNone/>
              <a:defRPr sz="16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2188098"/>
            <a:ext cx="3587825" cy="4248026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2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44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24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356"/>
            </a:lvl1pPr>
            <a:lvl2pPr>
              <a:defRPr sz="2902"/>
            </a:lvl2pPr>
            <a:lvl3pPr>
              <a:defRPr sz="2449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859" indent="0">
              <a:buNone/>
              <a:defRPr sz="1270"/>
            </a:lvl2pPr>
            <a:lvl3pPr marL="945718" indent="0">
              <a:buNone/>
              <a:defRPr sz="998"/>
            </a:lvl3pPr>
            <a:lvl4pPr marL="1418577" indent="0">
              <a:buNone/>
              <a:defRPr sz="907"/>
            </a:lvl4pPr>
            <a:lvl5pPr marL="1891436" indent="0">
              <a:buNone/>
              <a:defRPr sz="907"/>
            </a:lvl5pPr>
            <a:lvl6pPr marL="2364294" indent="0">
              <a:buNone/>
              <a:defRPr sz="907"/>
            </a:lvl6pPr>
            <a:lvl7pPr marL="2837154" indent="0">
              <a:buNone/>
              <a:defRPr sz="907"/>
            </a:lvl7pPr>
            <a:lvl8pPr marL="3310013" indent="0">
              <a:buNone/>
              <a:defRPr sz="907"/>
            </a:lvl8pPr>
            <a:lvl9pPr marL="3782871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6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56"/>
            </a:lvl1pPr>
            <a:lvl2pPr marL="472859" indent="0">
              <a:buNone/>
              <a:defRPr sz="2902"/>
            </a:lvl2pPr>
            <a:lvl3pPr marL="945718" indent="0">
              <a:buNone/>
              <a:defRPr sz="2449"/>
            </a:lvl3pPr>
            <a:lvl4pPr marL="1418577" indent="0">
              <a:buNone/>
              <a:defRPr sz="2086"/>
            </a:lvl4pPr>
            <a:lvl5pPr marL="1891436" indent="0">
              <a:buNone/>
              <a:defRPr sz="2086"/>
            </a:lvl5pPr>
            <a:lvl6pPr marL="2364294" indent="0">
              <a:buNone/>
              <a:defRPr sz="2086"/>
            </a:lvl6pPr>
            <a:lvl7pPr marL="2837154" indent="0">
              <a:buNone/>
              <a:defRPr sz="2086"/>
            </a:lvl7pPr>
            <a:lvl8pPr marL="3310013" indent="0">
              <a:buNone/>
              <a:defRPr sz="2086"/>
            </a:lvl8pPr>
            <a:lvl9pPr marL="3782871" indent="0">
              <a:buNone/>
              <a:defRPr sz="2086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859" indent="0">
              <a:buNone/>
              <a:defRPr sz="1270"/>
            </a:lvl2pPr>
            <a:lvl3pPr marL="945718" indent="0">
              <a:buNone/>
              <a:defRPr sz="998"/>
            </a:lvl3pPr>
            <a:lvl4pPr marL="1418577" indent="0">
              <a:buNone/>
              <a:defRPr sz="907"/>
            </a:lvl4pPr>
            <a:lvl5pPr marL="1891436" indent="0">
              <a:buNone/>
              <a:defRPr sz="907"/>
            </a:lvl5pPr>
            <a:lvl6pPr marL="2364294" indent="0">
              <a:buNone/>
              <a:defRPr sz="907"/>
            </a:lvl6pPr>
            <a:lvl7pPr marL="2837154" indent="0">
              <a:buNone/>
              <a:defRPr sz="907"/>
            </a:lvl7pPr>
            <a:lvl8pPr marL="3310013" indent="0">
              <a:buNone/>
              <a:defRPr sz="907"/>
            </a:lvl8pPr>
            <a:lvl9pPr marL="3782871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4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15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3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9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2006603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1" y="745070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BB46-5409-407E-8432-2866508A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680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2006603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1" y="745070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1280-2B11-44E2-A3E9-DBE3349AD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7415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2006603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1" y="745070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077B-7FA0-40AD-8201-09C542E6F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742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8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31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92154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69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006602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1" y="2006602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5326-454B-4BD2-8E5D-92852CB20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298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8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375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3505-D2E8-40B7-A171-20898F2A4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6359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9" y="745070"/>
            <a:ext cx="7632700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9" y="1989667"/>
            <a:ext cx="76327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9" y="5865286"/>
            <a:ext cx="504825" cy="6836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9FAED-7279-4EC1-B23B-F737F2C4B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490023"/>
            <a:ext cx="7343873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600200"/>
            <a:ext cx="7343873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6"/>
            <a:ext cx="2133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71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71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6041425"/>
            <a:ext cx="619712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177"/>
              </a:lnSpc>
              <a:defRPr sz="2449">
                <a:solidFill>
                  <a:schemeClr val="bg1"/>
                </a:solidFill>
              </a:defRPr>
            </a:lvl1pPr>
          </a:lstStyle>
          <a:p>
            <a:pPr defTabSz="945718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457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45718" rtl="0" eaLnBrk="1" latinLnBrk="0" hangingPunct="1">
        <a:lnSpc>
          <a:spcPts val="4715"/>
        </a:lnSpc>
        <a:spcBef>
          <a:spcPct val="0"/>
        </a:spcBef>
        <a:buNone/>
        <a:defRPr sz="3809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29613" indent="0" algn="l" defTabSz="945718" rtl="0" eaLnBrk="1" latinLnBrk="0" hangingPunct="1">
        <a:spcBef>
          <a:spcPct val="20000"/>
        </a:spcBef>
        <a:buFont typeface="+mj-lt"/>
        <a:buNone/>
        <a:defRPr sz="3356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29613" indent="0" algn="l" defTabSz="945718" rtl="0" eaLnBrk="1" latinLnBrk="0" hangingPunct="1">
        <a:spcBef>
          <a:spcPct val="20000"/>
        </a:spcBef>
        <a:buFont typeface="Arial" pitchFamily="34" charset="0"/>
        <a:buNone/>
        <a:defRPr sz="2177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46271" indent="-236054" algn="l" defTabSz="945718" rtl="0" eaLnBrk="1" latinLnBrk="0" hangingPunct="1">
        <a:spcBef>
          <a:spcPct val="20000"/>
        </a:spcBef>
        <a:buFont typeface="Arial" pitchFamily="34" charset="0"/>
        <a:buChar char="•"/>
        <a:defRPr sz="2177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26733" algn="just" defTabSz="945718" rtl="0" eaLnBrk="1" latinLnBrk="0" hangingPunct="1">
        <a:lnSpc>
          <a:spcPts val="1633"/>
        </a:lnSpc>
        <a:spcBef>
          <a:spcPts val="363"/>
        </a:spcBef>
        <a:buFont typeface="Arial" pitchFamily="34" charset="0"/>
        <a:buNone/>
        <a:tabLst/>
        <a:defRPr sz="1451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301176" indent="0" algn="l" defTabSz="945718" rtl="0" eaLnBrk="1" latinLnBrk="0" hangingPunct="1">
        <a:lnSpc>
          <a:spcPts val="1633"/>
        </a:lnSpc>
        <a:spcBef>
          <a:spcPts val="363"/>
        </a:spcBef>
        <a:buFont typeface="Arial" pitchFamily="34" charset="0"/>
        <a:buNone/>
        <a:defRPr sz="127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600725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583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443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302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859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718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577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436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294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154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013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2871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683569" y="4581128"/>
            <a:ext cx="761666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Начальник отдела урегулирования задолженности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УФНС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России по Оренбургской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области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Умыт Абылкаировна Супьянова 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775395" y="2708921"/>
            <a:ext cx="75608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«Об отсрочке (рассрочке) по налогам для пострадавшего бизнеса в период пандемии. Особенности взыскания задолженности по постановлению Правительства РФ № 409»</a:t>
            </a:r>
            <a:endParaRPr lang="ru-RU" altLang="ru-RU" sz="26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547665" y="1916834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УПРАВЛЕНИЕ ФЕДЕРАЛЬНОЙ НАЛОГОВОЙ СЛУЖБЫ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ОРЕНБУРГСКОЙ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ОБЛАСТИ</a:t>
            </a:r>
          </a:p>
        </p:txBody>
      </p:sp>
      <p:pic>
        <p:nvPicPr>
          <p:cNvPr id="6" name="Picture 3" descr="D:\_work\ФНС России Фирм_Стиль\ФНС_логотип_и_шрифты\ФНС_логотип\FNS_Gerb_CMYK_px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29" y="548680"/>
            <a:ext cx="118575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65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04664"/>
            <a:ext cx="7157012" cy="6333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dirty="0">
                <a:latin typeface="Century" pitchFamily="18" charset="0"/>
              </a:rPr>
              <a:t>Как производится </a:t>
            </a:r>
            <a:r>
              <a:rPr lang="ru-RU" sz="2500" dirty="0" smtClean="0">
                <a:latin typeface="Century" pitchFamily="18" charset="0"/>
              </a:rPr>
              <a:t>расчет  </a:t>
            </a:r>
            <a:r>
              <a:rPr lang="ru-RU" sz="2500" dirty="0">
                <a:latin typeface="Century" pitchFamily="18" charset="0"/>
              </a:rPr>
              <a:t>снижения </a:t>
            </a:r>
            <a:r>
              <a:rPr lang="ru-RU" sz="2500" dirty="0" smtClean="0">
                <a:latin typeface="Century" pitchFamily="18" charset="0"/>
              </a:rPr>
              <a:t>доходов?</a:t>
            </a:r>
            <a:endParaRPr lang="ru-RU" sz="25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1628800"/>
            <a:ext cx="7704856" cy="16561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СНИЖЕНИЕ ДОХОДОВ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определяется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данным налоговой декларации за квартал, предшествующий кварталу, в котором подается заявление об отсрочке или рассрочке. Эти данные сравниваются с показателями за аналогичный период 2019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3970236"/>
            <a:ext cx="7704856" cy="16910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УБЫТОК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данным налоговой декларации по налогу на прибыль организаций за отчетный период, предшествующий кварталу, в котором подается заявление об отсрочке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рассрочке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027019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04664"/>
            <a:ext cx="7157012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dirty="0" smtClean="0">
                <a:latin typeface="Century" pitchFamily="18" charset="0"/>
              </a:rPr>
              <a:t>Примеры расчета </a:t>
            </a:r>
            <a:r>
              <a:rPr lang="ru-RU" sz="2600" dirty="0">
                <a:latin typeface="Century" pitchFamily="18" charset="0"/>
              </a:rPr>
              <a:t>снижения </a:t>
            </a:r>
            <a:r>
              <a:rPr lang="ru-RU" sz="2600" dirty="0" smtClean="0">
                <a:latin typeface="Century" pitchFamily="18" charset="0"/>
              </a:rPr>
              <a:t>доходов</a:t>
            </a:r>
            <a:endParaRPr lang="ru-RU" sz="26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43395"/>
              </p:ext>
            </p:extLst>
          </p:nvPr>
        </p:nvGraphicFramePr>
        <p:xfrm>
          <a:off x="323528" y="1484784"/>
          <a:ext cx="8208912" cy="50517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78610"/>
                <a:gridCol w="5730302"/>
              </a:tblGrid>
              <a:tr h="57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  <a:tr h="1521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организация применяет общую систему налогообложения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доходов определяется налоговым органом по данным налоговой декларации по налогу на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организаций;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доходов от реализации определяется налоговым органом по данным декларации по НДС.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  <a:tr h="1782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или ИП применяет УСН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Вместе с заявлением об отсрочке или рассрочке документы, подтверждающие снижение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доходов, подавать не нужно, достаточно указать на снижение доходов в самом заявлении.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таких показателей будет производиться налоговым органом по данным декларации по УСН по итогам 2020 года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  <a:tr h="1171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организация или ИП зарегистрированы с 2019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доходов (доходов от реализации) будет определено налоговым органом на основании данных налоговых деклараций за два квартала, предшествующих кварталу подачи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заявления.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71563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04666"/>
            <a:ext cx="7562805" cy="7920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dirty="0" smtClean="0">
                <a:latin typeface="Century" pitchFamily="18" charset="0"/>
              </a:rPr>
              <a:t>Порядок направления заявления и документов на отсрочку</a:t>
            </a:r>
            <a:endParaRPr lang="ru-RU" sz="25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4306548" y="5733257"/>
            <a:ext cx="4104455" cy="6462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98" tIns="45699" rIns="91398" bIns="45699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* ЗАЯВЛЕНИЯ ПРИНИМАЮТСЯ ДО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1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ДЕКАБРЯ 2020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2"/>
            <a:ext cx="7848872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При наличии оснований заявление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об отсрочке или рассрочке можно представить в налоговый орган по месту нахождения (жительства) заинтересованного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лица нарочно или направить по почте на бумажном носителе.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К заявлению должно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быть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приложено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обязательство соблюдения условий предоставляемой отсрочки (рассрочки) и график погашения задолженности (в случае рассрочки).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077074"/>
            <a:ext cx="7344816" cy="1296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" pitchFamily="18" charset="0"/>
                <a:cs typeface="Times New Roman" pitchFamily="18" charset="0"/>
              </a:rPr>
              <a:t>Документы об обеспечении исполнения обязательств (залог, поручительство, банковская гарантия) предоставляются </a:t>
            </a:r>
            <a:endParaRPr lang="ru-RU" sz="2000" b="1" dirty="0" smtClean="0">
              <a:latin typeface="Century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Century" pitchFamily="18" charset="0"/>
                <a:cs typeface="Times New Roman" pitchFamily="18" charset="0"/>
              </a:rPr>
              <a:t>только </a:t>
            </a:r>
            <a:r>
              <a:rPr lang="ru-RU" sz="2000" b="1" u="sng" dirty="0">
                <a:latin typeface="Century" pitchFamily="18" charset="0"/>
                <a:cs typeface="Times New Roman" pitchFamily="18" charset="0"/>
              </a:rPr>
              <a:t>на бумажном </a:t>
            </a:r>
            <a:r>
              <a:rPr lang="ru-RU" sz="2000" b="1" u="sng" dirty="0" smtClean="0">
                <a:latin typeface="Century" pitchFamily="18" charset="0"/>
                <a:cs typeface="Times New Roman" pitchFamily="18" charset="0"/>
              </a:rPr>
              <a:t>носителе</a:t>
            </a:r>
            <a:endParaRPr lang="ru-RU" sz="200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9" y="5661249"/>
            <a:ext cx="3744416" cy="790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Рекомендуемая форма заявления предложена на сайте ФНС России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042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89" y="517548"/>
            <a:ext cx="7562805" cy="7920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i="1" dirty="0" smtClean="0">
                <a:latin typeface="Century" pitchFamily="18" charset="0"/>
              </a:rPr>
              <a:t>УСПЕЙ ПОДАТЬ ЗАЯВЛЕНИЕ </a:t>
            </a:r>
            <a:r>
              <a:rPr lang="ru-RU" sz="2500" i="1" dirty="0" smtClean="0">
                <a:latin typeface="Century" pitchFamily="18" charset="0"/>
              </a:rPr>
              <a:t>НА ОТСРОЧКУ (РАССРОЧКУ) </a:t>
            </a:r>
            <a:r>
              <a:rPr lang="ru-RU" sz="2500" i="1" dirty="0" smtClean="0">
                <a:latin typeface="Century" pitchFamily="18" charset="0"/>
              </a:rPr>
              <a:t>ПЛАТЕЖЕЙ</a:t>
            </a:r>
            <a:endParaRPr lang="ru-RU" sz="2500" i="1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2276872"/>
            <a:ext cx="7848872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ЗАЯВЛЕНИЯ ПРИНИМАЮТСЯ ДО  1  ДЕКАБРЯ 2020 ГОДА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9140"/>
            <a:ext cx="7344816" cy="6120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" pitchFamily="18" charset="0"/>
                <a:cs typeface="Times New Roman" pitchFamily="18" charset="0"/>
              </a:rPr>
              <a:t>Рекомендуемая форма заявления предложена на сайте ФНС России</a:t>
            </a:r>
            <a:endParaRPr lang="ru-RU" sz="2000" b="1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23928" y="1484783"/>
            <a:ext cx="1224136" cy="4364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31504" y="3900707"/>
            <a:ext cx="1152128" cy="4643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527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96608"/>
            <a:ext cx="7978231" cy="944161"/>
          </a:xfrm>
          <a:ln w="5715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dirty="0" smtClean="0">
                <a:latin typeface="Century" pitchFamily="18" charset="0"/>
              </a:rPr>
              <a:t>Как проверить возможность получения отсрочки по Постановлению № 409?</a:t>
            </a:r>
            <a:r>
              <a:rPr lang="ru-RU" sz="2000" dirty="0" smtClean="0">
                <a:latin typeface="Century" pitchFamily="18" charset="0"/>
              </a:rPr>
              <a:t/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Century" pitchFamily="18" charset="0"/>
              </a:rPr>
              <a:t>Официальный сайт ФНС России </a:t>
            </a:r>
            <a:r>
              <a:rPr lang="en-US" sz="2000" dirty="0" smtClean="0">
                <a:solidFill>
                  <a:srgbClr val="FFC000"/>
                </a:solidFill>
                <a:latin typeface="Century" pitchFamily="18" charset="0"/>
              </a:rPr>
              <a:t>www.nalog.ru</a:t>
            </a:r>
            <a:endParaRPr lang="ru-RU" sz="2000" dirty="0">
              <a:solidFill>
                <a:srgbClr val="FFC00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3199"/>
            <a:ext cx="3528392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88840"/>
            <a:ext cx="2808312" cy="50405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7830"/>
            <a:ext cx="3321195" cy="32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18" y="1473199"/>
            <a:ext cx="333233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5406156"/>
            <a:ext cx="2376264" cy="54312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347865" y="4005064"/>
            <a:ext cx="1584176" cy="12961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870068" y="3068960"/>
            <a:ext cx="36004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41532" y="4797152"/>
            <a:ext cx="3744416" cy="6090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1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ШАГ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Введите ИНН или ОГРН/ОГРИП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69769" y="3614664"/>
            <a:ext cx="2880320" cy="79208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635896" y="2240868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6012161" y="4523456"/>
            <a:ext cx="1440160" cy="17437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169820" y="5479135"/>
            <a:ext cx="1236941" cy="13578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41530" y="5677716"/>
            <a:ext cx="3744417" cy="91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Если вы являетесь пострадавшей отраслью, Сервис предложит вам пройти следующие шаги и ответить на определенные вопросы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992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504056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ОТСРОЧКА (РАССРОЧКА) по ГЛАВЕ 9 </a:t>
            </a:r>
            <a:r>
              <a:rPr lang="ru-RU" sz="2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НК РФ</a:t>
            </a:r>
            <a:endParaRPr lang="ru-RU" sz="2000" dirty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7"/>
            <a:ext cx="7992888" cy="3024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При наличии хотя одного из оснований (пункт 2 статьи 64 НК РФ):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1) Причинение ущерба в результате стихийного бедствия, технологической катастрофы или иных обстоятельств непреодолимой силы;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2) Недофинансирование из бюджета;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3) Угроза банкротства;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4) Имущественное положение физического лица исключает возможность единовременной уплаты налога;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5) Деятельность носит сезонный характер;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7) Невозможность единовременной уплаты сумм налогов, сборов, страховых взносов, пеней и штрафов,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доначисленных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  по результатам налоговой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проверки.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21088"/>
            <a:ext cx="7920880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endParaRPr lang="ru-RU" sz="1400" b="1" dirty="0" smtClean="0">
              <a:solidFill>
                <a:srgbClr val="005AA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1043056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Документы для отсрочки, </a:t>
            </a:r>
            <a:r>
              <a:rPr lang="ru-RU" b="1" dirty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предусмотренные пунктом </a:t>
            </a:r>
            <a:r>
              <a:rPr lang="ru-RU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 с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татьи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64 НК РФ:</a:t>
            </a:r>
          </a:p>
          <a:p>
            <a:pPr marL="285750" marR="0" indent="-28575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15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Заявление;</a:t>
            </a:r>
          </a:p>
          <a:p>
            <a:pPr marL="285750" marR="0" indent="-28575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Обязательство и предполагаемый график рассрочки;</a:t>
            </a:r>
          </a:p>
          <a:p>
            <a:pPr marL="285750" marR="0" indent="-28575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Справки банков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 всем открытым расчетным счетам налогоплательщика об оборотах</a:t>
            </a:r>
          </a:p>
          <a:p>
            <a:pPr marR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денежных средств за 6 последних месяцев, о наличии картотеки неоплаченных расчетных </a:t>
            </a:r>
          </a:p>
          <a:p>
            <a:pPr marR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Документов, об остатках денежных средств на счетах в банках;</a:t>
            </a:r>
          </a:p>
          <a:p>
            <a:pPr marR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5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Перечень контрагентов-дебиторов, и копии таких договоров;</a:t>
            </a:r>
            <a:endParaRPr kumimoji="0" lang="ru-RU" sz="1500" b="1" i="0" u="none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5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Дополнительные документы, подтверждающие наличие основания (п. 5.1 ст. 64 НК РФ) </a:t>
            </a:r>
            <a:endParaRPr kumimoji="0" lang="ru-RU" sz="1500" b="1" i="0" u="none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85750" marR="0" indent="-28575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0330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8324083" y="6041425"/>
            <a:ext cx="619712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77"/>
              </a:lnSpc>
              <a:defRPr sz="244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6" y="6505580"/>
            <a:ext cx="3200400" cy="18097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87781695"/>
              </p:ext>
            </p:extLst>
          </p:nvPr>
        </p:nvGraphicFramePr>
        <p:xfrm>
          <a:off x="1046057" y="693472"/>
          <a:ext cx="7166186" cy="590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34904" y="-103044"/>
            <a:ext cx="8401967" cy="1087782"/>
          </a:xfrm>
          <a:prstGeom prst="rect">
            <a:avLst/>
          </a:prstGeom>
        </p:spPr>
        <p:txBody>
          <a:bodyPr vert="horz" wrap="square" lIns="104190" tIns="52092" rIns="104190" bIns="5209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45718" rtl="0" eaLnBrk="1" latinLnBrk="0" hangingPunct="1">
              <a:lnSpc>
                <a:spcPts val="4715"/>
              </a:lnSpc>
              <a:spcBef>
                <a:spcPct val="0"/>
              </a:spcBef>
              <a:buNone/>
              <a:defRPr sz="3809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39"/>
            <a:r>
              <a:rPr lang="ru-RU" altLang="ru-RU" sz="2000" cap="all" dirty="0" smtClean="0">
                <a:solidFill>
                  <a:srgbClr val="1F497D"/>
                </a:solidFill>
                <a:latin typeface="Arial Narrow" pitchFamily="34" charset="0"/>
                <a:cs typeface="Arial" charset="0"/>
              </a:rPr>
              <a:t>Механизм взаимодействия между налогоплательщиком и налоговым органом</a:t>
            </a:r>
            <a:endParaRPr lang="ru-RU" altLang="ru-RU" sz="2000" cap="all" dirty="0">
              <a:solidFill>
                <a:srgbClr val="1F497D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8324083" y="6041425"/>
            <a:ext cx="619712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77"/>
              </a:lnSpc>
              <a:defRPr sz="244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6" y="6505576"/>
            <a:ext cx="3200400" cy="18097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0731451"/>
              </p:ext>
            </p:extLst>
          </p:nvPr>
        </p:nvGraphicFramePr>
        <p:xfrm>
          <a:off x="1206347" y="1079654"/>
          <a:ext cx="7005896" cy="551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34903" y="332656"/>
            <a:ext cx="7913562" cy="1152128"/>
          </a:xfrm>
          <a:prstGeom prst="rect">
            <a:avLst/>
          </a:prstGeom>
        </p:spPr>
        <p:txBody>
          <a:bodyPr vert="horz" wrap="square" lIns="104190" tIns="52092" rIns="104190" bIns="5209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45718" rtl="0" eaLnBrk="1" latinLnBrk="0" hangingPunct="1">
              <a:lnSpc>
                <a:spcPts val="4715"/>
              </a:lnSpc>
              <a:spcBef>
                <a:spcPct val="0"/>
              </a:spcBef>
              <a:buNone/>
              <a:defRPr sz="3809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39"/>
            <a:r>
              <a:rPr lang="ru-RU" altLang="ru-RU" sz="2000" cap="all" dirty="0" smtClean="0">
                <a:solidFill>
                  <a:srgbClr val="1F497D"/>
                </a:solidFill>
                <a:latin typeface="Arial Narrow" pitchFamily="34" charset="0"/>
                <a:cs typeface="Arial" charset="0"/>
              </a:rPr>
              <a:t>Принятие решений о предоставлении отсрочки (рассрочки) в соответствии </a:t>
            </a:r>
            <a:r>
              <a:rPr lang="ru-RU" altLang="ru-RU" sz="2000" cap="all" dirty="0" smtClean="0">
                <a:solidFill>
                  <a:srgbClr val="1F497D"/>
                </a:solidFill>
                <a:latin typeface="Arial Narrow" pitchFamily="34" charset="0"/>
                <a:cs typeface="Arial" charset="0"/>
              </a:rPr>
              <a:t>со </a:t>
            </a:r>
            <a:r>
              <a:rPr lang="ru-RU" altLang="ru-RU" sz="2000" cap="all" dirty="0" smtClean="0">
                <a:solidFill>
                  <a:srgbClr val="1F497D"/>
                </a:solidFill>
                <a:latin typeface="Arial Narrow" pitchFamily="34" charset="0"/>
                <a:cs typeface="Arial" charset="0"/>
              </a:rPr>
              <a:t>статьей 63 Налогового кодекса </a:t>
            </a:r>
            <a:endParaRPr lang="ru-RU" altLang="ru-RU" sz="2000" cap="all" dirty="0">
              <a:solidFill>
                <a:srgbClr val="1F497D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952922" y="2792194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altLang="ru-RU" sz="4000" b="1" dirty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utoShape 2" descr="G:\%D0%BE%D1%82%D1%80%D0%B0%D1%81%D0%BB%D0%B8 %D0%BA%D0%B0%D1%80%D1%82%D0%B8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49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0143" y="359963"/>
            <a:ext cx="8314579" cy="764782"/>
          </a:xfrm>
        </p:spPr>
        <p:txBody>
          <a:bodyPr/>
          <a:lstStyle/>
          <a:p>
            <a:pPr algn="ctr">
              <a:lnSpc>
                <a:spcPts val="2191"/>
              </a:lnSpc>
              <a:defRPr/>
            </a:pPr>
            <a:r>
              <a:rPr lang="ru-RU" sz="25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Статистика предоставления отсрочек налогоплательщикам Оренбургской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области</a:t>
            </a:r>
            <a:endParaRPr lang="ru-RU" sz="2500" dirty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081" y="6041606"/>
            <a:ext cx="620370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 numCol="1" anchorCtr="0" compatLnSpc="1">
            <a:prstTxWarp prst="textNoShape">
              <a:avLst/>
            </a:prstTxWarp>
          </a:bodyPr>
          <a:lstStyle>
            <a:lvl1pPr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1196" indent="-250460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1840" indent="-200368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2575" indent="-200368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3311" indent="-200368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4047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4783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5519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6254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F82315-EBF7-4E19-BF31-1C39D811F387}" type="slidenum"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506" y="5373218"/>
            <a:ext cx="5849582" cy="10370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133" tIns="40067" rIns="80133" bIns="40067"/>
          <a:lstStyle/>
          <a:p>
            <a:pPr algn="just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налогоплательщикам отказано в отсрочке по причинам: </a:t>
            </a:r>
          </a:p>
          <a:p>
            <a:pPr marL="250460" indent="-250460" algn="just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Отрасль не относится к пострадавшей</a:t>
            </a:r>
          </a:p>
          <a:p>
            <a:pPr marL="250460" indent="-250460" algn="just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снижения доходов более 10 %, нет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убытка</a:t>
            </a:r>
            <a:endParaRPr 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0460" indent="-250460" algn="just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задолженность</a:t>
            </a:r>
            <a:endParaRPr 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654" y="1796016"/>
            <a:ext cx="3263451" cy="11102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налогоплательщиков получили отсрочку платежей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3281" y="1795494"/>
            <a:ext cx="2831708" cy="11101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304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70865" y="2260058"/>
            <a:ext cx="1674894" cy="56393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694878" y="3022938"/>
            <a:ext cx="1071546" cy="45717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9654" y="3625539"/>
            <a:ext cx="3400983" cy="783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занятых сотрудников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4067944" y="3102877"/>
            <a:ext cx="4740758" cy="2126325"/>
          </a:xfrm>
          <a:prstGeom prst="wedgeEllipseCallout">
            <a:avLst>
              <a:gd name="adj1" fmla="val -54790"/>
              <a:gd name="adj2" fmla="val -600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 defTabSz="913384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 деятельности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Авиа- и автоперевозки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Общепит и бытовые услуги – 20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 – 15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Гостиничный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 – 6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- 3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Туризм – 3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Здравоохранение - 2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384">
              <a:defRPr/>
            </a:pPr>
            <a:endParaRPr lang="ru-RU" sz="15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1811" y="1913560"/>
            <a:ext cx="1859751" cy="35852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 до 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36219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249383" y="2132856"/>
            <a:ext cx="8571090" cy="439248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99592" y="4309549"/>
            <a:ext cx="7270474" cy="1976512"/>
            <a:chOff x="653257" y="3316287"/>
            <a:chExt cx="7270474" cy="2286000"/>
          </a:xfrm>
        </p:grpSpPr>
        <p:sp>
          <p:nvSpPr>
            <p:cNvPr id="498691" name="AutoShape 3"/>
            <p:cNvSpPr>
              <a:spLocks noChangeArrowheads="1"/>
            </p:cNvSpPr>
            <p:nvPr/>
          </p:nvSpPr>
          <p:spPr bwMode="gray">
            <a:xfrm>
              <a:off x="653257" y="3316287"/>
              <a:ext cx="3352800" cy="2286000"/>
            </a:xfrm>
            <a:prstGeom prst="roundRect">
              <a:avLst>
                <a:gd name="adj" fmla="val 1034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98703" name="Group 15"/>
            <p:cNvGrpSpPr>
              <a:grpSpLocks/>
            </p:cNvGrpSpPr>
            <p:nvPr/>
          </p:nvGrpSpPr>
          <p:grpSpPr bwMode="auto">
            <a:xfrm>
              <a:off x="4570931" y="3316287"/>
              <a:ext cx="3352800" cy="2286000"/>
              <a:chOff x="2894" y="1872"/>
              <a:chExt cx="2112" cy="1440"/>
            </a:xfrm>
          </p:grpSpPr>
          <p:sp>
            <p:nvSpPr>
              <p:cNvPr id="498698" name="AutoShape 10"/>
              <p:cNvSpPr>
                <a:spLocks noChangeArrowheads="1"/>
              </p:cNvSpPr>
              <p:nvPr/>
            </p:nvSpPr>
            <p:spPr bwMode="gray">
              <a:xfrm>
                <a:off x="2894" y="1872"/>
                <a:ext cx="2112" cy="1440"/>
              </a:xfrm>
              <a:prstGeom prst="roundRect">
                <a:avLst>
                  <a:gd name="adj" fmla="val 1034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8699" name="Text Box 11"/>
              <p:cNvSpPr txBox="1">
                <a:spLocks noChangeArrowheads="1"/>
              </p:cNvSpPr>
              <p:nvPr/>
            </p:nvSpPr>
            <p:spPr bwMode="gray">
              <a:xfrm>
                <a:off x="2920" y="2312"/>
                <a:ext cx="1774" cy="964"/>
              </a:xfrm>
              <a:prstGeom prst="rect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" pitchFamily="18" charset="0"/>
                    <a:ea typeface="Tahoma" pitchFamily="34" charset="0"/>
                    <a:cs typeface="Tahoma" pitchFamily="34" charset="0"/>
                  </a:rPr>
                  <a:t>Индивидуальным предпринимателям пострадавших отраслей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entury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98696" name="Text Box 8"/>
          <p:cNvSpPr txBox="1">
            <a:spLocks noChangeArrowheads="1"/>
          </p:cNvSpPr>
          <p:nvPr/>
        </p:nvSpPr>
        <p:spPr bwMode="gray">
          <a:xfrm>
            <a:off x="769647" y="4928702"/>
            <a:ext cx="2866250" cy="132343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Российским организациям пострадавших отраслей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gray">
          <a:xfrm rot="10800000">
            <a:off x="2949683" y="3157320"/>
            <a:ext cx="3240360" cy="786271"/>
          </a:xfrm>
          <a:prstGeom prst="upArrow">
            <a:avLst>
              <a:gd name="adj1" fmla="val 57824"/>
              <a:gd name="adj2" fmla="val 54398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49383" y="476672"/>
            <a:ext cx="8640960" cy="133307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Постановлением Правительства </a:t>
            </a:r>
            <a:r>
              <a:rPr lang="ru-RU" sz="30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РФ </a:t>
            </a:r>
            <a:endParaRPr lang="ru-RU" sz="3000" dirty="0" smtClean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от 02.04.2020 </a:t>
            </a:r>
            <a:r>
              <a:rPr lang="ru-RU" sz="30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3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409 приняты меры по поддержке российского бизнеса, в том числе:</a:t>
            </a:r>
            <a:endParaRPr lang="ru-RU" sz="3000" dirty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J:\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27240"/>
            <a:ext cx="979814" cy="8477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D:\ОТДЕЛ УРЕГУЛИРОВАНИЯ ЗАДОЛЖЕННОСТИ\СЕМИНАР\2019\СЕМИНАР ФНС АПРЕЛЬ 2019\2\4504270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76" y="3927238"/>
            <a:ext cx="1008111" cy="869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9646" y="2204866"/>
            <a:ext cx="7906810" cy="7726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УПРОЩЕННАЯ ОТСРОЧКА (РАССРОЧКА) ПО УПЛАТЕ НАЛОГОВ – утверждены ПРАВИЛА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  <a:cs typeface="Aharoni" pitchFamily="2" charset="-79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5897" y="1809750"/>
            <a:ext cx="2088232" cy="32310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9683" y="4149082"/>
            <a:ext cx="3240361" cy="6258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ЗАИНТЕРЕСОВАННЫЕ ЛИЦА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30" y="404666"/>
            <a:ext cx="8594949" cy="59580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entury" pitchFamily="18" charset="0"/>
              </a:rPr>
              <a:t>ПОСТРАДАВШИЕ ОТРАСЛИ </a:t>
            </a:r>
            <a:br>
              <a:rPr lang="ru-RU" sz="20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entury" pitchFamily="18" charset="0"/>
              </a:rPr>
              <a:t>Постановления Правительства РФ № 434, 479, 540, 570, 657, 745</a:t>
            </a:r>
            <a:endParaRPr lang="ru-RU" sz="2000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6" name="Picture 2" descr="H:\USERS\07 Отдел налогообложения физических лиц\НЕФЕЛЬД\310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75" y="3785166"/>
            <a:ext cx="943486" cy="7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ТДЕЛ УРЕГУЛИРОВАНИЯ ЗАДОЛЖЕННОСТИ\2020\ВЕБИНАР\IMG-20200526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57" y="4698725"/>
            <a:ext cx="963335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ТДЕЛ УРЕГУЛИРОВАНИЯ ЗАДОЛЖЕННОСТИ\2020\ВЕБИНАР\s1200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45" y="2838188"/>
            <a:ext cx="1061546" cy="81514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ТДЕЛ УРЕГУЛИРОВАНИЯ ЗАДОЛЖЕННОСТИ\2020\ВЕБИНАР\2-12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0" y="5404205"/>
            <a:ext cx="998240" cy="6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ОТДЕЛ УРЕГУЛИРОВАНИЯ ЗАДОЛЖЕННОСТИ\2020\ВЕБИНАР\4275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28" y="5721433"/>
            <a:ext cx="885118" cy="4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ОТДЕЛ УРЕГУЛИРОВАНИЯ ЗАДОЛЖЕННОСТИ\2020\ВЕБИНАР\airport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1" y="1000471"/>
            <a:ext cx="902432" cy="7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ОТДЕЛ УРЕГУЛИРОВАНИЯ ЗАДОЛЖЕННОСТИ\2020\ВЕБИНАР\img_44918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28" y="5643681"/>
            <a:ext cx="628984" cy="5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54262" y="1230229"/>
            <a:ext cx="2619138" cy="7054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Авиаперевозки Автоперевозки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49.3/49.4/51.1/51.21/52.21.21/52.23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66" name="Picture 18" descr="D:\ОТДЕЛ УРЕГУЛИРОВАНИЯ ЗАДОЛЖЕННОСТИ\2020\ВЕБИНАР\iskusst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0" y="2050823"/>
            <a:ext cx="936103" cy="77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32985" y="2082950"/>
            <a:ext cx="2926858" cy="64706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Культура и Досуг, Производство изделий народных промыслов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90/32.99.8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68" name="Picture 20" descr="D:\ОТДЕЛ УРЕГУЛИРОВАНИЯ ЗАДОЛЖЕННОСТИ\2020\ВЕБИНАР\465-4652504_this-is-an-icon-representing-exercise-and-show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4" y="2918084"/>
            <a:ext cx="955535" cy="7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35813" y="2949978"/>
            <a:ext cx="2483587" cy="5915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Физическая культура и Спорт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93/96.04/86.90.4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9326" y="3856587"/>
            <a:ext cx="2460074" cy="46914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Туризм   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79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71" name="Picture 23" descr="D:\ОТДЕЛ УРЕГУЛИРОВАНИЯ ЗАДОЛЖЕННОСТИ\2020\ВЕБИНАР\44489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9" y="3759201"/>
            <a:ext cx="959254" cy="8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:\ОТДЕЛ УРЕГУЛИРОВАНИЯ ЗАДОЛЖЕННОСТИ\2020\ВЕБИНАР\127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5" y="4669445"/>
            <a:ext cx="817167" cy="7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9326" y="4661558"/>
            <a:ext cx="2483587" cy="45629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Гостиничный бизнес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55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73" name="Picture 25" descr="D:\ОТДЕЛ УРЕГУЛИРОВАНИЯ ЗАДОЛЖЕННОСТИ\2020\ВЕБИНАР\cinematographic-camera-with-cinema-icon-vector-1064938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9" y="1000470"/>
            <a:ext cx="1099320" cy="8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86857" y="1361115"/>
            <a:ext cx="2520280" cy="43894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Кинотеатры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59.14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74" name="Picture 26" descr="D:\ОТДЕЛ УРЕГУЛИРОВАНИЯ ЗАДОЛЖЕННОСТИ\2020\ВЕБИНАР\kisspng-computer-icons-cutlery-tableware-spoon-and-fork-5acf7240601d09.658116931523544640393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40" y="2008933"/>
            <a:ext cx="1061545" cy="7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12159" y="2050824"/>
            <a:ext cx="2520281" cy="48798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Общепит и Бытовые услуги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56/95/96.01/96.02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053462"/>
            <a:ext cx="2583200" cy="54438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Дополнительное образование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85.41/88.91/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27830" y="3871396"/>
            <a:ext cx="2551861" cy="55537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Стоматологическая практика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86.23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0757" y="4685810"/>
            <a:ext cx="2664296" cy="8640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Розничная торговля</a:t>
            </a:r>
          </a:p>
          <a:p>
            <a:pPr algn="just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</a:rPr>
              <a:t>45.11.2/45.11.3/45.19.2/45.19.3/45.32/45.40.2/45.40.3/47.19/47.4/47.5/</a:t>
            </a:r>
          </a:p>
          <a:p>
            <a:pPr algn="just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</a:rPr>
              <a:t>47.6/47.7/47.82/47.89/47.99.2</a:t>
            </a:r>
            <a:endParaRPr lang="ru-RU" sz="12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75" name="Picture 27" descr="D:\ОТДЕЛ УРЕГУЛИРОВАНИЯ ЗАДОЛЖЕННОСТИ\2020\ВЕБИНАР\157-1574210_this-free-icons-png-design-of-bus-icon-for-use-with-bu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9" y="1430157"/>
            <a:ext cx="734978" cy="4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62" y="1000471"/>
            <a:ext cx="768240" cy="4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35812" y="5396618"/>
            <a:ext cx="2460074" cy="49412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Конференции и Выставки</a:t>
            </a:r>
          </a:p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82.3</a:t>
            </a:r>
          </a:p>
          <a:p>
            <a:pPr algn="just"/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4869" y="5664319"/>
            <a:ext cx="2304256" cy="49412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Музеи и Зоопарки 91.02   91.04.1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6829" y="6038662"/>
            <a:ext cx="3320016" cy="5586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</a:rPr>
              <a:t>СМИ и производство печатной продукции 60/63.12.1/63.91/18.11/58.11/58.13/58.14</a:t>
            </a:r>
            <a:endParaRPr lang="ru-RU" sz="13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6" y="6158442"/>
            <a:ext cx="881644" cy="54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ОТДЕЛ УРЕГУЛИРОВАНИЯ ЗАДОЛЖЕННОСТИ\2020\ВЕБИНАР\1490128081-newspaper01_82108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5" y="6038663"/>
            <a:ext cx="734978" cy="8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182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359962"/>
            <a:ext cx="8218985" cy="692774"/>
          </a:xfrm>
        </p:spPr>
        <p:txBody>
          <a:bodyPr/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УПРОЩЕННАЯ ОТСРОЧКА:</a:t>
            </a:r>
            <a:b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ПО КАКИМ </a:t>
            </a:r>
            <a:r>
              <a:rPr lang="ru-RU" sz="23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НАЛОГАМ </a:t>
            </a: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И ДЛЯ </a:t>
            </a:r>
            <a:r>
              <a:rPr lang="ru-RU" sz="23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КАКИХ </a:t>
            </a: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ОТРАСЛЕЙ?</a:t>
            </a:r>
            <a:b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</a:br>
            <a:endParaRPr lang="ru-RU" sz="2300" dirty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081" y="6041606"/>
            <a:ext cx="620370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>
            <a:lvl1pPr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1196" indent="-250460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1840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2575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3311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4047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4783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5519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6254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9E8A1A-0EB6-44E5-8F2C-8ED547ECE220}" type="slidenum"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03221" y="1703938"/>
            <a:ext cx="3382959" cy="9559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Налоги (авансовые платежи)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акцизов, НДПИ, НДФЛ)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Страховые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взносы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96752"/>
            <a:ext cx="266429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КОМУ ПОЛОЖЕНО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5508104" y="1196753"/>
            <a:ext cx="309634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ПО КАКИМ ПЛАТЕЖАМ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52777" y="1692907"/>
            <a:ext cx="3751171" cy="936103"/>
          </a:xfrm>
          <a:prstGeom prst="flowChart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4" tIns="45688" rIns="91374" bIns="45688" anchor="ctr"/>
          <a:lstStyle/>
          <a:p>
            <a:pPr algn="just" defTabSz="1042265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 и ИП ПОСТРАДАВШИХ ОТРАСЛЕЙ ПО ПОСТАНОВЛЕНИЮ ПРАВИТЕЛЬСТВА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24.04.2020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№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570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179084" y="1880828"/>
            <a:ext cx="1040988" cy="6120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2291" y="2816090"/>
            <a:ext cx="3737105" cy="1225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 и ИП ПОСТРАДАВШИХ ОТРАСЛЕЙ ПО ПОСТАНОВЛЕНИЯМ ПРАВИТЕЛЬ СТВА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от 10.04.2020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№479, от 18.04.2020 №540, от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12.05.2020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№657, от 26.05.2020 №745, от 26.06.2020 №927, от 16.10.2020 №1698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79084" y="3068960"/>
            <a:ext cx="1040988" cy="6480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03221" y="2865774"/>
            <a:ext cx="3354189" cy="1176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(авансовые платежи) </a:t>
            </a:r>
            <a:r>
              <a:rPr lang="ru-RU" sz="1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НДС, акцизов, НДПИ, НДФЛ, налога на доп.доход от добычи углеводородного </a:t>
            </a:r>
            <a:r>
              <a:rPr lang="ru-RU" sz="15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сырья</a:t>
            </a:r>
            <a:endParaRPr lang="ru-RU" sz="15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777" y="5301208"/>
            <a:ext cx="3751170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ИП, предоставившим отсрочку уплаты арендной платы по договорам аренды торговых объектов недвижимого имущества в соответствии с требованиями постановления Правительства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РФ 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03.04.2020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№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439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3220" y="5409220"/>
            <a:ext cx="3354189" cy="1188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организаций, земельный налог и авансовые платежи по ним, налог на имущество физических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179084" y="5517232"/>
            <a:ext cx="1040988" cy="594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778" y="4221088"/>
            <a:ext cx="3736618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Стратегическим, системообразующим, градообразующим, пострадавшим, но не относящимся к сферам, утв-м Постановлениями Правительства РФ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3221" y="4221088"/>
            <a:ext cx="3382959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(авансовые платежи) </a:t>
            </a:r>
            <a:r>
              <a:rPr lang="ru-RU" sz="1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НДС, акцизов, НДПИ, НДФЛ, налога на доп.доход от добычи углеводородного </a:t>
            </a:r>
            <a:r>
              <a:rPr lang="ru-RU" sz="15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сырья</a:t>
            </a:r>
            <a:endParaRPr lang="ru-RU" sz="15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084" y="4366828"/>
            <a:ext cx="1040988" cy="6229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85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7225" y="359962"/>
            <a:ext cx="8351240" cy="692774"/>
          </a:xfrm>
        </p:spPr>
        <p:txBody>
          <a:bodyPr/>
          <a:lstStyle/>
          <a:p>
            <a:pPr algn="ctr" defTabSz="913545">
              <a:defRPr/>
            </a:pPr>
            <a:r>
              <a:rPr lang="ru-RU" sz="24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УПРОЩЕННАЯ ОТСРОЧКА (РАССРОЧКА) - Постановления </a:t>
            </a:r>
            <a:r>
              <a:rPr lang="ru-RU" sz="24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№ 409  № 570  № 699</a:t>
            </a:r>
            <a:endParaRPr lang="ru-RU" sz="2400" dirty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081" y="6041606"/>
            <a:ext cx="620370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>
            <a:lvl1pPr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1196" indent="-250460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1840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2575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3311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4047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4783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5519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6254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089B37-69CE-465B-A94F-DDB2EA4164A0}" type="slidenum"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583668" y="5157192"/>
            <a:ext cx="6156684" cy="1224136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089" tIns="40046" rIns="80089" bIns="40046"/>
          <a:lstStyle/>
          <a:p>
            <a:pPr algn="ctr" defTabSz="913545">
              <a:defRPr/>
            </a:pP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defTabSz="913545">
              <a:buFont typeface="Wingdings" pitchFamily="2" charset="2"/>
              <a:buChar char="ü"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ОТСРОЧКА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 ТРЕХ месяцев до ОДНОГО года </a:t>
            </a:r>
          </a:p>
          <a:p>
            <a:pPr algn="ctr" defTabSz="913545">
              <a:defRPr/>
            </a:pP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defTabSz="913545">
              <a:buFont typeface="Wingdings" pitchFamily="2" charset="2"/>
              <a:buChar char="ü"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РАССРОЧКА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 ТРЕХ до ПЯТИ лет</a:t>
            </a:r>
          </a:p>
          <a:p>
            <a:pPr algn="ctr" defTabSz="913545">
              <a:defRPr/>
            </a:pPr>
            <a:endParaRPr lang="ru-RU" sz="17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35723" y="2348880"/>
            <a:ext cx="7796717" cy="1800200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089" tIns="40046" rIns="80089" bIns="40046"/>
          <a:lstStyle/>
          <a:p>
            <a:pPr algn="just" defTabSz="913545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913545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Снижение доходов, доходов от реализации или доходов от операций по нулевой ставке НДС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ЧЕМ НА 10 ПРОЦЕНТОВ</a:t>
            </a:r>
          </a:p>
          <a:p>
            <a:pPr algn="ctr" defTabSz="913545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285750" indent="-285750" algn="just" defTabSz="913545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убыток за отчетные периоды 2020 года,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отсутствии убытка за 2019 год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241631" y="1224834"/>
            <a:ext cx="761392" cy="29389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9" y="1628800"/>
            <a:ext cx="5107465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Century" pitchFamily="18" charset="0"/>
              </a:rPr>
              <a:t>КАКИЕ УСЛОВИЯ?</a:t>
            </a:r>
            <a:endParaRPr lang="ru-RU" sz="25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4082" y="4628045"/>
            <a:ext cx="4680520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НА КАКОЙ СРОК?</a:t>
            </a:r>
            <a:endParaRPr lang="ru-RU" sz="2000" b="1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71324" y="4302799"/>
            <a:ext cx="761392" cy="29389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6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Сроки, на которые предоставляется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ОТСРОЧКА </a:t>
            </a:r>
            <a:b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(п. 11 Правил)</a:t>
            </a:r>
            <a:endParaRPr lang="ru-RU" sz="25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883683" y="1196752"/>
            <a:ext cx="3384376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Обстоятельства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868144" y="1196752"/>
            <a:ext cx="2592288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Срок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55792" y="1664805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804249" y="1664805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5724129" y="1988841"/>
            <a:ext cx="2652938" cy="100811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 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5724129" y="3225552"/>
            <a:ext cx="2652938" cy="99553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месяцев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724129" y="4581131"/>
            <a:ext cx="2652938" cy="93610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месяцев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5724129" y="5733258"/>
            <a:ext cx="2652938" cy="720079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месяца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23530" y="3225554"/>
            <a:ext cx="4968550" cy="118765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Доход снизился более чем на 30 %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есть убыток при одновременном снижении дохода более чем на 20 %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323528" y="1988842"/>
            <a:ext cx="4968552" cy="110701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Доход снизился более чем на 50 % 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есть убыток при одновременном снижении дохода более чем на 30 %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323528" y="4581129"/>
            <a:ext cx="4968552" cy="115212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Доход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снизился более чем на 20 %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или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есть убыток при одновременном снижении дохода более чем на 10 %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323530" y="5877272"/>
            <a:ext cx="4965162" cy="57606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иных случаях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353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Сроки, на которые предоставляется РАССРОЧКА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/>
            </a:r>
            <a:b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(</a:t>
            </a:r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п.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12 </a:t>
            </a:r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Правил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)</a:t>
            </a:r>
            <a:endParaRPr lang="ru-RU" sz="25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883683" y="1196752"/>
            <a:ext cx="3384376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Обстоятельства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868144" y="1196752"/>
            <a:ext cx="2592288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Срок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55792" y="1664805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804249" y="1664805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5724129" y="1988841"/>
            <a:ext cx="2652938" cy="100811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 3 лет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5724129" y="3393476"/>
            <a:ext cx="2652938" cy="82761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5 лет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719804" y="4797154"/>
            <a:ext cx="2652938" cy="93610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3 лет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23532" y="3393476"/>
            <a:ext cx="4968550" cy="118765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стратегических, системообразующих, градообразующих и крупнейших организаций снизился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50 %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23528" y="1988842"/>
            <a:ext cx="4968552" cy="110701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 снизился 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50 %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есть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убыток при одновременном снижении дохода 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30 %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323530" y="4797152"/>
            <a:ext cx="4968552" cy="115212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 стратегических, системообразующих, градообразующих и крупнейших организаций снизился 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30 %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368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08912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500" dirty="0" smtClean="0">
                <a:latin typeface="Century" pitchFamily="18" charset="0"/>
              </a:rPr>
              <a:t>Нужно </a:t>
            </a:r>
            <a:r>
              <a:rPr lang="ru-RU" sz="2500" dirty="0">
                <a:latin typeface="Century" pitchFamily="18" charset="0"/>
              </a:rPr>
              <a:t>ли обеспечение для отсрочки или рассрочки?</a:t>
            </a:r>
            <a:br>
              <a:rPr lang="ru-RU" sz="2500" dirty="0">
                <a:latin typeface="Century" pitchFamily="18" charset="0"/>
              </a:rPr>
            </a:br>
            <a:endParaRPr lang="ru-RU" sz="25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1342" y="1628800"/>
            <a:ext cx="7641059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период </a:t>
            </a:r>
            <a:r>
              <a:rPr lang="ru-RU" sz="2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6 месяцев включительно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не требуется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1342" y="3645024"/>
            <a:ext cx="7713067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отсрочки или рассрочки </a:t>
            </a:r>
            <a:r>
              <a:rPr lang="ru-RU" sz="25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6 месяцев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возможен любой из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вариантов обеспечения: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0" indent="-358775" algn="just">
              <a:buFont typeface="Courier New" pitchFamily="49" charset="0"/>
              <a:buChar char="o"/>
            </a:pPr>
            <a:r>
              <a:rPr lang="ru-RU" sz="25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алог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недвижимость, кадастровая стоимость которой больше суммы налоговой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Поручительство</a:t>
            </a:r>
            <a:endParaRPr lang="ru-RU" sz="25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Банковская гарантия</a:t>
            </a:r>
            <a:endParaRPr lang="ru-RU" sz="25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839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1270</Words>
  <Application>Microsoft Office PowerPoint</Application>
  <PresentationFormat>Экран (4:3)</PresentationFormat>
  <Paragraphs>199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Present_FNS2012_16-9</vt:lpstr>
      <vt:lpstr>Present_FNS2012_A4</vt:lpstr>
      <vt:lpstr>Презентация PowerPoint</vt:lpstr>
      <vt:lpstr>Статистика предоставления отсрочек налогоплательщикам Оренбургской области</vt:lpstr>
      <vt:lpstr>Презентация PowerPoint</vt:lpstr>
      <vt:lpstr>ПОСТРАДАВШИЕ ОТРАСЛИ  Постановления Правительства РФ № 434, 479, 540, 570, 657, 745</vt:lpstr>
      <vt:lpstr>  УПРОЩЕННАЯ ОТСРОЧКА:  ПО КАКИМ НАЛОГАМ И ДЛЯ КАКИХ ОТРАСЛЕЙ?  </vt:lpstr>
      <vt:lpstr>УПРОЩЕННАЯ ОТСРОЧКА (РАССРОЧКА) - Постановления № 409  № 570  № 699</vt:lpstr>
      <vt:lpstr>Сроки, на которые предоставляется ОТСРОЧКА  (п. 11 Правил)</vt:lpstr>
      <vt:lpstr>Сроки, на которые предоставляется РАССРОЧКА  (п. 12 Правил)</vt:lpstr>
      <vt:lpstr> Нужно ли обеспечение для отсрочки или рассрочки? </vt:lpstr>
      <vt:lpstr>Как производится расчет  снижения доходов?</vt:lpstr>
      <vt:lpstr>Примеры расчета снижения доходов</vt:lpstr>
      <vt:lpstr>Порядок направления заявления и документов на отсрочку</vt:lpstr>
      <vt:lpstr>УСПЕЙ ПОДАТЬ ЗАЯВЛЕНИЕ НА ОТСРОЧКУ (РАССРОЧКУ) ПЛАТЕЖЕЙ</vt:lpstr>
      <vt:lpstr>Как проверить возможность получения отсрочки по Постановлению № 409? Официальный сайт ФНС России www.nalog.ru</vt:lpstr>
      <vt:lpstr>ОТСРОЧКА (РАССРОЧКА) по ГЛАВЕ 9 НК РФ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Воскобойник Виктория Олеговна</dc:creator>
  <cp:lastModifiedBy>Сарбаева Елена Викторовна</cp:lastModifiedBy>
  <cp:revision>279</cp:revision>
  <cp:lastPrinted>2020-11-26T04:46:18Z</cp:lastPrinted>
  <dcterms:created xsi:type="dcterms:W3CDTF">2020-01-30T07:06:47Z</dcterms:created>
  <dcterms:modified xsi:type="dcterms:W3CDTF">2020-11-26T04:50:13Z</dcterms:modified>
</cp:coreProperties>
</file>