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62" r:id="rId5"/>
    <p:sldId id="263" r:id="rId6"/>
    <p:sldId id="264" r:id="rId7"/>
    <p:sldId id="267" r:id="rId8"/>
    <p:sldId id="265" r:id="rId9"/>
    <p:sldId id="268" r:id="rId10"/>
    <p:sldId id="269" r:id="rId11"/>
    <p:sldId id="266" r:id="rId12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C90"/>
    <a:srgbClr val="504F53"/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33" d="100"/>
          <a:sy n="33" d="100"/>
        </p:scale>
        <p:origin x="-2784" y="-1086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005D6-8482-440F-9230-F271E971E7C6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4E04D6-ACB3-40A3-AC39-746E88700427}">
      <dgm:prSet phldrT="[Текст]" custT="1"/>
      <dgm:spPr/>
      <dgm:t>
        <a:bodyPr/>
        <a:lstStyle/>
        <a:p>
          <a:r>
            <a:rPr lang="ru-RU" sz="1800" dirty="0" smtClean="0">
              <a:latin typeface="PF Din Text Comp Pro Light" pitchFamily="2" charset="0"/>
            </a:rPr>
            <a:t>ПОЛЬЗОВАТЕЛЬ</a:t>
          </a:r>
          <a:endParaRPr lang="ru-RU" sz="1800" dirty="0">
            <a:latin typeface="PF Din Text Comp Pro Light" pitchFamily="2" charset="0"/>
          </a:endParaRPr>
        </a:p>
      </dgm:t>
    </dgm:pt>
    <dgm:pt modelId="{295CDAFF-250A-46A1-864F-10260595D4A5}" type="parTrans" cxnId="{CCB5B06A-E835-4C95-B6EF-4453A51115A6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6D7D8FD9-1A9A-4B7A-B1ED-E6186CB9242B}" type="sibTrans" cxnId="{CCB5B06A-E835-4C95-B6EF-4453A51115A6}">
      <dgm:prSet custT="1"/>
      <dgm:spPr/>
      <dgm:t>
        <a:bodyPr/>
        <a:lstStyle/>
        <a:p>
          <a:endParaRPr lang="ru-RU" sz="1400">
            <a:latin typeface="PF Din Text Comp Pro Light" pitchFamily="2" charset="0"/>
          </a:endParaRPr>
        </a:p>
      </dgm:t>
    </dgm:pt>
    <dgm:pt modelId="{35C900D0-04EB-42D3-9DC7-3BA2FF992526}">
      <dgm:prSet phldrT="[Текст]" custT="1"/>
      <dgm:spPr/>
      <dgm:t>
        <a:bodyPr/>
        <a:lstStyle/>
        <a:p>
          <a:r>
            <a:rPr lang="ru-RU" sz="1800" dirty="0" smtClean="0">
              <a:latin typeface="PF Din Text Comp Pro Light" pitchFamily="2" charset="0"/>
            </a:rPr>
            <a:t>Формирование чека коррекции</a:t>
          </a:r>
          <a:endParaRPr lang="ru-RU" sz="1800" dirty="0">
            <a:latin typeface="PF Din Text Comp Pro Light" pitchFamily="2" charset="0"/>
          </a:endParaRPr>
        </a:p>
      </dgm:t>
    </dgm:pt>
    <dgm:pt modelId="{86F66391-42F7-4A3C-9E2C-D09C6DDF3AF2}" type="parTrans" cxnId="{E96F6BA2-2343-4AC7-9251-B833B48FCE23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0ECFB12F-314F-4915-9CEA-083FCD908131}" type="sibTrans" cxnId="{E96F6BA2-2343-4AC7-9251-B833B48FCE23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65450752-45A9-46FB-87D6-7E37DA34A619}">
      <dgm:prSet phldrT="[Текст]" custT="1"/>
      <dgm:spPr/>
      <dgm:t>
        <a:bodyPr/>
        <a:lstStyle/>
        <a:p>
          <a:r>
            <a:rPr lang="ru-RU" sz="1800" dirty="0" smtClean="0">
              <a:latin typeface="PF Din Text Comp Pro Light" pitchFamily="2" charset="0"/>
            </a:rPr>
            <a:t>НАЛОГОВЫЕ ОРГАНЫ</a:t>
          </a:r>
          <a:endParaRPr lang="ru-RU" sz="1800" dirty="0">
            <a:latin typeface="PF Din Text Comp Pro Light" pitchFamily="2" charset="0"/>
          </a:endParaRPr>
        </a:p>
      </dgm:t>
    </dgm:pt>
    <dgm:pt modelId="{7A3BCACE-0488-422E-94CC-BB26ECE84C84}" type="parTrans" cxnId="{34A081C4-3856-4120-9A10-6A68F943D203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9FFD3D6E-A94B-4A67-AF7D-442EDD7B1F1F}" type="sibTrans" cxnId="{34A081C4-3856-4120-9A10-6A68F943D203}">
      <dgm:prSet custT="1"/>
      <dgm:spPr/>
      <dgm:t>
        <a:bodyPr/>
        <a:lstStyle/>
        <a:p>
          <a:endParaRPr lang="ru-RU" sz="1400">
            <a:latin typeface="PF Din Text Comp Pro Light" pitchFamily="2" charset="0"/>
          </a:endParaRPr>
        </a:p>
      </dgm:t>
    </dgm:pt>
    <dgm:pt modelId="{9BC4C59B-D538-49C0-830E-F509ECE4111D}">
      <dgm:prSet phldrT="[Текст]" custT="1"/>
      <dgm:spPr/>
      <dgm:t>
        <a:bodyPr/>
        <a:lstStyle/>
        <a:p>
          <a:r>
            <a:rPr lang="ru-RU" sz="1800" dirty="0" smtClean="0">
              <a:latin typeface="PF Din Text Comp Pro Light" pitchFamily="2" charset="0"/>
            </a:rPr>
            <a:t>Налоговый орган не располагал сведениями и документами о совершенном административном правонарушении до обращения налогоплательщика</a:t>
          </a:r>
          <a:endParaRPr lang="ru-RU" sz="1800" dirty="0">
            <a:latin typeface="PF Din Text Comp Pro Light" pitchFamily="2" charset="0"/>
          </a:endParaRPr>
        </a:p>
      </dgm:t>
    </dgm:pt>
    <dgm:pt modelId="{D1C0BF0B-878B-4F5A-82C9-42AFA0FDE6A7}" type="parTrans" cxnId="{1B4FFB2B-34EC-44BD-87EB-D200218D5014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1B391957-1B22-47E8-B942-FAD7D1F9D5FB}" type="sibTrans" cxnId="{1B4FFB2B-34EC-44BD-87EB-D200218D5014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E4DEEDD4-BD9E-4EB4-8A54-E9DBDF670E1B}">
      <dgm:prSet phldrT="[Текст]" custT="1"/>
      <dgm:spPr/>
      <dgm:t>
        <a:bodyPr/>
        <a:lstStyle/>
        <a:p>
          <a:r>
            <a:rPr lang="ru-RU" sz="1800" dirty="0" smtClean="0">
              <a:latin typeface="PF Din Text Comp Pro Light" pitchFamily="2" charset="0"/>
            </a:rPr>
            <a:t>РЕЗУЛЬТАТ</a:t>
          </a:r>
          <a:endParaRPr lang="ru-RU" sz="1800" dirty="0">
            <a:latin typeface="PF Din Text Comp Pro Light" pitchFamily="2" charset="0"/>
          </a:endParaRPr>
        </a:p>
      </dgm:t>
    </dgm:pt>
    <dgm:pt modelId="{4018C663-EAB4-4DF4-BFF0-1C94F2066F4F}" type="parTrans" cxnId="{96A3F468-1B8E-4228-93FB-31B869250AE3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758FF890-55C5-423D-9726-935155016130}" type="sibTrans" cxnId="{96A3F468-1B8E-4228-93FB-31B869250AE3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8CA30C0C-0BAA-4C5D-9DB5-8489073655C1}">
      <dgm:prSet phldrT="[Текст]" custT="1"/>
      <dgm:spPr/>
      <dgm:t>
        <a:bodyPr/>
        <a:lstStyle/>
        <a:p>
          <a:r>
            <a:rPr lang="ru-RU" sz="1800" dirty="0" smtClean="0">
              <a:latin typeface="PF Din Text Comp Pro Light" pitchFamily="2" charset="0"/>
            </a:rPr>
            <a:t>Налогоплательщик освобождается от административной ответственности</a:t>
          </a:r>
          <a:endParaRPr lang="ru-RU" sz="1800" dirty="0">
            <a:latin typeface="PF Din Text Comp Pro Light" pitchFamily="2" charset="0"/>
          </a:endParaRPr>
        </a:p>
      </dgm:t>
    </dgm:pt>
    <dgm:pt modelId="{D1899389-4E17-4BD6-BAFE-83F2F806CD31}" type="parTrans" cxnId="{B1C724EB-4CBB-4937-A62E-A7AF18822A3C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FBF1C168-DF50-4C18-BEE0-EF67691968A5}" type="sibTrans" cxnId="{B1C724EB-4CBB-4937-A62E-A7AF18822A3C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6BEE29F1-34B4-426E-BBD4-04968D7D758B}">
      <dgm:prSet phldrT="[Текст]" custT="1"/>
      <dgm:spPr/>
      <dgm:t>
        <a:bodyPr/>
        <a:lstStyle/>
        <a:p>
          <a:endParaRPr lang="ru-RU" sz="1800" dirty="0">
            <a:latin typeface="PF Din Text Comp Pro Light" pitchFamily="2" charset="0"/>
          </a:endParaRPr>
        </a:p>
      </dgm:t>
    </dgm:pt>
    <dgm:pt modelId="{A325BAFF-F81B-42D7-84BC-F3AEEA8BDD1F}" type="parTrans" cxnId="{980169EE-626E-4CAC-9DA4-204832F6910B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CFA5B36B-2FA7-4F3A-A2E7-72B4ADF5D768}" type="sibTrans" cxnId="{980169EE-626E-4CAC-9DA4-204832F6910B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1CAF504F-8D3B-4D80-A627-EA0C0ABD5BBF}">
      <dgm:prSet phldrT="[Текст]" custT="1"/>
      <dgm:spPr/>
      <dgm:t>
        <a:bodyPr/>
        <a:lstStyle/>
        <a:p>
          <a:r>
            <a:rPr lang="ru-RU" sz="1800" dirty="0" smtClean="0">
              <a:latin typeface="PF Din Text Comp Pro Light" pitchFamily="2" charset="0"/>
            </a:rPr>
            <a:t>Обращение в письменном виде с заявлением</a:t>
          </a:r>
          <a:endParaRPr lang="ru-RU" sz="1800" dirty="0">
            <a:latin typeface="PF Din Text Comp Pro Light" pitchFamily="2" charset="0"/>
          </a:endParaRPr>
        </a:p>
      </dgm:t>
    </dgm:pt>
    <dgm:pt modelId="{F4C7C5A5-FB0E-4E48-9BAD-AE13811D6B0C}" type="parTrans" cxnId="{C2BB8979-0BE4-4834-9B52-D53B40C4297D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CC803E64-DB4B-4EF8-8E52-FB3E69C8F92E}" type="sibTrans" cxnId="{C2BB8979-0BE4-4834-9B52-D53B40C4297D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243567BA-40EB-4139-B07E-D1B1600FFA9F}">
      <dgm:prSet phldrT="[Текст]" custT="1"/>
      <dgm:spPr/>
      <dgm:t>
        <a:bodyPr/>
        <a:lstStyle/>
        <a:p>
          <a:endParaRPr lang="ru-RU" sz="1800" dirty="0">
            <a:latin typeface="PF Din Text Comp Pro Light" pitchFamily="2" charset="0"/>
          </a:endParaRPr>
        </a:p>
      </dgm:t>
    </dgm:pt>
    <dgm:pt modelId="{76F1329A-1454-45F0-AA7C-202491717FA1}" type="parTrans" cxnId="{4DB2A98C-FF1A-4989-A2F0-78C6302B2C85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D7FC5FB3-779F-4F3E-B61E-B203742EF6C1}" type="sibTrans" cxnId="{4DB2A98C-FF1A-4989-A2F0-78C6302B2C85}">
      <dgm:prSet/>
      <dgm:spPr/>
      <dgm:t>
        <a:bodyPr/>
        <a:lstStyle/>
        <a:p>
          <a:endParaRPr lang="ru-RU" sz="2400">
            <a:latin typeface="PF Din Text Comp Pro Light" pitchFamily="2" charset="0"/>
          </a:endParaRPr>
        </a:p>
      </dgm:t>
    </dgm:pt>
    <dgm:pt modelId="{09AECB1B-AC82-47F8-82EE-A4FD118ACEFA}" type="pres">
      <dgm:prSet presAssocID="{376005D6-8482-440F-9230-F271E971E7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E3A8E-24D7-4B94-8EE3-AE9C706CFD44}" type="pres">
      <dgm:prSet presAssocID="{214E04D6-ACB3-40A3-AC39-746E88700427}" presName="composite" presStyleCnt="0"/>
      <dgm:spPr/>
    </dgm:pt>
    <dgm:pt modelId="{B574FB7B-1115-4A99-AF5D-9F5CF94B3852}" type="pres">
      <dgm:prSet presAssocID="{214E04D6-ACB3-40A3-AC39-746E8870042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B1256-09A4-49EF-8237-64BBC4A8373C}" type="pres">
      <dgm:prSet presAssocID="{214E04D6-ACB3-40A3-AC39-746E88700427}" presName="parSh" presStyleLbl="node1" presStyleIdx="0" presStyleCnt="3"/>
      <dgm:spPr/>
      <dgm:t>
        <a:bodyPr/>
        <a:lstStyle/>
        <a:p>
          <a:endParaRPr lang="ru-RU"/>
        </a:p>
      </dgm:t>
    </dgm:pt>
    <dgm:pt modelId="{410D4BEF-C30E-41C1-B34C-9A791CA84352}" type="pres">
      <dgm:prSet presAssocID="{214E04D6-ACB3-40A3-AC39-746E88700427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B1387-6A39-4186-B4D1-846AA0AE6CDB}" type="pres">
      <dgm:prSet presAssocID="{6D7D8FD9-1A9A-4B7A-B1ED-E6186CB9242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7EB8A56-43CE-42B0-BE3B-A253DA8FFA01}" type="pres">
      <dgm:prSet presAssocID="{6D7D8FD9-1A9A-4B7A-B1ED-E6186CB9242B}" presName="connTx" presStyleLbl="sibTrans2D1" presStyleIdx="0" presStyleCnt="2"/>
      <dgm:spPr/>
      <dgm:t>
        <a:bodyPr/>
        <a:lstStyle/>
        <a:p>
          <a:endParaRPr lang="ru-RU"/>
        </a:p>
      </dgm:t>
    </dgm:pt>
    <dgm:pt modelId="{1D2DC683-33F7-4E23-B999-29FE8FCBB08D}" type="pres">
      <dgm:prSet presAssocID="{65450752-45A9-46FB-87D6-7E37DA34A619}" presName="composite" presStyleCnt="0"/>
      <dgm:spPr/>
    </dgm:pt>
    <dgm:pt modelId="{7E83C22F-8FF9-460E-A118-EE47418F9570}" type="pres">
      <dgm:prSet presAssocID="{65450752-45A9-46FB-87D6-7E37DA34A6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6370B-CE63-4F4D-98AB-BDBE13AA4A8E}" type="pres">
      <dgm:prSet presAssocID="{65450752-45A9-46FB-87D6-7E37DA34A619}" presName="parSh" presStyleLbl="node1" presStyleIdx="1" presStyleCnt="3"/>
      <dgm:spPr/>
      <dgm:t>
        <a:bodyPr/>
        <a:lstStyle/>
        <a:p>
          <a:endParaRPr lang="ru-RU"/>
        </a:p>
      </dgm:t>
    </dgm:pt>
    <dgm:pt modelId="{DE0354B6-0F42-4B58-BE9D-81EBE0D15DFB}" type="pres">
      <dgm:prSet presAssocID="{65450752-45A9-46FB-87D6-7E37DA34A61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F4227-CA15-433C-90E6-DBE496FBA680}" type="pres">
      <dgm:prSet presAssocID="{9FFD3D6E-A94B-4A67-AF7D-442EDD7B1F1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74169E8-D181-4BCF-9EBA-9B12AE17054F}" type="pres">
      <dgm:prSet presAssocID="{9FFD3D6E-A94B-4A67-AF7D-442EDD7B1F1F}" presName="connTx" presStyleLbl="sibTrans2D1" presStyleIdx="1" presStyleCnt="2"/>
      <dgm:spPr/>
      <dgm:t>
        <a:bodyPr/>
        <a:lstStyle/>
        <a:p>
          <a:endParaRPr lang="ru-RU"/>
        </a:p>
      </dgm:t>
    </dgm:pt>
    <dgm:pt modelId="{B88F8353-826C-42E6-A62E-B8751CC5A90B}" type="pres">
      <dgm:prSet presAssocID="{E4DEEDD4-BD9E-4EB4-8A54-E9DBDF670E1B}" presName="composite" presStyleCnt="0"/>
      <dgm:spPr/>
    </dgm:pt>
    <dgm:pt modelId="{EA049910-3C06-4647-AD4B-F93D5C1B0CD4}" type="pres">
      <dgm:prSet presAssocID="{E4DEEDD4-BD9E-4EB4-8A54-E9DBDF670E1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0D9B5-AEF7-48B0-B41C-4E3D21D09B3B}" type="pres">
      <dgm:prSet presAssocID="{E4DEEDD4-BD9E-4EB4-8A54-E9DBDF670E1B}" presName="parSh" presStyleLbl="node1" presStyleIdx="2" presStyleCnt="3"/>
      <dgm:spPr/>
      <dgm:t>
        <a:bodyPr/>
        <a:lstStyle/>
        <a:p>
          <a:endParaRPr lang="ru-RU"/>
        </a:p>
      </dgm:t>
    </dgm:pt>
    <dgm:pt modelId="{DB9AC5D1-2F8A-4628-868D-4783561C9EF0}" type="pres">
      <dgm:prSet presAssocID="{E4DEEDD4-BD9E-4EB4-8A54-E9DBDF670E1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E722DA-0E79-4F2E-9D66-8D24B0A709C1}" type="presOf" srcId="{E4DEEDD4-BD9E-4EB4-8A54-E9DBDF670E1B}" destId="{EA049910-3C06-4647-AD4B-F93D5C1B0CD4}" srcOrd="0" destOrd="0" presId="urn:microsoft.com/office/officeart/2005/8/layout/process3"/>
    <dgm:cxn modelId="{5774A4B2-35B1-4DF1-A6D3-DDD8A1808CD4}" type="presOf" srcId="{243567BA-40EB-4139-B07E-D1B1600FFA9F}" destId="{410D4BEF-C30E-41C1-B34C-9A791CA84352}" srcOrd="0" destOrd="1" presId="urn:microsoft.com/office/officeart/2005/8/layout/process3"/>
    <dgm:cxn modelId="{1A1578C6-E433-4780-A119-F634EA9CC813}" type="presOf" srcId="{9FFD3D6E-A94B-4A67-AF7D-442EDD7B1F1F}" destId="{544F4227-CA15-433C-90E6-DBE496FBA680}" srcOrd="0" destOrd="0" presId="urn:microsoft.com/office/officeart/2005/8/layout/process3"/>
    <dgm:cxn modelId="{CCB5B06A-E835-4C95-B6EF-4453A51115A6}" srcId="{376005D6-8482-440F-9230-F271E971E7C6}" destId="{214E04D6-ACB3-40A3-AC39-746E88700427}" srcOrd="0" destOrd="0" parTransId="{295CDAFF-250A-46A1-864F-10260595D4A5}" sibTransId="{6D7D8FD9-1A9A-4B7A-B1ED-E6186CB9242B}"/>
    <dgm:cxn modelId="{ABFC52E6-D3C3-45D8-85C3-FB4DB0E0D28D}" type="presOf" srcId="{6D7D8FD9-1A9A-4B7A-B1ED-E6186CB9242B}" destId="{E7EB8A56-43CE-42B0-BE3B-A253DA8FFA01}" srcOrd="1" destOrd="0" presId="urn:microsoft.com/office/officeart/2005/8/layout/process3"/>
    <dgm:cxn modelId="{31B6426C-AE9A-4D90-BD69-186CB4116ED2}" type="presOf" srcId="{8CA30C0C-0BAA-4C5D-9DB5-8489073655C1}" destId="{DB9AC5D1-2F8A-4628-868D-4783561C9EF0}" srcOrd="0" destOrd="0" presId="urn:microsoft.com/office/officeart/2005/8/layout/process3"/>
    <dgm:cxn modelId="{2E40CBE4-5BAF-43C7-8F89-9606F670250B}" type="presOf" srcId="{65450752-45A9-46FB-87D6-7E37DA34A619}" destId="{7E83C22F-8FF9-460E-A118-EE47418F9570}" srcOrd="0" destOrd="0" presId="urn:microsoft.com/office/officeart/2005/8/layout/process3"/>
    <dgm:cxn modelId="{C552CB75-BDB9-4C08-B325-DA6AC808A7AD}" type="presOf" srcId="{9FFD3D6E-A94B-4A67-AF7D-442EDD7B1F1F}" destId="{874169E8-D181-4BCF-9EBA-9B12AE17054F}" srcOrd="1" destOrd="0" presId="urn:microsoft.com/office/officeart/2005/8/layout/process3"/>
    <dgm:cxn modelId="{96A3F468-1B8E-4228-93FB-31B869250AE3}" srcId="{376005D6-8482-440F-9230-F271E971E7C6}" destId="{E4DEEDD4-BD9E-4EB4-8A54-E9DBDF670E1B}" srcOrd="2" destOrd="0" parTransId="{4018C663-EAB4-4DF4-BFF0-1C94F2066F4F}" sibTransId="{758FF890-55C5-423D-9726-935155016130}"/>
    <dgm:cxn modelId="{A3107AD1-8A93-4D75-9882-56EC557A006A}" type="presOf" srcId="{6BEE29F1-34B4-426E-BBD4-04968D7D758B}" destId="{410D4BEF-C30E-41C1-B34C-9A791CA84352}" srcOrd="0" destOrd="3" presId="urn:microsoft.com/office/officeart/2005/8/layout/process3"/>
    <dgm:cxn modelId="{B1C724EB-4CBB-4937-A62E-A7AF18822A3C}" srcId="{E4DEEDD4-BD9E-4EB4-8A54-E9DBDF670E1B}" destId="{8CA30C0C-0BAA-4C5D-9DB5-8489073655C1}" srcOrd="0" destOrd="0" parTransId="{D1899389-4E17-4BD6-BAFE-83F2F806CD31}" sibTransId="{FBF1C168-DF50-4C18-BEE0-EF67691968A5}"/>
    <dgm:cxn modelId="{24E2A449-B056-4358-9AE5-7D789740A74E}" type="presOf" srcId="{65450752-45A9-46FB-87D6-7E37DA34A619}" destId="{2B46370B-CE63-4F4D-98AB-BDBE13AA4A8E}" srcOrd="1" destOrd="0" presId="urn:microsoft.com/office/officeart/2005/8/layout/process3"/>
    <dgm:cxn modelId="{BB40FC56-331A-4D32-9FE5-16A566E79EFF}" type="presOf" srcId="{6D7D8FD9-1A9A-4B7A-B1ED-E6186CB9242B}" destId="{AF4B1387-6A39-4186-B4D1-846AA0AE6CDB}" srcOrd="0" destOrd="0" presId="urn:microsoft.com/office/officeart/2005/8/layout/process3"/>
    <dgm:cxn modelId="{C048938F-D52F-499E-841A-BB390D67B98A}" type="presOf" srcId="{214E04D6-ACB3-40A3-AC39-746E88700427}" destId="{B574FB7B-1115-4A99-AF5D-9F5CF94B3852}" srcOrd="0" destOrd="0" presId="urn:microsoft.com/office/officeart/2005/8/layout/process3"/>
    <dgm:cxn modelId="{980169EE-626E-4CAC-9DA4-204832F6910B}" srcId="{214E04D6-ACB3-40A3-AC39-746E88700427}" destId="{6BEE29F1-34B4-426E-BBD4-04968D7D758B}" srcOrd="3" destOrd="0" parTransId="{A325BAFF-F81B-42D7-84BC-F3AEEA8BDD1F}" sibTransId="{CFA5B36B-2FA7-4F3A-A2E7-72B4ADF5D768}"/>
    <dgm:cxn modelId="{9EF98F94-1BD6-441A-ACF2-5631927EE071}" type="presOf" srcId="{1CAF504F-8D3B-4D80-A627-EA0C0ABD5BBF}" destId="{410D4BEF-C30E-41C1-B34C-9A791CA84352}" srcOrd="0" destOrd="0" presId="urn:microsoft.com/office/officeart/2005/8/layout/process3"/>
    <dgm:cxn modelId="{5B132C79-6E2E-474E-9A78-D36C36610BC0}" type="presOf" srcId="{35C900D0-04EB-42D3-9DC7-3BA2FF992526}" destId="{410D4BEF-C30E-41C1-B34C-9A791CA84352}" srcOrd="0" destOrd="2" presId="urn:microsoft.com/office/officeart/2005/8/layout/process3"/>
    <dgm:cxn modelId="{4DB2A98C-FF1A-4989-A2F0-78C6302B2C85}" srcId="{214E04D6-ACB3-40A3-AC39-746E88700427}" destId="{243567BA-40EB-4139-B07E-D1B1600FFA9F}" srcOrd="1" destOrd="0" parTransId="{76F1329A-1454-45F0-AA7C-202491717FA1}" sibTransId="{D7FC5FB3-779F-4F3E-B61E-B203742EF6C1}"/>
    <dgm:cxn modelId="{1B4FFB2B-34EC-44BD-87EB-D200218D5014}" srcId="{65450752-45A9-46FB-87D6-7E37DA34A619}" destId="{9BC4C59B-D538-49C0-830E-F509ECE4111D}" srcOrd="0" destOrd="0" parTransId="{D1C0BF0B-878B-4F5A-82C9-42AFA0FDE6A7}" sibTransId="{1B391957-1B22-47E8-B942-FAD7D1F9D5FB}"/>
    <dgm:cxn modelId="{41E3AF23-005A-46AB-A384-2C61AC54D8E3}" type="presOf" srcId="{214E04D6-ACB3-40A3-AC39-746E88700427}" destId="{D8DB1256-09A4-49EF-8237-64BBC4A8373C}" srcOrd="1" destOrd="0" presId="urn:microsoft.com/office/officeart/2005/8/layout/process3"/>
    <dgm:cxn modelId="{C2BB8979-0BE4-4834-9B52-D53B40C4297D}" srcId="{214E04D6-ACB3-40A3-AC39-746E88700427}" destId="{1CAF504F-8D3B-4D80-A627-EA0C0ABD5BBF}" srcOrd="0" destOrd="0" parTransId="{F4C7C5A5-FB0E-4E48-9BAD-AE13811D6B0C}" sibTransId="{CC803E64-DB4B-4EF8-8E52-FB3E69C8F92E}"/>
    <dgm:cxn modelId="{34A081C4-3856-4120-9A10-6A68F943D203}" srcId="{376005D6-8482-440F-9230-F271E971E7C6}" destId="{65450752-45A9-46FB-87D6-7E37DA34A619}" srcOrd="1" destOrd="0" parTransId="{7A3BCACE-0488-422E-94CC-BB26ECE84C84}" sibTransId="{9FFD3D6E-A94B-4A67-AF7D-442EDD7B1F1F}"/>
    <dgm:cxn modelId="{E96F6BA2-2343-4AC7-9251-B833B48FCE23}" srcId="{214E04D6-ACB3-40A3-AC39-746E88700427}" destId="{35C900D0-04EB-42D3-9DC7-3BA2FF992526}" srcOrd="2" destOrd="0" parTransId="{86F66391-42F7-4A3C-9E2C-D09C6DDF3AF2}" sibTransId="{0ECFB12F-314F-4915-9CEA-083FCD908131}"/>
    <dgm:cxn modelId="{35C21066-A619-49F9-849A-C91611B34663}" type="presOf" srcId="{E4DEEDD4-BD9E-4EB4-8A54-E9DBDF670E1B}" destId="{FD90D9B5-AEF7-48B0-B41C-4E3D21D09B3B}" srcOrd="1" destOrd="0" presId="urn:microsoft.com/office/officeart/2005/8/layout/process3"/>
    <dgm:cxn modelId="{F955D966-3DEF-420B-90AE-39D9D586E0EC}" type="presOf" srcId="{9BC4C59B-D538-49C0-830E-F509ECE4111D}" destId="{DE0354B6-0F42-4B58-BE9D-81EBE0D15DFB}" srcOrd="0" destOrd="0" presId="urn:microsoft.com/office/officeart/2005/8/layout/process3"/>
    <dgm:cxn modelId="{1416171E-DC16-4226-BF07-857A98B96D29}" type="presOf" srcId="{376005D6-8482-440F-9230-F271E971E7C6}" destId="{09AECB1B-AC82-47F8-82EE-A4FD118ACEFA}" srcOrd="0" destOrd="0" presId="urn:microsoft.com/office/officeart/2005/8/layout/process3"/>
    <dgm:cxn modelId="{B6CE94EE-0ACD-4DD4-A5DE-B3E930BD1605}" type="presParOf" srcId="{09AECB1B-AC82-47F8-82EE-A4FD118ACEFA}" destId="{B12E3A8E-24D7-4B94-8EE3-AE9C706CFD44}" srcOrd="0" destOrd="0" presId="urn:microsoft.com/office/officeart/2005/8/layout/process3"/>
    <dgm:cxn modelId="{8A39F1F1-F30D-47C9-9DDB-AEB84EAC4067}" type="presParOf" srcId="{B12E3A8E-24D7-4B94-8EE3-AE9C706CFD44}" destId="{B574FB7B-1115-4A99-AF5D-9F5CF94B3852}" srcOrd="0" destOrd="0" presId="urn:microsoft.com/office/officeart/2005/8/layout/process3"/>
    <dgm:cxn modelId="{FFBC606C-A7EC-4949-A09B-DC03170BA282}" type="presParOf" srcId="{B12E3A8E-24D7-4B94-8EE3-AE9C706CFD44}" destId="{D8DB1256-09A4-49EF-8237-64BBC4A8373C}" srcOrd="1" destOrd="0" presId="urn:microsoft.com/office/officeart/2005/8/layout/process3"/>
    <dgm:cxn modelId="{BA9F2BEF-F111-49B6-BDFD-4C176993CBC3}" type="presParOf" srcId="{B12E3A8E-24D7-4B94-8EE3-AE9C706CFD44}" destId="{410D4BEF-C30E-41C1-B34C-9A791CA84352}" srcOrd="2" destOrd="0" presId="urn:microsoft.com/office/officeart/2005/8/layout/process3"/>
    <dgm:cxn modelId="{0C8141D6-92A8-46A9-AA63-FF282DC860DE}" type="presParOf" srcId="{09AECB1B-AC82-47F8-82EE-A4FD118ACEFA}" destId="{AF4B1387-6A39-4186-B4D1-846AA0AE6CDB}" srcOrd="1" destOrd="0" presId="urn:microsoft.com/office/officeart/2005/8/layout/process3"/>
    <dgm:cxn modelId="{30FAC2E7-7DA2-4AAF-8677-75099E9CA491}" type="presParOf" srcId="{AF4B1387-6A39-4186-B4D1-846AA0AE6CDB}" destId="{E7EB8A56-43CE-42B0-BE3B-A253DA8FFA01}" srcOrd="0" destOrd="0" presId="urn:microsoft.com/office/officeart/2005/8/layout/process3"/>
    <dgm:cxn modelId="{F0DD0FB9-1A5C-429F-A9FA-4267A248FCB6}" type="presParOf" srcId="{09AECB1B-AC82-47F8-82EE-A4FD118ACEFA}" destId="{1D2DC683-33F7-4E23-B999-29FE8FCBB08D}" srcOrd="2" destOrd="0" presId="urn:microsoft.com/office/officeart/2005/8/layout/process3"/>
    <dgm:cxn modelId="{522B8398-E9AC-492D-880A-5F6A2F2416C7}" type="presParOf" srcId="{1D2DC683-33F7-4E23-B999-29FE8FCBB08D}" destId="{7E83C22F-8FF9-460E-A118-EE47418F9570}" srcOrd="0" destOrd="0" presId="urn:microsoft.com/office/officeart/2005/8/layout/process3"/>
    <dgm:cxn modelId="{FD016B55-2035-4A6C-95F7-B48A2B617CCE}" type="presParOf" srcId="{1D2DC683-33F7-4E23-B999-29FE8FCBB08D}" destId="{2B46370B-CE63-4F4D-98AB-BDBE13AA4A8E}" srcOrd="1" destOrd="0" presId="urn:microsoft.com/office/officeart/2005/8/layout/process3"/>
    <dgm:cxn modelId="{2DA438B5-B0B4-48D5-AA22-C8E3D61FD257}" type="presParOf" srcId="{1D2DC683-33F7-4E23-B999-29FE8FCBB08D}" destId="{DE0354B6-0F42-4B58-BE9D-81EBE0D15DFB}" srcOrd="2" destOrd="0" presId="urn:microsoft.com/office/officeart/2005/8/layout/process3"/>
    <dgm:cxn modelId="{4AD35DD2-0850-4F21-A03A-13125D413956}" type="presParOf" srcId="{09AECB1B-AC82-47F8-82EE-A4FD118ACEFA}" destId="{544F4227-CA15-433C-90E6-DBE496FBA680}" srcOrd="3" destOrd="0" presId="urn:microsoft.com/office/officeart/2005/8/layout/process3"/>
    <dgm:cxn modelId="{E5E65DAF-0609-4BA5-87BC-17E3629A2285}" type="presParOf" srcId="{544F4227-CA15-433C-90E6-DBE496FBA680}" destId="{874169E8-D181-4BCF-9EBA-9B12AE17054F}" srcOrd="0" destOrd="0" presId="urn:microsoft.com/office/officeart/2005/8/layout/process3"/>
    <dgm:cxn modelId="{49287C4E-0ABF-4623-927F-BEC5476E1906}" type="presParOf" srcId="{09AECB1B-AC82-47F8-82EE-A4FD118ACEFA}" destId="{B88F8353-826C-42E6-A62E-B8751CC5A90B}" srcOrd="4" destOrd="0" presId="urn:microsoft.com/office/officeart/2005/8/layout/process3"/>
    <dgm:cxn modelId="{F4E1698B-3E7C-4AB6-81FE-BBC9C423B7CC}" type="presParOf" srcId="{B88F8353-826C-42E6-A62E-B8751CC5A90B}" destId="{EA049910-3C06-4647-AD4B-F93D5C1B0CD4}" srcOrd="0" destOrd="0" presId="urn:microsoft.com/office/officeart/2005/8/layout/process3"/>
    <dgm:cxn modelId="{4F9ACD15-68CF-4F8B-9E5D-D6D9210752DC}" type="presParOf" srcId="{B88F8353-826C-42E6-A62E-B8751CC5A90B}" destId="{FD90D9B5-AEF7-48B0-B41C-4E3D21D09B3B}" srcOrd="1" destOrd="0" presId="urn:microsoft.com/office/officeart/2005/8/layout/process3"/>
    <dgm:cxn modelId="{ADE8EC64-C5F9-4F7F-921D-B9A9F7AF7F60}" type="presParOf" srcId="{B88F8353-826C-42E6-A62E-B8751CC5A90B}" destId="{DB9AC5D1-2F8A-4628-868D-4783561C9EF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79D85-F7C3-4B8B-967D-CA3491CC9363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F805B-1095-4ACC-B042-C8FD2C6EE757}">
      <dgm:prSet phldrT="[Текст]"/>
      <dgm:spPr/>
      <dgm:t>
        <a:bodyPr/>
        <a:lstStyle/>
        <a:p>
          <a:r>
            <a:rPr lang="ru-RU" dirty="0" smtClean="0">
              <a:latin typeface="PF Din Text Comp Pro Light" pitchFamily="2" charset="0"/>
            </a:rPr>
            <a:t>ФФД</a:t>
          </a:r>
        </a:p>
        <a:p>
          <a:r>
            <a:rPr lang="ru-RU" dirty="0" smtClean="0">
              <a:latin typeface="PF Din Text Comp Pro Light" pitchFamily="2" charset="0"/>
            </a:rPr>
            <a:t>1.05</a:t>
          </a:r>
          <a:endParaRPr lang="ru-RU" dirty="0">
            <a:latin typeface="PF Din Text Comp Pro Light" pitchFamily="2" charset="0"/>
          </a:endParaRPr>
        </a:p>
      </dgm:t>
    </dgm:pt>
    <dgm:pt modelId="{1E09C862-1FFC-41E6-AF4D-2122224AC07E}" type="parTrans" cxnId="{5222B930-A012-4E81-ABD0-3B868FE138A3}">
      <dgm:prSet/>
      <dgm:spPr/>
      <dgm:t>
        <a:bodyPr/>
        <a:lstStyle/>
        <a:p>
          <a:endParaRPr lang="ru-RU"/>
        </a:p>
      </dgm:t>
    </dgm:pt>
    <dgm:pt modelId="{27CFECC4-A9CF-4D4E-AF28-724E758EC170}" type="sibTrans" cxnId="{5222B930-A012-4E81-ABD0-3B868FE138A3}">
      <dgm:prSet/>
      <dgm:spPr/>
      <dgm:t>
        <a:bodyPr/>
        <a:lstStyle/>
        <a:p>
          <a:endParaRPr lang="ru-RU"/>
        </a:p>
      </dgm:t>
    </dgm:pt>
    <dgm:pt modelId="{79CC62DF-C816-4830-9C14-388063B78ACA}">
      <dgm:prSet phldrT="[Текст]" custT="1"/>
      <dgm:spPr/>
      <dgm:t>
        <a:bodyPr/>
        <a:lstStyle/>
        <a:p>
          <a:r>
            <a:rPr lang="ru-RU" sz="1800" b="1" dirty="0" smtClean="0">
              <a:latin typeface="PF Din Text Comp Pro Light" pitchFamily="2" charset="0"/>
            </a:rPr>
            <a:t>НЕПРИМЕНЕНИЕ ККТ: </a:t>
          </a:r>
        </a:p>
        <a:p>
          <a:r>
            <a:rPr lang="ru-RU" sz="1800" dirty="0" smtClean="0">
              <a:latin typeface="PF Din Text Comp Pro Light" pitchFamily="2" charset="0"/>
            </a:rPr>
            <a:t>чек коррекции с признаком «приход» или «расход»</a:t>
          </a:r>
        </a:p>
        <a:p>
          <a:endParaRPr lang="ru-RU" sz="1800" dirty="0" smtClean="0">
            <a:latin typeface="PF Din Text Comp Pro Light" pitchFamily="2" charset="0"/>
          </a:endParaRPr>
        </a:p>
        <a:p>
          <a:r>
            <a:rPr lang="ru-RU" sz="1800" b="1" dirty="0" smtClean="0">
              <a:latin typeface="PF Din Text Comp Pro Light" pitchFamily="2" charset="0"/>
            </a:rPr>
            <a:t>ОШИБКА В ЧЕКЕ: </a:t>
          </a:r>
        </a:p>
        <a:p>
          <a:r>
            <a:rPr lang="ru-RU" sz="1800" dirty="0" smtClean="0">
              <a:latin typeface="PF Din Text Comp Pro Light" pitchFamily="2" charset="0"/>
            </a:rPr>
            <a:t>чек коррекции не применяется.</a:t>
          </a:r>
          <a:endParaRPr lang="ru-RU" sz="1800" dirty="0">
            <a:latin typeface="PF Din Text Comp Pro Light" pitchFamily="2" charset="0"/>
          </a:endParaRPr>
        </a:p>
      </dgm:t>
    </dgm:pt>
    <dgm:pt modelId="{0F896EF9-FA60-4F73-8D0B-A42EA06BDC36}" type="parTrans" cxnId="{0949DB31-18F1-4C3C-BD76-F4DD42BEA2A0}">
      <dgm:prSet/>
      <dgm:spPr/>
      <dgm:t>
        <a:bodyPr/>
        <a:lstStyle/>
        <a:p>
          <a:endParaRPr lang="ru-RU"/>
        </a:p>
      </dgm:t>
    </dgm:pt>
    <dgm:pt modelId="{EAF4A636-5C14-4886-BC4C-43C9B8D95D9A}" type="sibTrans" cxnId="{0949DB31-18F1-4C3C-BD76-F4DD42BEA2A0}">
      <dgm:prSet/>
      <dgm:spPr/>
      <dgm:t>
        <a:bodyPr/>
        <a:lstStyle/>
        <a:p>
          <a:endParaRPr lang="ru-RU"/>
        </a:p>
      </dgm:t>
    </dgm:pt>
    <dgm:pt modelId="{A7B4642E-6962-4CAD-93D8-531395E041F3}">
      <dgm:prSet phldrT="[Текст]"/>
      <dgm:spPr/>
      <dgm:t>
        <a:bodyPr/>
        <a:lstStyle/>
        <a:p>
          <a:r>
            <a:rPr lang="ru-RU" dirty="0" smtClean="0">
              <a:latin typeface="PF Din Text Comp Pro Light" pitchFamily="2" charset="0"/>
            </a:rPr>
            <a:t>ФФД</a:t>
          </a:r>
        </a:p>
        <a:p>
          <a:r>
            <a:rPr lang="ru-RU" dirty="0" smtClean="0">
              <a:latin typeface="PF Din Text Comp Pro Light" pitchFamily="2" charset="0"/>
            </a:rPr>
            <a:t>1.1 и 1.2</a:t>
          </a:r>
          <a:endParaRPr lang="ru-RU" dirty="0">
            <a:latin typeface="PF Din Text Comp Pro Light" pitchFamily="2" charset="0"/>
          </a:endParaRPr>
        </a:p>
      </dgm:t>
    </dgm:pt>
    <dgm:pt modelId="{D4274570-E0D3-4220-9484-2CA972FAFEA6}" type="parTrans" cxnId="{A8529677-E8F9-4D2D-B176-94E5F4D4A76E}">
      <dgm:prSet/>
      <dgm:spPr/>
      <dgm:t>
        <a:bodyPr/>
        <a:lstStyle/>
        <a:p>
          <a:endParaRPr lang="ru-RU"/>
        </a:p>
      </dgm:t>
    </dgm:pt>
    <dgm:pt modelId="{6FEE11A2-6610-4A40-847B-547FD89E0391}" type="sibTrans" cxnId="{A8529677-E8F9-4D2D-B176-94E5F4D4A76E}">
      <dgm:prSet/>
      <dgm:spPr/>
      <dgm:t>
        <a:bodyPr/>
        <a:lstStyle/>
        <a:p>
          <a:endParaRPr lang="ru-RU"/>
        </a:p>
      </dgm:t>
    </dgm:pt>
    <dgm:pt modelId="{4E53557A-662B-41DB-A9F4-30F323070269}">
      <dgm:prSet phldrT="[Текст]" custT="1"/>
      <dgm:spPr/>
      <dgm:t>
        <a:bodyPr/>
        <a:lstStyle/>
        <a:p>
          <a:r>
            <a:rPr lang="ru-RU" sz="1800" dirty="0" smtClean="0">
              <a:latin typeface="PF Din Text Comp Pro Light" pitchFamily="2" charset="0"/>
            </a:rPr>
            <a:t>Формирование чека коррекции, как при неприменении ККТ,  так и при ранее сформированном чеке с ошибкой</a:t>
          </a:r>
          <a:endParaRPr lang="ru-RU" sz="1800" dirty="0">
            <a:latin typeface="PF Din Text Comp Pro Light" pitchFamily="2" charset="0"/>
          </a:endParaRPr>
        </a:p>
      </dgm:t>
    </dgm:pt>
    <dgm:pt modelId="{B2877CC5-2213-47A3-A938-F893FAB873ED}" type="parTrans" cxnId="{00157E3B-E402-4425-9533-6D30B1C76EF1}">
      <dgm:prSet/>
      <dgm:spPr/>
      <dgm:t>
        <a:bodyPr/>
        <a:lstStyle/>
        <a:p>
          <a:endParaRPr lang="ru-RU"/>
        </a:p>
      </dgm:t>
    </dgm:pt>
    <dgm:pt modelId="{FF16ECCF-850C-4028-9D61-6B6BBCB22A77}" type="sibTrans" cxnId="{00157E3B-E402-4425-9533-6D30B1C76EF1}">
      <dgm:prSet/>
      <dgm:spPr/>
      <dgm:t>
        <a:bodyPr/>
        <a:lstStyle/>
        <a:p>
          <a:endParaRPr lang="ru-RU"/>
        </a:p>
      </dgm:t>
    </dgm:pt>
    <dgm:pt modelId="{4A5CF8AD-9F88-4B5B-9885-5D451DAD79D8}" type="pres">
      <dgm:prSet presAssocID="{B6C79D85-F7C3-4B8B-967D-CA3491CC936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84A66E0-2C42-4DE3-A7E3-A8B753CB44CC}" type="pres">
      <dgm:prSet presAssocID="{834F805B-1095-4ACC-B042-C8FD2C6EE757}" presName="posSpace" presStyleCnt="0"/>
      <dgm:spPr/>
    </dgm:pt>
    <dgm:pt modelId="{3E1ABDE2-1640-44A8-9395-6CBB40AACD99}" type="pres">
      <dgm:prSet presAssocID="{834F805B-1095-4ACC-B042-C8FD2C6EE757}" presName="vertFlow" presStyleCnt="0"/>
      <dgm:spPr/>
    </dgm:pt>
    <dgm:pt modelId="{E5701E56-B1FA-45EB-99A2-E991DD3A2FC1}" type="pres">
      <dgm:prSet presAssocID="{834F805B-1095-4ACC-B042-C8FD2C6EE757}" presName="topSpace" presStyleCnt="0"/>
      <dgm:spPr/>
    </dgm:pt>
    <dgm:pt modelId="{5BEF0D56-864D-42BA-BB28-EB9171388B82}" type="pres">
      <dgm:prSet presAssocID="{834F805B-1095-4ACC-B042-C8FD2C6EE757}" presName="firstComp" presStyleCnt="0"/>
      <dgm:spPr/>
    </dgm:pt>
    <dgm:pt modelId="{CFC1D150-C884-4B1D-AC24-FB77C459C0EC}" type="pres">
      <dgm:prSet presAssocID="{834F805B-1095-4ACC-B042-C8FD2C6EE757}" presName="firstChild" presStyleLbl="bgAccFollowNode1" presStyleIdx="0" presStyleCnt="2" custScaleX="102526" custScaleY="273822"/>
      <dgm:spPr/>
      <dgm:t>
        <a:bodyPr/>
        <a:lstStyle/>
        <a:p>
          <a:endParaRPr lang="ru-RU"/>
        </a:p>
      </dgm:t>
    </dgm:pt>
    <dgm:pt modelId="{49A12926-8293-4DB1-AFD2-D1972B3B5DFD}" type="pres">
      <dgm:prSet presAssocID="{834F805B-1095-4ACC-B042-C8FD2C6EE75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C8BCB-1B58-49F9-8A56-8655B81BF3E6}" type="pres">
      <dgm:prSet presAssocID="{834F805B-1095-4ACC-B042-C8FD2C6EE757}" presName="negSpace" presStyleCnt="0"/>
      <dgm:spPr/>
    </dgm:pt>
    <dgm:pt modelId="{F8051403-7A88-4B71-B957-73F8E52F1658}" type="pres">
      <dgm:prSet presAssocID="{834F805B-1095-4ACC-B042-C8FD2C6EE757}" presName="circle" presStyleLbl="node1" presStyleIdx="0" presStyleCnt="2"/>
      <dgm:spPr/>
      <dgm:t>
        <a:bodyPr/>
        <a:lstStyle/>
        <a:p>
          <a:endParaRPr lang="ru-RU"/>
        </a:p>
      </dgm:t>
    </dgm:pt>
    <dgm:pt modelId="{1D92E0DF-A5A7-4D2D-9EBC-AFEB22152EF3}" type="pres">
      <dgm:prSet presAssocID="{27CFECC4-A9CF-4D4E-AF28-724E758EC170}" presName="transSpace" presStyleCnt="0"/>
      <dgm:spPr/>
    </dgm:pt>
    <dgm:pt modelId="{FA7881BF-0BF1-4BD0-AE99-B58E567AC4CF}" type="pres">
      <dgm:prSet presAssocID="{A7B4642E-6962-4CAD-93D8-531395E041F3}" presName="posSpace" presStyleCnt="0"/>
      <dgm:spPr/>
    </dgm:pt>
    <dgm:pt modelId="{3DDEAD76-4D16-498A-9AB0-C1F3232CA916}" type="pres">
      <dgm:prSet presAssocID="{A7B4642E-6962-4CAD-93D8-531395E041F3}" presName="vertFlow" presStyleCnt="0"/>
      <dgm:spPr/>
    </dgm:pt>
    <dgm:pt modelId="{A74CB6C8-2A88-4FD7-9797-DFC0A73F924E}" type="pres">
      <dgm:prSet presAssocID="{A7B4642E-6962-4CAD-93D8-531395E041F3}" presName="topSpace" presStyleCnt="0"/>
      <dgm:spPr/>
    </dgm:pt>
    <dgm:pt modelId="{4B99620E-FD53-4CDA-AB9F-D650331678E3}" type="pres">
      <dgm:prSet presAssocID="{A7B4642E-6962-4CAD-93D8-531395E041F3}" presName="firstComp" presStyleCnt="0"/>
      <dgm:spPr/>
    </dgm:pt>
    <dgm:pt modelId="{F7606708-9EAF-40A6-9BA3-A4E3CEB65E92}" type="pres">
      <dgm:prSet presAssocID="{A7B4642E-6962-4CAD-93D8-531395E041F3}" presName="firstChild" presStyleLbl="bgAccFollowNode1" presStyleIdx="1" presStyleCnt="2" custScaleX="102526" custScaleY="273822"/>
      <dgm:spPr/>
      <dgm:t>
        <a:bodyPr/>
        <a:lstStyle/>
        <a:p>
          <a:endParaRPr lang="ru-RU"/>
        </a:p>
      </dgm:t>
    </dgm:pt>
    <dgm:pt modelId="{1A4FE070-26CC-4F54-882F-D9C3EFAB71F9}" type="pres">
      <dgm:prSet presAssocID="{A7B4642E-6962-4CAD-93D8-531395E041F3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1E73A-0E64-4A35-9394-760BA8FCB3A0}" type="pres">
      <dgm:prSet presAssocID="{A7B4642E-6962-4CAD-93D8-531395E041F3}" presName="negSpace" presStyleCnt="0"/>
      <dgm:spPr/>
    </dgm:pt>
    <dgm:pt modelId="{18EE0AE1-9B13-4876-9916-C5D32EDEEA0D}" type="pres">
      <dgm:prSet presAssocID="{A7B4642E-6962-4CAD-93D8-531395E041F3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0949DB31-18F1-4C3C-BD76-F4DD42BEA2A0}" srcId="{834F805B-1095-4ACC-B042-C8FD2C6EE757}" destId="{79CC62DF-C816-4830-9C14-388063B78ACA}" srcOrd="0" destOrd="0" parTransId="{0F896EF9-FA60-4F73-8D0B-A42EA06BDC36}" sibTransId="{EAF4A636-5C14-4886-BC4C-43C9B8D95D9A}"/>
    <dgm:cxn modelId="{A8529677-E8F9-4D2D-B176-94E5F4D4A76E}" srcId="{B6C79D85-F7C3-4B8B-967D-CA3491CC9363}" destId="{A7B4642E-6962-4CAD-93D8-531395E041F3}" srcOrd="1" destOrd="0" parTransId="{D4274570-E0D3-4220-9484-2CA972FAFEA6}" sibTransId="{6FEE11A2-6610-4A40-847B-547FD89E0391}"/>
    <dgm:cxn modelId="{F8CEBA51-ABFD-4D45-9B25-1B58815C3AE3}" type="presOf" srcId="{B6C79D85-F7C3-4B8B-967D-CA3491CC9363}" destId="{4A5CF8AD-9F88-4B5B-9885-5D451DAD79D8}" srcOrd="0" destOrd="0" presId="urn:microsoft.com/office/officeart/2005/8/layout/hList9"/>
    <dgm:cxn modelId="{FEE9119C-7477-4D1B-B5AC-92B72F68FAF3}" type="presOf" srcId="{834F805B-1095-4ACC-B042-C8FD2C6EE757}" destId="{F8051403-7A88-4B71-B957-73F8E52F1658}" srcOrd="0" destOrd="0" presId="urn:microsoft.com/office/officeart/2005/8/layout/hList9"/>
    <dgm:cxn modelId="{6F945B6B-6647-4E75-BDA4-2BB4420D02B7}" type="presOf" srcId="{4E53557A-662B-41DB-A9F4-30F323070269}" destId="{1A4FE070-26CC-4F54-882F-D9C3EFAB71F9}" srcOrd="1" destOrd="0" presId="urn:microsoft.com/office/officeart/2005/8/layout/hList9"/>
    <dgm:cxn modelId="{5222B930-A012-4E81-ABD0-3B868FE138A3}" srcId="{B6C79D85-F7C3-4B8B-967D-CA3491CC9363}" destId="{834F805B-1095-4ACC-B042-C8FD2C6EE757}" srcOrd="0" destOrd="0" parTransId="{1E09C862-1FFC-41E6-AF4D-2122224AC07E}" sibTransId="{27CFECC4-A9CF-4D4E-AF28-724E758EC170}"/>
    <dgm:cxn modelId="{00B2CF98-8A7B-4798-9595-02C86AD5360B}" type="presOf" srcId="{79CC62DF-C816-4830-9C14-388063B78ACA}" destId="{49A12926-8293-4DB1-AFD2-D1972B3B5DFD}" srcOrd="1" destOrd="0" presId="urn:microsoft.com/office/officeart/2005/8/layout/hList9"/>
    <dgm:cxn modelId="{00157E3B-E402-4425-9533-6D30B1C76EF1}" srcId="{A7B4642E-6962-4CAD-93D8-531395E041F3}" destId="{4E53557A-662B-41DB-A9F4-30F323070269}" srcOrd="0" destOrd="0" parTransId="{B2877CC5-2213-47A3-A938-F893FAB873ED}" sibTransId="{FF16ECCF-850C-4028-9D61-6B6BBCB22A77}"/>
    <dgm:cxn modelId="{80BA7BCF-B9B5-4ACD-82AD-12ADD65D5ED4}" type="presOf" srcId="{79CC62DF-C816-4830-9C14-388063B78ACA}" destId="{CFC1D150-C884-4B1D-AC24-FB77C459C0EC}" srcOrd="0" destOrd="0" presId="urn:microsoft.com/office/officeart/2005/8/layout/hList9"/>
    <dgm:cxn modelId="{E2A68EFC-F1C7-437B-AB5E-81495934E681}" type="presOf" srcId="{A7B4642E-6962-4CAD-93D8-531395E041F3}" destId="{18EE0AE1-9B13-4876-9916-C5D32EDEEA0D}" srcOrd="0" destOrd="0" presId="urn:microsoft.com/office/officeart/2005/8/layout/hList9"/>
    <dgm:cxn modelId="{E251DBBB-C8A4-4CCF-9E09-60893A0642B9}" type="presOf" srcId="{4E53557A-662B-41DB-A9F4-30F323070269}" destId="{F7606708-9EAF-40A6-9BA3-A4E3CEB65E92}" srcOrd="0" destOrd="0" presId="urn:microsoft.com/office/officeart/2005/8/layout/hList9"/>
    <dgm:cxn modelId="{8051EC35-DE8A-429B-8593-8BF57B952FD0}" type="presParOf" srcId="{4A5CF8AD-9F88-4B5B-9885-5D451DAD79D8}" destId="{384A66E0-2C42-4DE3-A7E3-A8B753CB44CC}" srcOrd="0" destOrd="0" presId="urn:microsoft.com/office/officeart/2005/8/layout/hList9"/>
    <dgm:cxn modelId="{0C4E2203-1865-47A0-85D3-175E20E880C8}" type="presParOf" srcId="{4A5CF8AD-9F88-4B5B-9885-5D451DAD79D8}" destId="{3E1ABDE2-1640-44A8-9395-6CBB40AACD99}" srcOrd="1" destOrd="0" presId="urn:microsoft.com/office/officeart/2005/8/layout/hList9"/>
    <dgm:cxn modelId="{EAAB42DB-3445-486F-AED2-1C2A54C8BD89}" type="presParOf" srcId="{3E1ABDE2-1640-44A8-9395-6CBB40AACD99}" destId="{E5701E56-B1FA-45EB-99A2-E991DD3A2FC1}" srcOrd="0" destOrd="0" presId="urn:microsoft.com/office/officeart/2005/8/layout/hList9"/>
    <dgm:cxn modelId="{FA4554AF-D377-4F23-894B-AB5399440BDF}" type="presParOf" srcId="{3E1ABDE2-1640-44A8-9395-6CBB40AACD99}" destId="{5BEF0D56-864D-42BA-BB28-EB9171388B82}" srcOrd="1" destOrd="0" presId="urn:microsoft.com/office/officeart/2005/8/layout/hList9"/>
    <dgm:cxn modelId="{B2B6A494-A016-446D-82FA-9E40DC76BA97}" type="presParOf" srcId="{5BEF0D56-864D-42BA-BB28-EB9171388B82}" destId="{CFC1D150-C884-4B1D-AC24-FB77C459C0EC}" srcOrd="0" destOrd="0" presId="urn:microsoft.com/office/officeart/2005/8/layout/hList9"/>
    <dgm:cxn modelId="{B7EAE681-C5CA-431E-A493-00ED1B16B8DA}" type="presParOf" srcId="{5BEF0D56-864D-42BA-BB28-EB9171388B82}" destId="{49A12926-8293-4DB1-AFD2-D1972B3B5DFD}" srcOrd="1" destOrd="0" presId="urn:microsoft.com/office/officeart/2005/8/layout/hList9"/>
    <dgm:cxn modelId="{F8CA4C5F-B2A4-414F-9779-D57D25B80960}" type="presParOf" srcId="{4A5CF8AD-9F88-4B5B-9885-5D451DAD79D8}" destId="{0ADC8BCB-1B58-49F9-8A56-8655B81BF3E6}" srcOrd="2" destOrd="0" presId="urn:microsoft.com/office/officeart/2005/8/layout/hList9"/>
    <dgm:cxn modelId="{5FC22966-8D12-4250-A4B8-42DCCA720298}" type="presParOf" srcId="{4A5CF8AD-9F88-4B5B-9885-5D451DAD79D8}" destId="{F8051403-7A88-4B71-B957-73F8E52F1658}" srcOrd="3" destOrd="0" presId="urn:microsoft.com/office/officeart/2005/8/layout/hList9"/>
    <dgm:cxn modelId="{CB3CB47C-8E99-49E9-9C9C-E83A0EE87B9A}" type="presParOf" srcId="{4A5CF8AD-9F88-4B5B-9885-5D451DAD79D8}" destId="{1D92E0DF-A5A7-4D2D-9EBC-AFEB22152EF3}" srcOrd="4" destOrd="0" presId="urn:microsoft.com/office/officeart/2005/8/layout/hList9"/>
    <dgm:cxn modelId="{B262D3CC-2DCD-4FAC-8883-257D91D0AB42}" type="presParOf" srcId="{4A5CF8AD-9F88-4B5B-9885-5D451DAD79D8}" destId="{FA7881BF-0BF1-4BD0-AE99-B58E567AC4CF}" srcOrd="5" destOrd="0" presId="urn:microsoft.com/office/officeart/2005/8/layout/hList9"/>
    <dgm:cxn modelId="{62B65391-A6FB-4475-AF5D-966BD4290FAC}" type="presParOf" srcId="{4A5CF8AD-9F88-4B5B-9885-5D451DAD79D8}" destId="{3DDEAD76-4D16-498A-9AB0-C1F3232CA916}" srcOrd="6" destOrd="0" presId="urn:microsoft.com/office/officeart/2005/8/layout/hList9"/>
    <dgm:cxn modelId="{E0186295-D832-47E8-AA01-16E70DFC33DD}" type="presParOf" srcId="{3DDEAD76-4D16-498A-9AB0-C1F3232CA916}" destId="{A74CB6C8-2A88-4FD7-9797-DFC0A73F924E}" srcOrd="0" destOrd="0" presId="urn:microsoft.com/office/officeart/2005/8/layout/hList9"/>
    <dgm:cxn modelId="{2BCCED69-845B-4135-98C9-7F18ED70E979}" type="presParOf" srcId="{3DDEAD76-4D16-498A-9AB0-C1F3232CA916}" destId="{4B99620E-FD53-4CDA-AB9F-D650331678E3}" srcOrd="1" destOrd="0" presId="urn:microsoft.com/office/officeart/2005/8/layout/hList9"/>
    <dgm:cxn modelId="{71D8CA3E-1CBE-4A29-B17E-FC5F54AF2FF4}" type="presParOf" srcId="{4B99620E-FD53-4CDA-AB9F-D650331678E3}" destId="{F7606708-9EAF-40A6-9BA3-A4E3CEB65E92}" srcOrd="0" destOrd="0" presId="urn:microsoft.com/office/officeart/2005/8/layout/hList9"/>
    <dgm:cxn modelId="{41E5960D-F567-4DE4-8F88-E47F06885F9C}" type="presParOf" srcId="{4B99620E-FD53-4CDA-AB9F-D650331678E3}" destId="{1A4FE070-26CC-4F54-882F-D9C3EFAB71F9}" srcOrd="1" destOrd="0" presId="urn:microsoft.com/office/officeart/2005/8/layout/hList9"/>
    <dgm:cxn modelId="{CB00D154-DF59-438E-86AC-24429E5AF1F1}" type="presParOf" srcId="{4A5CF8AD-9F88-4B5B-9885-5D451DAD79D8}" destId="{1AB1E73A-0E64-4A35-9394-760BA8FCB3A0}" srcOrd="7" destOrd="0" presId="urn:microsoft.com/office/officeart/2005/8/layout/hList9"/>
    <dgm:cxn modelId="{2EF0C02E-2D2B-48C1-B826-0C34C2EBE563}" type="presParOf" srcId="{4A5CF8AD-9F88-4B5B-9885-5D451DAD79D8}" destId="{18EE0AE1-9B13-4876-9916-C5D32EDEEA0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B1256-09A4-49EF-8237-64BBC4A8373C}">
      <dsp:nvSpPr>
        <dsp:cNvPr id="0" name=""/>
        <dsp:cNvSpPr/>
      </dsp:nvSpPr>
      <dsp:spPr>
        <a:xfrm>
          <a:off x="4369" y="27672"/>
          <a:ext cx="1986657" cy="2116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F Din Text Comp Pro Light" pitchFamily="2" charset="0"/>
            </a:rPr>
            <a:t>ПОЛЬЗОВАТЕЛЬ</a:t>
          </a:r>
          <a:endParaRPr lang="ru-RU" sz="1800" kern="1200" dirty="0">
            <a:latin typeface="PF Din Text Comp Pro Light" pitchFamily="2" charset="0"/>
          </a:endParaRPr>
        </a:p>
      </dsp:txBody>
      <dsp:txXfrm>
        <a:off x="4369" y="27672"/>
        <a:ext cx="1986657" cy="794662"/>
      </dsp:txXfrm>
    </dsp:sp>
    <dsp:sp modelId="{410D4BEF-C30E-41C1-B34C-9A791CA84352}">
      <dsp:nvSpPr>
        <dsp:cNvPr id="0" name=""/>
        <dsp:cNvSpPr/>
      </dsp:nvSpPr>
      <dsp:spPr>
        <a:xfrm>
          <a:off x="411274" y="822335"/>
          <a:ext cx="1986657" cy="28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PF Din Text Comp Pro Light" pitchFamily="2" charset="0"/>
            </a:rPr>
            <a:t>Обращение в письменном виде с заявлением</a:t>
          </a:r>
          <a:endParaRPr lang="ru-RU" sz="1800" kern="1200" dirty="0">
            <a:latin typeface="PF Din Text Comp Pro Ligh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PF Din Text Comp Pro Ligh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PF Din Text Comp Pro Light" pitchFamily="2" charset="0"/>
            </a:rPr>
            <a:t>Формирование чека коррекции</a:t>
          </a:r>
          <a:endParaRPr lang="ru-RU" sz="1800" kern="1200" dirty="0">
            <a:latin typeface="PF Din Text Comp Pro Light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PF Din Text Comp Pro Light" pitchFamily="2" charset="0"/>
          </a:endParaRPr>
        </a:p>
      </dsp:txBody>
      <dsp:txXfrm>
        <a:off x="469461" y="880522"/>
        <a:ext cx="1870283" cy="2706026"/>
      </dsp:txXfrm>
    </dsp:sp>
    <dsp:sp modelId="{AF4B1387-6A39-4186-B4D1-846AA0AE6CDB}">
      <dsp:nvSpPr>
        <dsp:cNvPr id="0" name=""/>
        <dsp:cNvSpPr/>
      </dsp:nvSpPr>
      <dsp:spPr>
        <a:xfrm>
          <a:off x="2292196" y="177693"/>
          <a:ext cx="638480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PF Din Text Comp Pro Light" pitchFamily="2" charset="0"/>
          </a:endParaRPr>
        </a:p>
      </dsp:txBody>
      <dsp:txXfrm>
        <a:off x="2292196" y="276617"/>
        <a:ext cx="490094" cy="296772"/>
      </dsp:txXfrm>
    </dsp:sp>
    <dsp:sp modelId="{2B46370B-CE63-4F4D-98AB-BDBE13AA4A8E}">
      <dsp:nvSpPr>
        <dsp:cNvPr id="0" name=""/>
        <dsp:cNvSpPr/>
      </dsp:nvSpPr>
      <dsp:spPr>
        <a:xfrm>
          <a:off x="3195706" y="27672"/>
          <a:ext cx="1986657" cy="2116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F Din Text Comp Pro Light" pitchFamily="2" charset="0"/>
            </a:rPr>
            <a:t>НАЛОГОВЫЕ ОРГАНЫ</a:t>
          </a:r>
          <a:endParaRPr lang="ru-RU" sz="1800" kern="1200" dirty="0">
            <a:latin typeface="PF Din Text Comp Pro Light" pitchFamily="2" charset="0"/>
          </a:endParaRPr>
        </a:p>
      </dsp:txBody>
      <dsp:txXfrm>
        <a:off x="3195706" y="27672"/>
        <a:ext cx="1986657" cy="794662"/>
      </dsp:txXfrm>
    </dsp:sp>
    <dsp:sp modelId="{DE0354B6-0F42-4B58-BE9D-81EBE0D15DFB}">
      <dsp:nvSpPr>
        <dsp:cNvPr id="0" name=""/>
        <dsp:cNvSpPr/>
      </dsp:nvSpPr>
      <dsp:spPr>
        <a:xfrm>
          <a:off x="3602612" y="822335"/>
          <a:ext cx="1986657" cy="28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PF Din Text Comp Pro Light" pitchFamily="2" charset="0"/>
            </a:rPr>
            <a:t>Налоговый орган не располагал сведениями и документами о совершенном административном правонарушении до обращения налогоплательщика</a:t>
          </a:r>
          <a:endParaRPr lang="ru-RU" sz="1800" kern="1200" dirty="0">
            <a:latin typeface="PF Din Text Comp Pro Light" pitchFamily="2" charset="0"/>
          </a:endParaRPr>
        </a:p>
      </dsp:txBody>
      <dsp:txXfrm>
        <a:off x="3660799" y="880522"/>
        <a:ext cx="1870283" cy="2706026"/>
      </dsp:txXfrm>
    </dsp:sp>
    <dsp:sp modelId="{544F4227-CA15-433C-90E6-DBE496FBA680}">
      <dsp:nvSpPr>
        <dsp:cNvPr id="0" name=""/>
        <dsp:cNvSpPr/>
      </dsp:nvSpPr>
      <dsp:spPr>
        <a:xfrm>
          <a:off x="5483533" y="177693"/>
          <a:ext cx="638480" cy="494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PF Din Text Comp Pro Light" pitchFamily="2" charset="0"/>
          </a:endParaRPr>
        </a:p>
      </dsp:txBody>
      <dsp:txXfrm>
        <a:off x="5483533" y="276617"/>
        <a:ext cx="490094" cy="296772"/>
      </dsp:txXfrm>
    </dsp:sp>
    <dsp:sp modelId="{FD90D9B5-AEF7-48B0-B41C-4E3D21D09B3B}">
      <dsp:nvSpPr>
        <dsp:cNvPr id="0" name=""/>
        <dsp:cNvSpPr/>
      </dsp:nvSpPr>
      <dsp:spPr>
        <a:xfrm>
          <a:off x="6387043" y="27672"/>
          <a:ext cx="1986657" cy="21168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F Din Text Comp Pro Light" pitchFamily="2" charset="0"/>
            </a:rPr>
            <a:t>РЕЗУЛЬТАТ</a:t>
          </a:r>
          <a:endParaRPr lang="ru-RU" sz="1800" kern="1200" dirty="0">
            <a:latin typeface="PF Din Text Comp Pro Light" pitchFamily="2" charset="0"/>
          </a:endParaRPr>
        </a:p>
      </dsp:txBody>
      <dsp:txXfrm>
        <a:off x="6387043" y="27672"/>
        <a:ext cx="1986657" cy="794662"/>
      </dsp:txXfrm>
    </dsp:sp>
    <dsp:sp modelId="{DB9AC5D1-2F8A-4628-868D-4783561C9EF0}">
      <dsp:nvSpPr>
        <dsp:cNvPr id="0" name=""/>
        <dsp:cNvSpPr/>
      </dsp:nvSpPr>
      <dsp:spPr>
        <a:xfrm>
          <a:off x="6793949" y="822335"/>
          <a:ext cx="1986657" cy="282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PF Din Text Comp Pro Light" pitchFamily="2" charset="0"/>
            </a:rPr>
            <a:t>Налогоплательщик освобождается от административной ответственности</a:t>
          </a:r>
          <a:endParaRPr lang="ru-RU" sz="1800" kern="1200" dirty="0">
            <a:latin typeface="PF Din Text Comp Pro Light" pitchFamily="2" charset="0"/>
          </a:endParaRPr>
        </a:p>
      </dsp:txBody>
      <dsp:txXfrm>
        <a:off x="6852136" y="880522"/>
        <a:ext cx="1870283" cy="2706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D150-C884-4B1D-AC24-FB77C459C0EC}">
      <dsp:nvSpPr>
        <dsp:cNvPr id="0" name=""/>
        <dsp:cNvSpPr/>
      </dsp:nvSpPr>
      <dsp:spPr>
        <a:xfrm>
          <a:off x="955670" y="1339988"/>
          <a:ext cx="1979148" cy="3438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F Din Text Comp Pro Light" pitchFamily="2" charset="0"/>
            </a:rPr>
            <a:t>НЕПРИМЕНЕНИЕ ККТ: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F Din Text Comp Pro Light" pitchFamily="2" charset="0"/>
            </a:rPr>
            <a:t>чек коррекции с признаком «приход» или «расход»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PF Din Text Comp Pro Light" pitchFamily="2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PF Din Text Comp Pro Light" pitchFamily="2" charset="0"/>
            </a:rPr>
            <a:t>ОШИБКА В ЧЕКЕ: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F Din Text Comp Pro Light" pitchFamily="2" charset="0"/>
            </a:rPr>
            <a:t>чек коррекции не применяется.</a:t>
          </a:r>
          <a:endParaRPr lang="ru-RU" sz="1800" kern="1200" dirty="0">
            <a:latin typeface="PF Din Text Comp Pro Light" pitchFamily="2" charset="0"/>
          </a:endParaRPr>
        </a:p>
      </dsp:txBody>
      <dsp:txXfrm>
        <a:off x="1272333" y="1339988"/>
        <a:ext cx="1662484" cy="3438780"/>
      </dsp:txXfrm>
    </dsp:sp>
    <dsp:sp modelId="{F8051403-7A88-4B71-B957-73F8E52F1658}">
      <dsp:nvSpPr>
        <dsp:cNvPr id="0" name=""/>
        <dsp:cNvSpPr/>
      </dsp:nvSpPr>
      <dsp:spPr>
        <a:xfrm>
          <a:off x="47817" y="837901"/>
          <a:ext cx="1255217" cy="1255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PF Din Text Comp Pro Light" pitchFamily="2" charset="0"/>
            </a:rPr>
            <a:t>ФФД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PF Din Text Comp Pro Light" pitchFamily="2" charset="0"/>
            </a:rPr>
            <a:t>1.05</a:t>
          </a:r>
          <a:endParaRPr lang="ru-RU" sz="2700" kern="1200" dirty="0">
            <a:latin typeface="PF Din Text Comp Pro Light" pitchFamily="2" charset="0"/>
          </a:endParaRPr>
        </a:p>
      </dsp:txBody>
      <dsp:txXfrm>
        <a:off x="231639" y="1021723"/>
        <a:ext cx="887573" cy="887573"/>
      </dsp:txXfrm>
    </dsp:sp>
    <dsp:sp modelId="{F7606708-9EAF-40A6-9BA3-A4E3CEB65E92}">
      <dsp:nvSpPr>
        <dsp:cNvPr id="0" name=""/>
        <dsp:cNvSpPr/>
      </dsp:nvSpPr>
      <dsp:spPr>
        <a:xfrm>
          <a:off x="4190035" y="1339988"/>
          <a:ext cx="1979148" cy="34387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PF Din Text Comp Pro Light" pitchFamily="2" charset="0"/>
            </a:rPr>
            <a:t>Формирование чека коррекции, как при неприменении ККТ,  так и при ранее сформированном чеке с ошибкой</a:t>
          </a:r>
          <a:endParaRPr lang="ru-RU" sz="1800" kern="1200" dirty="0">
            <a:latin typeface="PF Din Text Comp Pro Light" pitchFamily="2" charset="0"/>
          </a:endParaRPr>
        </a:p>
      </dsp:txBody>
      <dsp:txXfrm>
        <a:off x="4506699" y="1339988"/>
        <a:ext cx="1662484" cy="3438780"/>
      </dsp:txXfrm>
    </dsp:sp>
    <dsp:sp modelId="{18EE0AE1-9B13-4876-9916-C5D32EDEEA0D}">
      <dsp:nvSpPr>
        <dsp:cNvPr id="0" name=""/>
        <dsp:cNvSpPr/>
      </dsp:nvSpPr>
      <dsp:spPr>
        <a:xfrm>
          <a:off x="3282183" y="837901"/>
          <a:ext cx="1255217" cy="1255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PF Din Text Comp Pro Light" pitchFamily="2" charset="0"/>
            </a:rPr>
            <a:t>ФФД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PF Din Text Comp Pro Light" pitchFamily="2" charset="0"/>
            </a:rPr>
            <a:t>1.1 и 1.2</a:t>
          </a:r>
          <a:endParaRPr lang="ru-RU" sz="2700" kern="1200" dirty="0">
            <a:latin typeface="PF Din Text Comp Pro Light" pitchFamily="2" charset="0"/>
          </a:endParaRPr>
        </a:p>
      </dsp:txBody>
      <dsp:txXfrm>
        <a:off x="3466005" y="1021723"/>
        <a:ext cx="887573" cy="887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0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3"/>
            <a:ext cx="9089390" cy="187220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3200" kern="800" dirty="0">
                <a:latin typeface="PF Din Text Comp Pro Light" pitchFamily="2" charset="0"/>
              </a:rPr>
              <a:t>Соблюдение требований законодательства </a:t>
            </a:r>
            <a:r>
              <a:rPr lang="ru-RU" sz="3200" kern="800" dirty="0" smtClean="0">
                <a:latin typeface="PF Din Text Comp Pro Light" pitchFamily="2" charset="0"/>
              </a:rPr>
              <a:t>Российской Федерации </a:t>
            </a:r>
            <a:br>
              <a:rPr lang="ru-RU" sz="3200" kern="800" dirty="0" smtClean="0">
                <a:latin typeface="PF Din Text Comp Pro Light" pitchFamily="2" charset="0"/>
              </a:rPr>
            </a:br>
            <a:r>
              <a:rPr lang="ru-RU" sz="3200" kern="800" dirty="0" smtClean="0">
                <a:latin typeface="PF Din Text Comp Pro Light" pitchFamily="2" charset="0"/>
              </a:rPr>
              <a:t>о применении контрольно-кассовой техники  </a:t>
            </a:r>
            <a:br>
              <a:rPr lang="ru-RU" sz="3200" kern="800" dirty="0" smtClean="0">
                <a:latin typeface="PF Din Text Comp Pro Light" pitchFamily="2" charset="0"/>
              </a:rPr>
            </a:br>
            <a:r>
              <a:rPr lang="ru-RU" sz="3200" kern="800" dirty="0" smtClean="0">
                <a:latin typeface="PF Din Text Comp Pro Light" pitchFamily="2" charset="0"/>
              </a:rPr>
              <a:t>в </a:t>
            </a:r>
            <a:r>
              <a:rPr lang="ru-RU" sz="3200" kern="800" dirty="0">
                <a:latin typeface="PF Din Text Comp Pro Light" pitchFamily="2" charset="0"/>
              </a:rPr>
              <a:t>сфере общественного питания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>
                <a:latin typeface="PF Din Text Comp Pro Light" pitchFamily="2" charset="0"/>
              </a:rPr>
              <a:t>03.02.2021</a:t>
            </a:r>
            <a:endParaRPr lang="ru-RU" sz="2400" dirty="0">
              <a:latin typeface="PF Din Text Comp Pro 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0276" y="2412479"/>
            <a:ext cx="8064896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PF Din Text Comp Pro" pitchFamily="2" charset="0"/>
                <a:ea typeface="+mj-ea"/>
                <a:cs typeface="+mj-cs"/>
              </a:rPr>
              <a:t>УПРАВЛЕНИЕ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F Din Text Comp Pro" pitchFamily="2" charset="0"/>
                <a:ea typeface="+mj-ea"/>
                <a:cs typeface="+mj-cs"/>
              </a:rPr>
              <a:t>ФЕДЕРАЛЬНОЙ НАЛОГОВОЙ СЛУЖБЫ ПО ОРЕНБУРГСКОЙ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F Din Text Comp Pro" pitchFamily="2" charset="0"/>
              </a:rPr>
              <a:t>Мобильное приложение «Проверка чеков»</a:t>
            </a:r>
            <a:endParaRPr lang="ru-RU" sz="3200" dirty="0">
              <a:latin typeface="PF Din Text Comp Pro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7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648" y="2935288"/>
            <a:ext cx="14605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60" y="2946400"/>
            <a:ext cx="1468438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73" y="3101975"/>
            <a:ext cx="146843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85" y="2946400"/>
            <a:ext cx="1468438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98" y="2822575"/>
            <a:ext cx="2182812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35" y="2822575"/>
            <a:ext cx="2184400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33686" y="2316163"/>
            <a:ext cx="2117725" cy="387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4306" tIns="52153" rIns="104306" bIns="52153" anchor="ctr">
            <a:normAutofit fontScale="92500" lnSpcReduction="10000"/>
          </a:bodyPr>
          <a:lstStyle/>
          <a:p>
            <a:pPr algn="ctr" defTabSz="1043030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5AA9"/>
                </a:solidFill>
                <a:latin typeface="Segoe UI" pitchFamily="34" charset="0"/>
                <a:ea typeface="+mj-ea"/>
                <a:cs typeface="Segoe UI" pitchFamily="34" charset="0"/>
              </a:rPr>
              <a:t>Персонализация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4679" y="2320925"/>
            <a:ext cx="2119313" cy="387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04306" tIns="52153" rIns="104306" bIns="52153" anchor="ctr">
            <a:normAutofit fontScale="92500" lnSpcReduction="10000"/>
          </a:bodyPr>
          <a:lstStyle/>
          <a:p>
            <a:pPr algn="ctr" defTabSz="1043030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5AA9"/>
                </a:solidFill>
                <a:latin typeface="Segoe UI" pitchFamily="34" charset="0"/>
                <a:ea typeface="+mj-ea"/>
                <a:cs typeface="Segoe UI" pitchFamily="34" charset="0"/>
              </a:rPr>
              <a:t>Проверка чеков</a:t>
            </a:r>
          </a:p>
        </p:txBody>
      </p:sp>
    </p:spTree>
    <p:extLst>
      <p:ext uri="{BB962C8B-B14F-4D97-AF65-F5344CB8AC3E}">
        <p14:creationId xmlns:p14="http://schemas.microsoft.com/office/powerpoint/2010/main" val="22050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70236" y="3276575"/>
            <a:ext cx="8496944" cy="1219199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F Din Text Comp Pro" pitchFamily="2" charset="0"/>
              </a:rPr>
              <a:t>Спасибо за внимание!</a:t>
            </a:r>
            <a:endParaRPr lang="ru-RU" sz="3200" dirty="0">
              <a:latin typeface="PF Din Text Comp Pro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77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F Din Text Comp Pro" pitchFamily="2" charset="0"/>
              </a:rPr>
              <a:t>Актуальная информация в интернете</a:t>
            </a:r>
            <a:endParaRPr lang="ru-RU" sz="3200" dirty="0">
              <a:latin typeface="PF Din Text Comp Pro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95"/>
          <a:stretch/>
        </p:blipFill>
        <p:spPr bwMode="auto">
          <a:xfrm>
            <a:off x="864296" y="2038083"/>
            <a:ext cx="4194372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/>
          <p:cNvSpPr/>
          <p:nvPr/>
        </p:nvSpPr>
        <p:spPr>
          <a:xfrm rot="20492694">
            <a:off x="2049406" y="4321385"/>
            <a:ext cx="718430" cy="24298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64296" y="6300911"/>
            <a:ext cx="4194372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www.nalog.gov.ru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PF Din Text Comp Pro Light" pitchFamily="2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0"/>
          <a:stretch/>
        </p:blipFill>
        <p:spPr bwMode="auto">
          <a:xfrm>
            <a:off x="5346700" y="2057824"/>
            <a:ext cx="4142816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46700" y="6300911"/>
            <a:ext cx="4142816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@pronalog_56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PF Din Text Comp Pro Light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2026" y="552451"/>
            <a:ext cx="9281218" cy="1219199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200" dirty="0">
                <a:latin typeface="PF Din Text Comp Pro" pitchFamily="2" charset="0"/>
              </a:rPr>
              <a:t>Федеральный закон от 22.05.2003 </a:t>
            </a:r>
            <a:r>
              <a:rPr lang="ru-RU" sz="3200" dirty="0" smtClean="0">
                <a:latin typeface="PF Din Text Comp Pro" pitchFamily="2" charset="0"/>
              </a:rPr>
              <a:t>№ </a:t>
            </a:r>
            <a:r>
              <a:rPr lang="ru-RU" sz="3200" dirty="0">
                <a:latin typeface="PF Din Text Comp Pro" pitchFamily="2" charset="0"/>
              </a:rPr>
              <a:t>54-ФЗ </a:t>
            </a:r>
            <a:r>
              <a:rPr lang="ru-RU" sz="3200" dirty="0" smtClean="0">
                <a:latin typeface="PF Din Text Comp Pro" pitchFamily="2" charset="0"/>
              </a:rPr>
              <a:t/>
            </a:r>
            <a:br>
              <a:rPr lang="ru-RU" sz="3200" dirty="0" smtClean="0">
                <a:latin typeface="PF Din Text Comp Pro" pitchFamily="2" charset="0"/>
              </a:rPr>
            </a:br>
            <a:r>
              <a:rPr lang="ru-RU" sz="3200" dirty="0" smtClean="0">
                <a:latin typeface="PF Din Text Comp Pro" pitchFamily="2" charset="0"/>
              </a:rPr>
              <a:t>«О </a:t>
            </a:r>
            <a:r>
              <a:rPr lang="ru-RU" sz="3200" dirty="0">
                <a:latin typeface="PF Din Text Comp Pro" pitchFamily="2" charset="0"/>
              </a:rPr>
              <a:t>применении контрольно-кассовой техники при осуществлении расчетов в Российской </a:t>
            </a:r>
            <a:r>
              <a:rPr lang="ru-RU" sz="3200" dirty="0" smtClean="0">
                <a:latin typeface="PF Din Text Comp Pro" pitchFamily="2" charset="0"/>
              </a:rPr>
              <a:t>Федерации»</a:t>
            </a:r>
            <a:endParaRPr lang="ru-RU" sz="3200" dirty="0">
              <a:latin typeface="PF Din Text Comp Pro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10196" y="2268463"/>
            <a:ext cx="8928992" cy="45365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PF Din Text Comp Pro Light" pitchFamily="2" charset="0"/>
                <a:ea typeface="+mj-ea"/>
                <a:cs typeface="+mj-cs"/>
              </a:rPr>
              <a:t>п. 1 ст. 1.2 </a:t>
            </a:r>
          </a:p>
          <a:p>
            <a:pPr algn="just">
              <a:spcBef>
                <a:spcPct val="0"/>
              </a:spcBef>
            </a:pPr>
            <a:r>
              <a:rPr lang="ru-RU" sz="2000" b="1" dirty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Контрольно-кассовая техника, включенная в реестр контрольно-кассовой техники, применяется на территории Российской Федерации в обязательном порядке всеми организациями и индивидуальными предпринимателями при осуществлении ими расчетов, за исключением случаев, установленных настоящим Федеральным законом</a:t>
            </a:r>
            <a:r>
              <a:rPr lang="ru-RU" sz="20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PF Din Text Comp Pro Light" pitchFamily="2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b="1" dirty="0">
                <a:solidFill>
                  <a:srgbClr val="005AA9"/>
                </a:solidFill>
                <a:latin typeface="PF Din Text Comp Pro Light" pitchFamily="2" charset="0"/>
              </a:rPr>
              <a:t>п. 2 ст. 1.2 </a:t>
            </a:r>
          </a:p>
          <a:p>
            <a:pPr algn="just">
              <a:spcBef>
                <a:spcPct val="0"/>
              </a:spcBef>
            </a:pPr>
            <a:r>
              <a:rPr lang="ru-RU" sz="2000" b="1" dirty="0">
                <a:solidFill>
                  <a:srgbClr val="005AA9"/>
                </a:solidFill>
                <a:latin typeface="PF Din Text Comp Pro Light" pitchFamily="2" charset="0"/>
              </a:rPr>
              <a:t>При осуществлении расчета пользователь обязан выдать кассовый чек или бланк строгой отчетности на бумажном носителе и (или) в случае предоставления покупателем (клиентом) пользователю до момента расчета абонентского номера либо адреса электронной почты направить кассовый чек или бланк строгой отчетности в электронной форме покупателю (клиенту) на предоставленные абонентский номер либо адрес электронной почты (при наличии технической возможности для передачи информации покупателю (клиенту) в электронной форме на адрес электронной почты), если иное не установлено настоящим Федеральным законом.</a:t>
            </a:r>
          </a:p>
          <a:p>
            <a:pPr>
              <a:spcBef>
                <a:spcPct val="0"/>
              </a:spcBef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109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F Din Text Comp Pro" pitchFamily="2" charset="0"/>
              </a:rPr>
              <a:t>Этапы перехода на новый порядок применения ККТ</a:t>
            </a:r>
            <a:endParaRPr lang="ru-RU" sz="3200" dirty="0">
              <a:latin typeface="PF Din Text Comp Pro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 descr="https://kkt-online.nalog.ru/static/img/webkkto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5" y="2266474"/>
            <a:ext cx="8712968" cy="4394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24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F Din Text Comp Pro" pitchFamily="2" charset="0"/>
              </a:rPr>
              <a:t>Отраслевой проект «Общественное питание»</a:t>
            </a:r>
            <a:endParaRPr lang="ru-RU" sz="3200" dirty="0">
              <a:latin typeface="PF Din Text Comp Pro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050" name="Picture 2" descr="Онлайн кассы в общепите: сроки перехода для кафе, ресторана, кофейни и  столов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4860975"/>
            <a:ext cx="27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188" y="1980431"/>
            <a:ext cx="9001000" cy="27363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000" b="1" u="sng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Цель:</a:t>
            </a:r>
            <a:r>
              <a:rPr lang="ru-RU" sz="20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 побуждение </a:t>
            </a:r>
            <a:r>
              <a:rPr lang="ru-RU" sz="2000" b="1" dirty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субъектов предпринимательской </a:t>
            </a:r>
            <a:r>
              <a:rPr lang="ru-RU" sz="20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деятельности </a:t>
            </a:r>
            <a:r>
              <a:rPr lang="ru-RU" sz="2000" b="1" dirty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сферы общественного питания к повсеместному применению в установленных законом случаях ККТ, увеличению выручки, фиксируемой с применением ККТ, и как следствие повышение роста доходов бюджета за счет сокращения теневого оборота рынка общественного питания и создание равных, конкурентных условий ведения бизнеса.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PF Din Text Comp Pro Light" pitchFamily="2" charset="0"/>
              <a:ea typeface="+mj-ea"/>
              <a:cs typeface="+mj-cs"/>
            </a:endParaRPr>
          </a:p>
        </p:txBody>
      </p:sp>
      <p:pic>
        <p:nvPicPr>
          <p:cNvPr id="2052" name="Picture 4" descr="Онлайн-касса для кафе - покупка, регистрация, подключ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89" y="4860975"/>
            <a:ext cx="2711875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 Тверской области проверяют кассы в общепите - Газета Вся Твер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30" y="4860975"/>
            <a:ext cx="2702625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1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F Din Text Comp Pro" pitchFamily="2" charset="0"/>
              </a:rPr>
              <a:t>Административная ответственность</a:t>
            </a:r>
            <a:endParaRPr lang="ru-RU" sz="3200" dirty="0">
              <a:latin typeface="PF Din Text Comp Pro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53065"/>
              </p:ext>
            </p:extLst>
          </p:nvPr>
        </p:nvGraphicFramePr>
        <p:xfrm>
          <a:off x="810196" y="1980431"/>
          <a:ext cx="8784976" cy="501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872208"/>
                <a:gridCol w="1440160"/>
                <a:gridCol w="1440160"/>
              </a:tblGrid>
              <a:tr h="58200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Ст. 14.5</a:t>
                      </a:r>
                      <a:r>
                        <a:rPr lang="ru-RU" sz="1600" baseline="0" dirty="0" smtClean="0"/>
                        <a:t> КоАП РФ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Индивидуальный предприниматель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Юридическое лицо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Должностное лицо</a:t>
                      </a:r>
                      <a:endParaRPr lang="ru-RU" sz="1600" dirty="0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Часть 2</a:t>
                      </a:r>
                      <a:br>
                        <a:rPr lang="ru-RU" sz="1400" dirty="0" smtClean="0"/>
                      </a:br>
                      <a:r>
                        <a:rPr lang="ru-RU" sz="1000" dirty="0" smtClean="0"/>
                        <a:t>Неприменение ККТ в установленных  законодательством РФ о применении ККТ случаях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 от ¼ до ½ размера суммы расчета, без ККТ, но не менее 10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 от ¾ до 1 размера суммы расчета, без ККТ, но не менее 30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 от ¼ до ½ размера суммы расчета,</a:t>
                      </a:r>
                      <a:r>
                        <a:rPr lang="ru-RU" sz="1200" baseline="0" dirty="0" smtClean="0"/>
                        <a:t> без ККТ, но не менее 10 тыс. руб.</a:t>
                      </a:r>
                      <a:endParaRPr lang="ru-RU" sz="1200" dirty="0"/>
                    </a:p>
                  </a:txBody>
                  <a:tcPr/>
                </a:tc>
              </a:tr>
              <a:tr h="6541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Часть 3</a:t>
                      </a:r>
                      <a:br>
                        <a:rPr lang="ru-RU" sz="1400" dirty="0" smtClean="0"/>
                      </a:br>
                      <a:r>
                        <a:rPr lang="ru-RU" sz="1000" dirty="0" smtClean="0"/>
                        <a:t>Повторное совершение АП,</a:t>
                      </a:r>
                      <a:r>
                        <a:rPr lang="ru-RU" sz="1000" baseline="0" dirty="0" smtClean="0"/>
                        <a:t> предусмотренного частью 2 и сумма расчетов без ККТ более 1 млн.</a:t>
                      </a:r>
                      <a:endParaRPr lang="ru-RU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Приостановление деятельности на срок до 90 суток</a:t>
                      </a:r>
                      <a:endParaRPr lang="ru-R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Приостановление деятельности на срок до 90 суток</a:t>
                      </a:r>
                      <a:endParaRPr lang="ru-R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Дисквалификация на срок от 1 года до 2 лет</a:t>
                      </a:r>
                      <a:endParaRPr lang="ru-RU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Часть 4</a:t>
                      </a:r>
                      <a:br>
                        <a:rPr lang="ru-RU" sz="1400" dirty="0" smtClean="0"/>
                      </a:br>
                      <a:r>
                        <a:rPr lang="ru-RU" sz="1000" dirty="0" smtClean="0"/>
                        <a:t>Применение ККТ, которая не соответствует установленным требованиям, либо применение ККТ с нарушением установленных законодательством РФ о применении ККТ порядка регистрации ККТ, порядка, сроков и условий ее перерегистрации, порядка и условий ее применения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Предупреждение или штраф от 1,5 тыс. до 3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Предупреждение или штраф от 5 тыс. до 10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Предупреждение или штраф от 1,5 тыс. до 3 тыс. руб.</a:t>
                      </a:r>
                      <a:endParaRPr lang="ru-RU" sz="1200" dirty="0"/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Часть 5</a:t>
                      </a:r>
                      <a:br>
                        <a:rPr lang="ru-RU" sz="1400" dirty="0" smtClean="0"/>
                      </a:br>
                      <a:r>
                        <a:rPr lang="ru-RU" sz="1000" dirty="0" smtClean="0"/>
                        <a:t>Непредставление информации и документов по запросам НО или представление таких информации и документов с нарушением сроков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Предупреждение или штраф от 1,5 тыс. до 3 тыс. руб.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Предупреждение или штраф от 5 тыс. до 10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Предупреждение или штраф от 1,5 тыс. до 3 тыс. руб.</a:t>
                      </a:r>
                    </a:p>
                  </a:txBody>
                  <a:tcPr/>
                </a:tc>
              </a:tr>
              <a:tr h="8520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Часть 6</a:t>
                      </a:r>
                      <a:br>
                        <a:rPr lang="ru-RU" sz="1400" dirty="0" smtClean="0"/>
                      </a:br>
                      <a:r>
                        <a:rPr lang="ru-RU" sz="1000" dirty="0" smtClean="0"/>
                        <a:t>Ненаправление покупателю (клиенту) кассового чека</a:t>
                      </a:r>
                      <a:r>
                        <a:rPr lang="ru-RU" sz="1000" baseline="0" dirty="0" smtClean="0"/>
                        <a:t> или БСО в электронной форме либо непередача указанных документов на бумажном носителе покупателю (клиенту) по его требованию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Предупреждение или штраф 2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Предупреждение или штраф 10 тыс.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Предупреждение или штраф 2 тыс. руб.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93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2026" y="552451"/>
            <a:ext cx="9281218" cy="121919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PF Din Text Comp Pro" pitchFamily="2" charset="0"/>
              </a:rPr>
              <a:t>Исправление ошибок и освобождение от ответственности</a:t>
            </a:r>
            <a:endParaRPr lang="ru-RU" sz="3200" dirty="0">
              <a:latin typeface="PF Din Text Comp Pro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33351233"/>
              </p:ext>
            </p:extLst>
          </p:nvPr>
        </p:nvGraphicFramePr>
        <p:xfrm>
          <a:off x="810196" y="2484487"/>
          <a:ext cx="87849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015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F Din Text Comp Pro" pitchFamily="2" charset="0"/>
              </a:rPr>
              <a:t>Кассовый </a:t>
            </a:r>
            <a:r>
              <a:rPr lang="ru-RU" sz="3200" dirty="0">
                <a:latin typeface="PF Din Text Comp Pro" pitchFamily="2" charset="0"/>
              </a:rPr>
              <a:t>чек коррекции </a:t>
            </a:r>
            <a:r>
              <a:rPr lang="ru-RU" sz="3200" dirty="0" smtClean="0">
                <a:latin typeface="PF Din Text Comp Pro" pitchFamily="2" charset="0"/>
              </a:rPr>
              <a:t/>
            </a:r>
            <a:br>
              <a:rPr lang="ru-RU" sz="3200" dirty="0" smtClean="0">
                <a:latin typeface="PF Din Text Comp Pro" pitchFamily="2" charset="0"/>
              </a:rPr>
            </a:br>
            <a:r>
              <a:rPr lang="ru-RU" sz="3200" dirty="0" smtClean="0">
                <a:latin typeface="PF Din Text Comp Pro" pitchFamily="2" charset="0"/>
              </a:rPr>
              <a:t>письмо </a:t>
            </a:r>
            <a:r>
              <a:rPr lang="ru-RU" sz="3200" dirty="0">
                <a:latin typeface="PF Din Text Comp Pro" pitchFamily="2" charset="0"/>
              </a:rPr>
              <a:t>ФНС России от 06.08.2018 № ЕД-4-20/15240@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980431"/>
            <a:ext cx="2600579" cy="485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92484197"/>
              </p:ext>
            </p:extLst>
          </p:nvPr>
        </p:nvGraphicFramePr>
        <p:xfrm>
          <a:off x="3546500" y="1404319"/>
          <a:ext cx="6120680" cy="561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467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84" y="5184575"/>
            <a:ext cx="3618720" cy="241248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PF Din Text Comp Pro" pitchFamily="2" charset="0"/>
              </a:rPr>
              <a:t>Отсрочка до 1 февраля 2021 года </a:t>
            </a:r>
            <a:endParaRPr lang="ru-RU" sz="3200" dirty="0">
              <a:latin typeface="PF Din Text Comp Pro" pitchFamily="2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0196" y="2124447"/>
            <a:ext cx="8856984" cy="38164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8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п. 17 ст. 7</a:t>
            </a:r>
          </a:p>
          <a:p>
            <a:pPr algn="just">
              <a:spcBef>
                <a:spcPct val="0"/>
              </a:spcBef>
            </a:pPr>
            <a:r>
              <a:rPr lang="ru-RU" sz="18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 </a:t>
            </a:r>
            <a:r>
              <a:rPr lang="ru-RU" sz="1800" b="1" dirty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Для индивидуальных предпринимателей, являющихся налогоплательщиками, применяющими патентную систему налогообложения и упрощенную систему налогообложения, а также индивидуальных предпринимателей, применяющих систему налогообложения для сельскохозяйственных товаропроизводителей, систему налогообложения в виде единого налога на вмененный доход для отдельных видов деятельности при осуществлении видов предпринимательской деятельности, установленных пунктом 2 статьи 346.26 Налогового кодекса Российской Федерации, за исключением индивидуальных предпринимателей, осуществляющих торговлю подакцизными товарами, абзац девятый пункта 1 статьи 4.7 Федерального закона от 22 мая 2003 года N 54-ФЗ "О применении контрольно-кассовой техники при осуществлении наличных денежных расчетов и (или) расчетов с использованием электронных средств платежа" (в редакции настоящего Федерального закона) в отношении указания на кассовом чеке и бланке строгой отчетности наименования товара (работы, услуги) и их количества применяется с 1 февраля 2021 </a:t>
            </a:r>
            <a:r>
              <a:rPr lang="ru-RU" sz="18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года</a:t>
            </a:r>
          </a:p>
          <a:p>
            <a:pPr algn="just">
              <a:spcBef>
                <a:spcPct val="0"/>
              </a:spcBef>
            </a:pPr>
            <a:endParaRPr lang="ru-RU" sz="1800" b="1" dirty="0">
              <a:solidFill>
                <a:srgbClr val="005AA9"/>
              </a:solidFill>
              <a:latin typeface="PF Din Text Comp Pro Light" pitchFamily="2" charset="0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ru-RU" sz="18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Федеральный </a:t>
            </a:r>
            <a:r>
              <a:rPr lang="ru-RU" sz="1800" b="1" dirty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закон от 03.07.2016 N </a:t>
            </a:r>
            <a:r>
              <a:rPr lang="ru-RU" sz="18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290-ФЗ (</a:t>
            </a:r>
            <a:r>
              <a:rPr lang="ru-RU" sz="1800" b="1" dirty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ред. от 03.07.2018</a:t>
            </a:r>
            <a:r>
              <a:rPr lang="ru-RU" sz="1800" b="1" dirty="0" smtClean="0">
                <a:solidFill>
                  <a:srgbClr val="005AA9"/>
                </a:solidFill>
                <a:latin typeface="PF Din Text Comp Pro Light" pitchFamily="2" charset="0"/>
                <a:ea typeface="+mj-ea"/>
                <a:cs typeface="+mj-cs"/>
              </a:rPr>
              <a:t>)</a:t>
            </a:r>
            <a:endParaRPr lang="ru-RU" sz="1800" b="1" dirty="0">
              <a:solidFill>
                <a:srgbClr val="005AA9"/>
              </a:solidFill>
              <a:latin typeface="PF Din Text Comp Pro Light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604604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03022021 общепи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Present_03022021 общепит</Template>
  <TotalTime>205</TotalTime>
  <Words>702</Words>
  <Application>Microsoft Office PowerPoint</Application>
  <PresentationFormat>Произвольный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Present_03022021 общепит</vt:lpstr>
      <vt:lpstr>Соблюдение требований законодательства Российской Федерации  о применении контрольно-кассовой техники   в сфере общественного питания</vt:lpstr>
      <vt:lpstr>Актуальная информация в интернете</vt:lpstr>
      <vt:lpstr>Федеральный закон от 22.05.2003 № 54-ФЗ  «О применении контрольно-кассовой техники при осуществлении расчетов в Российской Федерации»</vt:lpstr>
      <vt:lpstr>Этапы перехода на новый порядок применения ККТ</vt:lpstr>
      <vt:lpstr>Отраслевой проект «Общественное питание»</vt:lpstr>
      <vt:lpstr>Административная ответственность</vt:lpstr>
      <vt:lpstr>Исправление ошибок и освобождение от ответственности</vt:lpstr>
      <vt:lpstr>Кассовый чек коррекции  письмо ФНС России от 06.08.2018 № ЕД-4-20/15240@</vt:lpstr>
      <vt:lpstr>Отсрочка до 1 февраля 2021 года </vt:lpstr>
      <vt:lpstr>Мобильное приложение «Проверка чеков»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Соблюдение требований законодательства Российской Федерации  о применении контрольно-кассовой техники  в сфере общественного питания</dc:title>
  <dc:creator>User</dc:creator>
  <cp:lastModifiedBy>Окутина Анастасия Вячеславовна</cp:lastModifiedBy>
  <cp:revision>21</cp:revision>
  <dcterms:created xsi:type="dcterms:W3CDTF">2021-02-02T16:32:28Z</dcterms:created>
  <dcterms:modified xsi:type="dcterms:W3CDTF">2021-02-03T05:02:07Z</dcterms:modified>
</cp:coreProperties>
</file>