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79" r:id="rId3"/>
    <p:sldId id="258" r:id="rId4"/>
    <p:sldId id="277" r:id="rId5"/>
    <p:sldId id="308" r:id="rId6"/>
    <p:sldId id="309" r:id="rId7"/>
    <p:sldId id="281" r:id="rId8"/>
    <p:sldId id="280" r:id="rId9"/>
    <p:sldId id="310" r:id="rId10"/>
    <p:sldId id="282" r:id="rId11"/>
    <p:sldId id="283" r:id="rId12"/>
    <p:sldId id="331" r:id="rId13"/>
    <p:sldId id="333" r:id="rId14"/>
    <p:sldId id="332" r:id="rId15"/>
    <p:sldId id="284" r:id="rId16"/>
    <p:sldId id="287" r:id="rId17"/>
    <p:sldId id="298" r:id="rId18"/>
    <p:sldId id="312" r:id="rId19"/>
    <p:sldId id="317" r:id="rId20"/>
    <p:sldId id="316" r:id="rId21"/>
    <p:sldId id="314" r:id="rId22"/>
    <p:sldId id="313" r:id="rId23"/>
    <p:sldId id="307" r:id="rId24"/>
    <p:sldId id="304" r:id="rId25"/>
    <p:sldId id="320" r:id="rId26"/>
    <p:sldId id="334" r:id="rId27"/>
    <p:sldId id="306" r:id="rId28"/>
    <p:sldId id="318" r:id="rId29"/>
    <p:sldId id="319" r:id="rId30"/>
    <p:sldId id="321" r:id="rId31"/>
    <p:sldId id="322" r:id="rId32"/>
    <p:sldId id="324" r:id="rId33"/>
    <p:sldId id="327" r:id="rId34"/>
    <p:sldId id="325" r:id="rId35"/>
    <p:sldId id="326" r:id="rId36"/>
    <p:sldId id="328" r:id="rId37"/>
    <p:sldId id="329" r:id="rId38"/>
    <p:sldId id="286" r:id="rId39"/>
    <p:sldId id="330" r:id="rId4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8" autoAdjust="0"/>
    <p:restoredTop sz="86232" autoAdjust="0"/>
  </p:normalViewPr>
  <p:slideViewPr>
    <p:cSldViewPr>
      <p:cViewPr>
        <p:scale>
          <a:sx n="100" d="100"/>
          <a:sy n="100" d="100"/>
        </p:scale>
        <p:origin x="-744" y="2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833FA-207E-4185-844D-BDB15C7ACB9F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0892C-621D-488E-BDF7-D2465121FC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80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46.png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inet\Desktop\Картинки\federalnaja-nalogovaja-sluzhba-provodit-dni-otkrytyh-dverei-photo-b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00" y="234934"/>
            <a:ext cx="852342" cy="82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4942" y="416530"/>
            <a:ext cx="3699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УПРАВЛЕНИЕ ФЕДЕРАЛЬНОЙ </a:t>
            </a:r>
            <a:endParaRPr lang="ru-RU" sz="1200" b="1" dirty="0" smtClean="0">
              <a:solidFill>
                <a:schemeClr val="accent5">
                  <a:lumMod val="75000"/>
                </a:schemeClr>
              </a:solidFill>
              <a:latin typeface="Arial Narrow" pitchFamily="34" charset="0"/>
            </a:endParaRPr>
          </a:p>
          <a:p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НАЛОГОВОЙ 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СЛУЖБЫ 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ПО 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ОРЕНБУРГСКОЙ ОБЛАСТИ</a:t>
            </a:r>
          </a:p>
        </p:txBody>
      </p:sp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907" y="662595"/>
            <a:ext cx="10160451" cy="423141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75656" y="1203598"/>
            <a:ext cx="554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Сервисы ФНС России в помощь налогоплательщикам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8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13015" t="24092" r="14073" b="20403"/>
          <a:stretch/>
        </p:blipFill>
        <p:spPr bwMode="auto">
          <a:xfrm>
            <a:off x="179512" y="184846"/>
            <a:ext cx="8360288" cy="474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11340" t="11520" r="12589" b="7001"/>
          <a:stretch>
            <a:fillRect/>
          </a:stretch>
        </p:blipFill>
        <p:spPr bwMode="auto">
          <a:xfrm>
            <a:off x="179512" y="0"/>
            <a:ext cx="8172400" cy="494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30155" t="35720" r="30155" b="22280"/>
          <a:stretch>
            <a:fillRect/>
          </a:stretch>
        </p:blipFill>
        <p:spPr bwMode="auto">
          <a:xfrm>
            <a:off x="467544" y="195486"/>
            <a:ext cx="784887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11340" t="31080" r="16841" b="5921"/>
          <a:stretch>
            <a:fillRect/>
          </a:stretch>
        </p:blipFill>
        <p:spPr bwMode="auto">
          <a:xfrm>
            <a:off x="179512" y="627534"/>
            <a:ext cx="8424935" cy="430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11572" t="13200" r="12828" b="6161"/>
          <a:stretch>
            <a:fillRect/>
          </a:stretch>
        </p:blipFill>
        <p:spPr bwMode="auto">
          <a:xfrm>
            <a:off x="179512" y="170032"/>
            <a:ext cx="8424936" cy="497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14128" t="16725" r="9932" b="8537"/>
          <a:stretch>
            <a:fillRect/>
          </a:stretch>
        </p:blipFill>
        <p:spPr bwMode="auto">
          <a:xfrm>
            <a:off x="971600" y="195486"/>
            <a:ext cx="71287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7801" t="11510" r="9220" b="23172"/>
          <a:stretch/>
        </p:blipFill>
        <p:spPr bwMode="auto">
          <a:xfrm>
            <a:off x="179512" y="699542"/>
            <a:ext cx="8424936" cy="393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94" r="6315" b="50949"/>
          <a:stretch/>
        </p:blipFill>
        <p:spPr bwMode="auto">
          <a:xfrm>
            <a:off x="0" y="195486"/>
            <a:ext cx="9144000" cy="47670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11645" t="9641" r="13312" b="9641"/>
          <a:stretch>
            <a:fillRect/>
          </a:stretch>
        </p:blipFill>
        <p:spPr bwMode="auto">
          <a:xfrm>
            <a:off x="0" y="195486"/>
            <a:ext cx="8615910" cy="47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8056" t="10546" r="30275" b="10447"/>
          <a:stretch/>
        </p:blipFill>
        <p:spPr bwMode="auto">
          <a:xfrm>
            <a:off x="1141550" y="198197"/>
            <a:ext cx="6819903" cy="475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2238" t="17636" r="52538" b="32359"/>
          <a:stretch/>
        </p:blipFill>
        <p:spPr bwMode="auto">
          <a:xfrm>
            <a:off x="643040" y="130731"/>
            <a:ext cx="7816924" cy="476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-524594"/>
            <a:ext cx="6941466" cy="273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43334" y="2553500"/>
            <a:ext cx="6126433" cy="273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20651" y="267494"/>
            <a:ext cx="5043437" cy="1947141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9513" y="288509"/>
            <a:ext cx="518457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latin typeface="PF DinText Pro Medium" pitchFamily="2" charset="0"/>
              </a:rPr>
              <a:t>ФНС России активно развивает сервисную составляющую, направленную на предоставление максимально доступной информации в электронном виде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06163" y="2437360"/>
            <a:ext cx="5334345" cy="2448272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49734" y="2553500"/>
            <a:ext cx="506668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latin typeface="PF DinText Pro Medium" pitchFamily="2" charset="0"/>
              </a:rPr>
              <a:t>Воспользовавшись электронными сервисами, налогоплательщик не только сэкономит время, но и создаст для себя наиболее комфортные условия при взаимодействии с налоговыми органами</a:t>
            </a:r>
          </a:p>
        </p:txBody>
      </p:sp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l="1942" t="9563" r="1336" b="11688"/>
          <a:stretch>
            <a:fillRect/>
          </a:stretch>
        </p:blipFill>
        <p:spPr bwMode="auto">
          <a:xfrm>
            <a:off x="179512" y="407456"/>
            <a:ext cx="8568952" cy="452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1942" t="9860" r="1336" b="5783"/>
          <a:stretch/>
        </p:blipFill>
        <p:spPr bwMode="auto">
          <a:xfrm>
            <a:off x="179511" y="266700"/>
            <a:ext cx="8546273" cy="468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 l="1942" t="10684" r="9281" b="17594"/>
          <a:stretch>
            <a:fillRect/>
          </a:stretch>
        </p:blipFill>
        <p:spPr bwMode="auto">
          <a:xfrm>
            <a:off x="0" y="189130"/>
            <a:ext cx="8674613" cy="474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8" t="27471" r="50230" b="36264"/>
          <a:stretch/>
        </p:blipFill>
        <p:spPr bwMode="auto">
          <a:xfrm>
            <a:off x="467543" y="483518"/>
            <a:ext cx="4434739" cy="2381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3" t="17172" r="14483" b="5034"/>
          <a:stretch/>
        </p:blipFill>
        <p:spPr bwMode="auto">
          <a:xfrm>
            <a:off x="5049033" y="771550"/>
            <a:ext cx="3796035" cy="1974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LeftFacing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7"/>
          <p:cNvGrpSpPr/>
          <p:nvPr/>
        </p:nvGrpSpPr>
        <p:grpSpPr>
          <a:xfrm>
            <a:off x="663070" y="3237706"/>
            <a:ext cx="7776864" cy="1314594"/>
            <a:chOff x="51510" y="2394145"/>
            <a:chExt cx="7776864" cy="1314594"/>
          </a:xfrm>
          <a:scene3d>
            <a:camera prst="orthographicFront"/>
            <a:lightRig rig="fla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1510" y="2394145"/>
              <a:ext cx="7776864" cy="1314594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rgbClr val="FF0000"/>
              </a:solidFill>
            </a:ln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64173" y="2440434"/>
              <a:ext cx="7648518" cy="118624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just" defTabSz="711200">
                <a:lnSpc>
                  <a:spcPct val="90000"/>
                </a:lnSpc>
                <a:spcBef>
                  <a:spcPct val="0"/>
                </a:spcBef>
              </a:pPr>
              <a:r>
                <a:rPr lang="ru-RU" sz="1600" b="1" dirty="0" smtClean="0">
                  <a:solidFill>
                    <a:srgbClr val="005AA9"/>
                  </a:solidFill>
                  <a:latin typeface="Trebuchet MS" pitchFamily="34" charset="0"/>
                </a:rPr>
                <a:t>На 01.01.2021 к Личному кабинету налогоплательщика для физических лиц в Оренбургской области подключено 320228 человек</a:t>
              </a:r>
            </a:p>
            <a:p>
              <a:pPr lvl="0" algn="just" defTabSz="7112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t="42709" r="14483" b="40267"/>
          <a:stretch/>
        </p:blipFill>
        <p:spPr bwMode="auto">
          <a:xfrm>
            <a:off x="6876257" y="771550"/>
            <a:ext cx="1080120" cy="360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LeftFacing"/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 l="9168" t="17438" r="13566" b="10704"/>
          <a:stretch>
            <a:fillRect/>
          </a:stretch>
        </p:blipFill>
        <p:spPr bwMode="auto">
          <a:xfrm>
            <a:off x="179512" y="339502"/>
            <a:ext cx="853244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 l="6944" t="30234" r="8563" b="13657"/>
          <a:stretch>
            <a:fillRect/>
          </a:stretch>
        </p:blipFill>
        <p:spPr bwMode="auto">
          <a:xfrm>
            <a:off x="0" y="843558"/>
            <a:ext cx="8892480" cy="333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l="13702" t="16560" r="19204" b="4481"/>
          <a:stretch>
            <a:fillRect/>
          </a:stretch>
        </p:blipFill>
        <p:spPr bwMode="auto">
          <a:xfrm>
            <a:off x="107504" y="123478"/>
            <a:ext cx="849694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43771" t="48242" r="39171" b="48223"/>
          <a:stretch>
            <a:fillRect/>
          </a:stretch>
        </p:blipFill>
        <p:spPr bwMode="auto">
          <a:xfrm>
            <a:off x="3419872" y="1563638"/>
            <a:ext cx="216024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43771" t="48242" r="39171" b="48223"/>
          <a:stretch>
            <a:fillRect/>
          </a:stretch>
        </p:blipFill>
        <p:spPr bwMode="auto">
          <a:xfrm>
            <a:off x="539552" y="1563638"/>
            <a:ext cx="216024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43771" t="48242" r="39171" b="48223"/>
          <a:stretch>
            <a:fillRect/>
          </a:stretch>
        </p:blipFill>
        <p:spPr bwMode="auto">
          <a:xfrm>
            <a:off x="3203848" y="3939902"/>
            <a:ext cx="2160240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 l="6944" t="30234" r="9119" b="9720"/>
          <a:stretch>
            <a:fillRect/>
          </a:stretch>
        </p:blipFill>
        <p:spPr bwMode="auto">
          <a:xfrm>
            <a:off x="179512" y="627534"/>
            <a:ext cx="8784976" cy="349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 l="7501" t="9562" r="8562" b="5782"/>
          <a:stretch>
            <a:fillRect/>
          </a:stretch>
        </p:blipFill>
        <p:spPr bwMode="auto">
          <a:xfrm>
            <a:off x="179512" y="195486"/>
            <a:ext cx="84249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/>
          <a:srcRect l="5277" t="10217" r="21348" b="8046"/>
          <a:stretch>
            <a:fillRect/>
          </a:stretch>
        </p:blipFill>
        <p:spPr bwMode="auto">
          <a:xfrm>
            <a:off x="179512" y="195486"/>
            <a:ext cx="8424936" cy="494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32065" t="59113" r="21348" b="33334"/>
          <a:stretch/>
        </p:blipFill>
        <p:spPr bwMode="auto">
          <a:xfrm>
            <a:off x="3830703" y="2669493"/>
            <a:ext cx="455772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5" cstate="print"/>
          <a:srcRect l="13768" t="16883" r="10145" b="6494"/>
          <a:stretch>
            <a:fillRect/>
          </a:stretch>
        </p:blipFill>
        <p:spPr bwMode="auto">
          <a:xfrm>
            <a:off x="755576" y="411510"/>
            <a:ext cx="756084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 l="11392" t="12516" r="23015" b="8735"/>
          <a:stretch>
            <a:fillRect/>
          </a:stretch>
        </p:blipFill>
        <p:spPr bwMode="auto">
          <a:xfrm>
            <a:off x="179512" y="267494"/>
            <a:ext cx="7992888" cy="4659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 l="6944" t="29250" r="10231" b="16610"/>
          <a:stretch>
            <a:fillRect/>
          </a:stretch>
        </p:blipFill>
        <p:spPr bwMode="auto">
          <a:xfrm>
            <a:off x="179512" y="555526"/>
            <a:ext cx="877843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/>
          <a:srcRect l="6389" t="30234" r="6339" b="6570"/>
          <a:stretch>
            <a:fillRect/>
          </a:stretch>
        </p:blipFill>
        <p:spPr bwMode="auto">
          <a:xfrm>
            <a:off x="179512" y="267494"/>
            <a:ext cx="842493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/>
          <a:srcRect l="5833" t="10547" r="11342" b="16610"/>
          <a:stretch>
            <a:fillRect/>
          </a:stretch>
        </p:blipFill>
        <p:spPr bwMode="auto">
          <a:xfrm>
            <a:off x="179512" y="195486"/>
            <a:ext cx="84249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84976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 l="5592" t="30234" r="8563" b="6128"/>
          <a:stretch>
            <a:fillRect/>
          </a:stretch>
        </p:blipFill>
        <p:spPr bwMode="auto">
          <a:xfrm>
            <a:off x="179512" y="483518"/>
            <a:ext cx="8784976" cy="364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/>
          <a:srcRect l="7501" t="11531" r="8563" b="11688"/>
          <a:stretch>
            <a:fillRect/>
          </a:stretch>
        </p:blipFill>
        <p:spPr bwMode="auto">
          <a:xfrm>
            <a:off x="179512" y="195486"/>
            <a:ext cx="86428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print"/>
          <a:srcRect l="6944" t="8578" r="8563" b="6468"/>
          <a:stretch>
            <a:fillRect/>
          </a:stretch>
        </p:blipFill>
        <p:spPr bwMode="auto">
          <a:xfrm>
            <a:off x="179512" y="195486"/>
            <a:ext cx="84249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5" cstate="print"/>
          <a:srcRect l="13615" t="16453" r="7451" b="12673"/>
          <a:stretch>
            <a:fillRect/>
          </a:stretch>
        </p:blipFill>
        <p:spPr bwMode="auto">
          <a:xfrm>
            <a:off x="189434" y="200135"/>
            <a:ext cx="8406756" cy="4672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51520" y="339501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3500">
                  <a:solidFill>
                    <a:srgbClr val="D3481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Экономьте время </a:t>
            </a:r>
          </a:p>
          <a:p>
            <a:pPr algn="ctr"/>
            <a:r>
              <a:rPr lang="ru-RU" sz="3600" b="1" spc="50" dirty="0" smtClean="0">
                <a:ln w="13500">
                  <a:solidFill>
                    <a:srgbClr val="D3481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 сервисами </a:t>
            </a:r>
          </a:p>
          <a:p>
            <a:pPr algn="ctr"/>
            <a:r>
              <a:rPr lang="ru-RU" sz="3600" b="1" spc="50" dirty="0" smtClean="0">
                <a:ln w="13500">
                  <a:solidFill>
                    <a:srgbClr val="D3481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ФНС России</a:t>
            </a:r>
            <a:endParaRPr lang="ru-RU" sz="3600" b="1" spc="50" dirty="0">
              <a:ln w="13500">
                <a:solidFill>
                  <a:srgbClr val="D34817">
                    <a:shade val="2500"/>
                    <a:alpha val="6500"/>
                  </a:srgbClr>
                </a:solidFill>
                <a:prstDash val="solid"/>
              </a:ln>
              <a:solidFill>
                <a:srgbClr val="0070C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9" name="Picture 5" descr="https://ds04.infourok.ru/uploads/ex/0385/0014143c-4dd49162/img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472" l="0" r="100000">
                        <a14:foregroundMark x1="57109" y1="26667" x2="57109" y2="26667"/>
                        <a14:foregroundMark x1="54297" y1="20833" x2="54297" y2="20833"/>
                        <a14:foregroundMark x1="76172" y1="48333" x2="76172" y2="48333"/>
                        <a14:foregroundMark x1="77969" y1="47639" x2="77969" y2="47639"/>
                        <a14:foregroundMark x1="75938" y1="47361" x2="75938" y2="47361"/>
                        <a14:foregroundMark x1="74219" y1="46667" x2="74219" y2="46667"/>
                        <a14:backgroundMark x1="49375" y1="28333" x2="49375" y2="2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99726" y="1090042"/>
            <a:ext cx="7335426" cy="41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81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31122" y="1867927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3500">
                  <a:solidFill>
                    <a:srgbClr val="D3481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Благодарю за внимание</a:t>
            </a:r>
            <a:endParaRPr lang="ru-RU" sz="3600" b="1" spc="50" dirty="0">
              <a:ln w="13500">
                <a:solidFill>
                  <a:srgbClr val="D34817">
                    <a:shade val="2500"/>
                    <a:alpha val="6500"/>
                  </a:srgbClr>
                </a:solidFill>
                <a:prstDash val="solid"/>
              </a:ln>
              <a:solidFill>
                <a:srgbClr val="0070C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Улыбающееся лицо 1"/>
          <p:cNvSpPr/>
          <p:nvPr/>
        </p:nvSpPr>
        <p:spPr>
          <a:xfrm>
            <a:off x="7380312" y="3645954"/>
            <a:ext cx="648072" cy="648072"/>
          </a:xfrm>
          <a:prstGeom prst="smileyFac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81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t="11617" r="1226" b="5125"/>
          <a:stretch>
            <a:fillRect/>
          </a:stretch>
        </p:blipFill>
        <p:spPr bwMode="auto">
          <a:xfrm>
            <a:off x="179512" y="195486"/>
            <a:ext cx="84249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 l="6780" t="10558" b="6833"/>
          <a:stretch>
            <a:fillRect/>
          </a:stretch>
        </p:blipFill>
        <p:spPr bwMode="auto">
          <a:xfrm>
            <a:off x="179512" y="195486"/>
            <a:ext cx="84249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 l="8475" t="11227" r="10169" b="4366"/>
          <a:stretch>
            <a:fillRect/>
          </a:stretch>
        </p:blipFill>
        <p:spPr bwMode="auto">
          <a:xfrm>
            <a:off x="179512" y="190761"/>
            <a:ext cx="8416678" cy="475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1" t="11366" r="7777" b="7941"/>
          <a:stretch/>
        </p:blipFill>
        <p:spPr bwMode="auto">
          <a:xfrm>
            <a:off x="179512" y="188269"/>
            <a:ext cx="8352928" cy="470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 cstate="print"/>
          <a:srcRect l="13988" t="16948" r="11023" b="9190"/>
          <a:stretch/>
        </p:blipFill>
        <p:spPr bwMode="auto">
          <a:xfrm>
            <a:off x="179512" y="188269"/>
            <a:ext cx="8064896" cy="474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7797-00.s3.uralcms.com/uploadedFiles/images/%D0%A5%D0%BE%D0%BB%D0%BE%D0%B4%D0%B8%D0%BB%D1%8C%D0%BD%D1%8B%D0%B5%20%D0%B4%D0%B2%D0%B5%D1%80%D0%B8/RAL-9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" t="1960" r="818" b="1466"/>
          <a:stretch/>
        </p:blipFill>
        <p:spPr bwMode="auto">
          <a:xfrm>
            <a:off x="0" y="584"/>
            <a:ext cx="9144000" cy="51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43" descr="C:\Users\panova_ea\Desktop\ФНС\Новая папка\word\jpg\1.4.1_papka-A4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25302" r="10127" b="8001"/>
          <a:stretch/>
        </p:blipFill>
        <p:spPr bwMode="auto">
          <a:xfrm>
            <a:off x="179512" y="188269"/>
            <a:ext cx="8743981" cy="47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68547"/>
          <a:stretch/>
        </p:blipFill>
        <p:spPr bwMode="auto">
          <a:xfrm>
            <a:off x="8596190" y="3764030"/>
            <a:ext cx="327303" cy="116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C:\Users\inet\Desktop\БАНЕР\21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0" t="96515" r="2502"/>
          <a:stretch/>
        </p:blipFill>
        <p:spPr bwMode="auto">
          <a:xfrm>
            <a:off x="8674613" y="4732895"/>
            <a:ext cx="170455" cy="1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t="11393" r="3448" b="4430"/>
          <a:stretch>
            <a:fillRect/>
          </a:stretch>
        </p:blipFill>
        <p:spPr bwMode="auto">
          <a:xfrm>
            <a:off x="130732" y="195486"/>
            <a:ext cx="847371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8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1996</TotalTime>
  <Words>76</Words>
  <Application>Microsoft Office PowerPoint</Application>
  <PresentationFormat>Экран (16:9)</PresentationFormat>
  <Paragraphs>10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inet</dc:creator>
  <cp:lastModifiedBy>Дейнега Светлана Ивановна</cp:lastModifiedBy>
  <cp:revision>208</cp:revision>
  <dcterms:created xsi:type="dcterms:W3CDTF">2021-01-11T11:09:21Z</dcterms:created>
  <dcterms:modified xsi:type="dcterms:W3CDTF">2021-03-16T07:40:00Z</dcterms:modified>
</cp:coreProperties>
</file>