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282" r:id="rId4"/>
    <p:sldId id="278" r:id="rId5"/>
    <p:sldId id="261" r:id="rId6"/>
    <p:sldId id="265" r:id="rId7"/>
    <p:sldId id="272" r:id="rId8"/>
    <p:sldId id="264" r:id="rId9"/>
    <p:sldId id="274" r:id="rId10"/>
    <p:sldId id="275" r:id="rId11"/>
    <p:sldId id="277" r:id="rId1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710" y="-3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4362729658792649"/>
          <c:y val="2.9962542889296138E-2"/>
          <c:w val="0.51858114610673667"/>
          <c:h val="0.88663620780635655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4"/>
        <c:axId val="133846144"/>
        <c:axId val="133847680"/>
      </c:barChart>
      <c:catAx>
        <c:axId val="133846144"/>
        <c:scaling>
          <c:orientation val="minMax"/>
        </c:scaling>
        <c:delete val="0"/>
        <c:axPos val="l"/>
        <c:majorTickMark val="out"/>
        <c:minorTickMark val="none"/>
        <c:tickLblPos val="nextTo"/>
        <c:crossAx val="133847680"/>
        <c:crosses val="autoZero"/>
        <c:auto val="1"/>
        <c:lblAlgn val="ctr"/>
        <c:lblOffset val="100"/>
        <c:noMultiLvlLbl val="0"/>
      </c:catAx>
      <c:valAx>
        <c:axId val="133847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3846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98526D-A950-4345-B351-6E96ACC7CC2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B6D388-5031-4EC2-9B76-530731EF6DE1}">
      <dgm:prSet/>
      <dgm:spPr/>
      <dgm:t>
        <a:bodyPr/>
        <a:lstStyle/>
        <a:p>
          <a:endParaRPr lang="ru-RU" dirty="0"/>
        </a:p>
      </dgm:t>
    </dgm:pt>
    <dgm:pt modelId="{1DD11DDA-DF10-4EE1-B6F8-3B486FA73BF1}" type="parTrans" cxnId="{7786A0F4-E049-4CCA-8538-7997DE2681DD}">
      <dgm:prSet/>
      <dgm:spPr/>
      <dgm:t>
        <a:bodyPr/>
        <a:lstStyle/>
        <a:p>
          <a:endParaRPr lang="ru-RU"/>
        </a:p>
      </dgm:t>
    </dgm:pt>
    <dgm:pt modelId="{C3830CC3-9EAF-40FC-93AA-4B566209FFC7}" type="sibTrans" cxnId="{7786A0F4-E049-4CCA-8538-7997DE2681DD}">
      <dgm:prSet/>
      <dgm:spPr/>
      <dgm:t>
        <a:bodyPr/>
        <a:lstStyle/>
        <a:p>
          <a:endParaRPr lang="ru-RU"/>
        </a:p>
      </dgm:t>
    </dgm:pt>
    <dgm:pt modelId="{E062B9A8-A90E-4479-9230-4351FEE07014}">
      <dgm:prSet/>
      <dgm:spPr/>
      <dgm:t>
        <a:bodyPr/>
        <a:lstStyle/>
        <a:p>
          <a:endParaRPr lang="ru-RU" dirty="0"/>
        </a:p>
      </dgm:t>
    </dgm:pt>
    <dgm:pt modelId="{23AD1AEC-2E00-41DA-B54B-F5393AC84148}" type="parTrans" cxnId="{5F603EB3-412F-4891-B7B1-0A9213FBCC92}">
      <dgm:prSet/>
      <dgm:spPr/>
      <dgm:t>
        <a:bodyPr/>
        <a:lstStyle/>
        <a:p>
          <a:endParaRPr lang="ru-RU"/>
        </a:p>
      </dgm:t>
    </dgm:pt>
    <dgm:pt modelId="{B34804AC-8B78-48C3-A608-E2E2E376031D}" type="sibTrans" cxnId="{5F603EB3-412F-4891-B7B1-0A9213FBCC92}">
      <dgm:prSet/>
      <dgm:spPr/>
      <dgm:t>
        <a:bodyPr/>
        <a:lstStyle/>
        <a:p>
          <a:endParaRPr lang="ru-RU"/>
        </a:p>
      </dgm:t>
    </dgm:pt>
    <dgm:pt modelId="{B498D6A8-208D-4CDA-A57E-C3CBC3CCF733}">
      <dgm:prSet/>
      <dgm:spPr/>
      <dgm:t>
        <a:bodyPr/>
        <a:lstStyle/>
        <a:p>
          <a:endParaRPr lang="ru-RU" dirty="0"/>
        </a:p>
      </dgm:t>
    </dgm:pt>
    <dgm:pt modelId="{A9B60455-DFFB-45E2-B259-621C743395C7}" type="parTrans" cxnId="{39DD0664-BBF4-46B3-BF55-FA334F20F568}">
      <dgm:prSet/>
      <dgm:spPr/>
      <dgm:t>
        <a:bodyPr/>
        <a:lstStyle/>
        <a:p>
          <a:endParaRPr lang="ru-RU"/>
        </a:p>
      </dgm:t>
    </dgm:pt>
    <dgm:pt modelId="{47C99CA6-0E0B-4A25-87D6-BA026C359068}" type="sibTrans" cxnId="{39DD0664-BBF4-46B3-BF55-FA334F20F568}">
      <dgm:prSet/>
      <dgm:spPr/>
      <dgm:t>
        <a:bodyPr/>
        <a:lstStyle/>
        <a:p>
          <a:endParaRPr lang="ru-RU"/>
        </a:p>
      </dgm:t>
    </dgm:pt>
    <dgm:pt modelId="{52AE9F88-1C82-449F-8155-0DAF2410927F}">
      <dgm:prSet/>
      <dgm:spPr/>
      <dgm:t>
        <a:bodyPr/>
        <a:lstStyle/>
        <a:p>
          <a:endParaRPr lang="ru-RU" dirty="0"/>
        </a:p>
      </dgm:t>
    </dgm:pt>
    <dgm:pt modelId="{8FCFBB3A-42E2-4564-A705-676CAC385C33}" type="parTrans" cxnId="{7EA0DA09-7ABC-483A-865E-29E7794AB88C}">
      <dgm:prSet/>
      <dgm:spPr/>
      <dgm:t>
        <a:bodyPr/>
        <a:lstStyle/>
        <a:p>
          <a:endParaRPr lang="ru-RU"/>
        </a:p>
      </dgm:t>
    </dgm:pt>
    <dgm:pt modelId="{6C40AE93-6E68-4CEB-B175-30DF581D66BB}" type="sibTrans" cxnId="{7EA0DA09-7ABC-483A-865E-29E7794AB88C}">
      <dgm:prSet/>
      <dgm:spPr/>
      <dgm:t>
        <a:bodyPr/>
        <a:lstStyle/>
        <a:p>
          <a:endParaRPr lang="ru-RU"/>
        </a:p>
      </dgm:t>
    </dgm:pt>
    <dgm:pt modelId="{A0CB3A47-CE31-4953-95AA-371E958AF4B9}">
      <dgm:prSet/>
      <dgm:spPr/>
      <dgm:t>
        <a:bodyPr/>
        <a:lstStyle/>
        <a:p>
          <a:endParaRPr lang="ru-RU" dirty="0"/>
        </a:p>
      </dgm:t>
    </dgm:pt>
    <dgm:pt modelId="{45F5BDAC-B905-4FE7-80B8-415B7FD065D0}" type="parTrans" cxnId="{AF1407DF-4BD3-4C4B-8DA3-F117FD1C2D80}">
      <dgm:prSet/>
      <dgm:spPr/>
      <dgm:t>
        <a:bodyPr/>
        <a:lstStyle/>
        <a:p>
          <a:endParaRPr lang="ru-RU"/>
        </a:p>
      </dgm:t>
    </dgm:pt>
    <dgm:pt modelId="{997B38EF-3ECA-46B4-ADB6-4130526C5345}" type="sibTrans" cxnId="{AF1407DF-4BD3-4C4B-8DA3-F117FD1C2D80}">
      <dgm:prSet/>
      <dgm:spPr/>
      <dgm:t>
        <a:bodyPr/>
        <a:lstStyle/>
        <a:p>
          <a:endParaRPr lang="ru-RU"/>
        </a:p>
      </dgm:t>
    </dgm:pt>
    <dgm:pt modelId="{9E826B67-9493-4613-9367-E67F43238A9B}">
      <dgm:prSet/>
      <dgm:spPr/>
      <dgm:t>
        <a:bodyPr/>
        <a:lstStyle/>
        <a:p>
          <a:endParaRPr lang="ru-RU" dirty="0"/>
        </a:p>
      </dgm:t>
    </dgm:pt>
    <dgm:pt modelId="{10DDE0A4-7307-4BC6-8443-05DFDE5250F7}" type="parTrans" cxnId="{255AA60D-5C00-4BD0-A2ED-165B68D89008}">
      <dgm:prSet/>
      <dgm:spPr/>
      <dgm:t>
        <a:bodyPr/>
        <a:lstStyle/>
        <a:p>
          <a:endParaRPr lang="ru-RU"/>
        </a:p>
      </dgm:t>
    </dgm:pt>
    <dgm:pt modelId="{527F8360-B51A-4A82-927A-06A067AEB9CD}" type="sibTrans" cxnId="{255AA60D-5C00-4BD0-A2ED-165B68D89008}">
      <dgm:prSet/>
      <dgm:spPr/>
      <dgm:t>
        <a:bodyPr/>
        <a:lstStyle/>
        <a:p>
          <a:endParaRPr lang="ru-RU"/>
        </a:p>
      </dgm:t>
    </dgm:pt>
    <dgm:pt modelId="{4C4F0173-DA40-463D-B151-CCFD1C2E720F}">
      <dgm:prSet/>
      <dgm:spPr/>
      <dgm:t>
        <a:bodyPr/>
        <a:lstStyle/>
        <a:p>
          <a:endParaRPr lang="ru-RU" dirty="0"/>
        </a:p>
      </dgm:t>
    </dgm:pt>
    <dgm:pt modelId="{D1B3F48B-A8B4-4399-B0F2-28828B7018FB}" type="parTrans" cxnId="{38A190C3-DD91-4318-B489-3CA432EC37B6}">
      <dgm:prSet/>
      <dgm:spPr/>
      <dgm:t>
        <a:bodyPr/>
        <a:lstStyle/>
        <a:p>
          <a:endParaRPr lang="ru-RU"/>
        </a:p>
      </dgm:t>
    </dgm:pt>
    <dgm:pt modelId="{13919FED-0F9B-4503-9B28-F79F9610B726}" type="sibTrans" cxnId="{38A190C3-DD91-4318-B489-3CA432EC37B6}">
      <dgm:prSet/>
      <dgm:spPr/>
      <dgm:t>
        <a:bodyPr/>
        <a:lstStyle/>
        <a:p>
          <a:endParaRPr lang="ru-RU"/>
        </a:p>
      </dgm:t>
    </dgm:pt>
    <dgm:pt modelId="{342C6A90-2D22-4198-BE9D-9421959DD10F}">
      <dgm:prSet custT="1"/>
      <dgm:spPr/>
      <dgm:t>
        <a:bodyPr/>
        <a:lstStyle/>
        <a:p>
          <a:r>
            <a:rPr lang="ru-RU" sz="2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осуществляют реализацию подакцизных товаров и товаров, подлежащих обязательной маркировке</a:t>
          </a:r>
          <a:endParaRPr lang="ru-RU" sz="2200" b="1" kern="1200" dirty="0">
            <a:solidFill>
              <a:srgbClr val="005AA9"/>
            </a:solidFill>
            <a:latin typeface="+mj-lt"/>
            <a:ea typeface="+mj-ea"/>
            <a:cs typeface="+mj-cs"/>
          </a:endParaRPr>
        </a:p>
      </dgm:t>
    </dgm:pt>
    <dgm:pt modelId="{A530FB2E-43A1-4F01-BFD5-EBDE1A41162B}" type="sibTrans" cxnId="{C67D2EF3-104C-4C32-8237-00617977F5FD}">
      <dgm:prSet/>
      <dgm:spPr/>
      <dgm:t>
        <a:bodyPr/>
        <a:lstStyle/>
        <a:p>
          <a:endParaRPr lang="ru-RU"/>
        </a:p>
      </dgm:t>
    </dgm:pt>
    <dgm:pt modelId="{239F7B64-2CB3-4672-A4F7-F686AC366E1A}" type="parTrans" cxnId="{C67D2EF3-104C-4C32-8237-00617977F5FD}">
      <dgm:prSet/>
      <dgm:spPr/>
      <dgm:t>
        <a:bodyPr/>
        <a:lstStyle/>
        <a:p>
          <a:endParaRPr lang="ru-RU"/>
        </a:p>
      </dgm:t>
    </dgm:pt>
    <dgm:pt modelId="{2F6285A1-D120-467C-AC57-3BCC306E1896}">
      <dgm:prSet custT="1"/>
      <dgm:spPr/>
      <dgm:t>
        <a:bodyPr/>
        <a:lstStyle/>
        <a:p>
          <a:r>
            <a:rPr lang="ru-RU" sz="2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осуществляют перепродажу товаров</a:t>
          </a:r>
          <a:endParaRPr lang="ru-RU" sz="2200" b="1" kern="1200" dirty="0">
            <a:solidFill>
              <a:srgbClr val="005AA9"/>
            </a:solidFill>
            <a:latin typeface="+mj-lt"/>
            <a:ea typeface="+mj-ea"/>
            <a:cs typeface="+mj-cs"/>
          </a:endParaRPr>
        </a:p>
      </dgm:t>
    </dgm:pt>
    <dgm:pt modelId="{C70F916B-B5A8-4F43-83C8-DAE89ED519B2}" type="parTrans" cxnId="{644B80A7-10F8-415D-B0D5-FB594CBA659B}">
      <dgm:prSet/>
      <dgm:spPr/>
      <dgm:t>
        <a:bodyPr/>
        <a:lstStyle/>
        <a:p>
          <a:endParaRPr lang="ru-RU"/>
        </a:p>
      </dgm:t>
    </dgm:pt>
    <dgm:pt modelId="{4ACCE988-BD63-40E4-A9A5-F77008391941}" type="sibTrans" cxnId="{644B80A7-10F8-415D-B0D5-FB594CBA659B}">
      <dgm:prSet/>
      <dgm:spPr/>
      <dgm:t>
        <a:bodyPr/>
        <a:lstStyle/>
        <a:p>
          <a:endParaRPr lang="ru-RU"/>
        </a:p>
      </dgm:t>
    </dgm:pt>
    <dgm:pt modelId="{0E849A71-A6D0-4A76-9F56-57A70340BFF0}">
      <dgm:prSet custT="1"/>
      <dgm:spPr/>
      <dgm:t>
        <a:bodyPr/>
        <a:lstStyle/>
        <a:p>
          <a:r>
            <a:rPr lang="ru-RU" sz="2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занимаются добычей и реализацией полезных ископаемых</a:t>
          </a:r>
          <a:endParaRPr lang="ru-RU" sz="2200" b="1" kern="1200" dirty="0">
            <a:solidFill>
              <a:srgbClr val="005AA9"/>
            </a:solidFill>
            <a:latin typeface="+mj-lt"/>
            <a:ea typeface="+mj-ea"/>
            <a:cs typeface="+mj-cs"/>
          </a:endParaRPr>
        </a:p>
      </dgm:t>
    </dgm:pt>
    <dgm:pt modelId="{33F53527-2BD2-44E5-A1FD-0004D704CC06}" type="parTrans" cxnId="{FAFAAEE3-BE07-45E8-8601-B6DB8EAAE844}">
      <dgm:prSet/>
      <dgm:spPr/>
      <dgm:t>
        <a:bodyPr/>
        <a:lstStyle/>
        <a:p>
          <a:endParaRPr lang="ru-RU"/>
        </a:p>
      </dgm:t>
    </dgm:pt>
    <dgm:pt modelId="{D00D416C-9B61-44D2-B8A6-32425740BEF1}" type="sibTrans" cxnId="{FAFAAEE3-BE07-45E8-8601-B6DB8EAAE844}">
      <dgm:prSet/>
      <dgm:spPr/>
      <dgm:t>
        <a:bodyPr/>
        <a:lstStyle/>
        <a:p>
          <a:endParaRPr lang="ru-RU"/>
        </a:p>
      </dgm:t>
    </dgm:pt>
    <dgm:pt modelId="{A3BDD123-BA6F-4640-B7A0-9FD714199875}">
      <dgm:prSet custT="1"/>
      <dgm:spPr/>
      <dgm:t>
        <a:bodyPr/>
        <a:lstStyle/>
        <a:p>
          <a:r>
            <a:rPr lang="ru-RU" sz="2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ведут посредническую деятельность</a:t>
          </a:r>
          <a:endParaRPr lang="ru-RU" sz="2200" b="1" kern="1200" dirty="0">
            <a:solidFill>
              <a:srgbClr val="005AA9"/>
            </a:solidFill>
            <a:latin typeface="+mj-lt"/>
            <a:ea typeface="+mj-ea"/>
            <a:cs typeface="+mj-cs"/>
          </a:endParaRPr>
        </a:p>
      </dgm:t>
    </dgm:pt>
    <dgm:pt modelId="{1E72530F-ACAF-4DD7-9CA3-3DD685906128}" type="parTrans" cxnId="{D2740168-BC40-417E-86ED-23D78AADEAC4}">
      <dgm:prSet/>
      <dgm:spPr/>
      <dgm:t>
        <a:bodyPr/>
        <a:lstStyle/>
        <a:p>
          <a:endParaRPr lang="ru-RU"/>
        </a:p>
      </dgm:t>
    </dgm:pt>
    <dgm:pt modelId="{4B0C62F3-AE8F-4DE4-9D75-C0A0533AB3FE}" type="sibTrans" cxnId="{D2740168-BC40-417E-86ED-23D78AADEAC4}">
      <dgm:prSet/>
      <dgm:spPr/>
      <dgm:t>
        <a:bodyPr/>
        <a:lstStyle/>
        <a:p>
          <a:endParaRPr lang="ru-RU"/>
        </a:p>
      </dgm:t>
    </dgm:pt>
    <dgm:pt modelId="{902CBD15-0944-4498-82E8-684F296EEDB6}">
      <dgm:prSet custT="1"/>
      <dgm:spPr/>
      <dgm:t>
        <a:bodyPr/>
        <a:lstStyle/>
        <a:p>
          <a:r>
            <a:rPr lang="ru-RU" sz="2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оказывают услуги по доставке товаров с приемом платежей в интересах других лиц</a:t>
          </a:r>
          <a:endParaRPr lang="ru-RU" sz="2200" b="1" kern="1200" dirty="0">
            <a:solidFill>
              <a:srgbClr val="005AA9"/>
            </a:solidFill>
            <a:latin typeface="+mj-lt"/>
            <a:ea typeface="+mj-ea"/>
            <a:cs typeface="+mj-cs"/>
          </a:endParaRPr>
        </a:p>
      </dgm:t>
    </dgm:pt>
    <dgm:pt modelId="{1126862A-836D-440B-A66C-40718EFD6736}" type="parTrans" cxnId="{497B0B4E-9F94-44CE-B48A-6CC50A63FBF5}">
      <dgm:prSet/>
      <dgm:spPr/>
      <dgm:t>
        <a:bodyPr/>
        <a:lstStyle/>
        <a:p>
          <a:endParaRPr lang="ru-RU"/>
        </a:p>
      </dgm:t>
    </dgm:pt>
    <dgm:pt modelId="{D3BA6C2A-2EED-44FD-A38F-57AE0947DD9D}" type="sibTrans" cxnId="{497B0B4E-9F94-44CE-B48A-6CC50A63FBF5}">
      <dgm:prSet/>
      <dgm:spPr/>
      <dgm:t>
        <a:bodyPr/>
        <a:lstStyle/>
        <a:p>
          <a:endParaRPr lang="ru-RU"/>
        </a:p>
      </dgm:t>
    </dgm:pt>
    <dgm:pt modelId="{B40C1AE5-5616-4157-8D74-B13A16D79C3F}">
      <dgm:prSet custT="1"/>
      <dgm:spPr/>
      <dgm:t>
        <a:bodyPr/>
        <a:lstStyle/>
        <a:p>
          <a:r>
            <a:rPr lang="ru-RU" sz="2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применяют иные </a:t>
          </a:r>
          <a:r>
            <a:rPr lang="ru-RU" sz="2200" b="1" kern="1200" dirty="0" err="1" smtClean="0">
              <a:solidFill>
                <a:srgbClr val="005AA9"/>
              </a:solidFill>
              <a:latin typeface="+mj-lt"/>
              <a:ea typeface="+mj-ea"/>
              <a:cs typeface="+mj-cs"/>
            </a:rPr>
            <a:t>спецрежимы</a:t>
          </a:r>
          <a:r>
            <a:rPr lang="ru-RU" sz="2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 или являются плательщиками НДФЛ</a:t>
          </a:r>
          <a:endParaRPr lang="ru-RU" sz="2200" b="1" kern="1200" dirty="0">
            <a:solidFill>
              <a:srgbClr val="005AA9"/>
            </a:solidFill>
            <a:latin typeface="+mj-lt"/>
            <a:ea typeface="+mj-ea"/>
            <a:cs typeface="+mj-cs"/>
          </a:endParaRPr>
        </a:p>
      </dgm:t>
    </dgm:pt>
    <dgm:pt modelId="{0E6A55F3-E675-460D-AD69-486C1110604C}" type="parTrans" cxnId="{C452401F-C155-4A5A-BCFF-35B0E46EF55C}">
      <dgm:prSet/>
      <dgm:spPr/>
      <dgm:t>
        <a:bodyPr/>
        <a:lstStyle/>
        <a:p>
          <a:endParaRPr lang="ru-RU"/>
        </a:p>
      </dgm:t>
    </dgm:pt>
    <dgm:pt modelId="{7AEE08B6-F854-4917-902C-6711F79AAF76}" type="sibTrans" cxnId="{C452401F-C155-4A5A-BCFF-35B0E46EF55C}">
      <dgm:prSet/>
      <dgm:spPr/>
      <dgm:t>
        <a:bodyPr/>
        <a:lstStyle/>
        <a:p>
          <a:endParaRPr lang="ru-RU"/>
        </a:p>
      </dgm:t>
    </dgm:pt>
    <dgm:pt modelId="{926AA552-BD0F-442C-8D86-D0BCB92A6E39}">
      <dgm:prSet custT="1"/>
      <dgm:spPr/>
      <dgm:t>
        <a:bodyPr/>
        <a:lstStyle/>
        <a:p>
          <a:r>
            <a:rPr lang="ru-RU" sz="2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превысили лимит доходов, учитываемых по НПД, - 2,4 млн. рублей</a:t>
          </a:r>
          <a:endParaRPr lang="ru-RU" sz="2200" b="1" kern="1200" dirty="0">
            <a:solidFill>
              <a:srgbClr val="005AA9"/>
            </a:solidFill>
            <a:latin typeface="+mj-lt"/>
            <a:ea typeface="+mj-ea"/>
            <a:cs typeface="+mj-cs"/>
          </a:endParaRPr>
        </a:p>
      </dgm:t>
    </dgm:pt>
    <dgm:pt modelId="{B6DBFA11-DABE-49E1-AF01-DDAD0B706A1F}" type="parTrans" cxnId="{21E2E054-1816-4A01-A3E5-173E14AA11D8}">
      <dgm:prSet/>
      <dgm:spPr/>
      <dgm:t>
        <a:bodyPr/>
        <a:lstStyle/>
        <a:p>
          <a:endParaRPr lang="ru-RU"/>
        </a:p>
      </dgm:t>
    </dgm:pt>
    <dgm:pt modelId="{4BADF030-726D-4294-9616-281174FD49C5}" type="sibTrans" cxnId="{21E2E054-1816-4A01-A3E5-173E14AA11D8}">
      <dgm:prSet/>
      <dgm:spPr/>
      <dgm:t>
        <a:bodyPr/>
        <a:lstStyle/>
        <a:p>
          <a:endParaRPr lang="ru-RU"/>
        </a:p>
      </dgm:t>
    </dgm:pt>
    <dgm:pt modelId="{E8A0BDC4-1E7A-48B2-A14C-F85E4D4335BA}" type="pres">
      <dgm:prSet presAssocID="{6998526D-A950-4345-B351-6E96ACC7CC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5F881B-96D4-475B-B89D-54D84DAC76AA}" type="pres">
      <dgm:prSet presAssocID="{27B6D388-5031-4EC2-9B76-530731EF6DE1}" presName="composite" presStyleCnt="0"/>
      <dgm:spPr/>
    </dgm:pt>
    <dgm:pt modelId="{AB88683F-4CBE-42F1-AF11-D2848DB10E98}" type="pres">
      <dgm:prSet presAssocID="{27B6D388-5031-4EC2-9B76-530731EF6DE1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80AE0-EEDE-4F0D-B4DC-7EE05C1AEA66}" type="pres">
      <dgm:prSet presAssocID="{27B6D388-5031-4EC2-9B76-530731EF6DE1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5C9C1-714C-45A3-8074-C09C77D6F271}" type="pres">
      <dgm:prSet presAssocID="{C3830CC3-9EAF-40FC-93AA-4B566209FFC7}" presName="sp" presStyleCnt="0"/>
      <dgm:spPr/>
    </dgm:pt>
    <dgm:pt modelId="{D278BF58-0406-4AAE-B5D7-C12BEC82EA81}" type="pres">
      <dgm:prSet presAssocID="{E062B9A8-A90E-4479-9230-4351FEE07014}" presName="composite" presStyleCnt="0"/>
      <dgm:spPr/>
    </dgm:pt>
    <dgm:pt modelId="{EDAD8DC9-AA52-499F-A2E8-1802577C9C02}" type="pres">
      <dgm:prSet presAssocID="{E062B9A8-A90E-4479-9230-4351FEE07014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3FD08-80C8-4F4B-A7BD-79C19A46F833}" type="pres">
      <dgm:prSet presAssocID="{E062B9A8-A90E-4479-9230-4351FEE07014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03D76-859B-43E7-B59B-F2EFB28B612C}" type="pres">
      <dgm:prSet presAssocID="{B34804AC-8B78-48C3-A608-E2E2E376031D}" presName="sp" presStyleCnt="0"/>
      <dgm:spPr/>
    </dgm:pt>
    <dgm:pt modelId="{9D0DCA47-3C03-46C9-B91B-C7DEE8EE9DDD}" type="pres">
      <dgm:prSet presAssocID="{B498D6A8-208D-4CDA-A57E-C3CBC3CCF733}" presName="composite" presStyleCnt="0"/>
      <dgm:spPr/>
    </dgm:pt>
    <dgm:pt modelId="{1681F89B-0917-4B10-AE64-1FD13282B093}" type="pres">
      <dgm:prSet presAssocID="{B498D6A8-208D-4CDA-A57E-C3CBC3CCF733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77A7C-10B6-4949-92A1-CB3602A6AAFE}" type="pres">
      <dgm:prSet presAssocID="{B498D6A8-208D-4CDA-A57E-C3CBC3CCF733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E3B4B-E134-4C60-AFE1-8E2397AF75F9}" type="pres">
      <dgm:prSet presAssocID="{47C99CA6-0E0B-4A25-87D6-BA026C359068}" presName="sp" presStyleCnt="0"/>
      <dgm:spPr/>
    </dgm:pt>
    <dgm:pt modelId="{F8526360-F88F-46AA-AA4E-DB0900B9E175}" type="pres">
      <dgm:prSet presAssocID="{52AE9F88-1C82-449F-8155-0DAF2410927F}" presName="composite" presStyleCnt="0"/>
      <dgm:spPr/>
    </dgm:pt>
    <dgm:pt modelId="{4F1CB210-866F-48B2-8D77-96B31010AD42}" type="pres">
      <dgm:prSet presAssocID="{52AE9F88-1C82-449F-8155-0DAF2410927F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F7ADC-69EE-4890-88A2-09BE316DAA93}" type="pres">
      <dgm:prSet presAssocID="{52AE9F88-1C82-449F-8155-0DAF2410927F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3F54A6-6A36-4446-810F-B64ECD4B74E1}" type="pres">
      <dgm:prSet presAssocID="{6C40AE93-6E68-4CEB-B175-30DF581D66BB}" presName="sp" presStyleCnt="0"/>
      <dgm:spPr/>
    </dgm:pt>
    <dgm:pt modelId="{6F2C5A8D-B662-41C7-B627-8D9066292018}" type="pres">
      <dgm:prSet presAssocID="{A0CB3A47-CE31-4953-95AA-371E958AF4B9}" presName="composite" presStyleCnt="0"/>
      <dgm:spPr/>
    </dgm:pt>
    <dgm:pt modelId="{E2352F5B-264E-47C0-BC2A-763F74D18D9A}" type="pres">
      <dgm:prSet presAssocID="{A0CB3A47-CE31-4953-95AA-371E958AF4B9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496AD-1B9F-4D4F-B845-3A25A68D4F93}" type="pres">
      <dgm:prSet presAssocID="{A0CB3A47-CE31-4953-95AA-371E958AF4B9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6BCF6-59AF-4B4E-BC86-61E9FDDB0EEF}" type="pres">
      <dgm:prSet presAssocID="{997B38EF-3ECA-46B4-ADB6-4130526C5345}" presName="sp" presStyleCnt="0"/>
      <dgm:spPr/>
    </dgm:pt>
    <dgm:pt modelId="{E4C9BDC3-D3A0-4001-95D4-A187941D2CDC}" type="pres">
      <dgm:prSet presAssocID="{9E826B67-9493-4613-9367-E67F43238A9B}" presName="composite" presStyleCnt="0"/>
      <dgm:spPr/>
    </dgm:pt>
    <dgm:pt modelId="{F9CDB03F-980C-42B8-AA98-72D86D424FAC}" type="pres">
      <dgm:prSet presAssocID="{9E826B67-9493-4613-9367-E67F43238A9B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EFD8CE-7B42-4F32-8079-10739360580C}" type="pres">
      <dgm:prSet presAssocID="{9E826B67-9493-4613-9367-E67F43238A9B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8374C-656A-4F39-8804-6D4BA4FDE130}" type="pres">
      <dgm:prSet presAssocID="{527F8360-B51A-4A82-927A-06A067AEB9CD}" presName="sp" presStyleCnt="0"/>
      <dgm:spPr/>
    </dgm:pt>
    <dgm:pt modelId="{1047A36D-C6DB-4970-A03D-D44132296CE7}" type="pres">
      <dgm:prSet presAssocID="{4C4F0173-DA40-463D-B151-CCFD1C2E720F}" presName="composite" presStyleCnt="0"/>
      <dgm:spPr/>
    </dgm:pt>
    <dgm:pt modelId="{8E9675A9-76F1-4CCE-9DF6-5325A1D8503F}" type="pres">
      <dgm:prSet presAssocID="{4C4F0173-DA40-463D-B151-CCFD1C2E720F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31927-8951-41B5-AE57-960422598116}" type="pres">
      <dgm:prSet presAssocID="{4C4F0173-DA40-463D-B151-CCFD1C2E720F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B66161-CC5D-4BC0-A934-6A72E52D0C0C}" type="presOf" srcId="{6998526D-A950-4345-B351-6E96ACC7CC21}" destId="{E8A0BDC4-1E7A-48B2-A14C-F85E4D4335BA}" srcOrd="0" destOrd="0" presId="urn:microsoft.com/office/officeart/2005/8/layout/chevron2"/>
    <dgm:cxn modelId="{9E86C0DD-C4F1-4A92-A75D-E8C398F7482E}" type="presOf" srcId="{B498D6A8-208D-4CDA-A57E-C3CBC3CCF733}" destId="{1681F89B-0917-4B10-AE64-1FD13282B093}" srcOrd="0" destOrd="0" presId="urn:microsoft.com/office/officeart/2005/8/layout/chevron2"/>
    <dgm:cxn modelId="{3B1E337E-B5F8-4FA1-AA93-2DD36EFDCC1F}" type="presOf" srcId="{A3BDD123-BA6F-4640-B7A0-9FD714199875}" destId="{76DF7ADC-69EE-4890-88A2-09BE316DAA93}" srcOrd="0" destOrd="0" presId="urn:microsoft.com/office/officeart/2005/8/layout/chevron2"/>
    <dgm:cxn modelId="{AF1407DF-4BD3-4C4B-8DA3-F117FD1C2D80}" srcId="{6998526D-A950-4345-B351-6E96ACC7CC21}" destId="{A0CB3A47-CE31-4953-95AA-371E958AF4B9}" srcOrd="4" destOrd="0" parTransId="{45F5BDAC-B905-4FE7-80B8-415B7FD065D0}" sibTransId="{997B38EF-3ECA-46B4-ADB6-4130526C5345}"/>
    <dgm:cxn modelId="{7786A0F4-E049-4CCA-8538-7997DE2681DD}" srcId="{6998526D-A950-4345-B351-6E96ACC7CC21}" destId="{27B6D388-5031-4EC2-9B76-530731EF6DE1}" srcOrd="0" destOrd="0" parTransId="{1DD11DDA-DF10-4EE1-B6F8-3B486FA73BF1}" sibTransId="{C3830CC3-9EAF-40FC-93AA-4B566209FFC7}"/>
    <dgm:cxn modelId="{832D763D-BD44-4E3B-9AD4-823EC4728682}" type="presOf" srcId="{4C4F0173-DA40-463D-B151-CCFD1C2E720F}" destId="{8E9675A9-76F1-4CCE-9DF6-5325A1D8503F}" srcOrd="0" destOrd="0" presId="urn:microsoft.com/office/officeart/2005/8/layout/chevron2"/>
    <dgm:cxn modelId="{DD413612-439C-48E3-A99F-C6054C2AC6A3}" type="presOf" srcId="{27B6D388-5031-4EC2-9B76-530731EF6DE1}" destId="{AB88683F-4CBE-42F1-AF11-D2848DB10E98}" srcOrd="0" destOrd="0" presId="urn:microsoft.com/office/officeart/2005/8/layout/chevron2"/>
    <dgm:cxn modelId="{C67D2EF3-104C-4C32-8237-00617977F5FD}" srcId="{27B6D388-5031-4EC2-9B76-530731EF6DE1}" destId="{342C6A90-2D22-4198-BE9D-9421959DD10F}" srcOrd="0" destOrd="0" parTransId="{239F7B64-2CB3-4672-A4F7-F686AC366E1A}" sibTransId="{A530FB2E-43A1-4F01-BFD5-EBDE1A41162B}"/>
    <dgm:cxn modelId="{1C1F3B1E-B052-464F-8561-DDBF25F9AF2E}" type="presOf" srcId="{2F6285A1-D120-467C-AC57-3BCC306E1896}" destId="{A1B3FD08-80C8-4F4B-A7BD-79C19A46F833}" srcOrd="0" destOrd="0" presId="urn:microsoft.com/office/officeart/2005/8/layout/chevron2"/>
    <dgm:cxn modelId="{21E2E054-1816-4A01-A3E5-173E14AA11D8}" srcId="{4C4F0173-DA40-463D-B151-CCFD1C2E720F}" destId="{926AA552-BD0F-442C-8D86-D0BCB92A6E39}" srcOrd="0" destOrd="0" parTransId="{B6DBFA11-DABE-49E1-AF01-DDAD0B706A1F}" sibTransId="{4BADF030-726D-4294-9616-281174FD49C5}"/>
    <dgm:cxn modelId="{FAFAAEE3-BE07-45E8-8601-B6DB8EAAE844}" srcId="{B498D6A8-208D-4CDA-A57E-C3CBC3CCF733}" destId="{0E849A71-A6D0-4A76-9F56-57A70340BFF0}" srcOrd="0" destOrd="0" parTransId="{33F53527-2BD2-44E5-A1FD-0004D704CC06}" sibTransId="{D00D416C-9B61-44D2-B8A6-32425740BEF1}"/>
    <dgm:cxn modelId="{54E78185-6DF3-4EDD-86DC-7781B1E61BBB}" type="presOf" srcId="{926AA552-BD0F-442C-8D86-D0BCB92A6E39}" destId="{80931927-8951-41B5-AE57-960422598116}" srcOrd="0" destOrd="0" presId="urn:microsoft.com/office/officeart/2005/8/layout/chevron2"/>
    <dgm:cxn modelId="{12D8F514-48F7-4BC8-99F7-1C697A339CC4}" type="presOf" srcId="{0E849A71-A6D0-4A76-9F56-57A70340BFF0}" destId="{B2177A7C-10B6-4949-92A1-CB3602A6AAFE}" srcOrd="0" destOrd="0" presId="urn:microsoft.com/office/officeart/2005/8/layout/chevron2"/>
    <dgm:cxn modelId="{38A190C3-DD91-4318-B489-3CA432EC37B6}" srcId="{6998526D-A950-4345-B351-6E96ACC7CC21}" destId="{4C4F0173-DA40-463D-B151-CCFD1C2E720F}" srcOrd="6" destOrd="0" parTransId="{D1B3F48B-A8B4-4399-B0F2-28828B7018FB}" sibTransId="{13919FED-0F9B-4503-9B28-F79F9610B726}"/>
    <dgm:cxn modelId="{D2740168-BC40-417E-86ED-23D78AADEAC4}" srcId="{52AE9F88-1C82-449F-8155-0DAF2410927F}" destId="{A3BDD123-BA6F-4640-B7A0-9FD714199875}" srcOrd="0" destOrd="0" parTransId="{1E72530F-ACAF-4DD7-9CA3-3DD685906128}" sibTransId="{4B0C62F3-AE8F-4DE4-9D75-C0A0533AB3FE}"/>
    <dgm:cxn modelId="{71B691C1-42F0-4DA8-B6BB-6D977F99DFA8}" type="presOf" srcId="{9E826B67-9493-4613-9367-E67F43238A9B}" destId="{F9CDB03F-980C-42B8-AA98-72D86D424FAC}" srcOrd="0" destOrd="0" presId="urn:microsoft.com/office/officeart/2005/8/layout/chevron2"/>
    <dgm:cxn modelId="{497B0B4E-9F94-44CE-B48A-6CC50A63FBF5}" srcId="{A0CB3A47-CE31-4953-95AA-371E958AF4B9}" destId="{902CBD15-0944-4498-82E8-684F296EEDB6}" srcOrd="0" destOrd="0" parTransId="{1126862A-836D-440B-A66C-40718EFD6736}" sibTransId="{D3BA6C2A-2EED-44FD-A38F-57AE0947DD9D}"/>
    <dgm:cxn modelId="{644B80A7-10F8-415D-B0D5-FB594CBA659B}" srcId="{E062B9A8-A90E-4479-9230-4351FEE07014}" destId="{2F6285A1-D120-467C-AC57-3BCC306E1896}" srcOrd="0" destOrd="0" parTransId="{C70F916B-B5A8-4F43-83C8-DAE89ED519B2}" sibTransId="{4ACCE988-BD63-40E4-A9A5-F77008391941}"/>
    <dgm:cxn modelId="{2A98A5DA-3E68-4A4C-AFFB-B09913C87C33}" type="presOf" srcId="{52AE9F88-1C82-449F-8155-0DAF2410927F}" destId="{4F1CB210-866F-48B2-8D77-96B31010AD42}" srcOrd="0" destOrd="0" presId="urn:microsoft.com/office/officeart/2005/8/layout/chevron2"/>
    <dgm:cxn modelId="{5F603EB3-412F-4891-B7B1-0A9213FBCC92}" srcId="{6998526D-A950-4345-B351-6E96ACC7CC21}" destId="{E062B9A8-A90E-4479-9230-4351FEE07014}" srcOrd="1" destOrd="0" parTransId="{23AD1AEC-2E00-41DA-B54B-F5393AC84148}" sibTransId="{B34804AC-8B78-48C3-A608-E2E2E376031D}"/>
    <dgm:cxn modelId="{255AA60D-5C00-4BD0-A2ED-165B68D89008}" srcId="{6998526D-A950-4345-B351-6E96ACC7CC21}" destId="{9E826B67-9493-4613-9367-E67F43238A9B}" srcOrd="5" destOrd="0" parTransId="{10DDE0A4-7307-4BC6-8443-05DFDE5250F7}" sibTransId="{527F8360-B51A-4A82-927A-06A067AEB9CD}"/>
    <dgm:cxn modelId="{C452401F-C155-4A5A-BCFF-35B0E46EF55C}" srcId="{9E826B67-9493-4613-9367-E67F43238A9B}" destId="{B40C1AE5-5616-4157-8D74-B13A16D79C3F}" srcOrd="0" destOrd="0" parTransId="{0E6A55F3-E675-460D-AD69-486C1110604C}" sibTransId="{7AEE08B6-F854-4917-902C-6711F79AAF76}"/>
    <dgm:cxn modelId="{8AA269BA-4018-4AB5-B64F-586B6A738218}" type="presOf" srcId="{342C6A90-2D22-4198-BE9D-9421959DD10F}" destId="{BE980AE0-EEDE-4F0D-B4DC-7EE05C1AEA66}" srcOrd="0" destOrd="0" presId="urn:microsoft.com/office/officeart/2005/8/layout/chevron2"/>
    <dgm:cxn modelId="{20BC89C4-757E-44C3-A16D-0400B0FFCEA1}" type="presOf" srcId="{E062B9A8-A90E-4479-9230-4351FEE07014}" destId="{EDAD8DC9-AA52-499F-A2E8-1802577C9C02}" srcOrd="0" destOrd="0" presId="urn:microsoft.com/office/officeart/2005/8/layout/chevron2"/>
    <dgm:cxn modelId="{7EA0DA09-7ABC-483A-865E-29E7794AB88C}" srcId="{6998526D-A950-4345-B351-6E96ACC7CC21}" destId="{52AE9F88-1C82-449F-8155-0DAF2410927F}" srcOrd="3" destOrd="0" parTransId="{8FCFBB3A-42E2-4564-A705-676CAC385C33}" sibTransId="{6C40AE93-6E68-4CEB-B175-30DF581D66BB}"/>
    <dgm:cxn modelId="{A0597FB1-6E36-40D1-B805-A2F4043CB53B}" type="presOf" srcId="{902CBD15-0944-4498-82E8-684F296EEDB6}" destId="{AFB496AD-1B9F-4D4F-B845-3A25A68D4F93}" srcOrd="0" destOrd="0" presId="urn:microsoft.com/office/officeart/2005/8/layout/chevron2"/>
    <dgm:cxn modelId="{D0D27C4A-3E00-4E04-A572-FD512398B17D}" type="presOf" srcId="{A0CB3A47-CE31-4953-95AA-371E958AF4B9}" destId="{E2352F5B-264E-47C0-BC2A-763F74D18D9A}" srcOrd="0" destOrd="0" presId="urn:microsoft.com/office/officeart/2005/8/layout/chevron2"/>
    <dgm:cxn modelId="{39DD0664-BBF4-46B3-BF55-FA334F20F568}" srcId="{6998526D-A950-4345-B351-6E96ACC7CC21}" destId="{B498D6A8-208D-4CDA-A57E-C3CBC3CCF733}" srcOrd="2" destOrd="0" parTransId="{A9B60455-DFFB-45E2-B259-621C743395C7}" sibTransId="{47C99CA6-0E0B-4A25-87D6-BA026C359068}"/>
    <dgm:cxn modelId="{3139AF6D-2E6B-4092-BAA8-1530D148B1A1}" type="presOf" srcId="{B40C1AE5-5616-4157-8D74-B13A16D79C3F}" destId="{F1EFD8CE-7B42-4F32-8079-10739360580C}" srcOrd="0" destOrd="0" presId="urn:microsoft.com/office/officeart/2005/8/layout/chevron2"/>
    <dgm:cxn modelId="{324A9560-E4AC-46E2-A601-BA2596F89052}" type="presParOf" srcId="{E8A0BDC4-1E7A-48B2-A14C-F85E4D4335BA}" destId="{6A5F881B-96D4-475B-B89D-54D84DAC76AA}" srcOrd="0" destOrd="0" presId="urn:microsoft.com/office/officeart/2005/8/layout/chevron2"/>
    <dgm:cxn modelId="{E9D7A445-7EDD-49FB-83EB-859CEE32DD91}" type="presParOf" srcId="{6A5F881B-96D4-475B-B89D-54D84DAC76AA}" destId="{AB88683F-4CBE-42F1-AF11-D2848DB10E98}" srcOrd="0" destOrd="0" presId="urn:microsoft.com/office/officeart/2005/8/layout/chevron2"/>
    <dgm:cxn modelId="{AA7A9270-9757-4116-BA0F-CE14AB525965}" type="presParOf" srcId="{6A5F881B-96D4-475B-B89D-54D84DAC76AA}" destId="{BE980AE0-EEDE-4F0D-B4DC-7EE05C1AEA66}" srcOrd="1" destOrd="0" presId="urn:microsoft.com/office/officeart/2005/8/layout/chevron2"/>
    <dgm:cxn modelId="{129135F3-2E15-4D10-81A7-89C32A3664BE}" type="presParOf" srcId="{E8A0BDC4-1E7A-48B2-A14C-F85E4D4335BA}" destId="{91E5C9C1-714C-45A3-8074-C09C77D6F271}" srcOrd="1" destOrd="0" presId="urn:microsoft.com/office/officeart/2005/8/layout/chevron2"/>
    <dgm:cxn modelId="{F8258ACE-DBC8-4416-AF9A-EEBE27DD8F8D}" type="presParOf" srcId="{E8A0BDC4-1E7A-48B2-A14C-F85E4D4335BA}" destId="{D278BF58-0406-4AAE-B5D7-C12BEC82EA81}" srcOrd="2" destOrd="0" presId="urn:microsoft.com/office/officeart/2005/8/layout/chevron2"/>
    <dgm:cxn modelId="{81C6A00B-E438-445D-961C-97A6A5639D37}" type="presParOf" srcId="{D278BF58-0406-4AAE-B5D7-C12BEC82EA81}" destId="{EDAD8DC9-AA52-499F-A2E8-1802577C9C02}" srcOrd="0" destOrd="0" presId="urn:microsoft.com/office/officeart/2005/8/layout/chevron2"/>
    <dgm:cxn modelId="{D15519A3-F660-4704-9CF2-60067C73C434}" type="presParOf" srcId="{D278BF58-0406-4AAE-B5D7-C12BEC82EA81}" destId="{A1B3FD08-80C8-4F4B-A7BD-79C19A46F833}" srcOrd="1" destOrd="0" presId="urn:microsoft.com/office/officeart/2005/8/layout/chevron2"/>
    <dgm:cxn modelId="{39FBD43C-1B20-4EF0-97D9-53C1A459D208}" type="presParOf" srcId="{E8A0BDC4-1E7A-48B2-A14C-F85E4D4335BA}" destId="{AF703D76-859B-43E7-B59B-F2EFB28B612C}" srcOrd="3" destOrd="0" presId="urn:microsoft.com/office/officeart/2005/8/layout/chevron2"/>
    <dgm:cxn modelId="{6C13AE41-D68E-4CD7-A4C4-1455F488236C}" type="presParOf" srcId="{E8A0BDC4-1E7A-48B2-A14C-F85E4D4335BA}" destId="{9D0DCA47-3C03-46C9-B91B-C7DEE8EE9DDD}" srcOrd="4" destOrd="0" presId="urn:microsoft.com/office/officeart/2005/8/layout/chevron2"/>
    <dgm:cxn modelId="{B11250C1-D625-4C55-9C64-04DE25159EBA}" type="presParOf" srcId="{9D0DCA47-3C03-46C9-B91B-C7DEE8EE9DDD}" destId="{1681F89B-0917-4B10-AE64-1FD13282B093}" srcOrd="0" destOrd="0" presId="urn:microsoft.com/office/officeart/2005/8/layout/chevron2"/>
    <dgm:cxn modelId="{9C983CAA-6A7B-4F7C-9706-5EF57979DE05}" type="presParOf" srcId="{9D0DCA47-3C03-46C9-B91B-C7DEE8EE9DDD}" destId="{B2177A7C-10B6-4949-92A1-CB3602A6AAFE}" srcOrd="1" destOrd="0" presId="urn:microsoft.com/office/officeart/2005/8/layout/chevron2"/>
    <dgm:cxn modelId="{0785CD39-EB34-456B-928E-778016D79F40}" type="presParOf" srcId="{E8A0BDC4-1E7A-48B2-A14C-F85E4D4335BA}" destId="{A3BE3B4B-E134-4C60-AFE1-8E2397AF75F9}" srcOrd="5" destOrd="0" presId="urn:microsoft.com/office/officeart/2005/8/layout/chevron2"/>
    <dgm:cxn modelId="{6DA7E750-F530-4DEB-8227-9AEF500FBF4A}" type="presParOf" srcId="{E8A0BDC4-1E7A-48B2-A14C-F85E4D4335BA}" destId="{F8526360-F88F-46AA-AA4E-DB0900B9E175}" srcOrd="6" destOrd="0" presId="urn:microsoft.com/office/officeart/2005/8/layout/chevron2"/>
    <dgm:cxn modelId="{9179275E-1FAE-46E8-BD22-8C0DC1875013}" type="presParOf" srcId="{F8526360-F88F-46AA-AA4E-DB0900B9E175}" destId="{4F1CB210-866F-48B2-8D77-96B31010AD42}" srcOrd="0" destOrd="0" presId="urn:microsoft.com/office/officeart/2005/8/layout/chevron2"/>
    <dgm:cxn modelId="{2853257F-ECB3-4D0A-884E-F10599B6A5E9}" type="presParOf" srcId="{F8526360-F88F-46AA-AA4E-DB0900B9E175}" destId="{76DF7ADC-69EE-4890-88A2-09BE316DAA93}" srcOrd="1" destOrd="0" presId="urn:microsoft.com/office/officeart/2005/8/layout/chevron2"/>
    <dgm:cxn modelId="{8CB15C94-A6D2-4F36-9884-4ECAC8C1DE9D}" type="presParOf" srcId="{E8A0BDC4-1E7A-48B2-A14C-F85E4D4335BA}" destId="{2D3F54A6-6A36-4446-810F-B64ECD4B74E1}" srcOrd="7" destOrd="0" presId="urn:microsoft.com/office/officeart/2005/8/layout/chevron2"/>
    <dgm:cxn modelId="{4781A29F-4172-4F6F-9CCC-814C0A8549CD}" type="presParOf" srcId="{E8A0BDC4-1E7A-48B2-A14C-F85E4D4335BA}" destId="{6F2C5A8D-B662-41C7-B627-8D9066292018}" srcOrd="8" destOrd="0" presId="urn:microsoft.com/office/officeart/2005/8/layout/chevron2"/>
    <dgm:cxn modelId="{CCE192D7-5081-46CF-8DBC-0CF9BDCD43D5}" type="presParOf" srcId="{6F2C5A8D-B662-41C7-B627-8D9066292018}" destId="{E2352F5B-264E-47C0-BC2A-763F74D18D9A}" srcOrd="0" destOrd="0" presId="urn:microsoft.com/office/officeart/2005/8/layout/chevron2"/>
    <dgm:cxn modelId="{FD3B310F-C95C-4BA5-BE98-3E02D0979E6A}" type="presParOf" srcId="{6F2C5A8D-B662-41C7-B627-8D9066292018}" destId="{AFB496AD-1B9F-4D4F-B845-3A25A68D4F93}" srcOrd="1" destOrd="0" presId="urn:microsoft.com/office/officeart/2005/8/layout/chevron2"/>
    <dgm:cxn modelId="{E8DBC845-4E36-450E-BD82-86B2988E4A7C}" type="presParOf" srcId="{E8A0BDC4-1E7A-48B2-A14C-F85E4D4335BA}" destId="{C1B6BCF6-59AF-4B4E-BC86-61E9FDDB0EEF}" srcOrd="9" destOrd="0" presId="urn:microsoft.com/office/officeart/2005/8/layout/chevron2"/>
    <dgm:cxn modelId="{069483FA-5728-4F7B-9760-ECAA32EC71EC}" type="presParOf" srcId="{E8A0BDC4-1E7A-48B2-A14C-F85E4D4335BA}" destId="{E4C9BDC3-D3A0-4001-95D4-A187941D2CDC}" srcOrd="10" destOrd="0" presId="urn:microsoft.com/office/officeart/2005/8/layout/chevron2"/>
    <dgm:cxn modelId="{973EEA66-A0E9-447A-B254-0D698ED86018}" type="presParOf" srcId="{E4C9BDC3-D3A0-4001-95D4-A187941D2CDC}" destId="{F9CDB03F-980C-42B8-AA98-72D86D424FAC}" srcOrd="0" destOrd="0" presId="urn:microsoft.com/office/officeart/2005/8/layout/chevron2"/>
    <dgm:cxn modelId="{3BD03010-B54D-4F87-B9B9-ED9B9ED0ACF8}" type="presParOf" srcId="{E4C9BDC3-D3A0-4001-95D4-A187941D2CDC}" destId="{F1EFD8CE-7B42-4F32-8079-10739360580C}" srcOrd="1" destOrd="0" presId="urn:microsoft.com/office/officeart/2005/8/layout/chevron2"/>
    <dgm:cxn modelId="{6214C5BB-A6FD-44F5-9756-B983FF7B848E}" type="presParOf" srcId="{E8A0BDC4-1E7A-48B2-A14C-F85E4D4335BA}" destId="{6468374C-656A-4F39-8804-6D4BA4FDE130}" srcOrd="11" destOrd="0" presId="urn:microsoft.com/office/officeart/2005/8/layout/chevron2"/>
    <dgm:cxn modelId="{62D83B17-5268-4827-9D3A-96F599C510CC}" type="presParOf" srcId="{E8A0BDC4-1E7A-48B2-A14C-F85E4D4335BA}" destId="{1047A36D-C6DB-4970-A03D-D44132296CE7}" srcOrd="12" destOrd="0" presId="urn:microsoft.com/office/officeart/2005/8/layout/chevron2"/>
    <dgm:cxn modelId="{ED66FC20-CEED-43CC-9A83-AE2493AAEB76}" type="presParOf" srcId="{1047A36D-C6DB-4970-A03D-D44132296CE7}" destId="{8E9675A9-76F1-4CCE-9DF6-5325A1D8503F}" srcOrd="0" destOrd="0" presId="urn:microsoft.com/office/officeart/2005/8/layout/chevron2"/>
    <dgm:cxn modelId="{7D953587-E876-4D2D-B4C6-38C364428800}" type="presParOf" srcId="{1047A36D-C6DB-4970-A03D-D44132296CE7}" destId="{80931927-8951-41B5-AE57-96042259811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8683F-4CBE-42F1-AF11-D2848DB10E98}">
      <dsp:nvSpPr>
        <dsp:cNvPr id="0" name=""/>
        <dsp:cNvSpPr/>
      </dsp:nvSpPr>
      <dsp:spPr>
        <a:xfrm rot="5400000">
          <a:off x="-127715" y="133567"/>
          <a:ext cx="851439" cy="5960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2" y="303855"/>
        <a:ext cx="596007" cy="255432"/>
      </dsp:txXfrm>
    </dsp:sp>
    <dsp:sp modelId="{BE980AE0-EEDE-4F0D-B4DC-7EE05C1AEA66}">
      <dsp:nvSpPr>
        <dsp:cNvPr id="0" name=""/>
        <dsp:cNvSpPr/>
      </dsp:nvSpPr>
      <dsp:spPr>
        <a:xfrm rot="5400000">
          <a:off x="4378005" y="-3776146"/>
          <a:ext cx="553435" cy="8117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осуществляют реализацию подакцизных товаров и товаров, подлежащих обязательной маркировке</a:t>
          </a:r>
          <a:endParaRPr lang="ru-RU" sz="2200" b="1" kern="1200" dirty="0">
            <a:solidFill>
              <a:srgbClr val="005AA9"/>
            </a:solidFill>
            <a:latin typeface="+mj-lt"/>
            <a:ea typeface="+mj-ea"/>
            <a:cs typeface="+mj-cs"/>
          </a:endParaRPr>
        </a:p>
      </dsp:txBody>
      <dsp:txXfrm rot="-5400000">
        <a:off x="596007" y="32868"/>
        <a:ext cx="8090416" cy="499403"/>
      </dsp:txXfrm>
    </dsp:sp>
    <dsp:sp modelId="{EDAD8DC9-AA52-499F-A2E8-1802577C9C02}">
      <dsp:nvSpPr>
        <dsp:cNvPr id="0" name=""/>
        <dsp:cNvSpPr/>
      </dsp:nvSpPr>
      <dsp:spPr>
        <a:xfrm rot="5400000">
          <a:off x="-127715" y="901650"/>
          <a:ext cx="851439" cy="5960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2" y="1071938"/>
        <a:ext cx="596007" cy="255432"/>
      </dsp:txXfrm>
    </dsp:sp>
    <dsp:sp modelId="{A1B3FD08-80C8-4F4B-A7BD-79C19A46F833}">
      <dsp:nvSpPr>
        <dsp:cNvPr id="0" name=""/>
        <dsp:cNvSpPr/>
      </dsp:nvSpPr>
      <dsp:spPr>
        <a:xfrm rot="5400000">
          <a:off x="4378005" y="-3008063"/>
          <a:ext cx="553435" cy="8117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осуществляют перепродажу товаров</a:t>
          </a:r>
          <a:endParaRPr lang="ru-RU" sz="2200" b="1" kern="1200" dirty="0">
            <a:solidFill>
              <a:srgbClr val="005AA9"/>
            </a:solidFill>
            <a:latin typeface="+mj-lt"/>
            <a:ea typeface="+mj-ea"/>
            <a:cs typeface="+mj-cs"/>
          </a:endParaRPr>
        </a:p>
      </dsp:txBody>
      <dsp:txXfrm rot="-5400000">
        <a:off x="596007" y="800951"/>
        <a:ext cx="8090416" cy="499403"/>
      </dsp:txXfrm>
    </dsp:sp>
    <dsp:sp modelId="{1681F89B-0917-4B10-AE64-1FD13282B093}">
      <dsp:nvSpPr>
        <dsp:cNvPr id="0" name=""/>
        <dsp:cNvSpPr/>
      </dsp:nvSpPr>
      <dsp:spPr>
        <a:xfrm rot="5400000">
          <a:off x="-127715" y="1669733"/>
          <a:ext cx="851439" cy="5960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2" y="1840021"/>
        <a:ext cx="596007" cy="255432"/>
      </dsp:txXfrm>
    </dsp:sp>
    <dsp:sp modelId="{B2177A7C-10B6-4949-92A1-CB3602A6AAFE}">
      <dsp:nvSpPr>
        <dsp:cNvPr id="0" name=""/>
        <dsp:cNvSpPr/>
      </dsp:nvSpPr>
      <dsp:spPr>
        <a:xfrm rot="5400000">
          <a:off x="4378005" y="-2239980"/>
          <a:ext cx="553435" cy="8117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занимаются добычей и реализацией полезных ископаемых</a:t>
          </a:r>
          <a:endParaRPr lang="ru-RU" sz="2200" b="1" kern="1200" dirty="0">
            <a:solidFill>
              <a:srgbClr val="005AA9"/>
            </a:solidFill>
            <a:latin typeface="+mj-lt"/>
            <a:ea typeface="+mj-ea"/>
            <a:cs typeface="+mj-cs"/>
          </a:endParaRPr>
        </a:p>
      </dsp:txBody>
      <dsp:txXfrm rot="-5400000">
        <a:off x="596007" y="1569034"/>
        <a:ext cx="8090416" cy="499403"/>
      </dsp:txXfrm>
    </dsp:sp>
    <dsp:sp modelId="{4F1CB210-866F-48B2-8D77-96B31010AD42}">
      <dsp:nvSpPr>
        <dsp:cNvPr id="0" name=""/>
        <dsp:cNvSpPr/>
      </dsp:nvSpPr>
      <dsp:spPr>
        <a:xfrm rot="5400000">
          <a:off x="-127715" y="2437816"/>
          <a:ext cx="851439" cy="5960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2" y="2608104"/>
        <a:ext cx="596007" cy="255432"/>
      </dsp:txXfrm>
    </dsp:sp>
    <dsp:sp modelId="{76DF7ADC-69EE-4890-88A2-09BE316DAA93}">
      <dsp:nvSpPr>
        <dsp:cNvPr id="0" name=""/>
        <dsp:cNvSpPr/>
      </dsp:nvSpPr>
      <dsp:spPr>
        <a:xfrm rot="5400000">
          <a:off x="4378005" y="-1471898"/>
          <a:ext cx="553435" cy="8117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ведут посредническую деятельность</a:t>
          </a:r>
          <a:endParaRPr lang="ru-RU" sz="2200" b="1" kern="1200" dirty="0">
            <a:solidFill>
              <a:srgbClr val="005AA9"/>
            </a:solidFill>
            <a:latin typeface="+mj-lt"/>
            <a:ea typeface="+mj-ea"/>
            <a:cs typeface="+mj-cs"/>
          </a:endParaRPr>
        </a:p>
      </dsp:txBody>
      <dsp:txXfrm rot="-5400000">
        <a:off x="596007" y="2337116"/>
        <a:ext cx="8090416" cy="499403"/>
      </dsp:txXfrm>
    </dsp:sp>
    <dsp:sp modelId="{E2352F5B-264E-47C0-BC2A-763F74D18D9A}">
      <dsp:nvSpPr>
        <dsp:cNvPr id="0" name=""/>
        <dsp:cNvSpPr/>
      </dsp:nvSpPr>
      <dsp:spPr>
        <a:xfrm rot="5400000">
          <a:off x="-127715" y="3205898"/>
          <a:ext cx="851439" cy="5960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2" y="3376186"/>
        <a:ext cx="596007" cy="255432"/>
      </dsp:txXfrm>
    </dsp:sp>
    <dsp:sp modelId="{AFB496AD-1B9F-4D4F-B845-3A25A68D4F93}">
      <dsp:nvSpPr>
        <dsp:cNvPr id="0" name=""/>
        <dsp:cNvSpPr/>
      </dsp:nvSpPr>
      <dsp:spPr>
        <a:xfrm rot="5400000">
          <a:off x="4378005" y="-703815"/>
          <a:ext cx="553435" cy="8117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оказывают услуги по доставке товаров с приемом платежей в интересах других лиц</a:t>
          </a:r>
          <a:endParaRPr lang="ru-RU" sz="2200" b="1" kern="1200" dirty="0">
            <a:solidFill>
              <a:srgbClr val="005AA9"/>
            </a:solidFill>
            <a:latin typeface="+mj-lt"/>
            <a:ea typeface="+mj-ea"/>
            <a:cs typeface="+mj-cs"/>
          </a:endParaRPr>
        </a:p>
      </dsp:txBody>
      <dsp:txXfrm rot="-5400000">
        <a:off x="596007" y="3105199"/>
        <a:ext cx="8090416" cy="499403"/>
      </dsp:txXfrm>
    </dsp:sp>
    <dsp:sp modelId="{F9CDB03F-980C-42B8-AA98-72D86D424FAC}">
      <dsp:nvSpPr>
        <dsp:cNvPr id="0" name=""/>
        <dsp:cNvSpPr/>
      </dsp:nvSpPr>
      <dsp:spPr>
        <a:xfrm rot="5400000">
          <a:off x="-127715" y="3973981"/>
          <a:ext cx="851439" cy="5960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2" y="4144269"/>
        <a:ext cx="596007" cy="255432"/>
      </dsp:txXfrm>
    </dsp:sp>
    <dsp:sp modelId="{F1EFD8CE-7B42-4F32-8079-10739360580C}">
      <dsp:nvSpPr>
        <dsp:cNvPr id="0" name=""/>
        <dsp:cNvSpPr/>
      </dsp:nvSpPr>
      <dsp:spPr>
        <a:xfrm rot="5400000">
          <a:off x="4378005" y="64267"/>
          <a:ext cx="553435" cy="8117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применяют иные </a:t>
          </a:r>
          <a:r>
            <a:rPr lang="ru-RU" sz="2200" b="1" kern="1200" dirty="0" err="1" smtClean="0">
              <a:solidFill>
                <a:srgbClr val="005AA9"/>
              </a:solidFill>
              <a:latin typeface="+mj-lt"/>
              <a:ea typeface="+mj-ea"/>
              <a:cs typeface="+mj-cs"/>
            </a:rPr>
            <a:t>спецрежимы</a:t>
          </a:r>
          <a:r>
            <a:rPr lang="ru-RU" sz="2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 или являются плательщиками НДФЛ</a:t>
          </a:r>
          <a:endParaRPr lang="ru-RU" sz="2200" b="1" kern="1200" dirty="0">
            <a:solidFill>
              <a:srgbClr val="005AA9"/>
            </a:solidFill>
            <a:latin typeface="+mj-lt"/>
            <a:ea typeface="+mj-ea"/>
            <a:cs typeface="+mj-cs"/>
          </a:endParaRPr>
        </a:p>
      </dsp:txBody>
      <dsp:txXfrm rot="-5400000">
        <a:off x="596007" y="3873281"/>
        <a:ext cx="8090416" cy="499403"/>
      </dsp:txXfrm>
    </dsp:sp>
    <dsp:sp modelId="{8E9675A9-76F1-4CCE-9DF6-5325A1D8503F}">
      <dsp:nvSpPr>
        <dsp:cNvPr id="0" name=""/>
        <dsp:cNvSpPr/>
      </dsp:nvSpPr>
      <dsp:spPr>
        <a:xfrm rot="5400000">
          <a:off x="-127715" y="4742064"/>
          <a:ext cx="851439" cy="5960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2" y="4912352"/>
        <a:ext cx="596007" cy="255432"/>
      </dsp:txXfrm>
    </dsp:sp>
    <dsp:sp modelId="{80931927-8951-41B5-AE57-960422598116}">
      <dsp:nvSpPr>
        <dsp:cNvPr id="0" name=""/>
        <dsp:cNvSpPr/>
      </dsp:nvSpPr>
      <dsp:spPr>
        <a:xfrm rot="5400000">
          <a:off x="4378005" y="832350"/>
          <a:ext cx="553435" cy="81174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rgbClr val="005AA9"/>
              </a:solidFill>
              <a:latin typeface="+mj-lt"/>
              <a:ea typeface="+mj-ea"/>
              <a:cs typeface="+mj-cs"/>
            </a:rPr>
            <a:t>превысили лимит доходов, учитываемых по НПД, - 2,4 млн. рублей</a:t>
          </a:r>
          <a:endParaRPr lang="ru-RU" sz="2200" b="1" kern="1200" dirty="0">
            <a:solidFill>
              <a:srgbClr val="005AA9"/>
            </a:solidFill>
            <a:latin typeface="+mj-lt"/>
            <a:ea typeface="+mj-ea"/>
            <a:cs typeface="+mj-cs"/>
          </a:endParaRPr>
        </a:p>
      </dsp:txBody>
      <dsp:txXfrm rot="-5400000">
        <a:off x="596007" y="4641364"/>
        <a:ext cx="8090416" cy="499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0.01429</cdr:x>
      <cdr:y>0.02782</cdr:y>
    </cdr:from>
    <cdr:to>
      <cdr:x>0.69173</cdr:x>
      <cdr:y>0.12829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2008" y="110819"/>
          <a:ext cx="3414716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1. Перевозка пассажиров</a:t>
          </a:r>
          <a:endParaRPr lang="ru-RU" sz="20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0.01429</cdr:x>
      <cdr:y>0.18299</cdr:y>
    </cdr:from>
    <cdr:to>
      <cdr:x>0.72703</cdr:x>
      <cdr:y>0.28345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2008" y="728815"/>
          <a:ext cx="3592650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2. Услуги в сфере красоты</a:t>
          </a:r>
          <a:endParaRPr lang="ru-RU" sz="20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0.01429</cdr:x>
      <cdr:y>0.32475</cdr:y>
    </cdr:from>
    <cdr:to>
      <cdr:x>0.7582</cdr:x>
      <cdr:y>0.42521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72008" y="1293404"/>
          <a:ext cx="3749744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3. Информационные услуги</a:t>
          </a:r>
          <a:endParaRPr lang="ru-RU" sz="20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0.01429</cdr:x>
      <cdr:y>0.4809</cdr:y>
    </cdr:from>
    <cdr:to>
      <cdr:x>0.73753</cdr:x>
      <cdr:y>0.58136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2008" y="1915304"/>
          <a:ext cx="3645549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4. Строительство и ремонт</a:t>
          </a:r>
          <a:endParaRPr lang="ru-RU" sz="20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0.02857</cdr:x>
      <cdr:y>0.63162</cdr:y>
    </cdr:from>
    <cdr:to>
      <cdr:x>1</cdr:x>
      <cdr:y>0.73208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144016" y="2515585"/>
          <a:ext cx="4896544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l"/>
          <a:r>
            <a:rPr lang="ru-RU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5. Аренда жилой недвижимости</a:t>
          </a:r>
          <a:endParaRPr lang="ru-RU" sz="1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9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8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nos"/>
              </a:rPr>
              <a:t>&lt;верхний колонтитул&gt;</a:t>
            </a:r>
          </a:p>
        </p:txBody>
      </p:sp>
      <p:sp>
        <p:nvSpPr>
          <p:cNvPr id="8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nos"/>
              </a:rPr>
              <a:t>&lt;дата/время&gt;</a:t>
            </a:r>
          </a:p>
        </p:txBody>
      </p:sp>
      <p:sp>
        <p:nvSpPr>
          <p:cNvPr id="8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nos"/>
              </a:rPr>
              <a:t>&lt;нижний колонтитул&gt;</a:t>
            </a:r>
          </a:p>
        </p:txBody>
      </p:sp>
      <p:sp>
        <p:nvSpPr>
          <p:cNvPr id="8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8810EAC-193E-489D-BB3B-251AACDF262D}" type="slidenum">
              <a:rPr lang="ru-RU" sz="1400" b="0" strike="noStrike" spc="-1">
                <a:latin typeface="Tinos"/>
              </a:rPr>
              <a:t>‹#›</a:t>
            </a:fld>
            <a:endParaRPr lang="ru-RU" sz="1400" b="0" strike="noStrike" spc="-1">
              <a:latin typeface="Tinos"/>
            </a:endParaRPr>
          </a:p>
        </p:txBody>
      </p:sp>
    </p:spTree>
    <p:extLst>
      <p:ext uri="{BB962C8B-B14F-4D97-AF65-F5344CB8AC3E}">
        <p14:creationId xmlns:p14="http://schemas.microsoft.com/office/powerpoint/2010/main" val="160680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793044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891360" y="4129560"/>
            <a:ext cx="793044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89136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95540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3000" y="160704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254280" y="160704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891360" y="412956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3000" y="412956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254280" y="412956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91360" y="1607040"/>
            <a:ext cx="7930440" cy="4829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793044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91360" y="501120"/>
            <a:ext cx="7948440" cy="5126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89136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891360" y="1607040"/>
            <a:ext cx="7930440" cy="4829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95540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91360" y="4129560"/>
            <a:ext cx="793044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793044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91360" y="4129560"/>
            <a:ext cx="793044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89136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95540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573000" y="160704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254280" y="160704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891360" y="412956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573000" y="412956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254280" y="412956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793044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891360" y="501120"/>
            <a:ext cx="7948440" cy="5126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89136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95540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891360" y="4129560"/>
            <a:ext cx="793044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1440" y="1440"/>
            <a:ext cx="9903960" cy="6854400"/>
          </a:xfrm>
          <a:prstGeom prst="rect">
            <a:avLst/>
          </a:prstGeom>
          <a:ln w="936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3363840"/>
            <a:ext cx="8419680" cy="1469520"/>
          </a:xfrm>
          <a:prstGeom prst="rect">
            <a:avLst/>
          </a:prstGeom>
        </p:spPr>
        <p:txBody>
          <a:bodyPr lIns="95760" tIns="47880" rIns="95760" bIns="47880" anchor="ctr">
            <a:normAutofit/>
          </a:bodyPr>
          <a:lstStyle/>
          <a:p>
            <a:pPr>
              <a:lnSpc>
                <a:spcPts val="4776"/>
              </a:lnSpc>
            </a:pPr>
            <a:r>
              <a:rPr lang="ru-RU" sz="5200" b="1" strike="noStrike" spc="-1">
                <a:solidFill>
                  <a:srgbClr val="FFFFFF"/>
                </a:solidFill>
                <a:latin typeface="Calibri"/>
              </a:rPr>
              <a:t>Образец заголовка</a:t>
            </a:r>
            <a:endParaRPr lang="ru-RU" sz="5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300" b="0" strike="noStrike" spc="-1">
                <a:solidFill>
                  <a:srgbClr val="005AA9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200" b="0" strike="noStrike" spc="-1">
                <a:solidFill>
                  <a:srgbClr val="504F53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 algn="just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solidFill>
                  <a:srgbClr val="504F53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300" b="0" strike="noStrike" spc="-1">
                <a:solidFill>
                  <a:srgbClr val="8D8C9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8D8C9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8D8C9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8D8C9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/>
          <p:nvPr/>
        </p:nvPicPr>
        <p:blipFill>
          <a:blip r:embed="rId14"/>
          <a:stretch/>
        </p:blipFill>
        <p:spPr>
          <a:xfrm>
            <a:off x="1440" y="1440"/>
            <a:ext cx="9903960" cy="6856200"/>
          </a:xfrm>
          <a:prstGeom prst="rect">
            <a:avLst/>
          </a:prstGeom>
          <a:ln w="9360">
            <a:noFill/>
          </a:ln>
        </p:spPr>
      </p:pic>
      <p:sp>
        <p:nvSpPr>
          <p:cNvPr id="40" name="CustomShape 1"/>
          <p:cNvSpPr/>
          <p:nvPr/>
        </p:nvSpPr>
        <p:spPr>
          <a:xfrm>
            <a:off x="6421320" y="5127480"/>
            <a:ext cx="998280" cy="37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7930440" cy="4829040"/>
          </a:xfrm>
          <a:prstGeom prst="rect">
            <a:avLst/>
          </a:prstGeom>
        </p:spPr>
        <p:txBody>
          <a:bodyPr lIns="95760" tIns="47880" rIns="95760" bIns="47880">
            <a:noAutofit/>
          </a:bodyPr>
          <a:lstStyle/>
          <a:p>
            <a:pPr marL="333720">
              <a:lnSpc>
                <a:spcPct val="100000"/>
              </a:lnSpc>
              <a:spcBef>
                <a:spcPts val="660"/>
              </a:spcBef>
            </a:pPr>
            <a:r>
              <a:rPr lang="ru-RU" sz="3300" b="1" strike="noStrike" spc="-1">
                <a:solidFill>
                  <a:srgbClr val="005AA9"/>
                </a:solidFill>
                <a:latin typeface="Calibri"/>
              </a:rPr>
              <a:t>Образец текста</a:t>
            </a:r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  <a:p>
            <a:pPr marL="330840" lvl="1" indent="2880">
              <a:lnSpc>
                <a:spcPct val="100000"/>
              </a:lnSpc>
              <a:spcBef>
                <a:spcPts val="439"/>
              </a:spcBef>
              <a:buClr>
                <a:srgbClr val="504F53"/>
              </a:buClr>
              <a:buFont typeface="Arial"/>
              <a:buChar char="–"/>
            </a:pPr>
            <a:r>
              <a:rPr lang="ru-RU" sz="2200" b="0" strike="noStrike" spc="-1">
                <a:solidFill>
                  <a:srgbClr val="504F53"/>
                </a:solidFill>
                <a:latin typeface="Calibri"/>
              </a:rPr>
              <a:t>Второй уровень</a:t>
            </a:r>
          </a:p>
          <a:p>
            <a:pPr marL="577440" lvl="2" indent="-238680">
              <a:lnSpc>
                <a:spcPct val="100000"/>
              </a:lnSpc>
              <a:spcBef>
                <a:spcPts val="439"/>
              </a:spcBef>
              <a:buClr>
                <a:srgbClr val="504F53"/>
              </a:buClr>
              <a:buFont typeface="Arial"/>
              <a:buChar char="•"/>
            </a:pPr>
            <a:r>
              <a:rPr lang="ru-RU" sz="2200" b="0" strike="noStrike" spc="-1">
                <a:solidFill>
                  <a:srgbClr val="504F53"/>
                </a:solidFill>
                <a:latin typeface="Calibri"/>
              </a:rPr>
              <a:t>Третий уровень</a:t>
            </a:r>
          </a:p>
          <a:p>
            <a:pPr lvl="3" indent="330840" algn="just">
              <a:lnSpc>
                <a:spcPts val="1653"/>
              </a:lnSpc>
              <a:spcBef>
                <a:spcPts val="366"/>
              </a:spcBef>
              <a:buClr>
                <a:srgbClr val="504F53"/>
              </a:buClr>
              <a:buFont typeface="Arial"/>
              <a:buChar char="–"/>
            </a:pPr>
            <a:r>
              <a:rPr lang="ru-RU" sz="1500" b="0" strike="noStrike" spc="-1">
                <a:solidFill>
                  <a:srgbClr val="504F53"/>
                </a:solidFill>
                <a:latin typeface="Calibri"/>
              </a:rPr>
              <a:t>Четвертый уровень</a:t>
            </a:r>
            <a:endParaRPr lang="ru-RU" sz="1500" b="0" strike="noStrike" spc="-1">
              <a:solidFill>
                <a:srgbClr val="8D8C90"/>
              </a:solidFill>
              <a:latin typeface="Calibri"/>
            </a:endParaRPr>
          </a:p>
          <a:p>
            <a:pPr marL="1317600" indent="360360">
              <a:lnSpc>
                <a:spcPts val="1653"/>
              </a:lnSpc>
              <a:spcBef>
                <a:spcPts val="366"/>
              </a:spcBef>
            </a:pPr>
            <a:r>
              <a:rPr lang="ru-RU" sz="1300" b="0" strike="noStrike" spc="-1">
                <a:solidFill>
                  <a:srgbClr val="8D8C90"/>
                </a:solidFill>
                <a:latin typeface="Calibri"/>
              </a:rPr>
              <a:t>Пятый уровень</a:t>
            </a:r>
            <a:endParaRPr lang="ru-RU" sz="1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95760" tIns="47880" rIns="95760" bIns="4788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5000" b="1" strike="noStrike" spc="-1">
                <a:solidFill>
                  <a:srgbClr val="005AA9"/>
                </a:solidFill>
                <a:latin typeface="Calibri"/>
              </a:rPr>
              <a:t>Образец заголовка</a:t>
            </a:r>
            <a:endParaRPr lang="ru-RU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sldNum"/>
          </p:nvPr>
        </p:nvSpPr>
        <p:spPr>
          <a:xfrm>
            <a:off x="9016920" y="6041880"/>
            <a:ext cx="672840" cy="631440"/>
          </a:xfrm>
          <a:prstGeom prst="rect">
            <a:avLst/>
          </a:prstGeom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311F89B8-7E8F-4C2B-BC4A-7A1B14400F4F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t>‹#›</a:t>
            </a:fld>
            <a:endParaRPr lang="ru-RU" sz="25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npd.nalog.ru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2520" y="3213000"/>
            <a:ext cx="9072360" cy="2304000"/>
          </a:xfrm>
          <a:prstGeom prst="rect">
            <a:avLst/>
          </a:prstGeom>
          <a:noFill/>
          <a:ln w="9360">
            <a:noFill/>
          </a:ln>
        </p:spPr>
        <p:txBody>
          <a:bodyPr lIns="95760" tIns="47880" rIns="95760" bIns="47880" anchor="ctr">
            <a:normAutofit/>
          </a:bodyPr>
          <a:lstStyle/>
          <a:p>
            <a:pPr algn="ctr">
              <a:lnSpc>
                <a:spcPts val="4000"/>
              </a:lnSpc>
            </a:pPr>
            <a:r>
              <a:rPr lang="ru-RU" sz="24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ru-RU" sz="4000" b="1" strike="noStrike" spc="-1" dirty="0" smtClean="0">
                <a:solidFill>
                  <a:srgbClr val="FFFFFF"/>
                </a:solidFill>
                <a:latin typeface="Calibri"/>
              </a:rPr>
              <a:t>«Налог </a:t>
            </a:r>
            <a:r>
              <a:rPr lang="ru-RU" sz="4000" b="1" strike="noStrike" spc="-1" dirty="0">
                <a:solidFill>
                  <a:srgbClr val="FFFFFF"/>
                </a:solidFill>
                <a:latin typeface="Calibri"/>
              </a:rPr>
              <a:t>на профессиональный доход»</a:t>
            </a:r>
            <a:endParaRPr lang="ru-RU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52520" y="2061000"/>
            <a:ext cx="9072360" cy="134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400" tIns="61200" rIns="122400" bIns="61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300" b="1" strike="noStrike" spc="-1">
                <a:solidFill>
                  <a:srgbClr val="FFFFFF"/>
                </a:solidFill>
                <a:latin typeface="Calibri"/>
              </a:rPr>
              <a:t>УПРАВЛЕНИЕ ФЕДЕРАЛЬНОЙ НАЛОГОВОЙ СЛУЖБЫ ПО ОРЕНБУРГСКОЙ ОБЛАСТИ</a:t>
            </a:r>
            <a:endParaRPr lang="ru-RU" sz="2300" b="0" strike="noStrike" spc="-1">
              <a:latin typeface="XO Orie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2560" y="5877272"/>
            <a:ext cx="853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Бехтин Алексей Степанович, заместитель начальника </a:t>
            </a:r>
            <a:r>
              <a:rPr lang="ru-RU" dirty="0" smtClean="0">
                <a:solidFill>
                  <a:schemeClr val="bg1"/>
                </a:solidFill>
              </a:rPr>
              <a:t>отдела налогообложения юридических лиц УФНС России по Оренбургской области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A2C5DE51-CD8A-492F-8AED-CE78C9496D98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t>10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710280" y="1233360"/>
            <a:ext cx="8640720" cy="52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Рисунок 5"/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764" t="24627" r="33270" b="4228"/>
          <a:stretch/>
        </p:blipFill>
        <p:spPr bwMode="auto">
          <a:xfrm>
            <a:off x="1856656" y="609651"/>
            <a:ext cx="6048672" cy="57369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4143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низ 10"/>
          <p:cNvSpPr/>
          <p:nvPr/>
        </p:nvSpPr>
        <p:spPr>
          <a:xfrm>
            <a:off x="2000672" y="2780928"/>
            <a:ext cx="432048" cy="432048"/>
          </a:xfrm>
          <a:prstGeom prst="downArrow">
            <a:avLst/>
          </a:prstGeom>
          <a:solidFill>
            <a:srgbClr val="1B90F1"/>
          </a:solidFill>
          <a:ln>
            <a:solidFill>
              <a:srgbClr val="1B90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19"/>
          <p:cNvPicPr/>
          <p:nvPr/>
        </p:nvPicPr>
        <p:blipFill>
          <a:blip r:embed="rId2" cstate="print"/>
          <a:stretch/>
        </p:blipFill>
        <p:spPr>
          <a:xfrm>
            <a:off x="258828" y="183541"/>
            <a:ext cx="818177" cy="775314"/>
          </a:xfrm>
          <a:prstGeom prst="rect">
            <a:avLst/>
          </a:prstGeom>
          <a:ln>
            <a:noFill/>
          </a:ln>
        </p:spPr>
      </p:pic>
      <p:sp>
        <p:nvSpPr>
          <p:cNvPr id="22" name="CustomShape 1"/>
          <p:cNvSpPr/>
          <p:nvPr/>
        </p:nvSpPr>
        <p:spPr>
          <a:xfrm>
            <a:off x="1119364" y="183541"/>
            <a:ext cx="4168598" cy="419336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3727" tIns="33727" rIns="33727" bIns="33727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pc="-1" dirty="0">
                <a:solidFill>
                  <a:srgbClr val="808080"/>
                </a:solidFill>
                <a:latin typeface="PF DinDisplay Pro Black"/>
                <a:ea typeface="DejaVu Sans"/>
              </a:rPr>
              <a:t>УПРАВЛЕНИЕ ФЕДЕРАЛЬНОЙ </a:t>
            </a:r>
            <a:endParaRPr lang="ru-RU" sz="1100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100" b="1" spc="-1" dirty="0">
                <a:solidFill>
                  <a:srgbClr val="808080"/>
                </a:solidFill>
                <a:latin typeface="PF DinDisplay Pro Black"/>
                <a:ea typeface="DejaVu Sans"/>
              </a:rPr>
              <a:t>НАЛОГОВОЙ СЛУЖБЫ ПО ОРЕНБУРГСКОЙ ОБЛАСТИ</a:t>
            </a:r>
            <a:endParaRPr lang="ru-RU" sz="1100" spc="-1" dirty="0">
              <a:latin typeface="XO Oriel"/>
            </a:endParaRPr>
          </a:p>
        </p:txBody>
      </p:sp>
      <p:sp>
        <p:nvSpPr>
          <p:cNvPr id="23" name="CustomShape 5"/>
          <p:cNvSpPr/>
          <p:nvPr/>
        </p:nvSpPr>
        <p:spPr>
          <a:xfrm>
            <a:off x="920552" y="690552"/>
            <a:ext cx="8784976" cy="10991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82665" tIns="41333" rIns="82665" bIns="41333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1" spc="-1" dirty="0" smtClean="0">
                <a:solidFill>
                  <a:srgbClr val="3465A4"/>
                </a:solidFill>
                <a:latin typeface="Arial"/>
                <a:ea typeface="DejaVu Sans"/>
              </a:rPr>
              <a:t>Результат введения налога на профессиональный доход</a:t>
            </a:r>
          </a:p>
          <a:p>
            <a:pPr algn="ctr">
              <a:lnSpc>
                <a:spcPct val="100000"/>
              </a:lnSpc>
            </a:pPr>
            <a:r>
              <a:rPr lang="ru-RU" sz="2200" b="1" spc="-1" dirty="0" smtClean="0">
                <a:solidFill>
                  <a:srgbClr val="3465A4"/>
                </a:solidFill>
                <a:latin typeface="Arial"/>
                <a:ea typeface="DejaVu Sans"/>
              </a:rPr>
              <a:t>на территории Оренбургской области </a:t>
            </a:r>
          </a:p>
          <a:p>
            <a:pPr algn="ctr">
              <a:lnSpc>
                <a:spcPct val="100000"/>
              </a:lnSpc>
            </a:pPr>
            <a:r>
              <a:rPr lang="ru-RU" sz="2200" b="1" spc="-1" dirty="0" smtClean="0">
                <a:solidFill>
                  <a:srgbClr val="3465A4"/>
                </a:solidFill>
                <a:latin typeface="Arial"/>
                <a:ea typeface="DejaVu Sans"/>
              </a:rPr>
              <a:t>за 2020 год                                                    </a:t>
            </a:r>
            <a:endParaRPr lang="ru-RU" sz="2200" spc="-1" dirty="0">
              <a:latin typeface="XO Orie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0492" y="2060848"/>
            <a:ext cx="3672408" cy="741202"/>
          </a:xfrm>
          <a:prstGeom prst="rect">
            <a:avLst/>
          </a:prstGeom>
          <a:solidFill>
            <a:srgbClr val="1B90F1"/>
          </a:solidFill>
          <a:ln>
            <a:solidFill>
              <a:srgbClr val="1B90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Количество плательщиков НПД – </a:t>
            </a:r>
            <a:r>
              <a:rPr lang="ru-RU" dirty="0" smtClean="0"/>
              <a:t>16 108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0492" y="3212976"/>
            <a:ext cx="3672408" cy="980668"/>
          </a:xfrm>
          <a:prstGeom prst="rect">
            <a:avLst/>
          </a:prstGeom>
          <a:solidFill>
            <a:srgbClr val="1B90F1"/>
          </a:solidFill>
          <a:ln>
            <a:solidFill>
              <a:srgbClr val="1B90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Из них </a:t>
            </a:r>
            <a:r>
              <a:rPr lang="ru-RU" sz="1600" dirty="0"/>
              <a:t>осуществляющих деятельность на территории Оренбургской </a:t>
            </a:r>
            <a:r>
              <a:rPr lang="ru-RU" sz="1600" dirty="0" smtClean="0"/>
              <a:t>области – 8 749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0492" y="4691563"/>
            <a:ext cx="3672408" cy="648072"/>
          </a:xfrm>
          <a:prstGeom prst="rect">
            <a:avLst/>
          </a:prstGeom>
          <a:solidFill>
            <a:srgbClr val="1B90F1"/>
          </a:solidFill>
          <a:ln>
            <a:solidFill>
              <a:srgbClr val="1B90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Выписано </a:t>
            </a:r>
            <a:r>
              <a:rPr lang="ru-RU" dirty="0"/>
              <a:t>чеков – </a:t>
            </a:r>
          </a:p>
          <a:p>
            <a:pPr algn="ctr"/>
            <a:r>
              <a:rPr lang="ru-RU" dirty="0"/>
              <a:t>1 </a:t>
            </a:r>
            <a:r>
              <a:rPr lang="ru-RU" dirty="0" smtClean="0"/>
              <a:t>239 802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0492" y="5877272"/>
            <a:ext cx="3672408" cy="648072"/>
          </a:xfrm>
          <a:prstGeom prst="rect">
            <a:avLst/>
          </a:prstGeom>
          <a:solidFill>
            <a:srgbClr val="1B90F1"/>
          </a:solidFill>
          <a:ln>
            <a:solidFill>
              <a:srgbClr val="1B90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Суммарный </a:t>
            </a:r>
            <a:r>
              <a:rPr lang="ru-RU" dirty="0"/>
              <a:t>доход – </a:t>
            </a:r>
          </a:p>
          <a:p>
            <a:pPr algn="ctr"/>
            <a:r>
              <a:rPr lang="ru-RU" dirty="0" smtClean="0"/>
              <a:t>467 651 </a:t>
            </a:r>
            <a:r>
              <a:rPr lang="ru-RU" dirty="0"/>
              <a:t>тыс. рублей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80992" y="2132856"/>
            <a:ext cx="4464496" cy="4161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Топ-5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видов деятельности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2000672" y="4193644"/>
            <a:ext cx="432048" cy="432048"/>
          </a:xfrm>
          <a:prstGeom prst="downArrow">
            <a:avLst/>
          </a:prstGeom>
          <a:solidFill>
            <a:srgbClr val="1B90F1"/>
          </a:solidFill>
          <a:ln>
            <a:solidFill>
              <a:srgbClr val="1B90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2000672" y="5399856"/>
            <a:ext cx="432048" cy="432048"/>
          </a:xfrm>
          <a:prstGeom prst="downArrow">
            <a:avLst/>
          </a:prstGeom>
          <a:solidFill>
            <a:srgbClr val="1B90F1"/>
          </a:solidFill>
          <a:ln>
            <a:solidFill>
              <a:srgbClr val="1B90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80734"/>
              </p:ext>
            </p:extLst>
          </p:nvPr>
        </p:nvGraphicFramePr>
        <p:xfrm>
          <a:off x="4448944" y="2700185"/>
          <a:ext cx="5040560" cy="3982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21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848520" y="2565000"/>
            <a:ext cx="8208720" cy="3744000"/>
          </a:xfrm>
          <a:prstGeom prst="rect">
            <a:avLst/>
          </a:prstGeom>
          <a:noFill/>
          <a:ln w="9360">
            <a:noFill/>
          </a:ln>
        </p:spPr>
        <p:txBody>
          <a:bodyPr lIns="95760" tIns="47880" rIns="95760" bIns="4788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2200" b="1" strike="noStrike" spc="-1" dirty="0">
                <a:solidFill>
                  <a:srgbClr val="005AA9"/>
                </a:solidFill>
                <a:latin typeface="Calibri"/>
              </a:rPr>
              <a:t>	</a:t>
            </a:r>
            <a:r>
              <a:rPr lang="ru-RU" sz="2600" b="1" strike="noStrike" spc="-1" dirty="0">
                <a:solidFill>
                  <a:srgbClr val="005AA9"/>
                </a:solidFill>
                <a:latin typeface="Calibri"/>
              </a:rPr>
              <a:t>Не признаются объектом налогообложения доходы:</a:t>
            </a:r>
            <a:endParaRPr lang="ru-RU" sz="2600" b="0" strike="noStrike" spc="-1" dirty="0">
              <a:solidFill>
                <a:srgbClr val="005AA9"/>
              </a:solidFill>
              <a:latin typeface="Calibri"/>
            </a:endParaRPr>
          </a:p>
          <a:p>
            <a:pPr marL="457200" indent="-456840" algn="just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2600" b="1" strike="noStrike" spc="-1" dirty="0">
                <a:solidFill>
                  <a:srgbClr val="005AA9"/>
                </a:solidFill>
                <a:latin typeface="Calibri"/>
              </a:rPr>
              <a:t>получаемые в рамках трудовой деятельности</a:t>
            </a:r>
            <a:endParaRPr lang="ru-RU" sz="2600" b="0" strike="noStrike" spc="-1" dirty="0">
              <a:solidFill>
                <a:srgbClr val="005AA9"/>
              </a:solidFill>
              <a:latin typeface="Calibri"/>
            </a:endParaRPr>
          </a:p>
          <a:p>
            <a:pPr marL="457200" indent="-456840" algn="just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2600" b="1" strike="noStrike" spc="-1" dirty="0">
                <a:solidFill>
                  <a:srgbClr val="005AA9"/>
                </a:solidFill>
                <a:latin typeface="Calibri"/>
              </a:rPr>
              <a:t>от продажи недвижимости, транспортных средств</a:t>
            </a:r>
            <a:endParaRPr lang="ru-RU" sz="2600" b="0" strike="noStrike" spc="-1" dirty="0">
              <a:solidFill>
                <a:srgbClr val="005AA9"/>
              </a:solidFill>
              <a:latin typeface="Calibri"/>
            </a:endParaRPr>
          </a:p>
          <a:p>
            <a:pPr marL="457200" indent="-456840" algn="just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2600" b="1" strike="noStrike" spc="-1" dirty="0">
                <a:solidFill>
                  <a:srgbClr val="005AA9"/>
                </a:solidFill>
                <a:latin typeface="Calibri"/>
              </a:rPr>
              <a:t>государственных и муниципальных служащих, за исключением доходов от сдачи в аренду жилых помещений</a:t>
            </a:r>
            <a:endParaRPr lang="ru-RU" sz="2600" b="0" strike="noStrike" spc="-1" dirty="0">
              <a:solidFill>
                <a:srgbClr val="005AA9"/>
              </a:solidFill>
              <a:latin typeface="Calibri"/>
            </a:endParaRPr>
          </a:p>
          <a:p>
            <a:pPr marL="457200" indent="-456840" algn="just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2600" b="1" strike="noStrike" spc="-1" dirty="0">
                <a:solidFill>
                  <a:srgbClr val="005AA9"/>
                </a:solidFill>
                <a:latin typeface="Calibri"/>
              </a:rPr>
              <a:t> от арбитражного управления, от деятельности нотариуса, адвокатской деятельности</a:t>
            </a:r>
            <a:endParaRPr lang="ru-RU" sz="2600" b="0" strike="noStrike" spc="-1" dirty="0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704520" y="214200"/>
            <a:ext cx="9072720" cy="1846080"/>
          </a:xfrm>
          <a:prstGeom prst="rect">
            <a:avLst/>
          </a:prstGeom>
          <a:noFill/>
          <a:ln w="9360">
            <a:noFill/>
          </a:ln>
        </p:spPr>
        <p:txBody>
          <a:bodyPr lIns="95760" tIns="47880" rIns="95760" bIns="4788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2600" b="1" strike="noStrike" spc="-1">
                <a:solidFill>
                  <a:srgbClr val="005AA9"/>
                </a:solidFill>
                <a:latin typeface="Calibri"/>
              </a:rPr>
              <a:t>Профессиональный доход - доход физических лиц от деятельности, при ведении которой они </a:t>
            </a:r>
            <a:r>
              <a:rPr lang="ru-RU" sz="2600" b="1" strike="noStrike" spc="-1">
                <a:solidFill>
                  <a:srgbClr val="FF0000"/>
                </a:solidFill>
                <a:latin typeface="Calibri"/>
              </a:rPr>
              <a:t>не имеют работодателя и не привлекают наемных работников</a:t>
            </a:r>
            <a:r>
              <a:rPr lang="ru-RU" sz="2600" b="1" strike="noStrike" spc="-1">
                <a:solidFill>
                  <a:srgbClr val="005AA9"/>
                </a:solidFill>
                <a:latin typeface="Calibri"/>
              </a:rPr>
              <a:t> по трудовым договорам, а также доход от использования имущества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TextShape 3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71B5E9F1-35D5-49E5-BBE9-76B687D93C92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t>3</a:t>
            </a:fld>
            <a:endParaRPr lang="ru-RU" sz="2500" b="0" strike="noStrike" spc="-1">
              <a:latin typeface="Tinos"/>
            </a:endParaRPr>
          </a:p>
        </p:txBody>
      </p:sp>
    </p:spTree>
    <p:extLst>
      <p:ext uri="{BB962C8B-B14F-4D97-AF65-F5344CB8AC3E}">
        <p14:creationId xmlns:p14="http://schemas.microsoft.com/office/powerpoint/2010/main" val="33620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848520" y="1700640"/>
            <a:ext cx="8208720" cy="4752000"/>
          </a:xfrm>
          <a:prstGeom prst="rect">
            <a:avLst/>
          </a:prstGeom>
          <a:noFill/>
          <a:ln w="9360">
            <a:noFill/>
          </a:ln>
        </p:spPr>
        <p:txBody>
          <a:bodyPr lIns="95760" tIns="47880" rIns="95760" bIns="4788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005AA9"/>
                </a:solidFill>
                <a:latin typeface="Calibri"/>
              </a:rPr>
              <a:t>	</a:t>
            </a:r>
            <a:endParaRPr lang="ru-RU" sz="22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1064520" y="188640"/>
            <a:ext cx="8424720" cy="838080"/>
          </a:xfrm>
          <a:prstGeom prst="rect">
            <a:avLst/>
          </a:prstGeom>
          <a:noFill/>
          <a:ln w="9360">
            <a:noFill/>
          </a:ln>
        </p:spPr>
        <p:txBody>
          <a:bodyPr lIns="95760" tIns="47880" rIns="95760" bIns="4788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005AA9"/>
                </a:solidFill>
                <a:latin typeface="Calibri"/>
              </a:rPr>
              <a:t>Спецрежим не вправе применять те лица, которые: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TextShape 3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F97A6720-CFBB-4D31-BF28-6DB7CC16E5B2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t>4</a:t>
            </a:fld>
            <a:endParaRPr lang="ru-RU" sz="2500" b="0" strike="noStrike" spc="-1">
              <a:latin typeface="Tinos"/>
            </a:endParaRPr>
          </a:p>
        </p:txBody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2030641006"/>
              </p:ext>
            </p:extLst>
          </p:nvPr>
        </p:nvGraphicFramePr>
        <p:xfrm>
          <a:off x="776160" y="1052640"/>
          <a:ext cx="8713440" cy="5471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A745FE8B-86D6-418F-93D6-92BB2F6E74FE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t>5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704520" y="404640"/>
            <a:ext cx="8712720" cy="612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2200" rIns="104400" bIns="52200" anchor="ctr">
            <a:normAutofit fontScale="55000" lnSpcReduction="20000"/>
          </a:bodyPr>
          <a:lstStyle/>
          <a:p>
            <a:pPr>
              <a:lnSpc>
                <a:spcPct val="100000"/>
              </a:lnSpc>
            </a:pPr>
            <a:r>
              <a:rPr lang="ru-RU" sz="4800" b="1" strike="noStrike" spc="-1" dirty="0">
                <a:solidFill>
                  <a:srgbClr val="005AA9"/>
                </a:solidFill>
                <a:latin typeface="Calibri"/>
              </a:rPr>
              <a:t>Для регистрации в качестве самозанятого необходимо установить приложение </a:t>
            </a:r>
            <a:r>
              <a:rPr lang="ru-RU" sz="4800" b="1" strike="noStrike" spc="-1" dirty="0">
                <a:solidFill>
                  <a:srgbClr val="FF0000"/>
                </a:solidFill>
                <a:latin typeface="Calibri"/>
              </a:rPr>
              <a:t>«Мой налог»</a:t>
            </a:r>
            <a:endParaRPr lang="ru-RU" sz="48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8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700" b="1" spc="-1" dirty="0">
              <a:solidFill>
                <a:srgbClr val="005AA9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ru-RU" sz="3600" b="1" strike="noStrike" spc="-1" dirty="0" smtClean="0">
                <a:solidFill>
                  <a:srgbClr val="005AA9"/>
                </a:solidFill>
                <a:latin typeface="Calibri"/>
              </a:rPr>
              <a:t>Приложение </a:t>
            </a:r>
            <a:r>
              <a:rPr lang="ru-RU" sz="3600" b="1" strike="noStrike" spc="-1" dirty="0">
                <a:solidFill>
                  <a:srgbClr val="005AA9"/>
                </a:solidFill>
                <a:latin typeface="Calibri"/>
              </a:rPr>
              <a:t>можно скачать:</a:t>
            </a:r>
            <a:endParaRPr lang="ru-RU" sz="3600" b="0" strike="noStrike" spc="-1" dirty="0">
              <a:latin typeface="XO Oriel"/>
            </a:endParaRPr>
          </a:p>
          <a:p>
            <a:pPr marL="685800" indent="-685440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3600" b="1" strike="noStrike" spc="-1" dirty="0" smtClean="0">
                <a:solidFill>
                  <a:srgbClr val="005AA9"/>
                </a:solidFill>
                <a:latin typeface="Calibri"/>
              </a:rPr>
              <a:t>для платформы </a:t>
            </a:r>
            <a:r>
              <a:rPr lang="ru-RU" sz="3600" b="1" strike="noStrike" spc="-1" dirty="0" err="1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Android</a:t>
            </a:r>
            <a:r>
              <a:rPr lang="ru-RU" sz="3600" b="1" strike="noStrike" spc="-1" dirty="0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b="1" strike="noStrike" spc="-1" dirty="0" smtClean="0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через </a:t>
            </a:r>
            <a:r>
              <a:rPr lang="ru-RU" sz="3600" b="1" strike="noStrike" spc="-1" dirty="0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сервис </a:t>
            </a:r>
            <a:r>
              <a:rPr lang="ru-RU" sz="3600" b="1" strike="noStrike" spc="-1" dirty="0" err="1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Googl</a:t>
            </a:r>
            <a:r>
              <a:rPr lang="ru-RU" sz="3600" b="1" strike="noStrike" spc="-1" dirty="0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b="1" strike="noStrike" spc="-1" dirty="0" err="1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play</a:t>
            </a:r>
            <a:r>
              <a:rPr lang="ru-RU" sz="3600" b="1" strike="noStrike" spc="-1" dirty="0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;</a:t>
            </a:r>
            <a:endParaRPr lang="ru-RU" sz="3600" b="0" strike="noStrike" spc="-1" dirty="0">
              <a:latin typeface="Calibri" pitchFamily="34" charset="0"/>
              <a:cs typeface="Calibri" pitchFamily="34" charset="0"/>
            </a:endParaRPr>
          </a:p>
          <a:p>
            <a:pPr marL="685800" indent="-685440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3600" b="1" strike="noStrike" spc="-1" dirty="0">
                <a:solidFill>
                  <a:srgbClr val="005AA9"/>
                </a:solidFill>
                <a:latin typeface="Calibri"/>
              </a:rPr>
              <a:t>для платформы </a:t>
            </a:r>
            <a:r>
              <a:rPr lang="ru-RU" sz="3600" b="1" strike="noStrike" spc="-1" dirty="0" err="1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iPhone</a:t>
            </a:r>
            <a:r>
              <a:rPr lang="ru-RU" sz="3600" b="1" strike="noStrike" spc="-1" dirty="0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 OS через сервис  </a:t>
            </a:r>
            <a:r>
              <a:rPr lang="ru-RU" sz="3600" b="1" strike="noStrike" spc="-1" dirty="0" err="1" smtClean="0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AppStore</a:t>
            </a:r>
            <a:r>
              <a:rPr lang="ru-RU" sz="3600" b="1" strike="noStrike" spc="-1" dirty="0" smtClean="0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ru-RU" sz="3600" b="0" strike="noStrike" spc="-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</a:pPr>
            <a:endParaRPr lang="ru-RU" sz="48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8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4800" b="1" strike="noStrike" spc="-1" dirty="0">
                <a:solidFill>
                  <a:srgbClr val="005AA9"/>
                </a:solidFill>
                <a:latin typeface="Calibri"/>
              </a:rPr>
              <a:t>Вместо приложения «Мой налог» для регистрации в качестве самозанятого можно воспользоваться </a:t>
            </a:r>
            <a:r>
              <a:rPr lang="ru-RU" sz="4800" b="1" strike="noStrike" spc="-1" dirty="0">
                <a:solidFill>
                  <a:srgbClr val="FF0000"/>
                </a:solidFill>
                <a:latin typeface="Calibri"/>
              </a:rPr>
              <a:t>веб-кабинетом  «Мой налог»</a:t>
            </a:r>
            <a:r>
              <a:rPr lang="ru-RU" sz="4800" b="1" strike="noStrike" spc="-1" dirty="0">
                <a:solidFill>
                  <a:srgbClr val="005AA9"/>
                </a:solidFill>
                <a:latin typeface="Calibri"/>
              </a:rPr>
              <a:t>, размещенном на сайте ФНС России </a:t>
            </a:r>
            <a:r>
              <a:rPr lang="ru-RU" sz="4800" b="1" u="sng" strike="noStrike" spc="-1" dirty="0">
                <a:solidFill>
                  <a:srgbClr val="0000FF"/>
                </a:solidFill>
                <a:uFillTx/>
                <a:latin typeface="Calibri"/>
                <a:hlinkClick r:id="rId2"/>
              </a:rPr>
              <a:t>https://npd.nalog.ru</a:t>
            </a:r>
            <a:endParaRPr lang="ru-RU" sz="48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8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4800" b="1" strike="noStrike" spc="-1" dirty="0">
                <a:solidFill>
                  <a:srgbClr val="005AA9"/>
                </a:solidFill>
                <a:latin typeface="Calibri"/>
              </a:rPr>
              <a:t>Возможна регистрация через кредитную организацию или банк, осуществляющие информационное взаимодействие с ФНС России в рамках эксперимента</a:t>
            </a:r>
            <a:endParaRPr lang="ru-RU" sz="4800" b="0" strike="noStrike" spc="-1" dirty="0">
              <a:latin typeface="XO Oriel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t="3822" r="5357" b="2802"/>
          <a:stretch/>
        </p:blipFill>
        <p:spPr bwMode="auto">
          <a:xfrm rot="562120">
            <a:off x="8193360" y="1184945"/>
            <a:ext cx="1325906" cy="2376264"/>
          </a:xfrm>
          <a:prstGeom prst="round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DE42F3F9-E131-4F34-B107-B9021D11A490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t>6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851040" y="188640"/>
            <a:ext cx="8525880" cy="1105560"/>
          </a:xfrm>
          <a:prstGeom prst="rect">
            <a:avLst/>
          </a:prstGeom>
          <a:noFill/>
          <a:ln w="9360"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005AA9"/>
                </a:solidFill>
                <a:latin typeface="Calibri"/>
              </a:rPr>
              <a:t>Взаимодействие с налоговыми органами 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992520" y="1294560"/>
            <a:ext cx="8024040" cy="443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4"/>
          <p:cNvSpPr/>
          <p:nvPr/>
        </p:nvSpPr>
        <p:spPr>
          <a:xfrm>
            <a:off x="488520" y="1124640"/>
            <a:ext cx="8640720" cy="59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2200" rIns="104400" bIns="52200" anchor="ctr">
            <a:normAutofit fontScale="55000" lnSpcReduction="20000"/>
          </a:bodyPr>
          <a:lstStyle/>
          <a:p>
            <a:pPr marL="685800" indent="-685440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4200" b="1" strike="noStrike" spc="-1" dirty="0">
                <a:solidFill>
                  <a:srgbClr val="005AA9"/>
                </a:solidFill>
                <a:latin typeface="Calibri"/>
              </a:rPr>
              <a:t>Заявление о постановке на учет в качестве плательщика налога на профессиональный доход формируется автоматически</a:t>
            </a:r>
            <a:endParaRPr lang="ru-RU" sz="42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200" b="0" strike="noStrike" spc="-1" dirty="0">
              <a:latin typeface="XO Oriel"/>
            </a:endParaRPr>
          </a:p>
          <a:p>
            <a:pPr marL="685800" indent="-685440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4200" b="1" strike="noStrike" spc="-1" dirty="0">
                <a:solidFill>
                  <a:srgbClr val="005AA9"/>
                </a:solidFill>
                <a:latin typeface="Calibri"/>
              </a:rPr>
              <a:t>Проверка постановки на учет производится на сайте ФНС России в сервисе «Проверить статус налогоплательщика налога на профессиональный доход»</a:t>
            </a:r>
            <a:endParaRPr lang="ru-RU" sz="42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200" b="0" strike="noStrike" spc="-1" dirty="0">
              <a:latin typeface="XO Oriel"/>
            </a:endParaRPr>
          </a:p>
          <a:p>
            <a:pPr marL="685800" indent="-685440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4200" b="1" strike="noStrike" spc="-1" dirty="0">
                <a:solidFill>
                  <a:srgbClr val="005AA9"/>
                </a:solidFill>
                <a:latin typeface="Calibri"/>
              </a:rPr>
              <a:t>Справка о постановке на учет формируется с помощью мобильного приложения</a:t>
            </a:r>
            <a:endParaRPr lang="ru-RU" sz="42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200" b="0" strike="noStrike" spc="-1" dirty="0">
              <a:latin typeface="XO Oriel"/>
            </a:endParaRPr>
          </a:p>
          <a:p>
            <a:pPr marL="685800" indent="-685440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4200" b="1" strike="noStrike" spc="-1" dirty="0">
                <a:solidFill>
                  <a:srgbClr val="005AA9"/>
                </a:solidFill>
                <a:latin typeface="Calibri"/>
              </a:rPr>
              <a:t>Налоговый орган регулярно размещает в мобильном приложении сведения о начислении налогов и необходимости уплаты налогов </a:t>
            </a:r>
            <a:endParaRPr lang="ru-RU" sz="42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200" b="0" strike="noStrike" spc="-1" dirty="0">
              <a:latin typeface="XO Oriel"/>
            </a:endParaRPr>
          </a:p>
          <a:p>
            <a:pPr marL="685800" indent="-685440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4200" b="1" strike="noStrike" spc="-1" dirty="0">
                <a:solidFill>
                  <a:srgbClr val="005AA9"/>
                </a:solidFill>
                <a:latin typeface="Calibri"/>
              </a:rPr>
              <a:t>Справка о доходах формируется в приложении (подписывается усиленной квалифицированной подписью налогового органа)</a:t>
            </a:r>
            <a:endParaRPr lang="ru-RU" sz="42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8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4800" b="1" strike="noStrike" spc="-1" dirty="0">
                <a:solidFill>
                  <a:srgbClr val="005AA9"/>
                </a:solidFill>
                <a:latin typeface="Calibri"/>
              </a:rPr>
              <a:t> </a:t>
            </a:r>
            <a:endParaRPr lang="ru-RU" sz="4800" b="0" strike="noStrike" spc="-1" dirty="0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240691E4-AA64-47C7-A37E-B818BB90C06C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t>7</a:t>
            </a:fld>
            <a:endParaRPr lang="ru-RU" sz="2500" b="0" strike="noStrike" spc="-1">
              <a:latin typeface="Tinos"/>
            </a:endParaRPr>
          </a:p>
        </p:txBody>
      </p:sp>
      <p:graphicFrame>
        <p:nvGraphicFramePr>
          <p:cNvPr id="112" name="Table 2"/>
          <p:cNvGraphicFramePr/>
          <p:nvPr/>
        </p:nvGraphicFramePr>
        <p:xfrm>
          <a:off x="890640" y="836640"/>
          <a:ext cx="7930800" cy="5277120"/>
        </p:xfrm>
        <a:graphic>
          <a:graphicData uri="http://schemas.openxmlformats.org/drawingml/2006/table">
            <a:tbl>
              <a:tblPr/>
              <a:tblGrid>
                <a:gridCol w="3965400"/>
                <a:gridCol w="3965400"/>
              </a:tblGrid>
              <a:tr h="241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Налоговый период - месяц</a:t>
                      </a:r>
                      <a:endParaRPr lang="ru-RU" sz="28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5AA9"/>
                          </a:solidFill>
                          <a:latin typeface="Calibri"/>
                        </a:rPr>
                        <a:t>Налоговая ставка:</a:t>
                      </a:r>
                      <a:endParaRPr lang="ru-RU" sz="26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5AA9"/>
                          </a:solidFill>
                          <a:latin typeface="Calibri"/>
                        </a:rPr>
                        <a:t>4% - при получении доходов от физических лиц</a:t>
                      </a:r>
                      <a:endParaRPr lang="ru-RU" sz="26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6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5AA9"/>
                          </a:solidFill>
                          <a:latin typeface="Calibri"/>
                        </a:rPr>
                        <a:t>6% - при получении доходов от  ИП и ЮЛ</a:t>
                      </a:r>
                      <a:endParaRPr lang="ru-RU" sz="26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</a:tr>
              <a:tr h="241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5AA9"/>
                          </a:solidFill>
                          <a:latin typeface="Calibri"/>
                        </a:rPr>
                        <a:t>Налоговый вычет –</a:t>
                      </a:r>
                      <a:endParaRPr lang="ru-RU" sz="26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5AA9"/>
                          </a:solidFill>
                          <a:latin typeface="Calibri"/>
                        </a:rPr>
                        <a:t> 10 000 рублей</a:t>
                      </a:r>
                      <a:endParaRPr lang="ru-RU" sz="26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6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600" b="1" strike="noStrike" spc="-1">
                          <a:solidFill>
                            <a:srgbClr val="005AA9"/>
                          </a:solidFill>
                          <a:latin typeface="Calibri"/>
                        </a:rPr>
                        <a:t>Повторно не предоставляется</a:t>
                      </a:r>
                      <a:endParaRPr lang="ru-RU" sz="26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Срок уплаты – 25-го числа месяца, следующего за истекшим налоговым периодом</a:t>
                      </a:r>
                      <a:endParaRPr lang="ru-RU" sz="28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0D3280BF-DD39-4033-A448-7E607666752C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t>8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560520" y="116640"/>
            <a:ext cx="9000720" cy="1105560"/>
          </a:xfrm>
          <a:prstGeom prst="rect">
            <a:avLst/>
          </a:prstGeom>
          <a:noFill/>
          <a:ln w="9360"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005AA9"/>
                </a:solidFill>
                <a:latin typeface="Calibri"/>
              </a:rPr>
              <a:t>Уплата страховых взносов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CustomShape 3"/>
          <p:cNvSpPr/>
          <p:nvPr/>
        </p:nvSpPr>
        <p:spPr>
          <a:xfrm>
            <a:off x="710280" y="1233360"/>
            <a:ext cx="8640720" cy="52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4"/>
          <p:cNvSpPr/>
          <p:nvPr/>
        </p:nvSpPr>
        <p:spPr>
          <a:xfrm>
            <a:off x="560520" y="1412640"/>
            <a:ext cx="8456040" cy="489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2200" rIns="104400" bIns="52200" anchor="ctr">
            <a:normAutofit fontScale="55000" lnSpcReduction="20000"/>
          </a:bodyPr>
          <a:lstStyle/>
          <a:p>
            <a:pPr marL="685800" indent="-685440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4800" b="1" strike="noStrike" spc="-1">
                <a:solidFill>
                  <a:srgbClr val="005AA9"/>
                </a:solidFill>
                <a:latin typeface="Calibri"/>
              </a:rPr>
              <a:t>Индивидуальные предприниматели, указанные в пп. 2 п. 1 ст. 419 НК РФ, не признаются плательщиками страховых взносов за период применения налога на профессиональный доход</a:t>
            </a:r>
            <a:endParaRPr lang="ru-RU" sz="4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800" b="0" strike="noStrike" spc="-1">
              <a:latin typeface="XO Oriel"/>
            </a:endParaRPr>
          </a:p>
          <a:p>
            <a:pPr marL="685800" indent="-685440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4800" b="1" strike="noStrike" spc="-1">
                <a:solidFill>
                  <a:srgbClr val="005AA9"/>
                </a:solidFill>
                <a:latin typeface="Calibri"/>
              </a:rPr>
              <a:t>Плательщики налога на профессиональный доход могут добровольно вступить в правоотношения по обязательному пенсионному страхованию, подав заявление в ПФР</a:t>
            </a:r>
            <a:endParaRPr lang="ru-RU" sz="4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800" b="0" strike="noStrike" spc="-1">
              <a:latin typeface="XO Oriel"/>
            </a:endParaRPr>
          </a:p>
          <a:p>
            <a:pPr marL="685800" indent="-685440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4800" b="1" strike="noStrike" spc="-1">
                <a:solidFill>
                  <a:srgbClr val="005AA9"/>
                </a:solidFill>
                <a:latin typeface="Calibri"/>
              </a:rPr>
              <a:t>Минимальный платеж равен фиксированному размеру страховых взносов  </a:t>
            </a:r>
            <a:endParaRPr lang="ru-RU" sz="4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A2C5DE51-CD8A-492F-8AED-CE78C9496D98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t>9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560520" y="116640"/>
            <a:ext cx="9000720" cy="1105560"/>
          </a:xfrm>
          <a:prstGeom prst="rect">
            <a:avLst/>
          </a:prstGeom>
          <a:noFill/>
          <a:ln w="9360"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005AA9"/>
                </a:solidFill>
                <a:latin typeface="Calibri"/>
              </a:rPr>
              <a:t>Регистрация в качестве самозанятого – это: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710280" y="1233360"/>
            <a:ext cx="8640720" cy="525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4"/>
          <p:cNvSpPr/>
          <p:nvPr/>
        </p:nvSpPr>
        <p:spPr>
          <a:xfrm>
            <a:off x="560520" y="1484640"/>
            <a:ext cx="8424720" cy="439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2200" rIns="104400" bIns="52200" anchor="ctr">
            <a:normAutofit fontScale="55000" lnSpcReduction="20000"/>
          </a:bodyPr>
          <a:lstStyle/>
          <a:p>
            <a:pPr marL="685800" indent="-685440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4800" b="1" strike="noStrike" spc="-1">
                <a:solidFill>
                  <a:srgbClr val="005AA9"/>
                </a:solidFill>
                <a:latin typeface="Calibri"/>
              </a:rPr>
              <a:t>Соблюдение законодательства</a:t>
            </a:r>
            <a:endParaRPr lang="ru-RU" sz="4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800" b="0" strike="noStrike" spc="-1">
              <a:latin typeface="XO Oriel"/>
            </a:endParaRPr>
          </a:p>
          <a:p>
            <a:pPr marL="685800" indent="-685440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4800" b="1" strike="noStrike" spc="-1">
                <a:solidFill>
                  <a:srgbClr val="005AA9"/>
                </a:solidFill>
                <a:latin typeface="Calibri"/>
              </a:rPr>
              <a:t>Отсутствие штрафов за незаконную предпринимательскую деятельность</a:t>
            </a:r>
            <a:endParaRPr lang="ru-RU" sz="4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800" b="0" strike="noStrike" spc="-1">
              <a:latin typeface="XO Oriel"/>
            </a:endParaRPr>
          </a:p>
          <a:p>
            <a:pPr marL="685800" indent="-685440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4800" b="1" strike="noStrike" spc="-1">
                <a:solidFill>
                  <a:srgbClr val="005AA9"/>
                </a:solidFill>
                <a:latin typeface="Calibri"/>
              </a:rPr>
              <a:t>Официальное подтверждение доходов</a:t>
            </a:r>
            <a:endParaRPr lang="ru-RU" sz="4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800" b="0" strike="noStrike" spc="-1">
              <a:latin typeface="XO Oriel"/>
            </a:endParaRPr>
          </a:p>
          <a:p>
            <a:pPr marL="685800" indent="-685440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4800" b="1" strike="noStrike" spc="-1">
                <a:solidFill>
                  <a:srgbClr val="005AA9"/>
                </a:solidFill>
                <a:latin typeface="Calibri"/>
              </a:rPr>
              <a:t>Наличие легального статуса, а значит наличие репутации и гарантий клиентам </a:t>
            </a:r>
            <a:endParaRPr lang="ru-RU" sz="4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800" b="0" strike="noStrike" spc="-1">
              <a:latin typeface="XO Oriel"/>
            </a:endParaRPr>
          </a:p>
          <a:p>
            <a:pPr marL="685800" indent="-685440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4800" b="1" strike="noStrike" spc="-1">
                <a:solidFill>
                  <a:srgbClr val="005AA9"/>
                </a:solidFill>
                <a:latin typeface="Calibri"/>
              </a:rPr>
              <a:t>Расширение клиентской базы, в том числе за счет договоров с юридическими лицами</a:t>
            </a:r>
            <a:endParaRPr lang="ru-RU" sz="4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3367</TotalTime>
  <Words>510</Words>
  <Application>Microsoft Office PowerPoint</Application>
  <PresentationFormat>Лист A4 (210x297 мм)</PresentationFormat>
  <Paragraphs>94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machine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Есин Валерий Владимирович</dc:creator>
  <cp:lastModifiedBy>Бехтин Алексей Степанович</cp:lastModifiedBy>
  <cp:revision>530</cp:revision>
  <cp:lastPrinted>2020-08-26T11:56:25Z</cp:lastPrinted>
  <dcterms:created xsi:type="dcterms:W3CDTF">2013-04-08T05:43:12Z</dcterms:created>
  <dcterms:modified xsi:type="dcterms:W3CDTF">2021-01-12T04:00:45Z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machine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Лист A4 (210x297 мм)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21</vt:i4>
  </property>
</Properties>
</file>